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51" r:id="rId9"/>
    <p:sldId id="2657" r:id="rId10"/>
    <p:sldId id="2652" r:id="rId11"/>
    <p:sldId id="2653" r:id="rId12"/>
    <p:sldId id="2654" r:id="rId13"/>
    <p:sldId id="2666" r:id="rId14"/>
    <p:sldId id="2669" r:id="rId15"/>
    <p:sldId id="2655" r:id="rId16"/>
    <p:sldId id="2667" r:id="rId17"/>
    <p:sldId id="2668" r:id="rId18"/>
    <p:sldId id="2665" r:id="rId19"/>
    <p:sldId id="2649" r:id="rId20"/>
    <p:sldId id="2634" r:id="rId21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1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6656" y="1567122"/>
            <a:ext cx="52120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碧翠园异业合作社群复盘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部门：项目一组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姓名：林关月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花名：冰轮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41" y="435780"/>
            <a:ext cx="2339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异业合作内容执行</a:t>
            </a:r>
            <a:r>
              <a:rPr lang="en-US" altLang="zh-CN" sz="1600" b="1" dirty="0">
                <a:solidFill>
                  <a:schemeClr val="tx1"/>
                </a:solidFill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</a:rPr>
              <a:t>预热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37175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45375" y="169672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5345" y="1062990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碧翠园（带出活动品，无时间强调）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75935" y="1067435"/>
            <a:ext cx="3575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完美日记（</a:t>
            </a:r>
            <a:r>
              <a:rPr lang="en-US" altLang="zh-CN"/>
              <a:t>cue</a:t>
            </a:r>
            <a:r>
              <a:rPr lang="zh-CN" altLang="en-US"/>
              <a:t>出产品：</a:t>
            </a:r>
            <a:r>
              <a:rPr lang="en-US" altLang="zh-CN"/>
              <a:t>5W</a:t>
            </a:r>
            <a:r>
              <a:rPr lang="zh-CN" altLang="en-US"/>
              <a:t>原则）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66115" y="1654175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74315" y="1654175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690" y="1735455"/>
            <a:ext cx="1899920" cy="36639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620" y="1735455"/>
            <a:ext cx="1927860" cy="3597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1711960"/>
            <a:ext cx="1904365" cy="36214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1945" y="1722120"/>
            <a:ext cx="1894840" cy="3609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41" y="435780"/>
            <a:ext cx="2339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异业合作内容执行</a:t>
            </a:r>
            <a:r>
              <a:rPr lang="en-US" altLang="zh-CN" sz="1600" b="1" dirty="0">
                <a:solidFill>
                  <a:schemeClr val="tx1"/>
                </a:solidFill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</a:rPr>
              <a:t>预热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37175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45375" y="169672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37615" y="106743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碧翠园（无价格，无搭配）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32195" y="1067435"/>
            <a:ext cx="3117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完美日记（</a:t>
            </a:r>
            <a:r>
              <a:rPr lang="en-US" altLang="zh-CN"/>
              <a:t>5W</a:t>
            </a:r>
            <a:r>
              <a:rPr lang="zh-CN" altLang="en-US"/>
              <a:t>法则</a:t>
            </a:r>
            <a:r>
              <a:rPr lang="en-US" altLang="zh-CN"/>
              <a:t>cue</a:t>
            </a:r>
            <a:r>
              <a:rPr lang="zh-CN" altLang="en-US"/>
              <a:t>痛点）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66115" y="1654175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74315" y="1654175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405" y="1797685"/>
            <a:ext cx="1885950" cy="3602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0300" y="1797685"/>
            <a:ext cx="1969135" cy="3603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10" y="1797685"/>
            <a:ext cx="1873885" cy="3513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1625" y="1797685"/>
            <a:ext cx="1911985" cy="3512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41" y="435780"/>
            <a:ext cx="2339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异业合作内容执行</a:t>
            </a:r>
            <a:r>
              <a:rPr lang="en-US" altLang="zh-CN" sz="1600" b="1" dirty="0">
                <a:solidFill>
                  <a:schemeClr val="tx1"/>
                </a:solidFill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</a:rPr>
              <a:t>预热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37175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45375" y="169672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37615" y="106743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碧翠园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32195" y="106743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完美日记（回归终点）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66115" y="1654175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74315" y="1654175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300" y="1797685"/>
            <a:ext cx="1969135" cy="3603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960" y="1797685"/>
            <a:ext cx="1887855" cy="3602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1696720"/>
            <a:ext cx="1867535" cy="36093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670" y="1696720"/>
            <a:ext cx="1946275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461" y="436415"/>
            <a:ext cx="2339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异业合作内容执行</a:t>
            </a:r>
            <a:r>
              <a:rPr lang="en-US" altLang="zh-CN" sz="1600" b="1" dirty="0">
                <a:solidFill>
                  <a:schemeClr val="tx1"/>
                </a:solidFill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</a:rPr>
              <a:t>开售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37175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45375" y="169672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04595" y="106743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碧翠园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32195" y="1067435"/>
            <a:ext cx="3371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完美日记（</a:t>
            </a:r>
            <a:r>
              <a:rPr lang="en-US" altLang="zh-CN"/>
              <a:t>9</a:t>
            </a:r>
            <a:r>
              <a:rPr lang="zh-CN" altLang="en-US"/>
              <a:t>点造势，</a:t>
            </a:r>
            <a:r>
              <a:rPr lang="en-US" altLang="zh-CN"/>
              <a:t>cue</a:t>
            </a:r>
            <a:r>
              <a:rPr lang="zh-CN" altLang="en-US"/>
              <a:t>痛点）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285" y="1788795"/>
            <a:ext cx="1955165" cy="35617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625" y="1788795"/>
            <a:ext cx="1921510" cy="35617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45" y="1687830"/>
            <a:ext cx="1894205" cy="359664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96925" y="168656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037840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40" y="1744345"/>
            <a:ext cx="1985645" cy="3540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461" y="436415"/>
            <a:ext cx="2339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异业合作内容执行</a:t>
            </a:r>
            <a:r>
              <a:rPr lang="en-US" altLang="zh-CN" sz="1600" b="1" dirty="0">
                <a:solidFill>
                  <a:schemeClr val="tx1"/>
                </a:solidFill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</a:rPr>
              <a:t>开售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37175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45375" y="169672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04595" y="1067435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碧翠园（无搭配无造势）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84190" y="1067435"/>
            <a:ext cx="32683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完美日记（促单：赠品</a:t>
            </a:r>
            <a:r>
              <a:rPr lang="en-US" altLang="zh-CN"/>
              <a:t>+</a:t>
            </a:r>
            <a:r>
              <a:rPr lang="zh-CN" altLang="en-US"/>
              <a:t>搭配）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390" y="1771015"/>
            <a:ext cx="1871980" cy="35280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970" y="1771015"/>
            <a:ext cx="1915160" cy="35280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55345" y="1689735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943225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80" y="1781810"/>
            <a:ext cx="1828165" cy="3587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6725" y="1757680"/>
            <a:ext cx="1882140" cy="3611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461" y="436415"/>
            <a:ext cx="2339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异业合作内容执行</a:t>
            </a:r>
            <a:r>
              <a:rPr lang="en-US" altLang="zh-CN" sz="1600" b="1" dirty="0">
                <a:solidFill>
                  <a:schemeClr val="tx1"/>
                </a:solidFill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</a:rPr>
              <a:t>开售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37200" y="169545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45400" y="169545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91540" y="1066165"/>
            <a:ext cx="4069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碧翠园（晒单后无建议无搭配无氛围）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32220" y="106616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完美日记（库存造势）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725" y="1697990"/>
            <a:ext cx="1918335" cy="3603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890" y="1802765"/>
            <a:ext cx="1950720" cy="35636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05" y="1699260"/>
            <a:ext cx="1825625" cy="3602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3245" y="1699260"/>
            <a:ext cx="1857375" cy="360553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027045" y="169926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29945" y="168910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461" y="436415"/>
            <a:ext cx="2339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异业合作内容执行</a:t>
            </a:r>
            <a:r>
              <a:rPr lang="en-US" altLang="zh-CN" sz="1600" b="1" dirty="0">
                <a:solidFill>
                  <a:schemeClr val="tx1"/>
                </a:solidFill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</a:rPr>
              <a:t>结果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5130" y="1630045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661660" y="158750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75130" y="1028065"/>
            <a:ext cx="2220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碧翠园（</a:t>
            </a:r>
            <a:r>
              <a:rPr lang="en-US" altLang="zh-CN"/>
              <a:t>197/14</a:t>
            </a:r>
            <a:r>
              <a:rPr lang="zh-CN" altLang="en-US"/>
              <a:t>天）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08625" y="1028065"/>
            <a:ext cx="2449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完美日记（</a:t>
            </a:r>
            <a:r>
              <a:rPr lang="en-US" altLang="zh-CN"/>
              <a:t>302/14</a:t>
            </a:r>
            <a:r>
              <a:rPr lang="zh-CN" altLang="en-US"/>
              <a:t>天）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770" y="1650365"/>
            <a:ext cx="1927860" cy="37045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295" y="1587500"/>
            <a:ext cx="2038350" cy="36620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3492" y="1280161"/>
            <a:ext cx="71564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、炸群业绩有可能会达标，退群</a:t>
            </a:r>
            <a:r>
              <a:rPr lang="en-US" altLang="zh-CN" dirty="0">
                <a:solidFill>
                  <a:schemeClr val="tx1"/>
                </a:solidFill>
              </a:rPr>
              <a:t>18</a:t>
            </a:r>
            <a:r>
              <a:rPr lang="zh-CN" altLang="en-US" dirty="0">
                <a:solidFill>
                  <a:schemeClr val="tx1"/>
                </a:solidFill>
              </a:rPr>
              <a:t>（模仿唯品发活动轮播形式）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、无活动一周退</a:t>
            </a:r>
            <a:r>
              <a:rPr lang="en-US" altLang="zh-CN" dirty="0">
                <a:solidFill>
                  <a:schemeClr val="tx1"/>
                </a:solidFill>
              </a:rPr>
              <a:t>9</a:t>
            </a:r>
            <a:r>
              <a:rPr lang="zh-CN" altLang="en-US" dirty="0">
                <a:solidFill>
                  <a:schemeClr val="tx1"/>
                </a:solidFill>
              </a:rPr>
              <a:t>个，无业绩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、老板晚上要业绩，白天要活跃，应该先顾哪一头？（大大的问号）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61858" y="94841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此点核心回答：当初做此案例的目标是什么？要清晰具体。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740" y="1616710"/>
            <a:ext cx="6603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测试社群对异业产品接受度，增加社群转化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603375" y="148844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172585" y="148844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102475" y="148844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809875" y="327279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535295" y="327279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24338" y="3492224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流程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6880" y="1708150"/>
            <a:ext cx="162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选品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69338" y="1707874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02158" y="3491589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售后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34648" y="1707874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价格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193290" y="2882265"/>
            <a:ext cx="59766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94878" y="889994"/>
            <a:ext cx="36195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第一场内衣销售</a:t>
            </a:r>
            <a:r>
              <a:rPr lang="en-US" altLang="zh-CN" dirty="0">
                <a:solidFill>
                  <a:srgbClr val="FF0000"/>
                </a:solidFill>
              </a:rPr>
              <a:t>10</a:t>
            </a:r>
            <a:r>
              <a:rPr lang="zh-CN" altLang="en-US" dirty="0">
                <a:solidFill>
                  <a:srgbClr val="FF0000"/>
                </a:solidFill>
              </a:rPr>
              <a:t>件，销售额</a:t>
            </a:r>
            <a:r>
              <a:rPr lang="en-US" altLang="zh-CN" dirty="0">
                <a:solidFill>
                  <a:srgbClr val="FF0000"/>
                </a:solidFill>
              </a:rPr>
              <a:t>1212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" y="1350010"/>
            <a:ext cx="8275320" cy="1476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7718" y="2988034"/>
            <a:ext cx="36195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rgbClr val="FF0000"/>
                </a:solidFill>
              </a:rPr>
              <a:t>第二场银饰销售</a:t>
            </a:r>
            <a:r>
              <a:rPr lang="en-US" altLang="zh-CN" dirty="0">
                <a:solidFill>
                  <a:srgbClr val="FF0000"/>
                </a:solidFill>
              </a:rPr>
              <a:t>49</a:t>
            </a:r>
            <a:r>
              <a:rPr lang="zh-CN" altLang="en-US" dirty="0">
                <a:solidFill>
                  <a:srgbClr val="FF0000"/>
                </a:solidFill>
              </a:rPr>
              <a:t>件，销售额</a:t>
            </a:r>
            <a:r>
              <a:rPr lang="en-US" altLang="zh-CN" dirty="0">
                <a:solidFill>
                  <a:srgbClr val="FF0000"/>
                </a:solidFill>
              </a:rPr>
              <a:t>1233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505" y="3518535"/>
            <a:ext cx="8275955" cy="16370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74395" y="1298575"/>
            <a:ext cx="8451215" cy="1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74395" y="3461385"/>
            <a:ext cx="8451215" cy="18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94878" y="981434"/>
            <a:ext cx="36195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第三场香水销售</a:t>
            </a:r>
            <a:r>
              <a:rPr lang="en-US" altLang="zh-CN" dirty="0">
                <a:solidFill>
                  <a:srgbClr val="FF0000"/>
                </a:solidFill>
              </a:rPr>
              <a:t>13</a:t>
            </a:r>
            <a:r>
              <a:rPr lang="zh-CN" altLang="en-US" dirty="0">
                <a:solidFill>
                  <a:srgbClr val="FF0000"/>
                </a:solidFill>
              </a:rPr>
              <a:t>件，销售额</a:t>
            </a:r>
            <a:r>
              <a:rPr lang="en-US" altLang="zh-CN" dirty="0">
                <a:solidFill>
                  <a:srgbClr val="FF0000"/>
                </a:solidFill>
              </a:rPr>
              <a:t>1152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7718" y="3156944"/>
            <a:ext cx="3157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rgbClr val="FF0000"/>
                </a:solidFill>
              </a:rPr>
              <a:t>第四场手表销售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件，销售额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" y="1350010"/>
            <a:ext cx="8275955" cy="1704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45" y="3716020"/>
            <a:ext cx="8310245" cy="13620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55345" y="1330325"/>
            <a:ext cx="8413750" cy="17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6140" y="3576955"/>
            <a:ext cx="8413115" cy="16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33" name="图片 32" descr="resourc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7580" y="464185"/>
            <a:ext cx="136525" cy="280670"/>
          </a:xfrm>
          <a:prstGeom prst="rect">
            <a:avLst/>
          </a:prstGeom>
        </p:spPr>
      </p:pic>
      <p:pic>
        <p:nvPicPr>
          <p:cNvPr id="34" name="图片 33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345" y="464185"/>
            <a:ext cx="136525" cy="280670"/>
          </a:xfrm>
          <a:prstGeom prst="rect">
            <a:avLst/>
          </a:prstGeom>
        </p:spPr>
      </p:pic>
      <p:pic>
        <p:nvPicPr>
          <p:cNvPr id="35" name="图片 34" descr="resourc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2475" y="464185"/>
            <a:ext cx="136525" cy="280670"/>
          </a:xfrm>
          <a:prstGeom prst="rect">
            <a:avLst/>
          </a:prstGeom>
        </p:spPr>
      </p:pic>
      <p:sp>
        <p:nvSpPr>
          <p:cNvPr id="4" name="对角圆角矩形 3"/>
          <p:cNvSpPr/>
          <p:nvPr/>
        </p:nvSpPr>
        <p:spPr>
          <a:xfrm>
            <a:off x="8995410" y="375920"/>
            <a:ext cx="628650" cy="266700"/>
          </a:xfrm>
          <a:prstGeom prst="round2DiagRect">
            <a:avLst>
              <a:gd name="adj1" fmla="val 2738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黑色R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835" y="378460"/>
            <a:ext cx="431800" cy="2609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>
            <p:custDataLst>
              <p:tags r:id="rId6"/>
            </p:custDataLst>
          </p:nvPr>
        </p:nvGrpSpPr>
        <p:grpSpPr>
          <a:xfrm>
            <a:off x="1638970" y="1810849"/>
            <a:ext cx="6783634" cy="2597492"/>
            <a:chOff x="1543050" y="756365"/>
            <a:chExt cx="6057900" cy="2319604"/>
          </a:xfrm>
        </p:grpSpPr>
        <p:sp>
          <p:nvSpPr>
            <p:cNvPr id="5" name="任意多边形 2"/>
            <p:cNvSpPr/>
            <p:nvPr>
              <p:custDataLst>
                <p:tags r:id="rId7"/>
              </p:custDataLst>
            </p:nvPr>
          </p:nvSpPr>
          <p:spPr>
            <a:xfrm>
              <a:off x="1543050" y="756365"/>
              <a:ext cx="2891842" cy="867552"/>
            </a:xfrm>
            <a:custGeom>
              <a:avLst/>
              <a:gdLst>
                <a:gd name="connsiteX0" fmla="*/ 0 w 3302000"/>
                <a:gd name="connsiteY0" fmla="*/ 304800 h 990600"/>
                <a:gd name="connsiteX1" fmla="*/ 397933 w 3302000"/>
                <a:gd name="connsiteY1" fmla="*/ 922867 h 990600"/>
                <a:gd name="connsiteX2" fmla="*/ 3090333 w 3302000"/>
                <a:gd name="connsiteY2" fmla="*/ 990600 h 990600"/>
                <a:gd name="connsiteX3" fmla="*/ 3302000 w 3302000"/>
                <a:gd name="connsiteY3" fmla="*/ 0 h 990600"/>
                <a:gd name="connsiteX4" fmla="*/ 0 w 3302000"/>
                <a:gd name="connsiteY4" fmla="*/ 304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990600">
                  <a:moveTo>
                    <a:pt x="0" y="304800"/>
                  </a:moveTo>
                  <a:lnTo>
                    <a:pt x="397933" y="922867"/>
                  </a:lnTo>
                  <a:lnTo>
                    <a:pt x="3090333" y="990600"/>
                  </a:lnTo>
                  <a:lnTo>
                    <a:pt x="330200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1B9B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2015">
                <a:sym typeface="Arial" panose="020B0604020202020204" pitchFamily="34" charset="0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8"/>
              </p:custDataLst>
            </p:nvPr>
          </p:nvSpPr>
          <p:spPr>
            <a:xfrm>
              <a:off x="1787745" y="919495"/>
              <a:ext cx="2484019" cy="845307"/>
            </a:xfrm>
            <a:custGeom>
              <a:avLst/>
              <a:gdLst>
                <a:gd name="connsiteX0" fmla="*/ 0 w 2836333"/>
                <a:gd name="connsiteY0" fmla="*/ 0 h 965200"/>
                <a:gd name="connsiteX1" fmla="*/ 245533 w 2836333"/>
                <a:gd name="connsiteY1" fmla="*/ 685800 h 965200"/>
                <a:gd name="connsiteX2" fmla="*/ 2658533 w 2836333"/>
                <a:gd name="connsiteY2" fmla="*/ 965200 h 965200"/>
                <a:gd name="connsiteX3" fmla="*/ 2836333 w 2836333"/>
                <a:gd name="connsiteY3" fmla="*/ 101600 h 965200"/>
                <a:gd name="connsiteX4" fmla="*/ 0 w 2836333"/>
                <a:gd name="connsiteY4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33" h="965200">
                  <a:moveTo>
                    <a:pt x="0" y="0"/>
                  </a:moveTo>
                  <a:lnTo>
                    <a:pt x="245533" y="685800"/>
                  </a:lnTo>
                  <a:lnTo>
                    <a:pt x="2658533" y="965200"/>
                  </a:lnTo>
                  <a:lnTo>
                    <a:pt x="2836333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2015">
                <a:sym typeface="Arial" panose="020B0604020202020204" pitchFamily="34" charset="0"/>
              </a:endParaRPr>
            </a:p>
          </p:txBody>
        </p:sp>
        <p:sp>
          <p:nvSpPr>
            <p:cNvPr id="13" name="任意多边形 17"/>
            <p:cNvSpPr/>
            <p:nvPr>
              <p:custDataLst>
                <p:tags r:id="rId9"/>
              </p:custDataLst>
            </p:nvPr>
          </p:nvSpPr>
          <p:spPr>
            <a:xfrm>
              <a:off x="4709108" y="756365"/>
              <a:ext cx="2891842" cy="867552"/>
            </a:xfrm>
            <a:custGeom>
              <a:avLst/>
              <a:gdLst>
                <a:gd name="connsiteX0" fmla="*/ 0 w 3302000"/>
                <a:gd name="connsiteY0" fmla="*/ 304800 h 990600"/>
                <a:gd name="connsiteX1" fmla="*/ 397933 w 3302000"/>
                <a:gd name="connsiteY1" fmla="*/ 922867 h 990600"/>
                <a:gd name="connsiteX2" fmla="*/ 3090333 w 3302000"/>
                <a:gd name="connsiteY2" fmla="*/ 990600 h 990600"/>
                <a:gd name="connsiteX3" fmla="*/ 3302000 w 3302000"/>
                <a:gd name="connsiteY3" fmla="*/ 0 h 990600"/>
                <a:gd name="connsiteX4" fmla="*/ 0 w 3302000"/>
                <a:gd name="connsiteY4" fmla="*/ 304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990600">
                  <a:moveTo>
                    <a:pt x="0" y="304800"/>
                  </a:moveTo>
                  <a:lnTo>
                    <a:pt x="397933" y="922867"/>
                  </a:lnTo>
                  <a:lnTo>
                    <a:pt x="3090333" y="990600"/>
                  </a:lnTo>
                  <a:lnTo>
                    <a:pt x="330200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2015">
                <a:sym typeface="Arial" panose="020B0604020202020204" pitchFamily="34" charset="0"/>
              </a:endParaRPr>
            </a:p>
          </p:txBody>
        </p:sp>
        <p:sp>
          <p:nvSpPr>
            <p:cNvPr id="14" name="任意多边形 18"/>
            <p:cNvSpPr/>
            <p:nvPr>
              <p:custDataLst>
                <p:tags r:id="rId10"/>
              </p:custDataLst>
            </p:nvPr>
          </p:nvSpPr>
          <p:spPr>
            <a:xfrm>
              <a:off x="4953802" y="919495"/>
              <a:ext cx="2484019" cy="845307"/>
            </a:xfrm>
            <a:custGeom>
              <a:avLst/>
              <a:gdLst>
                <a:gd name="connsiteX0" fmla="*/ 0 w 2836333"/>
                <a:gd name="connsiteY0" fmla="*/ 0 h 965200"/>
                <a:gd name="connsiteX1" fmla="*/ 245533 w 2836333"/>
                <a:gd name="connsiteY1" fmla="*/ 685800 h 965200"/>
                <a:gd name="connsiteX2" fmla="*/ 2658533 w 2836333"/>
                <a:gd name="connsiteY2" fmla="*/ 965200 h 965200"/>
                <a:gd name="connsiteX3" fmla="*/ 2836333 w 2836333"/>
                <a:gd name="connsiteY3" fmla="*/ 101600 h 965200"/>
                <a:gd name="connsiteX4" fmla="*/ 0 w 2836333"/>
                <a:gd name="connsiteY4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33" h="965200">
                  <a:moveTo>
                    <a:pt x="0" y="0"/>
                  </a:moveTo>
                  <a:lnTo>
                    <a:pt x="245533" y="685800"/>
                  </a:lnTo>
                  <a:lnTo>
                    <a:pt x="2658533" y="965200"/>
                  </a:lnTo>
                  <a:lnTo>
                    <a:pt x="2836333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2015"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2005897" y="989744"/>
              <a:ext cx="2149184" cy="545408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465">
                  <a:solidFill>
                    <a:schemeClr val="accent3">
                      <a:lumMod val="75000"/>
                      <a:alpha val="80000"/>
                    </a:schemeClr>
                  </a:solidFill>
                  <a:sym typeface="Arial" panose="020B0604020202020204" pitchFamily="34" charset="0"/>
                </a:rPr>
                <a:t>选品</a:t>
              </a:r>
              <a:endParaRPr lang="zh-CN" altLang="en-US" sz="2465">
                <a:solidFill>
                  <a:schemeClr val="accent3">
                    <a:lumMod val="75000"/>
                    <a:alpha val="8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5174069" y="995070"/>
              <a:ext cx="2149184" cy="545408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465">
                  <a:solidFill>
                    <a:schemeClr val="accent3">
                      <a:lumMod val="75000"/>
                      <a:alpha val="80000"/>
                    </a:schemeClr>
                  </a:solidFill>
                  <a:sym typeface="Arial" panose="020B0604020202020204" pitchFamily="34" charset="0"/>
                </a:rPr>
                <a:t>定价</a:t>
              </a:r>
              <a:endParaRPr lang="zh-CN" altLang="en-US" sz="2465">
                <a:solidFill>
                  <a:schemeClr val="accent3">
                    <a:lumMod val="75000"/>
                    <a:alpha val="8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任意多边形 29"/>
            <p:cNvSpPr/>
            <p:nvPr>
              <p:custDataLst>
                <p:tags r:id="rId13"/>
              </p:custDataLst>
            </p:nvPr>
          </p:nvSpPr>
          <p:spPr>
            <a:xfrm>
              <a:off x="3126079" y="2067532"/>
              <a:ext cx="2891842" cy="867552"/>
            </a:xfrm>
            <a:custGeom>
              <a:avLst/>
              <a:gdLst>
                <a:gd name="connsiteX0" fmla="*/ 0 w 3302000"/>
                <a:gd name="connsiteY0" fmla="*/ 304800 h 990600"/>
                <a:gd name="connsiteX1" fmla="*/ 397933 w 3302000"/>
                <a:gd name="connsiteY1" fmla="*/ 922867 h 990600"/>
                <a:gd name="connsiteX2" fmla="*/ 3090333 w 3302000"/>
                <a:gd name="connsiteY2" fmla="*/ 990600 h 990600"/>
                <a:gd name="connsiteX3" fmla="*/ 3302000 w 3302000"/>
                <a:gd name="connsiteY3" fmla="*/ 0 h 990600"/>
                <a:gd name="connsiteX4" fmla="*/ 0 w 3302000"/>
                <a:gd name="connsiteY4" fmla="*/ 304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990600">
                  <a:moveTo>
                    <a:pt x="0" y="304800"/>
                  </a:moveTo>
                  <a:lnTo>
                    <a:pt x="397933" y="922867"/>
                  </a:lnTo>
                  <a:lnTo>
                    <a:pt x="3090333" y="990600"/>
                  </a:lnTo>
                  <a:lnTo>
                    <a:pt x="330200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2015">
                <a:sym typeface="Arial" panose="020B0604020202020204" pitchFamily="34" charset="0"/>
              </a:endParaRPr>
            </a:p>
          </p:txBody>
        </p:sp>
        <p:sp>
          <p:nvSpPr>
            <p:cNvPr id="18" name="任意多边形 30"/>
            <p:cNvSpPr/>
            <p:nvPr>
              <p:custDataLst>
                <p:tags r:id="rId14"/>
              </p:custDataLst>
            </p:nvPr>
          </p:nvSpPr>
          <p:spPr>
            <a:xfrm>
              <a:off x="3370774" y="2230662"/>
              <a:ext cx="2484019" cy="845307"/>
            </a:xfrm>
            <a:custGeom>
              <a:avLst/>
              <a:gdLst>
                <a:gd name="connsiteX0" fmla="*/ 0 w 2836333"/>
                <a:gd name="connsiteY0" fmla="*/ 0 h 965200"/>
                <a:gd name="connsiteX1" fmla="*/ 245533 w 2836333"/>
                <a:gd name="connsiteY1" fmla="*/ 685800 h 965200"/>
                <a:gd name="connsiteX2" fmla="*/ 2658533 w 2836333"/>
                <a:gd name="connsiteY2" fmla="*/ 965200 h 965200"/>
                <a:gd name="connsiteX3" fmla="*/ 2836333 w 2836333"/>
                <a:gd name="connsiteY3" fmla="*/ 101600 h 965200"/>
                <a:gd name="connsiteX4" fmla="*/ 0 w 2836333"/>
                <a:gd name="connsiteY4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33" h="965200">
                  <a:moveTo>
                    <a:pt x="0" y="0"/>
                  </a:moveTo>
                  <a:lnTo>
                    <a:pt x="245533" y="685800"/>
                  </a:lnTo>
                  <a:lnTo>
                    <a:pt x="2658533" y="965200"/>
                  </a:lnTo>
                  <a:lnTo>
                    <a:pt x="2836333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2015"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5"/>
              </p:custDataLst>
            </p:nvPr>
          </p:nvSpPr>
          <p:spPr>
            <a:xfrm>
              <a:off x="3591862" y="2302472"/>
              <a:ext cx="2149184" cy="545408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465">
                  <a:solidFill>
                    <a:schemeClr val="accent3">
                      <a:lumMod val="75000"/>
                      <a:alpha val="80000"/>
                    </a:schemeClr>
                  </a:solidFill>
                  <a:sym typeface="Arial" panose="020B0604020202020204" pitchFamily="34" charset="0"/>
                </a:rPr>
                <a:t>执行</a:t>
              </a:r>
              <a:endParaRPr lang="zh-CN" altLang="en-US" sz="2465">
                <a:solidFill>
                  <a:schemeClr val="accent3">
                    <a:lumMod val="75000"/>
                    <a:alpha val="80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1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2236" y="453560"/>
            <a:ext cx="2418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异业选品方向确认及调整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ECB019B1-382A-4266-B25C-5B523AA43C14-1" descr="C:/Users/Administrator/AppData/Local/Temp/wpp.YlLZxYwp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55" y="1121410"/>
            <a:ext cx="4173855" cy="433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765" y="1739265"/>
            <a:ext cx="1967865" cy="36595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9100" y="1121410"/>
            <a:ext cx="45415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7125" y="1739265"/>
            <a:ext cx="1975485" cy="36601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37175" y="1696720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45375" y="1696720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37530" y="127254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/>
              <a:t>高客单</a:t>
            </a:r>
            <a:endParaRPr lang="zh-CN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7927975" y="127254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低客单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461" y="435780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异业选品定价差距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08625" y="1704975"/>
            <a:ext cx="2010410" cy="3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16825" y="1704975"/>
            <a:ext cx="2038985" cy="3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04595" y="11004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主打款客单差距大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089015" y="110871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主打款客单差距小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85" y="1696085"/>
            <a:ext cx="2043430" cy="3710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380" y="1736725"/>
            <a:ext cx="1889760" cy="36302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0390" y="1680845"/>
            <a:ext cx="2145030" cy="37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975610" y="1688465"/>
            <a:ext cx="2064385" cy="37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420" y="1736725"/>
            <a:ext cx="2060575" cy="36703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60" y="1737360"/>
            <a:ext cx="1943735" cy="36696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7809_2*i*0"/>
  <p:tag name="KSO_WM_TEMPLATE_CATEGORY" val="diagram"/>
  <p:tag name="KSO_WM_TEMPLATE_INDEX" val="20177809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TYPE" val="l_h_f"/>
  <p:tag name="KSO_WM_UNIT_INDEX" val="1_3_1"/>
  <p:tag name="KSO_WM_UNIT_ID" val="diagram20177809_2*l_h_f*1_3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" val="在此输入正文"/>
  <p:tag name="KSO_WM_UNIT_TEXT_FILL_FORE_SCHEMECOLOR_INDEX_BRIGHTNESS" val="-0.25"/>
  <p:tag name="KSO_WM_UNIT_TEXT_FILL_FORE_SCHEMECOLOR_INDEX" val="7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SLIDE_ITEM_CNT" val="3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CLEAR" val="1"/>
  <p:tag name="KSO_WM_UNIT_TYPE" val="l_h_i"/>
  <p:tag name="KSO_WM_UNIT_INDEX" val="1_1_2"/>
  <p:tag name="KSO_WM_UNIT_ID" val="diagram20177809_2*l_h_i*1_1_2"/>
  <p:tag name="KSO_WM_UNIT_LAYERLEVEL" val="1_1_1"/>
  <p:tag name="KSO_WM_DIAGRAM_GROUP_CODE" val="l1-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CLEAR" val="1"/>
  <p:tag name="KSO_WM_UNIT_TYPE" val="l_h_i"/>
  <p:tag name="KSO_WM_UNIT_INDEX" val="1_1_1"/>
  <p:tag name="KSO_WM_UNIT_ID" val="diagram20177809_2*l_h_i*1_1_1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CLEAR" val="1"/>
  <p:tag name="KSO_WM_UNIT_TYPE" val="l_h_i"/>
  <p:tag name="KSO_WM_UNIT_INDEX" val="1_2_1"/>
  <p:tag name="KSO_WM_UNIT_ID" val="diagram20177809_2*l_h_i*1_2_1"/>
  <p:tag name="KSO_WM_UNIT_LAYERLEVEL" val="1_1_1"/>
  <p:tag name="KSO_WM_DIAGRAM_GROUP_CODE" val="l1-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CLEAR" val="1"/>
  <p:tag name="KSO_WM_UNIT_TYPE" val="l_h_i"/>
  <p:tag name="KSO_WM_UNIT_INDEX" val="1_2_2"/>
  <p:tag name="KSO_WM_UNIT_ID" val="diagram20177809_2*l_h_i*1_2_2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TYPE" val="l_h_f"/>
  <p:tag name="KSO_WM_UNIT_INDEX" val="1_1_1"/>
  <p:tag name="KSO_WM_UNIT_ID" val="diagram20177809_2*l_h_f*1_1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" val="在此输入正文"/>
  <p:tag name="KSO_WM_UNIT_TEXT_FILL_FORE_SCHEMECOLOR_INDEX_BRIGHTNESS" val="-0.25"/>
  <p:tag name="KSO_WM_UNIT_TEXT_FILL_FORE_SCHEMECOLOR_INDEX" val="7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TYPE" val="l_h_f"/>
  <p:tag name="KSO_WM_UNIT_INDEX" val="1_2_1"/>
  <p:tag name="KSO_WM_UNIT_ID" val="diagram20177809_2*l_h_f*1_2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" val="在此输入正文"/>
  <p:tag name="KSO_WM_UNIT_TEXT_FILL_FORE_SCHEMECOLOR_INDEX_BRIGHTNESS" val="-0.25"/>
  <p:tag name="KSO_WM_UNIT_TEXT_FILL_FORE_SCHEMECOLOR_INDEX" val="7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CLEAR" val="1"/>
  <p:tag name="KSO_WM_UNIT_TYPE" val="l_h_i"/>
  <p:tag name="KSO_WM_UNIT_INDEX" val="1_3_2"/>
  <p:tag name="KSO_WM_UNIT_ID" val="diagram20177809_2*l_h_i*1_3_2"/>
  <p:tag name="KSO_WM_UNIT_LAYERLEVEL" val="1_1_1"/>
  <p:tag name="KSO_WM_DIAGRAM_GROUP_CODE" val="l1-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809"/>
  <p:tag name="KSO_WM_UNIT_CLEAR" val="1"/>
  <p:tag name="KSO_WM_UNIT_TYPE" val="l_h_i"/>
  <p:tag name="KSO_WM_UNIT_INDEX" val="1_3_1"/>
  <p:tag name="KSO_WM_UNIT_ID" val="diagram20177809_2*l_h_i*1_3_1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gICAiRmlsZUlkIiA6ICIxMTYzNjQ2ODQyMDciLAogICAiR3JvdXBJZCIgOiAiMzg4NzEzNjg2IiwKICAgIkltYWdlIiA6ICJpVkJPUncwS0dnb0FBQUFOU1VoRVVnQUFBcFFBQUFLOUNBWUFBQUNhYlB6Q0FBQUFDWEJJV1hNQUFBc1RBQUFMRXdFQW1wd1lBQUFnQUVsRVFWUjRuT3pkZDNnVTVkN0c4ZTlzVGU4RlVnZ0poQm9nb1hjUUZGRVJGRVZSQk51eFlSY1JPNGlDQjBFUTY2dUl2YUdnZ25oQVJFVjZKL1JPQ29IMFFuclo4djZ4eVNhYmJCb2hCTWp2YzExZXpzN096anhiMkwzelZNVnNOcHNSUWdnaGhCRGlQS21hdWdCQ0NDR0VFT0x5Sm9GU0NDR0VFRUkwaUFSS0lZUVFRZ2pSSUJJb2hSQkNDQ0ZFZzBpZ0ZFSUlJWVFRRFNLQlVnZ2hoQkJDTklnRVNpR0VFRUlJMFNBU0tJVVFRZ2doUklOSW9CUkNDQ0dFRUEwaWdWSUlJWVFRUWpTSUJFb2hoQkJDQ05FZ0VpaUZFRUlJSVVTRFNLQVVRZ2doaEJBTklvRlNDQ0dFRUVJMGlBUktJWVFRUWdqUklCSW9oUkJDQ0NGRWcwaWdGRUlJSVlRUURTS0JVZ2doaEJCQ05JZ0VTaUdFRUVJSTBTQVNLSVVRUWdnaFJJTklvQlJDQ0NHRUVBMGlnVklJSVlRUVFqU0lCRW9oaEJCQ0NORWdFaWlGRUVJSUlVU0RTS0FVUWdnaGhCQU5Jb0ZTQ0NHRUVFSTBpQVJLSVlRUVFnalJJQklvaFJCQ0NDRkVnMGlnRkVJSUlZUVFEU0tCVWdnaGhCQkNOSWdFU2lHRUVFSUkwU0FTS0lVUVFnZ2hSSU5Jb0JSQ0NDR0VFQTBpZ1ZJSUlZUVFRalNJQkVvaGhCQkNDTkVnRWlpRkVFSUlJVVNEU0tBVVFnZ2hoQkFOSW9GU0NDR0VFRUkwaUFSS0lZUVFRZ2pSSUJJb2hSQkNDQ0ZFZzBpZ0ZFSUlJWVFRRFNLQlVnZ2hoQkJDTklnRVNpR0VFRUlJMFNBU0tJVVFRZ2doUklOSW9CUkNDQ0dFRUEwaWdWSUlJWVFRUWpTSXBxa0xJSVFRbHl1VHljeG5xL2J3OVpxOUhJcE5KZTFjZmxNWFNRaHhDZkJ4ZDZKVGExOG1qdWpHZmRkRm9WSXBUVjJrUnFlWXpXWnpVeGRDQ0NFdU55YVRtVEV2ZmMvS0xjZWF1aWhDaUV2WWpmM2I4K3NiNDYvNFVDazFsRUlJY1I0K1c3WEhFaVlkWFNBbzNQSi90WHlsQ2lFQW93RUtjaUhoT0w5dFBzcm5xL1p3L3czZG03cFVqVXI2VUFvaHhIbjRlczFleTBaUU9MaDRTSmdVUXBSVGF5emZDMEhoQUh5OVpsOFRGNmp4U2FBVVFvanpjQ2cyMWJMaDZOSzBCUkZDWExwS3Z4OE94cVkwY1VFYW53UktJWVE0RDlZQk9GSXpLWVNvVHVuM1EzTVlzQ2VCVWdnaGhCQkNOSWdFU2lHRUVFSUkwU0FTS0lVUVFnZ2hSSU5Jb0JSQ0NDR0VFQTBpZ1ZJSUlZUVFRalNJQkVvaGhCQkNDTkVnRWlpRkVFSUlJVVNEU0tBVVFnZ2hoQkFOSW9GU0NDR0VFRUkwaUFSS0lZUzRTRnE0NmdqMjBOdnNjM05RRTFScG54QkNYRzRrVUFvaHhFWHl5LzJkdVNyY3cyYmZ0T0d0dUxXYmI1MGVyMUpnUUtnN0FlNjZ4aWllbFpOT3hacUh1OUxheTZGUnp2LzlwSTYwOVhFRVlGaTRCMS9lMlFGRnFmNzR2aUZ1VmZaRkJicmdyRlBYZWkyTlNzRkpwOExMU1VPQXU0NXdYMGU2QmJnd0tNeWRHenQ3NCtsVXZuUm1rSWVlK09sOWNkV1huN2VEbnhPYm5vaXE4M043ZEdBQVBzN2FHbys1cHIwbnkrN3RYS1g4RTN2NmMxK2ZGblcrVm0xQ3ZSMFlGT1plNHpGMzkvSzN1ZDBueEkzQmJXcCtURjIwOW5MZ2gwbWRHbnllQysxU2VuK3VOTElJclJCQ1hBUjlRdHpvRytKR29MdWVtZGUxQnVDSDNhbmMyY01QclZyaHFTR0IxbU0zbnNybXJtOE9Wem5IbkJ2RGVIcElFTzl1T01NenY1NjBleDBIallxQ3VZTTRWMml3MmUvdW9MSFo1KzZnUVR0bFBRYVR1Y281OG90TjdEbVR5NXVqUXJuanE2cmxPUEZTN3pvOTV6SzNmbkdJNkRPNUFFUUd1akFnMUoyWWpFSzZCaml6OUo3T0ZKU1kyUE5zRHdCKzNwZkd6RC9pYkI2Lyt1RXVlTHl3eVdiZmhKNys1QmNiZVhWVmJKWHJ2WGgxSzE0ZUVZTFJaS2JJWUtMSVlQbC9RWW1KdkdJamVjVkdDZzBtc2d1TnhHWVVrcGx2ZVYzdTZkMkN6VEhaNUJRWnJlY2EwOFdiemJIbjZ2eGNXM3M1TVAzYUVCNy8rVVMxeC94N0lvdEhCd2F3NnFFdURIMC9HcE1adkp3MHpCalptdXMvMlYrbjYzUnA2Y3hQOTNSaTRMdlJwT1dWMkQzbXZ0NHR5Q3d3OFAya2puZzZhaWtvc1R6dmxOd1N1cy9iQmNEYlk5cnc1WTVrNjJNbTlmSW5KYWVZOVNkcmY4NTZqWXFqTC9ZQ3dFbXJKci9FOHJxZFNDMmdqWThqbms0YW9xZjJzQjRmT2RkeXplaXBQVkJRTUdQNTdFVzBjS2J2TzN2NDdJNzJtTXpsbjhlSUZzNW9wcXdId0RSL0NHZXppMm90VTRDYkh0VXovMVo3LzhWNmY1b2pDWlJDQ05ISUZBWG0zQmpLZFIvdnA1MmZJN2xGUmo3YmxzVHRVYjY0T2FqNTdXQTZQWU5kZVgxTlhMWG5lR1ZFQ09NaWZlazZkeWRmVCtqSXl5TkNlS09hNDQwbXMwMEEwNmdVU3Q0ZWJMUFB2R0NJeldNSzV3NGlxNkE4Y0NxS2dnSWt6ZXhuM2VmaHFNRjUya2JhenRwZTM1ZkE2cDdlTFhoL3d4bjZ0WGJqeDdzN2NlZlhoMWw5SkFPOVJzWHkrenZ6MTdHc2FoLzd2d2U3ME03WDBXYmZuZDM5ck50bDVacTlOcDUvVDU3ajZTR0JUUGptQ0VVR0UzTkhoN0h2YkI1Zjc3U0VwKzhtZG1UbHdYVDJKK2FoVmlra3oreUhtNE9HWXFPSnREZjZBK0R6OG1ZbTlQQ25uYThqand3SXNGNm4rN3hkSEVzdHdEaC9DSWVUOHdETGEydzBZUTFKQjZiMXRCN2YwZDhaZFduSU9mcGliNXgxS2pRcUJUY0hEZkhUK3dMZ3FGWGpwRlB4MStTdUFBVE4yRnJ0NjZCUzRNc0pIWGgyeGFscXd5VEFtQzQralA3MEFQUFhKYkR4aVVnZVgzYUNQYVhCUG1sbVAxcTh1cVhLWTdvRk9QUG0yZ3liZllhM0I1TmJYQjZ5M1IwMEtFLy9TNUhCUk91WjI2em5xN2hkK1RNUyswb2Y2L1lkWHgzbXU0a2RXYlFsa1k4Mm55WDE5ZjdzUEozRGlnUHA5QTF4NWUxMUNhdzZuR0Y5SHdEeVM0dzF2aVpsY3VjTXRHNDMxZnZUWEVtZ0ZFS0lSdmJVNENDTUpsaDlKSU1pZ3dmZlQrckl6L3ZTZUhWRWE4WjllWkRNZkVzdDBqOG5zdGg0eXJabXlGbW41djFiMnRLdnRSdEQzdHRMWEdZaEkvNXZINnNlN0VKN1gwY2VYWGFjN0VKak5WZXVPNzFHUmRDTXJYWnJMTXVZRnd5aHJHVzZjTzRnSEtadW9IamVZRTZsRndBUTd1dkU4ZFI4d24yZHJEL1FaY2VWUFpkYnV2cHc1OWVIV1hGL0JIcU5pdi9lR01wL2J3ekZ4MW1MZzBiRkI3ZTJ4ZE5SUzhqTXJkWkE0YWJYa1BaR2YzeGUzc3pEL1FQd2ROTHc1dHA0QUc3czdNMkVIdjZNLytxUVRWbTN4Rm9DNWUxUnZueTFJNW4zTjV6bHZWdmE4czJ1Wkc2TDlDWElROCtQMGFrQUtJQzNzeGJIMG5LcVZRcTVjd1l5dUkwN3VVVkdhL2tCTW1ZTnNMNUdPVVVHSXVic1JGSGdpenM2Y0RLOW9FcnRLa0RXbXdPczI0SHVPbHltYmF6NnVqNWRYcXRXTVJUWk16ckNCN01aVmg1TXIvYVlIc0d1dU9qVXhHWVVvdGVvNk9UdnpJR2t2R3FQWDNSN095YjI5RWV2VWJIc1hsZkE4cGtvSzFkMWY0eVUxVUI2TzJ1Sm50cUQrZXNTQUZqM2FEZWI4N3M3bHNlTnc4bjVYUFBSUGg3cTM1S29RQmZyL3BmL0Y4UFF0aDZNNnV5TlRtMi9SNTY5UHlyS1ZBNnhUZlgrTkZjU0tJVVFvcEVOYWV2T0EwdU9FdWJ0d0tSZS9yejB2eGhhdXVuWWVUcUhRMG41QU16OSt6UTc0bk5zSG5kMU8wOCtHaGZPL3NROCtyNnp4MXFEbUo1WHdxRDNvdm5nbG5BT1A5K2JGMzgveGJlN1VxeEJSNjFTYkdwM3l0amIxMUQ1SlVZNnZMa0RzUHd3ZDNoemg4MFBkRVdQRGd4QVVXRERxWE4wbmJ1VGpVOUVXcHRCdHo0VnhaMWZIK1pVZWlHeHIxcHFzM3hlM213OWI5bjJON3VTK1g1aVI1eDBLdHowR3VhTmFjTXRueCswWGtPdlVYSHk1ZkltK2I2dDNaaDlRNmoxOXVucGZmRjEwWkZiWkxSZXA2eG1yZEJnQWl5MVdXRHBNemU3TkxpVzBhZ1ZpZ3lXMS9uQkpjZlFhMVI4ZW5zN0p2VHc1MUJ5SHJkRmx2ZUhEWERURTVkWnlPU2ZqdHVjdzE2WGdZcjduTFExOXcwZEgrWEhEM3RTYWp6bW1hRkIxdWJqYTlwN29sVXJISCtwTjk1T1d2Nno1R2lWNHg5WWNvd1BONTdsaDdzNzBYNzJkcnlkdFJ4NnZsZU4xNER5WnV5a21mMnMyMi9kR0ViZmQvYllIRmV4cG52UjdlM29HK0pHWW5ZeEo5TUtPVmRvcEdld0t6OU02a2g4VmhIYjRySkp6U3UyZTczNk5EazMxZnZUWEVtZ0ZFS0lSbmJUWWt2Z1dmR2ZDSkt5aTFtOE5RbUFlNzgvWWozbWpldERtZlZuZVhoNWQyeGJidTdpdzhwRDZkemN4WWNqTDlqL2NWL3did0l2WFJQQ29EQVBhMUF3bXN6V0FBYmxUZDRWOTFWdThtNXNQczVhSHV6WDBubzdJYXVJQURjOTBWTjc0T1dreGMxQnpjLzNkUVpBcTZwYU8vWGNzR0NiQVJHN3AxaHF4c3htTTB2dnNReitHUGh1TkxsRlJnTGQ5VFkxU3RVcDYyOWFuWWQvT3M3Ylk5cWdWaFNXSDBnRExLOWxVV253akQ2VHk0YkhJMG5LS2VhNzNTa2taaGN4N2JkVG1NeVcwUGZXNkRBbUx6M09sdGhzbS9OV3Jra3pMeGhpczYrMkdyQStJYTU4c1BGTXRmZDM4SE5pUUtnYkJxTWxVTjdWdzUrbmZ6M0pwMXNUV2YxUUY1Sno3RGVURDJucndkL0hNNjNuS0dzdXJvNUtnU2NHQnhIb3JzUGRVY1BHSnlMeGQ3VU1HTnM1cGJ2TnNSNFZhaWpuL1pQQXliUUM2eDlBRzA2ZDQ4OUh1akptOFVFT1ZxaEZ2ZlpqMi9Eb3BGT3hiMnBQNnFxcDNwL21TZ0tsRUVKY0JCTjcrbk5qWjIrMFU5YmIxTlpVVkxaL2MydzJqeTA3enRRVnB5Z3ltSGlrVWcxS1pYUC9QbzJEMWhMQzFDcUZZbVAxemRiMjZOU0t6ZlhydzBtcnRvWmRWNzJHSXkvMHdsVmY5YWZsdGtoZlB0cDBscWVIQmxuM0RYb3ZtbEdkdkpnOE1KQTVmNTNtemJYeDZEVXFIdXpYRWtXeDFDRDFDSGJCU2F0bWJGY2ZocjYvbDZTY1lrWkhlSE56RngvdS9iNXFUWnRXcmZEN29lcWJnaXN5bXMwMngxYXV3VFdhekh5eTVTeHJIK25HN29RY1RtY1ZvVldYQjhvbkJnZXhhR3NpaTdZa29sRXB6QjBkeHRhbnVwTlRaTVJzTmpQNHZXaGlNd3JyVkpiNkNIVFhjK1pjOVFOVTd1M1RncGYvRjh1TWEwTUk4M1pnU0Z0M0Z2eWJnRTZ0MEx1Vkcvc1Q3UWZGa1IwOCtXRGpXUUFHdDNGbmMweTIzZU1xNmhyZ3pJSEVQTVorZHBEanFRWEVaaFR5NHoyZEdQdlpRWnZqbHQ4ZllkMys5UFoydURxb0NmTjJwTWhnNHN5NUlvcU5KcjZkMkFFbnJacHdYMGYybnJYMDliejl5OE1jVGJIVTR1Y1htMmc3YXpzYWxVTEs2LzN4ZW1rVFdXOE93T09GVFNnS21NMjJZYStwM3AvbVNnS2xFRUkwc3FoQUY5NGUwd1lBZzhsTXdQUXRqTzNxeTlLOXFkWmp6QXVHMkIwa1VaZG1hcCtYTjVOZmJBazVqbG9WRGhxVjNYQllYV0IwYzlDUVUyUzBxY0cwNTRkSm5XeEc0VUxkbTd5WDdrMGxJOS9BMDBPRDhIRFU4SEQvQUI3cTM1SnZkaWJ6OUs4bldIUjdlLzQ0a3NHOE1XM1lHWjlEb0x1ZXZWTjc4dWZSVElvTUpqYkZaTFB1TVV1L3ZFQjNQWG5GeGlxMXRoM2UzRUdKMGN5b1JRZFFxeFJpWCtsRGdMdWUwMW0yb1VHblZ0SFNUWWZ5OUwrTVduVEEyc1JkOXZ6TGFuUUJEaVhsODlHbXM3dzd0aTIzZkg3UVdrUHBxRld4Y0gwQ2JYMGNtVG9zbUQ2dFhPblZ5bzJ0Y2RtWXpHWUdoYmt6YjNRWUI1UHlTY3d1WnVmcEhIYWV0blJwU0pqUnQ4cnJVM0ZmYlUycWlnSTFkSFhsdlExblNNZ3FZc2ExSVR3MktKQVpxMk41b0c5TGVyVnFSM3hXSWVuVkRPVHhkTkp5VmJnSHE0OWtjR2QzUCs3N29XcGdyeWlpcFRPOVc3blN1NVdsejZXSG80WnpCVWJNbUcwR3ZaUTVNSzBuRVhOMk11aTlhTHEwZE9hZlI3dngvTXBUMWhwN3ZVYkY5NU02a2w5aVpPSTNSNm9OdnVHK2p0Wit1MlVHaDNrdy82WTIxdHROK2Y0MFZ4SW9oUkNpa2YxMFR5ZWVXWDZTcnlkMHNPNTdlVVFyQ2twTXRkYW1lVHRycTUzZXAyTHdLZVBwcEdIUG1WeDZ2TDJyeW5FVkEydkZKdTh3YndkT1o5WStKVXZsZ1M5UTl4cktsTnp5RUdNMG1YSFFxcmp4MHdNODNEK0FpVDNkZUhOdFBIOCswbzNvTTdrODk5c3BBUHhlMll6UlpDYnJ6UUZNV1g2U0tjdFA4djR0NGFUbUZ2TmE2ZUNLcGZkMDR0Y0Q2WHl6TTlubWVrYVRtZURYdHJMMmthNTh1U1BaT3JwYm8xSlllbThuamlUYkJwS2F2UFgzYVFMZGRUaG9WWmpNVUd3MDg5S3dZTVpGK25JMHBZQTlDYm04dCtFc1cySVBXMnVIblhWcUJvYTUwejNJaFo3QnJ2eHp3ako2ZmRTaUE2dzdZVHVTM2J4Z2lNMm80YUZ0YmVjcXJTd3B1NWdXcnJwcWE5Y1Nzc3JmeXhtclk4a3VOUEl4aWV4N3JpZmY3MHExK3hpQW9lOUg4K240OWh5WTFvdU0vSklxZlhvcjIzYzJqNGc1T3dGNGMxUW8vcTQ2N3JOVGExelprNE1EbVR3d2tGR0xEakNoaHgrZjNkR2VwMzg1eVpwSHV2TDV0aVEyeDU3ajNiRnR5UzQwTXY2clF4U1VtS3lQVlJUTGpBZmY3ckwwSVRVWXplalVDbTE4SEZCVm1NdjBtYUZCVGZiK05GY1NLSVVRb3BIZDl1VWhkaWZrV2dPbHlReFRscC9pblp2YTFMbDV0cTdDdkIySlNhOTdXQUxvSGVKbXJaMnByNG8xbEdVT1RxdDVNSWRlbzdJMFRUL1FoWVhyRS9qdFlEcnZqbTNMeWJRQ05zV2M0NFpPM3Z4K0tCMWpwUkR0NDZ6bGp1NStMTnFTaUsrTGxpNHRuZWtXNk1JZFgxZWRLN1BNWGQ4Y1lmM2prWlFZemF3OWxzbTNFenR5T3JPSUYzNC9WZWZuV0dRd2NTcTlFRDhYeTF5T0FMUCtqTGYyZWEwNFBVMWxiWDBjcmFQRWErcFNZTysrZWY4a01PK2YwMVgyNzBySW9YZUlLMXZqYW0rU0xwc0I0Tm9PWHJUMmNtRFIxa1FBYXlDdnFLREV4S3VyWXRuemJBK2N0Q3A2dDNKbGV5MmgwbEdyNHQyeGJmbFAzNWJzUFp0ck0rOWttUTUrVGpZajVmY241akh3M1QyazVwYXdOUzRidFVvaGI4NUFXazdmWXAwVDlLb1A5dEl6Mk5VbVRBS3N1RCtDN0NJajcyNnc5Q0g5TVRxVkV5LzN3Vm1uNXRubEozbnZsclpBMDc0L3paVUVTaUdFYUdTN0UzS3I3UHZyV0NaMzFoQ0V6dGZBVUxkYVEwQmxkMFQ1OGU2R2hQTzZYdUQwcXZQeGRaNnp3ODZSNWJJTERXVGtsWERkSi90NGRHQWd0M2J6WmNSSCsxajNXRGMrMm5TV2pVOUVjVEFwcjBvTlhGcGVDYUd2YitYSndVRWNlYUUzT3JYQ2d6OGVvNlNHUHFOSk9jWGMvdVVoTmo0UmhjRms1dXVkeVR5MnpINmYxTm9HVzNRTGRDSEZ6b0NXc3VscDdDbXNNT2pIWHBjR3FMNjdRM1YrM0pQSzVJRUJ2THUrK29FNUZiazdhUGp3MW5CZVd4MXJiZTcrYU5QWktzY0Z1T3RZOVdBWFh2bzlob0lTRStzZWkyVFVJc3ZBR0h0ZEx5SmFPck5rVWlkK2pFNGhOYmZFT3NxN3NvcVA3UnZpeHJ0ajIxWTVScWRXc2VIeFNMdVByL2phTGx4L2hyWEhNcTIzSnk4OXp1U2w1ZTluV2FDczZHSy9QODJWQkVvaGhHZ2lSMUx5Y2RHcmNkU3FhaHhJWTY5UGx6MWF0Y0xFWHY2TS9ELzdVNnNvaXFYSjE5ZEZpOGtNSnJPWjBSSGV0UFp5NEpkOWFmVXFlMEdKcWQ0cjVwUngwS29JOHRDeitxR3VmTG8xa1JIL3Q0L0JZZTRrWkJXUm1GM01CeHZQTUhsQUFLLzlFWWU3bzVyaTBtbDZQSjAwak96Z3hWWGhIbVFWR1BoNVh5b0xiMjdMVlcwOWVIMU5IS2RMbTNxZGRXcTZCVHJUdjdVNzE3VDNwR2V3SzB1aVU0alBMT0xSZ1FGMEQzTGg3K05aUkovSjVXUmFBVEdsd2JWcy9zR0tYUW11N2VERkYzZTI1MXlCZ1ZhZURuWW5uM2ZWYSt6MkdXd3NQKzFOWmZySTFneHA0OEcvSjZ1ZkNCNHNuNG52SjNYa1JGb0JDLzR0LzZNaEt0Q0ZZcVBaT3BpclQ0Z2JQOTNUaWVYNzAzaXZ0UGJQYURKYit6SGFteUhnZEdZUjQ3ODZ4UDdFUEI0WkVHQzNkaEpzUjNodmpjdTJHKzRLNXc2cU52U0JwV3RGWGY0ZDJPdmZlTEhmbitaS0FxVVFRdFNCMldEQWtKR0JJU2NIWTNZMldyT1JFcVZobmZNRDNmWHNlNjRuWmpNc0xtMktyT3l2WTVtTStMOTlkZ2RocUJUTFJNOWxlZ2E3Y2pLdGtDT2xvMkt0WlFmeWlvMm9GWVhjT1lQUXFpd2pvVTFtUzMrOFI1WWVxL2ZJY004WE45VitFSmFWY1NyTExqUVNmU2FYbVd2aUdCN3V5ZTRwUFVqUEwrR3BYeXpMU2M1Zmw0Q2lRUExNL3JnNnFQbHc0MW51N083SGx4TTZzQ00raHkrMkovSGxqbVNLRENabS9SblBNME9EV0hadlozb3YyRTJYbHM1c2Y2WTdSMVB5MlhEeUhCOXVQTXVhb3huV3B0UFpmOFp4YlFjdnJtbnZ5WFBEZ2duemRxRFBPM3ZvVjJIZVJJUEpUSGpwTkRIL0hNOWsyQWQ3Y2RTcVNNc3JJZDVPWDlPNjFvQlZwMnhLb3JvcU1acTUrOXNqZkhKN093WXMzR096VkdSbGJid2QwYW9WYnZuOG9NMW42TjJ4YmZGMTBmTE5Ua3RmeEdBUFBWOXVUK0tWQ2t0WmZyN2RNbGhtWnFVUVhUYnJ3TGxDQS9zVExVM1UyK0p5R0xQNGdOMHlMTHUzYzYzUHlkNFNueFh0VDh5ajI5enFBMmVaWFZPcWh0cUwvZjQwVjRyWmJLN2Z0NGdRUWpRRGhuUG5TRit4Z25QcjE1Tzdadzk1Qnc1Z0tpb1BFemYzZjVaTXJUTkVYVlhuY3pwb1ZOYkpzeHRMNVRXN0sxTVUwSjdIMUVLWEFqY0hkYldyQXFsVmlyWFBwVTU5Y1orZnMwNU5Yckg5Y3RWMFgwTzU2TlVVR1V3MU52bUxwbnQvclBiOEE0QjUzWXpHdlU0VGt4cEtJWVNvSUd2ZE9oSVdMQ0JqOVdyTXhmWlg2d0F3WW45cHVKbzBkcGdFYWd5VFlKbXI3M0lNazBDTlMweFdITUJ6c1o5ZlRZR2tNY05LYmcwMWs2SmNVNzAvelkwRVNpR0VBSEoyN09EVXRHbGsvZk5QdGNkb2ZYM1J1TG1oZG5YRmFHYzFGeUdFYUs0a1VBb2htalZ6Y1RGeHI3OU8zT3paWUxLdFFYU0ppc0ozM0RqYyt2WERKVElTalVmNS9ITjVRMmRjNUpLS3kxV1FoeDRYbmJwSzM5YUsvRnkwdkR3aWhPZFduTG9vTmRsQ1hHZ1NLSVVRelZaSlNncjdiN3lSbk8zbDYvUXFhalgra3lZUlBIVXFUaDA3Tm1IcFJHM0NmUjE1ODRaUWhvVjc0cVJUc1NrbW13ZVdIT1ZVdW1YVXRscWw4TmFOWWR6YnV3V0tBcDlzU2VUNWxhZW9iZVJBWktBTGMwZUgwYSsxR3dvSy81N000b21mVDNBaXJlQzh6anVxa3plUERRb2dhdDZ1YXZzN1poVVlpQXgwWWVVREVTeUpUbVZCaFZWZktuTFdxZTJ1VSs3cHBHSEQ0NUZNL09ZSWU4NVVuYVpLaU1ZbWdWSUkwU3dWbkRqQi9wRWpLVGg1MHJyUGMvaHd3ai82Q01mdzhDWXNtYWlyTVJFKy9ITWlpd2QrUElaT3JlTHpPOXJ6elYwZDZiL1FNbUw3MmF1Q3VMNlRGNUh6ZHVLaVY3UHUwVWlPcGVaYmwvcXp4MVd2NXEvSjNmaDQ4MW5HZlhFSXJWcGgvcGcyL1BaQUJCMUxKM0N2NzNrLzJYS1dZZUVlaEhnNldFTnBaY1ZHTTdkK2ZwQVBiZzNucXgzSkxOcGlmOVIveFJXT0tzck1OL0RVTHlmNWFrSUhJdWZ0cWpJcHZCQ05UUUtsRUtMWktZeUxJM3J3WUlvVExUL2FpbFpMMkZ0dkVmVEVFeUI5SXk4YkMvNU5zQWxPODljbHNPYmhydFlSMzVNSEJQTEtxaGpyVkQrTHRpWXlxV2VMR2dObG1MY2pYazRhNXE5TElLdkFNc0RweXgzSjNCYmxoNkpZQmpYVmRsNTdhNWtEak9qZ0NZQ0NncHVEbW9kL09zYkhteTJmUWZPQ0lTaFAvOHU0TDZvdWIxbFhhNDlsa2wxb1pHeFhIMzZLcm42SlJTRWFnd1JLSVVTelVwS2V6djVycjdXR1NiV3pNNTEvL2huUEVTT2F1R1NpdmlyWHd2bTdha25KTGNab010UENWVWNyVHoxYlk4dVhKOXdabjhQa0FRRTFudk53Y2g0bjBncDRjMVFvankwN2dadURtbGRHaFBETnptVE1adXAwWG84WHFwK2owMG1uNHJ1SkhYRnowUEQ5N2hTN3g1am1EeUVsdDN5R0FUOFhIYXBucWpaejI3TWtPb1hiSW4wbFVJcUxUZ0tsRUtMWk1CdU5IQm8zanZ5alJ3RlFPVGpRZGUxYTNQcldiU1VhY2VuU3FoV2VIaEprcmZGcjZhWURJQ1czZktuRXRMd1NQQncxTm5OV1ZsWnNOSFBWQjN0Wk1xa1Q4ZFA3NHFKVDg5bTJSSjVaZnJKQjV3VUk4WFJnMmIyZE9KWmF3TzFmN3Flb21zRTNHZmtsTmt2OTJWdjJzRHJiNDNLWU1qUzR6c2NMY2FGSW9CUkNOQnZ4Yjd4aE15MVF1MDgra1RCNWhmancxbkNNWnBpOU5oNndESndCeS9LU1pVeG1TNU4xYmV0NVhOZlJpeTRCeml4WWwwQ25GazVNNnRXQ1h3K2s4OWV4elBNKzc1Z0lIeGJkM280NWY4WHo5cnFhMTAzM2N0S1NOTE9memUyNk9uT3V5QnA2aGJpWUpGQUtJWnFGN0MxYmlKMDUwM283OE1rbjhaODRzUWxMSkM2VXQ4ZTBZWEFiRHdhOXU4ZGE2NWRaMnYvUnkwbHJuUkRkMjFsRFdsNEpKclB0ZXQxZ1dlTHk2by8yNGVHb1llSE5iYm43dXlQV1p1TjVZOXJ3OGJodzJzN2FYdXQ1S3lzN1gvOVFOOFlzUHNDV0NrM2wxV2xJRGFVUVRVVUNwUkRpeW1jeWNlTHh4NjN6VEhvTUdVS2J1WE9idUZEaVFwaDlReWpYZC9KaTZQdlJOczNRc1JtRlpCVVk2Qm5zU215R1pScWhYc0d1Ykl1ekJEcUR5V3gzK3AxUUx3Y2N0U3JXbmNpeTd2dmZvWFNlR1JLRVNxbjl2R1VVQlNiMTlHZjJEV0g4dkMrVnlMbTdMc3FxTEFIdWVoS3pxMS9oU1lqR0lvRlNDSEhGUy9yeVMzSjI3UUpBNCtsSnh5VkxVTFIxYjBZVWw2WVpJMXN6SnNLSG9lL3ZKVG5ITmtRWlRXYSsySjdFUzllMFlsUE1PVHlkTkR6WVA0QkozeDZwOFp6SFVndkl6RGZ3eW9nUXBxK094VkdyNHVraFFhdy9sV1dwZ1RUWGZ0NzcrclRncWRJQWV1T24rOW1kVUw5NUlTczNlUnZxTVFWUXIxYXU3RHlkVTYvckNYRWhTS0FVUWx6UmpOblp4THp3Z3ZWMjZ4a3owUG43TjJHSnhJVXkvZG9RQUp2d0JlQTRkUU9GQmhNdi9oN0R4N2UxNDhSTGZjZ3FNREJqZFN4L0hNbW84Wng1eFVhdS8yUS83NDV0Uy9MTS91UVdHVmx6TkpNSGxoeXpIbFBUZVQ4YUYwNjNBQmRtckk3bHcxdkRHZHZWbDJLam1jUEorWFlIN0pSTlJWUlI1U2J2K3JndDBwY1BONTQ5cjhjSzBSQVNLSVVRVjdTNDJiTXBUazRHd0xGZE93SWVlYVNKU3lRdUZIdE4xaFVWbEppWTlPMlJXbXNsSzlzYWwwM3ZCYnZQNjd3eDZZVTgvMXNNNXdvTmJJL1BZZHF3WUZiY0gwR2doNTc4Q2szZWFwV0NnMGJGL0hVSlBML3lsTTA1d3Q3WVpuUGJXYWVtb01SSUIzK25HcGRsSE56R0hUOFhMVXYzeXBSQjR1S1RRQ21FdUdJVnhzYVNzR0NCOVhhYmVmT2txVnMwcXJmK1BtM2RUc2dxNHZHZlQvRDR6eWRRcXhUMEdnVzFvcUJTRkZRcVVDc0syWVdXUVQ0VisxZVdEZllwcytxaEx2UU5jYU9neE1SYmY1M0dIbGU5bWc5dUNlZmU3NC9XcTRsY2lBdEZBcVVRNG9wMVp1RkN6TVdXdm5VZXc0YmhQV3BVRTVkSU5GZEdrNW44NHVxRG5zdTBqZFhlTi9pOTZGclBYMmd3MFcvaEhuS0xHbi9nanhEMlNLQVVRbHlSak5uWkpDNWViTDBkK3NZYmxnNXJRbHlCU294bVNvd1NKa1hUa1VWcmhSQlhwTVRQUHNPWVl4bnQ2dHFybDB4Z0xvUVFqVWdDcFJEaWltTTJHam56N3J2VzI0RlBQQ0cxazBJSTBZZ2tVQW9ocmpqcEsxWlFHQk1EZ003Zkg5OXg0NXE0UkVJSWNXV1RRQ21FdU9LYy9lQUQ2M2JMaHg5R3BkYzNZV21FRU9MS0o0RlNDSEZGS1U1TUpQUHZ2d0ZRMUdvQ0hucW9pVXNraEJCWFBnbVVRb2dyU3VwUFAxbVhIdkVZUGh4ZHk1Wk5YQ0loaExqeVNhQVVRbHhSVW43NHdicnROMzU4RTVaRUNDR2FEd21VUW9nclJtRnNMTmxiTEdzZ0sxb3RQamZkMUdqWDhuRjNzbXdZRFkxMkRTSEVaYTcwKzhINmZYRUZrMEFwaExoaXBDNVpZdDMyR2prU2phZG5vMTJyVTJ0ZnkwWkJicU5kUXdoeG1TdjlmdWpjMnErSkM5TDRKRkFLSWE0WUY3TzVlK0tJYnBhTmhPT1FteVUxbFVLSWNrYUQ1WHNoNFRnQUUwZDBiZUlDTlQ3RmJEYkxLdkpDaU10ZS9wRWo3T2pZRVFDVm95UDlVMUpRdTdnMDJ2Vk1Kak5qWHZxZWxWdU9OZG8xaEJDWHZ4djd0MmY1clBFb1YvamlDcktXdHhDWE9LUEp4TUdZVkhZY09jUHhNeG1jT3B0SlRHSW15Wmw1NUJlV2tGOVVRdThXUXVFQUFDQUFTVVJCVkdHeEFRZWRCaWU5RmljSExmNmV6b1MyOUNRc3dKUHdRQzk2ZFFpa2M2Z3ZhdFdWMnloUnNibmJlOVNvUmcyVEFDcVZ3dkpaZC9ENXFqMTh2V1lmQjJOVFNEdVgzNmpYRkVKY0huemNuZWpjMm8rSkk3cHk3M1ZSVjN5WUJLbWhGT0tTWXphYk9SeVh4dkpOUjFpejR5UTdqcHdscjdDNHdlZDFkdERScTBNQUkzcTFZY3lBRG5RTThibHl2dVRNWm5aMDdFaiswYU1BZEZxNkZOOWJibW5pUWdraFJQTWhnVktJUzBSODhqa1dyZHpGRDM4ZjRNU1pqQXIzS09EZ0JNNXVvSGNFblFQb0hFR3JBNVVLVkdyTC8wMG1NQmt0L3k4cGh1SUNLQzZFb2dMSXk0YkNmS0Q4bjN2YlFDL0dENHZnZ1ZFOWFPWHZmdEdmNzRXVUd4M05ycWdvQU5RdUx2UlBTVUhsNk5qRXBSSkNpT1pEQXFVUVRjaHNOdlBYN2hqZVhiYU4zN2NldzJRcS9lZW9kd1IzSDNEM0JrZFhVRitBM2lsR0F4VGt3TGwwT0pkbUNacFltbTV2Nk51T0oyN3B3L0R1b1pkbHJlV3A1NS9uOUp3NUFQamZkUmNkdnY2NmlVc2toQkROaXdSS0lackk1Z09uZVhIUlgveTdOOWF5UTZNQnI1YmczZEpTSTBsakJqdXpwY1l5UFJIU2s4QllBc0NRYnExNTg4SGg5T3NjM0lqWHZzRE1acmFGaGxJWUZ3ZEF4TXFWZU45d1F4TVhTZ2dobWhjSmxFSmNaQW1wMlR5KzhILzh1dkdJWllmZUNWcUVnSWVmcGVuNllqTVpJU3NWa3VLZ3lES281S2FCSFhqdnllc0o4blc3K09XcHAreXRXOW5Ucng4QUdrOVAraWNsb2VoMFRWd3FJWVJvWG1TVXR4QVhpY2xrWnRIS1hUejcwWi9rRmhSWitrSzJhQTFlTGFBcG01bFZha3NaUFAwaEl3bVNZdmwxNHhIVzdvcGgzaVBYOE1Db0hxaFVsMjR6ZU1XNUozMXZ1VVhDcEJCQ05BR3BvUlRpSWtqUHp1ZU9tY3Y0YytkSlFJRVdyY0MvZGRQVVNOYkdaSUtrV0VpT0I4eGMwN01OMzc5NkM5NXVsOTdTWVdhamthM0J3UlFuSmdMUWRlMWFQSWNQYitKU0NTRkU4eU9CVW9oR0ZuMGlpWnRlK3A2NDVIUGc2QUloSFMzL3Y5VGw1MEQ4RVNqSUpjVGZuZVd6NzZCYm14Wk5YU29iV2V2V3NmZXFxd0RRK2Z2VDk4d1pGTFc2aVVzbGhCRE5qelI1QzlHSVZtdzZ5dTJ2TGFXd3VNVFNwTnlxdmFXSitYTGc1QXJ0dXNQcFk4UWxKOUgza2NVc21YNHJvd2UwYitxU1dWV2N6TnozdHRzdWVwZzBtY3g4dG1vUFg2L1p5NkhZVkpuWVhBaUJqN3NUblZyN01uRkVOKzY3THVxUzdqSjBJVWtOcFJDTjVPZjFoN245dFo4d21Fd1EwQmI4Z21qY2tkdU54UXdwQ1hEMkJCcVZpaDluak9QbVFSMmJ1bENZUzByWUVoQkFTVm9hQUZHYk51SFd2LzlGdTc0c3ZTaUVxTTJOL2R2ejZ4dmptMFdvbEVBcFJDUDRhZDFCN3BpNURLUFpCSzA2Z1pkL1V4ZXA0VEtTSWY0UWFrWEZEOU52NWRZaG5acTJPSC84d2Y2Ukl3SFF0MnBGMzVpWWk5b245ZFBmZC9QQTNCV1c3Z3RCNFpiL1g0ajVRb1VRbHplakFRcHlJZUU0Rk9UeTZkVFIzSDlEOTZZdVZhTzdCRWNFQ0hGNTI3QXZqanRmWDRiUlpJYVFLeVJNZ3VWNWhIVENhREp6eDh5bGJOd2YzNlRGU2Ewd3V0dnY5dHN2K2dDbnI5ZnN0V3dFaFlPTGg0UkpJWVNGV21QNVRnZ0tCK0RyTmZ1YXVFQVhod1JLSVM2ZzJLUXNibjU1Q1FhanlkSmYwdk1LQ1pObFN2dUJHb3dtYm41NUNiRkpXVTFTREZOUkVXbS8vR0s5N1hmSEhSZTlESWRpVXkwYmw4TUFLeUhFeFZmNjNYQXdOcVdKQzNKeFNLQVU0Z0xKTHl4aDlJdmZrNTZkRDM3QmxoVnZya1RlTGNFM2lMUnplWXgrOFh2eUMwc3VlaEV5Ly9nRHc3bHpBRGkyYTRkTFpPUkZMNE4xQUk3VVRBb2g3Q245Ym1ndWcvVWtVQXB4Z2J5OCtHLzJuMG9HVjA4SWFOUFV4V2xjZ1czQTFaUDlwNUo1NWJPL0wvcmxLMDVtN2pkK2ZOTk9EQytFRUVJQ3BSQVh3cGFEcDNsbjZWWVV0UVphZGJqeUE0NmlnbFlkVU5RYUZ2eTBsYTJIRWk3YXBZM1oyYVN2V0dHOTdUZCsvRVc3dGhCQ0NQc2tVQXJSUUVVbEJ1NmJzeHl6Mll3NUlNeXlwR0p6b0hQQTNESU1zOW5NZlhPV1UxUml1Q2lYVGZyaUM0eDVlUUM0UkViaTFMSHBwekFTUW9qbVRnS2xFQTIwK1BjOUhJbFBBMmQzOEE1bzZ1SmNYRDRCNE96TzRiaFVQdnZmbnNhL25zbkVtZmZlczk0TWVQVFJ4cittRUVLSVdrbWdGS0lCQ29zTnpQNW1nK1ZHWUpzcnY2bTdNa1d4UEc5ZzlqY2JHcjJXTW4zVktncE9uQUJBNitPRC80UUpqWG85SVlRUWRTT0JVb2dHK1BUMzNaeEp5d1pYTDBzTlpYUGs3QTZ1bmlTa1p2UHB5dDJOZXFrekN4ZGF0d01lZmhpVm8yT2pYazhJSVVUZFNLQVU0anlaVEdibS9iRFpjcU5sNnlZdFM1TnJHUXJBM0I4Mll6STF6dUpiK1ljT2tmbm5ud0FvV2kwQmt5YzN5bldFRUVMVW53UktJYzdUUDlFeHhDVm5nYU5yODYyZExPUHNEazZ1eENWbnNTNDZ0bEV1RWZQS0s5WnR2L0hqMGJXOFF1ZjVGRUtJeTVBRVNpSE8weGVyb2kwYjNpMmF0aUNYaXRKVmdiNVlIWDNCVDMxdS9YclNmdjdaY2tOUkNINzIyUXQrRFNHRUVPZFBBcVVRNXlFN3I0aGw2dzliQnFWNCtqVjFjUzRObnY2Z0tDejk5eERaZVVVWDdyd21FeWVuVExIZWJIbi8vVGgzN1hyaHppL09pNkpBc0lmZVpwK2pWb1c3ZzZ3Y0pFUnpKSUZTaVBQdzk1NFlDb3BLd01VVE5McW1MczZsUWFzREYwOEtpa3I0SnpybWdwMDIrYnZ2eU5tNUV3QzFteHV0MzNqamdwMzdjak8wclFjQjdvMzdlUnNZNXM3Z05yVjM0ZWdWN01yT0tUMVFxOHBuTm5qaDZsWXN2YmVUemI2bWtEQ2piNTJQVmFzVTJ2bVdEKzZxR0lnZHRTcmV2eVhjNW5oWHZicktPWDc3VDRSMWdvZVZEMFRVcTZ3TGJtcFQ3eEFlRmVqQ2tyczc0YVN6L0lTUGFPL0o5UjI5Nm5VT2UvcUV1TlhwdmErb3ZaOFQxNTNIdGY5NHVPb2ZoUk42K0hGbmQva0QvWElsZjBvS2NSNysyblhLc3VIbTJiUUZ1ZFM0ZVVKT0JuL3RpbUhNZ0E0TlBwMHhPNXVZRjErMDNnNTU1UlYwL3Y0TlB1L2w2cVl1UG5nNGFyam51eVBWSG1OZU1JUXo1NnF2SVE1MDE2TTgvVysxOTNmeWQyTFdEYUcwbTcyZHpQenFwNEc2cVlzUFAreE93VmhoRU5ic1ArUFo5R1FVUFlKYzJCNmZVOHV6Z1M0dG5mbnBuazRNZkRlYXRMeXFhOEw3T0d0SmZhTS81d3FyTDRlN2d3YmZsemZiZlR6QVQvZDBvbDlyTjd2M0JjM1lTa1FMWjlZODBwWEpTNC96MjRFMHRqMGR4YngvRXZoMGF5SjZqWXBIQndidzJMTGpBTnpaM1k4NU40YXgra2dHWFZvNlc4L1RJOWlWTFU5R1diZTNQaFZsdmEvdk85WFB6Nm9vOE5pZ1FGNzZuLzAvd01aMjlXSG1kYTFwNytmRXNaUUN6Smp4Y05RUU5HTXJoNVB6K1c1aVI4WjljWWpIQndVeTRadkQxVjZucmliMThpY2xwNWoxSjgvVitURlRoZ1p4cnREQXFzTVpkVHAreHpQZDZUVi9ONTFiT0ZVOTExWEJBSHkvSndWekE4ZjJtUmNNcWZWejR6aDFBNFVHVThNdUpLd2tVQXB4SHY3ZVUvb0Q0T0xSdEFXNTFKUytIbi92dmdBMWxDWVRSeVpOb3VqMGFRQWN3OE1KZXVLSmhwLzNNdEM3bFNzci9sTjlUVmZTekg1VjlyVjRkWXQxdS9YTWJSanNqTGJYcUJSSzNoNXN2VzFlTUlTOFlxUGRhNXllYmx2TDU2eFRXNE9vV3FVd3FaYy9Jei9lVDlhYkEyeU9VMUJZODBoNTdkUGFvNW5jK3NXaEt1ZFhLZkRsaEE0OHUrSlV0V0d3ak1jTG02cTl6N3hnU0kyUEhXZm4yaFh0UFp2THFFWDcrZTAvRWV3OWs4dll6dyt5OGZFb1ZBcjhHSjFxUGU2TzduNThOSzRkWXo4L3lGL0hNbTNPa1Rpem56VTRwcjNSMzJhN0puNHVPczRWR01ndnRoOXFmdDZYeHMvNzBraWMyWTl1YzNkaU1KbEptTkdYZzlONm9kY29hTlFLaDUvdmhVNmpZdmVVSHJTZHRiM0c2OVdtVzRBemI2NjFEWWFHdHdlVFcrRXo0dTZnc1g0T2ZGMjAzQjdsUjRuUnhMMjl5L3VTZXp0clNhLzBublo1YXllSjJjWDR1bWl0K3c1TTZ3bEF4SnlkREcvbmlkRmtKaUdyaUFmNnR1U1RMWWtOZWk0QUxWN1pna3FGemVzN0tNeWRUVEhuTU02ditYTWo2azhDcFJEMWxKU1J5NkhZVkZCckxDTzhSVGxIVjFCck9CaWJRbkptTHY2ZUx1ZDlxcmhaczBoYnZ0eDZ1KzA3NzZEb21rZjNndTN4T2RhQTJOYkhrUTl2RGVmV0x3NlNYV2o1WWRlb0ZINjhweE16VnNleTcyeGVnNjdsTW0xanJjZFVEcUpqdTFwcVNnOGs1dUh4d2lZMEtxVktnSFhXcVZFVXlDMnlIMWhIUi9oZ05zUEtnK2tOS245Rnp3OXZ4WC82dGlEUVhjK0psM29EMUJxeTFDcUZIZkU1dEp1OTNmcjZYdnZ4UGs1bjJ0Ynk3anVieC9XZjdHZFR6RGw4WGJUOFBibWJOWXg3TzJtdHRaTHVqaHFiN1pwMEMzREdXYS9HVWF1aW9LUnFxQ3dMWEw3T1dxS245Z0RBMzFYSHBHLzM4ZmZ4TEFBSzV3N0NZZXFHR3E5VG0wVzN0Mk5pVDMvMEdoWEw3clY4cCtrMUttdHdyQmpvS3diNDEwYTI1cFZWTWJ5Ny9veDFuNE5HUmNIY1FmaTh2TG5XNjBiTXNYUmwwYWtWRnQ3Y2h1ZFduT0p3U2o2Ym5vaGlTMncyK3hNYjl0bDJkVkN6NWNrb2hyeS9selBuaXVnUjdNcUh0NGJUYmU3T0JwMVgyQ2VCVW9oNjJuOHEyYkxoNk5MOFZzYXBqYUpZWHBmY0xQYWZTc0cveC9rRnl2U1ZLNG1kUHQxNk8vRHh4L0c2L3ZvTFZjckx5b20wQW5hZXp1R1pvY0hNV0IwTHdKdWpRc2t2TmxYN2d4djdhcDg2bmZ1Um40N1g2VGlqMmN6alAxdFdLRklwOFBJMUlkYjdXcmpxMlBGTWQwSmZ0NjBWSFJmcHl4T0RBK2srYjVmZGM0NlA4dU9IUFNsMXVuNWQrMFQrOTY5NGZ0aVRRc3dyZmVwY1cvZjVIZTNKS3pieTdISkxONWJLdGJaNXhVWnk1d3dFTExXdnFYbkZQUHpqY1p4MGFycTh0Wk5BZHowckg0aXdXMFBaMXFmbWlmZjdoN3Jqb0ZGeFRYdFBWaHlvR3F3ajV1d2sxTnVCWmZkMnRyNk9DVFA2V3NQa2hmTEFrbU44dVBFc1A5emRpZmF6dCtQdHJPWFE4NzFxZk15Z01IZjZ0bmJqaWRMUFJWMzg3OEV1QkxqcE9UQ3RKLzZ1T210Z1Rzd3VabjlpSHJkRytqSi9YUUxQL0hxU1ZROTFZZFNpQTBTZnlUM3Y1NVZUYUdUK3VnUyt1TE05SS81dkgzTkhoekhqanpnYWFhcmNaazhDcFJEMWRPeDA2UmUvZzNQTkJ6WlhEazZRbThXeDArbGMzU09zM2cvUE8zQ0F3eE1tVU5hSnlxVjdkOExtenIzUXBiems2VFVxVHI1c3FXVlRVREJqNWo5OUxjMktnZTU2a25LS3JjM1NSNUx6dWZxamZkYkgxclhKZTk2WU1PYU5xZm9lT2V2VWRwdkN2OTZSelBqdXZoUlY2SGVXbEZOTVJyNkJZZUVlckRsYTNoUjhkVHZQR3Z2VjlRbHg1WU9OWjZxOXY2S2dHVnVydmE5eWsvZW96dDRBOUExeFk4ZnBIT0lxaE9zQU56MW5zOHRySGpQeURmU2V2NXZYcm12TndwdmI4cDhsUndGTGpaeTkxNisxbHdQckh1dEdnTHVPM0NJalc1K0tJdEJkanhuczFsQUN0SFRURXpMVGZ2bEhSM2p6MmJZa0p2WDB0eHNvYjR2MDVaMmIyNkpWSzlid0JiRDk2ZTU0T1ZsK3ZuVnFGU2RlNmsxY1poSERQOXhiN2V0VW15RnRQZmo3dU9YOTYrRG54T0hrbW1zSGo2VVdjTmMzaHlsNWU3RGRQcnNWL3dqWUhwL0QyTThPY3Ywbis2MzdYcjAyaEpsL3hPSHZxdVBIdXp2eDRKSmpYTnZCaTFuWGh6Sm04UUY4WExSYzNjNnpRWUhTREh5NDZTeGp1dml3NHY0SXRDcUZaWHRUYTMyY09EOFNLSVdvcDJNSnBWLzhPb2VtTGNpbFNtL3BiRzk5bmVvaGU4c1c5dDl3QThic2JNdXBnb09KV0xFQ2xWNWZ5eU92UEFxMUQ2Q3h4M0hxQnJ0aENNQmdNdU5Zb1huVVpkcEdYUFJxdkoyMHhHVVdXdmJwMWVUOGQyQzFUZUh0ZkoxNDZ0Y1RyS2t3U3ZmWC9XbmMwczNYR2lnVkJZYTM4K0RHUlFlcUxXZWd1NzdHd1VQbjY2WUliMUp5U3hnWDZjdjBrU0UyNFRwM3prQ0NabXhGVWJBWjlESHR0MU0yNTdEWFJ4VkFwU2hrRnhuNGJGc1NuMjFMNHFxMkhudzRMcHdSSCszamRKYmx1YVM5MFo5K0MvZmdxRlhocXRmdzEyVDdVMXoxYXVWS3FKY0R3ejdZeTZIbmV4SHE3VUJNZXFITk1jc1BwUFBOWFIzUlBidmV1bS9MVTFIMHF6RFFwM0R1b0FiM25RUVkyY0dURHphZUJXQndHM2MyeDJUWGVIeHlUakhKT2NXQWJlQXZhL0t1N28rQUV5LzFKbUxPVG03czdNM01QK0xZOW5RVW9hOXZ3MnkyZkk3S3ZMK2hibjlzMktOVlcxcU9Tb3lXUDN5ZSt1VUVoNTd2eFUyTEQ1NzNPVVh0SkZBS1VVL0hFMHByWFJ5cWpsSnNUSThPREdESm50UWFCekJjMDk2VGgvc0hNT25iSXpZMVRCTjcrcU5WSzN5MkxhbnhDNnEzTlBOWmEzTHJ3bXdtNmJQUE9QNzQ0NWdLQ2dEUWVIclNkZlZxOUlHQmpWSEtTNTVHcmRpTW9LNkx5aU84Zlp5MU9FemRRT0hjUVRhZm00cEI5WVpPWHN3YjNZYmcxNnF2QmF6b2xWVXhWUWFSckR5VXp2TDdJM2k0TktoMUMzREJZRFN6ODNUMUk3MFZoVG8zUGRhMXlYdFVaMjhPSnVYVHdkK0pLY3RQMHQ3UGlVY0dCQkRzb2VlNTB0Q29WU3ZzZTY0bmQzNTFtRDJsdFY5M2R2ZWpvTVRFTDZXQnBzV3JXNnF0b2R6d2VDUjM5ZlRucmg1K1hOdkJpNVRjRWxZOTFNVjZURkpPTWZ1ZjYwa25mMmYybnMzbHJiOVAyeTNycXlOQ1dMd3RpYXdDQTU5dVRlVE5HOElZLzVYdEFLSityZDJzNGNpNnI0WlI0dzNoNmFUbHFuQVBWaC9KNE03dWZ0ejN3OUZHdVE1QXNLZWVsbTQ2SExXV2FZL2V2Ym10emRSRDgyOXFRNkM3SHZVejlmdGpxb3lyWGsyaHdXVDlmRDAzTEpqdDhUbThjSFV3S3crbDEvdmZsYWdiQ1pSQzFGTmlldW1QcFBiaTFwcTE5bkpnK3JVaDFyNXM5dng3SW90SEJ3YXc2cUV1REgwL0dwTVp2SncwekJqWjJxYTVxVkdWdmk1SkdYVnJxaXFLaitmRUUwL1lETURSQndiU1pkVXFuRHAxYXBRaVhnNjhuRFRXUVNKMVZXUXcyZFFNRmM0ZFpOMnVibi92Vm03OGEyZWFtTXFqdDZldU9NV2lMWWwyUnlUdlBKMkRXcVhRTTlpVkhmRTVYTi9SeTZhMnlaNms3R0phdU9xSXpTaXM4YmpLWmErc1lwTjNxSmNEOC80NXpTM2RmQUE0bFY3QWxLdTZNUGF6OHBxcEVxT1p6N1lsOGZWZEhlang5bTZLRENaR1IvaXc1MHp0MHh5QkplaEhCYm93WTNVY2tZRXUxc0ZUaW1LWkJxbHNrRlRhRy8ySnFxYi82RzJSdmd4cTQ4NzlwYUZ0L3JvRWpyL1VtM0dSdnZ4VVlXVDViWkcrQURiTjNlRytUdVFVR3F3anIvVWFsYlhQN0x4L0VzNjdabS9vKzlGOE9yNDlCNmIxSWlPL2hCMjFUUHMwNThZdzd1NWxtY0xMWG8xdVRUTVIzQmJweTZHa2ZPczBRWlcvMDc2NXF5UEhVdlBQNjNrQUJIbm9yYlduTjNmeG9XZXdLNzNtNytibit6cnozTEJnM2x3Ymo5RmtScTFTR0IzaHpXOEgweHM4VFpHUVFDbEV2ZVVXV0w2b1VEZmVQeC9qL0NIV1Brd2FsWUxSQkdZczMzZ1ZmMXc2K2p0Yi80by8rbUp2bkhVcU5Db0ZOd2NOOGFYOTZ4eTFhcHgwS212VFcwMC96aGVFMmpMeHMvVjFxa2JocVZPY2Z2dHRFaGN0d2x4U1hudm0zS1VMWFg3L0hYMXdjS01XODFJWDBjS1oyTXphdzFaRGFOVUs0eUo5U2M0cHhsV3ZKcWZDaU95YXB1cXByR3kwZGdjL0ozYkU1ekE2d3BzWGY2OTU2cWhkQ1RuMERuRmxhMXpOVGF2MThWNmxNUFZ3L3dBT0orZXpPOEgyajV1Ri95Ync2TUFBWm93TTRZV1ZNZlJxNWNwSG04NWE3Nit1UmxTdFVzZ3JOakpsK2NrcTkzazRhdmpwbnM2MG4xMXo4M05Vb0F1THg3Zm44WjlQa0pKcitkeG5GUmg0Yk5seFByK2pQY21sODBDV3ZUY3B1U1hXMGRBQVIxN29SYy81dTYyajV3dm5EcUwxekcwMVhsT2pVcmluZHd1KzI1MWM3UlJGQlNVbVhsMFZ5NTVuZStDa1ZkRzdsV3VOYzRsTysrMVVsYTRDVU43a1hYRWFxNHBjOUdwNkJyc3ladkVCVmovVUZRVUZWNzJhS1ZjRk0vZnYwenpjdnlWdURtcGVYeE5uZlV5d2g5N2FwYUF1Qm9TNmN6ZzUzekpEd3Jod3J2Mi9mUlFhVER6MDR6RjJQOXVENVFmU3lDNDA0dW1rNGVzSkhYRi9vZmFaRGtUdEpGQUtVVTg1K2FWQlNWVjF4WXdMZG8waUF4RnpkcUlvOE1VZEhUaVpYc0RNUCtLcUhGZXhGaW5RWFZlbDM1dDV3UkNiUG5obG8xVWJWZW5ya3BOdit3Tmd6TTRtZCs5ZXNyZHRJMjNwVXJLM1ZmMFJESHI2YVVKbnowYmxJUDFUNytuZGdqVkhNbXMvc0JJSFRkMFhRSHQ2U0JDN1R1ZHdLRG1mdlZONzh0Ky80dGtTYXovZzZkUUtSalBWTmhlVzFiWUZlZWhwNitOWTYrVFlQKzVKWmZMQUFKc3BaeTYwanY1T1RGOFZDNENiZzlxNmdrK3gwY3lMSzJNWTJkR0xZQTg5clR6MU5zM3pRVE8yMWpnb3g1NHhFVDQ0YUZUYzFNV0hWWWN6U0xjektmeXdjQTkrdnE4emk3Y2w4Y1YyMis0blMvYWswaVBJbFQ4ZTdzclR2NXprNHkxbmVmSDNHS1pmRzFMbFBQVVZGZVRDcTllRzhPblc2dWQyREhEWHNlckJMcnowZXd3RkpTYldQUmJKcUVXV1ZvM2E1dE9zajl3aUk1TytQVUpCaVltclBvam0xQ3Q5eUM4eDRhaFZzZSs1bmhoTVpuclAzMjJ0TVhUUXFQam4wVzRzM3BiRW0ydmo2M1NOaVQzOStXRlBDc1BiZWZEQ3loaHJyZkhwckNLZS9Qa0VqbG8xSjlNTHVLR1RGNG5aRjc0ZmIzTWxnVktJZWlxdm9XeThRUG5na21Qb05Tbyt2YjBkRTNyNGN5ZzV6OXI4QlpiUnFuR1poVXl1Tk8xTDJkeDcxZTF6MGpaZW1hMUtBMlZlUVJFN09uYkVsSitQTVQrZmtyVHFtMERkK3ZZbDlMLy94V09JVERZTU1MS0RGMWUzODZUVGYzZlU2M0U2dGNvNlgyRmxGV3UyZFdvVjRiNk9QTncvZ1A0TDk1Q1VVOHptbUd3bUR3aGc1bld0S1RLWXJCTS9tOHhtTktWQkxITHVMdmFlTGEvdGl3eDBxUkt3TkNvRkI0Mkt0Rm5sSWNSZWJlZFBlMU9aUHJJMVE5cDQ4Ty9KbXFmQnFkejhYbGVUbHg2bmc1OFRKVzhQeG1BeTg4dSs4cy9nZDd0VCtHNTNDdU9qL0RpWWxGZnRCTy9PT3NzOGtVVUdFeEV0blNreVdKS09vc0NObng1Z1FnOC94a1Q0TUxpTk8yLzlmWm9IKzdYazA5dmI4ZXYrZEFhR3ViUHhsQ1ZZVHg0UXdIdTNoRFBuci9ocWEyK2YrKzBVZWNWR1ByZzFIRzluRGJQK2pHZjZ0U0UyNzEyb2Q4MVRFZGt6SU5UZDVybFgxaWZFalovdTZjVHkvV25XV2w2anlXeWRscXJpbkpLMVRTUmZHNzFHeGVZbm96QmpxZG5XcVZVWVRXYW0vWGFLSGZFNWZIeGJPOFoyOWVIejBzQmRhREF4K1AxbzFqN1NEUzhuRFZOWFZLMFZyU2pRWFU5ckx3ZSszSjVzZDZXYzczWmJwcXI2YU5OWkZvOXZ6L3gxQ1ExNlBxS2NCRW9oNnFtZ3VMUjVWbFgzbXFENmlqNlR5NGJISTBuS0tlYTczU2trWmhjeDdiZFRtTXlXK2Z2ZUdoM0c1S1hIcTlRbVZSN3RhVjR3eEdiZnhheWhMQ3dzSnY5STlVc0VLaG9ObnNPSEUvamtrM2lOSENsemVsYXcvbFFXMTMreW42U2NtcnNOVkhZOHJZQU9iNWFIMEtNdld2NllpTXNzc21rMlBmcGliMDVuRmpIc3c3M1dhL3grS0ozZkQ5a09wRktyRkJRby9mRTMyd3lpK1dWZkd0Rm5jdXZWTkY1UmlkSE0zZDhlNFpQYjJ6Rmc0UjZiNXZhS3gveDdNb3VoNzFjL0hjNjZ4N3BSWXJTdFRhd1lPbzZrNUtON2RuMjFmZVE4SERXc1BWWjlvQjBZNXM0UGt6cWlVU2tVbEppWXZUYWVkMjV1eTcyOVczQTJ1NGpkQ2Jtc1BwTEJmNVljSmJ0MDNzTVdyanJ1NjlPQ3IrN3N3Rk8vbm1ERmdYUitQWkRHaWJRQ202bVY3SG50anpoK1A1VEJ2dExndnZwd3BuVTZJNERYcjJ0dDgzenYvYjcyd1RNRFF0MnNJN2p0Q2ZiUTgrWDJKRjRwcmMwRnJJRnU1aHJibHBHNnpsMWE3YlVxRGY3NjVMWjIxdTJsZTFPSnlTamttbmEyUzlxZVBWZk04QS8zMHJsRjdWTzFuVGxYUk5lM2R0YTQ3Q0xBWjl1U1dIMGtnNlRzK3YwYkU5VlR6R2JwaWlwRWZiaU1uRTFlWVRGMEc5eG96ZDd2M3hMTzNyTzVMTnFTaUVhbE1IZDBHQU5DM2NrcE1tSTJtL25Qa21OVkJqUGt6cWs2MVl1OUp1KzZySXpTSUVZRDdOdUF1NE9hNVgrOFd1MWhpa2FENXpYWEVQVE1NM2dPSDM3WkJVcGw2QXpMUnRSVlRWcU95NTJMWGsyUndWUWxGRjdLOUJvVkpVWlRyYVBVSzA5UDFCd29DclQzZGVKSXl2a1Bxcm1pN1BrSEFQTzZHVTFiam90QWFpaUZxQ2NYUjUwbFVCcU5qUklvSGJVcUZxNVBvSzJQSTFPSEJkT25sU3U5V3JteE5TNGJrOW5Nb0RCMzVvME80MkJTUG9uWnhldzhuV1B0LzJWdk1FSEZmUmVseWR0a3FXbHljbkxBdVdOSGpQbjVtUEx6S1U2MW5WRFliRENRc1dvVkdhdFc0VDVnQUtILy9TL3VBeTlDRGFxNHBGUzNOT09sck9MRTdqVnBibUVTTE05WndtVHpKSUZTaUhweWRkS1JuSWsxT0Yxb3p3d05ZbHlrTDBkVEN0aVRrTXQ3Rzg2eUpmWXd4YVUxT000Nk5RUEQzT2tlNUVMUFlGZitPV0Zwcmh1MTZBRHJUdGcyM1prWERMRVoxVDIwclVlamxObEc2ZXZpNHVSQXowUGw4K29aczdQSmpZNG1lK3RXMG43KzJXWlF6cmxObTRnZVBKakFKNTRnYlBac1ZFNFhkNDVQSVM0V1JZRWdkOXRSeTQ1YUZUcTFxdFptV2lFdVpSSW9oYWduRjBlZFpjUFlPRi8rcy82TVo5YWZsdEdNRmFjUHFxeXRqeU1PcGF1ZVZMZXlSM1gzemZzbmdYbi8ySjl3dWNHTXBZR3k3SFVxcFhaenczM3dZTndIRHliNHVlY29qSWtoWWY1OHpuN3lDZWJpWWpDYk9iTndJWmwvL2tuWFZhdlF0MnJWT09VVFY3elhSclptZXVtNjV3QTNkdlltczhCZ0hTQnpvZlFJZHVYNTRjR00rNkw4RDZmaDdUejU5YjdPakZsOHdPNmEyNzJDWGZudGdTNEVUTjlpSFRIL3d0V3Q2TmZhalpFZjc1ZEp0OFZsU3dLbEVQWFUwdHVWNkJOSlVGSUV1RGJxdGNxbUQ3S240dVRVMWMzNVpsNHdwTnI3R2sySnBlYWxoWmRMalljNWhJYlM5cjMzQ0o0MnpUS3grUysvQUpCLzZCQzcrL2FseS8vK2gwdGtaS01YVjF4NXBsd1ZaQTJVS2dVVzNOU0dLY3RySGgxOFBzWkVlTnNNNm5CMzBQRGhyZUY4dWpXUmQ4ZTJwYytDUFZWR2o5L1V4WWNmZHFmWUJNZlpmOGF6NmNrb2VnUzUxRGozbzZlVGhnMlBSekx4bXlQV1ZYNkV1RlJJb0JTaW5zS0R2RmkxRFNqTUIvZkd2WmFyWG1NelpjaGxvY2l5ZEdLN1lPODZIYTRQQ3FMenNtVWtmZmtseHlkUHhsUlFRSEZpSW51SERTTnE0OFptdlZxT2FMZzdlL2pqNjZKajRkZzJMQnpieHJwZnAxWVJNTDFoZjJ6ZDJkMlBXMHRySi9VYUZUK1dUcjN6M0crbmVPZm10dnhTV2xOWlVHTHBjNmxXS1V6cTVjL0lqL2RYbVFwSlFXSE5JK1hyZnE4OW1tazlkNW5NZkFOUC9YS1NyeVowSUhMZUxxbk5GSmNVQ1pSQzFGTzdvTktnVk55NHE1aEEzV3NvcTdQOFFNM0wzeldLSWt1SGZPdnJWQmVLUW90NzdzR3BmWHYyMzNBRGhzeE1ESm1aN0x2MldxSTJiMjcycSthSXVpa2JnT2FrVlpNd295K3ovNHpuZ1g0dFNjd3VZdkI3MGRhVmFlYmNHR1lOZWVkcldMZ0hMZHgwUkovSnhjZFp5N0o3TzNNeXZZQnBLeTAxb2MvOGVvTEY0OXV6NmNrb0pueDltTVBKK1l6dDZvT0hvNFlEaVhsNHZMQUpqVXFwTW9HNnMwNk5vbFEvV0dudHNVeXlDNDJNN2VwanMweWpFRTJ0OFNiU0UrSUtaYTE1SzdUZnQvRkNDcHhlL1RLSjNpOXRydmErTWpjdFBsanJNUmRjWVdtZ3JHTU5aVVZ1L2ZvUnVYNDlhamMzQUlvU0VqZ3daZ3ltd3NZUDcrTHlGelJqSzJNV0h5Uy94RWp3YTF2eGM5WHh4cC94dkxvcWxqV1BkS1ZiZ0F0ZlQraEFPMTlIWnY0UjI2QnJUUnR1NmVQYnVZVXorNTdyeWI4bnM3anYrNlBXa2QwbXMyV095RzkySnJQMXFlNTA4bmZpNVd2S1Y3MXA0YW9qNXBVKzFrbmp5NHlMOUdYOTR6VjM5VmdTbldLejBJRVFsd0lKbEVMVVU1Y3dmOHRHUVc2anp3dFMzZW9kdGQzWFFFT3Mrd0FBSUFCSlJFRlVaTXhteStzQ2RBbnpPNjlUT0VkRTBQSGJiNjN6VXVidTJjUEpLVk11V0JIRmxXMThsQzlhdFlxVi8rbkNCeHZQc0d4dktrdjNwbkl3S1ovb3FUMjR1cjBuVC81eW90WTVKR3N5TE55RFFIZkxvTFBEeVhuY3RQZ0FyNjZLcmJLS2pPSHR3Y3hmbDBEbzYxc1oxTWJkWnJxaHBKeGlNdklOREF1M25Ybmg2bmFlckRxY1VlUDF0OGZsMEx1VjIvay9BU0VhZ1FSS0llcXBoWmNMblZyN1drWjVGMVRmZ2I1WktzZ0JvNEhPcmYzdzk2eDVVRTVOdkVlTkluVFdMT3Z0c3g5K1NQcktsUmVpaE9JSzV1YWc1cHIybnBRWVRYeTdLNWxSbmJ5NXE2Yy8wVk43RXVTdTUvcFA5ck5zYnhyN24rdkZyL2QzWm5SRS9XdlJBU2IxYXNHenBZTjhUR1pxSEVnRGtKRnZvSjJ2RTAvOWVzSm0vNi83MDdpbFczbE5vNkxBOEhZZU5TNlRDSmJWWUZxNjZXbzhSb2lMVFFLbEVPZGhXRlNvWlNPMzVqV0ltNTNTMTJOWTk5QUduNnJWODgvamUvdnQxdHNubm54U21yNUZqVjY2Sm9TbGV5MWg3THZkS1V6bzRjY05uYng0NUtmakRIay9tbFdITTNoczJYSGF6dHJHMzhlek1KNW5OOG9YZnovRjZpTzJ0WWdPR2xXTkU1Ni9zaXFHelRHMlM2V3VQSlRPaloyOXJZdEVkUXR3d1dBMFd4Y3FFT0p5SW9OeWhEZ1B3M3VFOGY0djJ5RTdFL3hrdmtTcmJNczZ4Y043TkR4UW9paTBYN3lZbksxYktZeUxvL0RVS1JMbXo2ZlZpeTgyL056aWlxTlJLZHpjeFlkZTgzZnovSERMSUs1ci9tOGZCVzhOcXJJMk5Galc4TlpNV1g5ZTF6cDdydXI2ejIxOEhHMG1LNjhzdjdocTJOeDVPZ2UxU3FGbnNDczc0bk80dnFNWHYrNnZmU0JkZ0x1ZVJGbURXbHhpcElaU2lQTXdMQ29VUjcwV2NqUEJJRi9zQUpRVVEyNG1qbm90VjBWZWdFQUpxSjJkQ1h2ckxldnR1Rm16S0VwSXVDRG5GbGNXZzhuTWtQZWpiVmFiS2V2aTdQUHk1aXIvVlJUc29XL3c5YS9yNk1XVzJPemFENnpBYklhVkI5UHA0R2RaR1dwMGhEZS8xQ0ZROW1ybEtyV1k0cElqZ1ZLSTgrRG1yT2VXd1IwdHZ3aVpLVTFkbkV0RFpqS1l6ZHc2cEJOdXpnMy9nUzdqTzI2Y2RZMXZVMzQrcDU1NzdvS2RXMXhaenFmV3prR2o0cDlIdS9IQzFlZmYwdUNxVi9QVWtFQysycEZjNzhmZS84TlJ2dDZaVEpDSG5yWStqcXcvV2Z0cVByZEYrc3FVUWVLU0kwM2VRcHluZTY2TDVKcy85MEY2RXZnR05YVnhtbDZtNWNmMG5wRVhlSFViUmFITk8rK3d1MWN2TUp0SitmNTdBcDk4RXJjK2ZTN3NkY1FWSysyTi90WGVWMmd3TWZqOWFOWSswZzB2SncxVFY5UnZSUjFGZ2U4bWRpVDZUQzVyajJYVzZUR1JnUzZzZTZ5YnpUNk5Tc0ZCb3lKdFZubFpQVjdZVk9XeGc5dTQ0K2VpWmVsZUNaVGkwaUtCVW9qemRGVmtLQ0grSHNRbFowSGVPWEJ1NUdWekxtVjU1eUEvaDlZdFBCZ2EyZnFDbjk2MVJ3OWEzSDAzU1Y5OEFVREN2SGwwK3VtbkMzNGRjV1dxM01RTmxpbDl5cHc5Vjh6d0QvZlN1WVZ6dmM0Nzg0ODR6R1pZdVA0TXV4S3FOa0Uvcy94a2xYMi83RXNqK2t6dS83TjMzM0ZWMWY4RHgxL25EaTRiUVRZbzI3MW5ycXdzeTdMMUxjdUdEYXR2OVUzTE1qTzExRXd0TTdPOUxOdlRsbVg1eTVhbHVSVzNxQ0NvcUNBZ3N1ZTk1L2ZIa1N2SUJVR0J3M2cvSHc4Zm5zOFo5L00rMSt2bHpXY2RoOG5pMlhoWWpMeHhRd3gzZjdHMzBvTG9RdWhOVWRWNlhraFBpR2JzOWU4M01QNlZYOEREQjZLN24vMkM1aXArSytSazh2b2pWL0xROWYzcXBZckNBd2RZSHgydERUTXdHT2kvZnovT2taSDFVbGROS0JmTjFEWjZYcXhiREtKbE1Sc1ZMQ1pEbFUvUkVZMVE3RjhBcUN0bjZodEhBNUF4bEVLY2gzdXY2a1dJcnlma25OQmE2VnFpdkN6SXlTVFV6NU43Ui9hcXQycWNJeVB4dmU0NnJXQ3prZnp5eS9WV2x4Q05VWWxWbFdSU05GcVNVQXB4SHB5ZFRFeTkvZFF6dFk4azFQdVRjeG9kVmRYdUc1aDYreEFzNXZvZFJSUDYyR1AyN1pURml5bk5yTm1ZTlNHRUVQVkxFa29oenRNOVYvV2tRMXRmcmFVdTQ2amU0VFNzOUtPUWwwWEhNRC9HWHRtejNxdnpHalFJano1OUFMRG01WEgwblhmcXZVNGhoQkJuSndtbEVPZkpZamF4ZVBLMUtJcUNjdlFBRkxlUXA3a1VGNkljTzRDaUtDeWVmRzI5dDA0Q29DaUVQdnFvdlhqczNYZGJYcXV3RUVJMFFwSlFDbEVIQm5SdXc0UWJMMEMxbHNLaHVPYWY1S2cyT0JTSGFpM2wwVkVYY0VHbmhsczJ5Vy9VS014KzJ2T1BDeE1UeVY2N3RzSHFGa0lJNFpna2xFTFVrZG4zWEVMWHlBREl5WVNqbFpjTGFWYU9KRUJPSnQyaUFuaDI3Q1VOV3JWaU51TjMwMDMyY3Vwbm56Vm8vVUlJSVNxVGhGS0lPdUxxYk9iSHViZlEydE1WamgrR2pHTjZoMVEvTW81QldqSytYbTc4T1BjV1hKM05EUjVDd0syMzJyZlR2djRhdGFTa3dXTVFRZ2h4bWlTVVF0U2g4TUJXZkQvN1preEdBeHphYTM5NlRMT1JtUXFIOW1JeUd2aCs5czJFQmJUU0pRelBBUU53RGc4SG9DUTluUk1yVnVnU2h4QkNDSTBrbEVMVXNTSGR3dmhpK28wWURRb2MzQTBubWtsU2VTSVZEdTdHWkZUNFl2cU5ETzU2N3M4K1BtK0tndjh0dDlpTHgzWG85dmIxY3RVMnJLVU5YcmNRb2drNDlkMWcvNjVvNWlTaEZLSWUzRGkwRTEvUEhJWEpZSUJEdTdVdWNKcnFSQjFWaS8vUWJrd0dBMS9QSE1XTlF6dnBIUlQrdDkxbTMwNWZ1aFJyYm02RDF0OHBYSnNZUkVIRDFpdUVhQ0pPZlRkMER2ZlhPWkNHSVFtbEVQWGtQeGQyNU50Wk4rTnNOc09SZURnWUI3WW05cFFMbTFXTCswZzh6bVl6Mzg2Nm1ldUhkTlE3S2dEY09uZkdyVnMzQUd6NSthVC84RU9EMWo5bStLbEhiU2J2aDl5VDBsSXBoTkJZUzdYdmhPVDlBSXdaM2szbmdCcUdQTXRiaUhxMk5UNkY2Nlo5d2NIVUxIQnhoN1lkd05WRDc3RE9MajlIV3dLcElKZXdBQytXenIyRjdsR0Jla2RWd2VGNTh6anc1Sk1BK0Z4eEJWMlhMMit3dW0wMmxXdW5mY0d5dGZzYXJFNGhSTk55OWNEMkxKMHpHa1ZSOUE2bDNrbENLVVFEeU1qTzU1WlozL0xueHYxWUZTTUV0SVhBY0RBMHdrNENtdzFTRWlGVjY2WWYzamVLejUrK1FadTkzc2dVSGp6SStsT1RjeFNqa1FGSGoyTDJiN2p1Slp0TjVZUGxzWHl5WWp1N2tvNlRucFhmWUhVTElSb25YeTlYT29mN00yWjROKzRlMFJPRG9ma25reUFKcFJBTnB2aEVKci9jUFk0eHhWM0lMU2dDSjJjSWlnRHZBR2dNdjcycXFqYUwrMWdpRkJmaTRXcmh4UWVIYys5VnZScjFGK0xXSVVQSVdyMGFnT2hYWHlWay9IaWRJeEpDaUphbkVUYVBDTkg4RkIwK3pQWUxoOUE1MkpNOUh6L0VkWU03YUk5b1BMZ0g0alpvYXp2cU5iN1NadFhxajl1Z3hWTmN5SFdETzdEN280ZjQ3OVc5RzNVeUNlQmZiazFLUFdaN0N5R0VrQlpLSWVwZDdyWnQ3TGp5U29xUEhxWER4eDhUTUdZTUFHdDJIbWJxb2ovNGUxdVNkcUxSREQ0QjBEb0lYTnlBK2t6a1ZDakkweExKRTZsZzFSWUd2NmhIT0hQdkc4YUF6bTNxc2U2NlZaS2V6dHFnSU5SU2JWSk12L2g0WEtLaWRJNUtDQ0ZhRmtrb2hhaEhKNVl2WjhlVlY5ckxaeVk3cXFyeVoyd2lyMzY3bm1WcjkyR3puZnJ2YUhFQno5Ymc1YXRONERHYXpqOFlhNmsyMFNZckhiSXpvS2dBQUlOQlllU0Fkang4UTM4dTZSblJKQWVQNzdqcUtrNzg4Z3NBNGM4K1M5aFRUK2tja1JCQ3RDeVNVQXBSVDFJKytJQzlZOGVlM21Fd01MUzB0TXJ4a29kU3MxaTBiRE5mL2JXTC9ja1o1WTRvNE95cUpaYk9idHJZU3ljTG1KMUFNWUxScUUzdXNkbkFhZ1hWQ2lYRlVGeWtkYXNYNW1tSlpHRSs1ZGZDakFsdHpjMFhkK2Era2IxcEcrQlZQMjlDQXpuKytlZnNPYlV1cFd1SER2VGR2YnR4akVzVlFvZ1dRaEpLSWVxYXFwTDB6RE1jZk9hWkNydE5mbjRNT242OEJwZXJ4QjFLWittL2UvbDFRendiNDQ2U1YxaDgzbUc1T1R2UnQwTXdsL2VMNXRwQjdlblExcmRKdGtZNllzM0xZMjFBQU5hOFBBQjZ4OGJpM3FOSHZkZHJzNmtzWGg3TEp5dTJzVHNwVFdaNUN5SHNmTDFjNlJUdXg1amgzUm5iQW1aN1MwSXBSQjFTUzByWTk5Ly9rdkxoaDVXT1JjeWRTOXNwVTJyOW1sYWJqZDFKYVd6WWM0VDRJeWM0Y0N5VHhHTW5TYzNNSmIrd2hQeWlFZ3FMUzNGMk11RnFNZVBxYkNiQTI1MklvRlpFQm5rVEhlSkR2NDRoZEFyM3c5Z1lseW1xSTN0dXY5MCtLYWZOcEVsRXZ2QkN2ZFluNjFBS0lXcnE2b0h0K1dIMjZHYWRWRXBDS1VRZHNXWm5zK3ZHRzhuODdUZUh4M3VzWG8zWG9FRU5IRlhMVVg2OHFpVTBsQXNPSHF6WGRUN2YrM2tMOTgzL1VWdXNQalJHKzdzdXhyb0tJWm9IYTZuMitNWGsvVkNReTN1VHJ1R2VxM3JwSFZXOWFiN05GVUkwb0tMa1pHS0hES2t5bVZUTVpqeDY5MjdncUZvVzc4c3V3K3luUFYrN0tEblp2alpsZmZsa3hUWnRJelFHM0Z0Sk1pbUVxTWhvMHI0YlFtTUErR1RGZHAwRHFsK1NVQXB4bnZLMmJ5ZjJnZ3ZJMjE3MWw0Vkg3OTRZbkowYk1LcVdSekdaOEwvNVpuczV0WjdYcE55ZGxLWnR1TGpYYXoxQ2lDYnUxSGZFcnFTemo2RnZ5aVNoRk9JOFpQNytPN0ZEaGxCMDVFaTE1M2tPSE5oQUViVnMvcWRtZWdPa0xWbUNXbnorazVtcVlwK0FJeTJUUW9qcW5QcU9hTzZUOWlTaEZPSWNwWDcwRVR0R2pNQ2FuWDNXY3lXaGJCaWUvZnZiMS9rc3pjemt4SysvNmh5UkVFSzBESkpRQ25FT3N0ZXVaZTg5OTlpZnpuSTJYcEpRTmd4RnFmZ294czgvMXpFWUlZUm9PU1NoRk9JY2VBNFlRSzlObTJvMGE5czVJZ0tub0tBR2lFcEF4Vzd2OUtWTHNlYms2QmlORUVLMERKSlFDbkdPM0h2MG9NZXFWWFQ0K0dOTVhsVS9hVWE2dXh1V2EvdjI5aG4xdG9JQ2gydUNDaUdFcUZ1U1VBcHhQaFFGMyt1dXcranFXdVVwMHQzZDhJTHV2OSsrZmVTVlYxQ3RWaDJqRVVLSTVrOFNTaUhPMDhGWnN5ZzZkZ3dBczc4L1hrT0hWamp1T1dDQUhtRzFhQUZqeHRqWHBDeElTQ0JqMlRLZEl4SkNpT1pORWtvaHprUCtuajBrdi9xcXZSejk4c3YwK09zdk9uMzFGWmFRRUl6dTdyaDE3YXBqaEMyVHdkbVprSWNlc3BlVFgzcEp4MmlFRUtMNWs0UlNpUE1RLy9ERDlyVU9XMTEwRWY2MzNBS0tndDlOTjlFM0xvNllOOTlFTWNrNmhYb0kvdC8vN0l2SlovM3pEN2xidHVnY2tSQkNORitTVUFweGp0SysrWWJNMzM4SHRFY3JSci8yV29YalJuZDNBc2FNMFNNMEFaajkvQWk0ODA1N09XbkdEQjJqRVVLSTVrMFNTaUhPZ1MwL240U0pFKzNsa0ljZXdxMUxGeDBqRW82MGVld3hNR2hmY3huTGxsWDVySFc5K2JxWjlRNmhUbmc2Ry9VT29kRlJGQWozYVJtUFhXM2RnSi9qUUE4bk9nVldQUm15S3ZJWnJUK1NVQXB4RGc3T21VUFJvVU1BT0FVR0VqWnpwcjRCQ1lkYzJyVWo1SC8vczVjVEhuMjB4b3ZSMTdVbmg3VmxXRHR2ZS9ueURqNTBEWElESUcxMjFTc0IzTnpUNzd6cnZpaTZGY0ZlVHVmOU90VUo5M0htOEl3QlJMU3VlZkkwZVZnYlJ2VTQvL3M3bTJtWHRjWGRvazhpWVRFYVNIeTZmNFBYZTJOM1A0d0dCWUM3K3dWeVZhZldGWTQ3R1JWbVhoRmVZWiszYS9YRGN6b0h1dkhnb0dDSHgxeWRES3liMEpOQkVWVXZvVmFlczhuQW5Lc2ljREhYUGczcEVlTE8yZ2s5Q2ZhMDFPcTZ4dndaYlE1a2NKY1F0VlN3ZnovSkN4Yll5NUh6NWxXN0RxWFFWL2d6ejNEOGl5OG95Y2dnYjljdWppMWFSUENERHpaNEhEdU81ZkhsSFIzcCtlSm1razhXTVdGb0NET1dKNTMxdXZkSHQrZXIyRFF1Q1BQa3o0ZTZrMXRrSmIvazlESklUa1lEZ1I1T0dCNzd1OHJYdUs2ckw2MWNUTnoxZVZ5VjU2Z0xoM0lrcTZqSzR5RmVGcFJIcTY0ajZVUWgzKzlJNThidWZzei84L0JaN2twemE2OEE3cXdtcHFwMERYSmp5VjJkR1B6cVZ0THpTcW85dDF1d0cyUDdCekgzOTBOVm5uTkZCeCtXMzEvenlYUFZ2US9WT1pkNm5oc1p3YU5EUTJ0VmovT2tWU3k1cXhNZVQ2NG10OGhLZWw0Sjc5N1VqazdQYnlTclVQdUZ5c2xrWU1ibFljejh2eVQ3ZGQvZTNabDVmeHptMTdnVDdKemNwOEpyZHBtM2ljUVRCU3krcFQwZnJFK2hzTlJXNGZnTFYwY1I0ZVBNVjNkMnJCVFBQVi91NDllNEU2ZnZTNEgzUnJkSFVhQ2d4SWJ0cGFFY09sbFk0Wm93YjJlSDcvUG9udjY4TjdvZEJrWGh3MXZiVnpyK3dmb1VucTdpLzFWRGZrWmJJa2tvaGFpbCtFY2V3VmFrL2VEMUdqUkl4a2syY2lZZkh5TG16R0hmQXc4QWtQVDAwL2pmZkRNbUg1OEdqZVBuM1JuOEdwZkpZeGVGOHNTUEJ4Z1k3c1dTdXpxam9tcHhUVC9kaWpYNXB3TjhGWnRXNGZwMUI3TVovOTErcnUzaXk3WHY3MFRWTHVPOW05dmJmN2ozYSt2QmovZFdQZlFpWlZibEphd0NwNisxYjRmUFdrK3BUYTEwanNtZ1VMTGdRbnQ1UUxnbnZ6M1lyZEo1QmtYQnB2b3k0L0t3U3NmY0o2OG1mZlpBVEViRnZzL0wyY1RLY2Qwcm5WdHFWZkY5YW8zRGV6QW84TkZ0SFhqOHh3TU9rOGtMd2p6NXZ3ZE9KMjBlRmhQNXhWWXk1MWI5VkN2ZmFXdndudnB2bGNlTkJvVW5oN1Zod3RCUTNsbHp6TDR2Yjk3Z0N1ZFpUSVpxazgzZjkyWFd1cDRweXhLWnNpeXh5bXNBV3JtWXlKdzdxTXE2ZjlxVndZU2grY3dkR2NGRDMreXY4blVlK0hvZnZ6N1FqUzd6TmdIUWZmNW1yRGFWblpQNzhNYU5NUXlOMG41eDNqU3hGd2N5Q3JubXZaMEEzTnJMbjJIdFd1SDZ4Q3FLcmFjL1B3dXZpK0w2YnI1c09KUnQzMmMyS3J4M2MzdEN2Snk0NHAwZEFPU1hXQW1mdGI1Q0xJWHpoMVFvKzdxWldYaGRGTDFDUGVneGZ6UHg2UVgyWTI1T1J1WmZFMG5IQUZmZVB2Vys2ZmtaYmFra29SU2lGakorL0pFVHk1Y0RvQmlOUkwvK3V2YnJ0bWpVQXUrOWw2UHZ2RU51YkN3bEdSbnNIajJhcnIvODB1QXo4Qjljc28rOFlpdFhkbXJOUnh0VGVQaTdlRUJySFR6ekIycnl6QXNBY0RVYlNaNTVBYU0rM00zNzYxSzRPTnFiRDI3cHdHTS94UFA4eUVqYWVGdnNQOWczSE1xeEo0alJ2aTY4ZVdNTU4zNjRpK3hDclVYVFpGRDQrcTVPelB5L0pMWWZ6VHZuKzFpYmxJMzc1TlgyY3VtQ0N3bWVzWmJqdWRXM0ZyWnlNV0dhK005Wlg3KzBYUEo2cG11NitLS3FzR3hYaHNQajZ3NW0wMnFLbHJSZEdPWEZxLytKcHYvQ1dJck9hRkU3MDhrQ3gwTWh1Z2U3cytqbWRqaVpGQWEvdXBYMUI3WGt5R3BUR2ZibWRtS1A1SkJmYkNPMGxZWDFFM3J4ei9nZTlBcDFyL1E2dWZNRzR6NTVkYTNycVN0VGxoM2d1WkdSbUkwS0pWWVZpOGxRSWZrRDJKZFd3S1Z2YlNldjJJckpvR0JUVHg5L2Y5MHg0bEx6ZVczVkVaNGMxcFovRHB3RXRLRWJpMjlwejJWdmJhL3dlak92Q09laHdTRU1maldXelB6VDk3ejBuaTRvQ2x5MWFBZlBqWXpnclgrUDRtbzJFait0WDRWWW5JeW51OEk5TEVaaUgrL05UN3N5dU9EbExYeHpkMmNlK1M2ZXVPUDVYTi9WbDdrakkvaHM4M0hHZmJ1ZnN0K0g5UHlNdGxTU1VBcFJRN2JDUXVJZmZkUmVEcnIvZnR4NzlOQXhJbEZUaXRGSXpPdXZFenQ0TUtncW1iLzl4b0VubnlUcXhSY2JOSTZjSWkyeEc5bXBOUjl2U3FuMjNOQ1o2d0F0RVNuYkJwandmVHgvait0QjZyTURpVTh2NEpJM3RqbE1sdUxUQzloME9JZkhMbXBqNzlaOGJtUUUrY1UyZGh4em5FeVdieVd0S1Nlamd0R2drRnZjTUU4akd0M1RueTlqajUvMXZIQWZaNzYrc3hQT1pnTUpUL1Z6ZUU3WXJQVllIYlRJbG5ucHVpanU2aHZJckJVSGVXM1ZrVXJuWHRPbE5YZjJEZUMvWCsralR4c1BOaHpLNXZyRnV5cWM0Mnd5VURCL1NJWGtwcmIxQUtUUEhsaWhtOW5aWktoVkM5bUdRemtNZTNPYnZlenVaQ1MzcVBLL1djS3BsajgzSnlNN25qamQ3YjM5YUI3enJvN2s2NjFwWE4yNU5TK3RQTXlsN2J6NTd1N09XRXdHdnJqamRGZDNzS2VGWTluRkhNOHQ1cnV4blFHdGhkRjUwaXJtL242SXRVblpYTnJPbSt1NytqSjFXU0w1SlZhaTUyeW9FRWY1RnNxY0lpczlYdHhNeHFrVzZaZi9UbWJGZzkwNGxsMU04c2tpcm54M0I0a1pGYnZNeTJ2b3oyaExKUW1sRURWMGVONDhDZzhjQUxRbGFTSm16OVk1SWxFYm5nTUhFdmJVVXh4ODlsa0FraGNzd0wxNzl3WVpzakR0c3JaTXVxUU56aVlEMFhNMk1LS2pEMWQwOUs1d3pwbkozSmt0bGlNNitqQnVjQWc5UXR6NVlXYzZFMzZJNXovZGZJbDl2RGNwT2NYTS8vTXduMjAranNWME9vRlNVRkJSdWZlQ1FFQWJCNW1TVTh6aEdWcnJaMXhxUHBlK3RiMUNuVFhwOGk3UHhheE5kam4rck9PSlJYMWYyc0tlMVB4Sys5V0ZRKzBKQW1nemhHc3lOckYvbUFkdnJENVM3VG5Sdmk0c3Y3OHJBUjVPVmI2bXVuQW9aK3RiZUhSb0tMMFhiR1pMY3E3RDQwLy9rc2lHeDNweFhWZGZydTdjbXVWN1RuQnBPMitlSE5hR0VlL3VvTVJhZGJKYW0zcWc4dnVqTGh4YTViazFFZEhhdWNLWTJjY3Zic01EQTRNd0dSV2labThnd01PSk5zOW92OGgwRG5Uam85czZFT3hwSWVHcGZodytXY1NXeDNzejRPVllocjI1alpYanV0dC82VEViRllybVgwamJXZXNxSk1abENlTHFBMWw0dTVwNDcrWjIvTytiL1pYR1lsWWxJNitFamdHdTNOVERqOXQ2QjdBMktacy85bVV5YmtnSVhZUGNxazBvRy9vejJsSkpRaWxFRFJRbUpuSm8zang3T1dMdVhFemUzdFZjSVJxanNCa3p5RnExaXBNclZ3S3c3Nzc3Y0ltT3J2ZkhZODc1N1JCemZqdEU0ZndoSko4c0lteVc5c00zYmZaQUlwOWRUMDZSbGRJRkYxYm9hdk54TmRIT3p4V3owY0JibzJMNEp5R0w1Ly9RV25kS2JhcTlDL1doYi9iVE5jaWRwQlBhRDFTRnMwK2djY1JsMGlxSHlTUkFxVTNGWmRJcWg4ZENXam1SbUZGSTVPejFsWTRWekI5aWI1VTlVMUdwclVJTDI1bGo1cW9TNG1XcGR2TFFrRWd2dmgvYm1Tay9KL0x1VGUzT3FkVzF2TExoQW80VVcxWEdmQnJILzkzZkRiTlI0ZkVmRThncHRETDNxZ2llR3huSjQwc1Q2cVNlK3RDbmpRYzd5N1ZVdi9qWFlWNzg2ekJKMC9zVDQrdENkbUVwS2JNR2tKNVhndEdnMFBHNWpZQTJEcmRzRzdRaEJ1VzE5M2RGaFNwYmZrMEdoYS91NkVSb0t3cy9uUnEyVU5ibDNkYmJtVU9aMnVlNGZKZjNaZTI5ZWZQR0dBcExiQ3pabHNid3Q3ZHpiWmZXdkh4OU5BQnYzaGpEbXpmRzJNKy9ldEZPWW8rY1RzNGIralBhVWtsQ0tVUU5KRHo2S0xZQ3JTdklvMTgvZ3U2NVIrZUl4TGxRakVZNmZmMDFzWU1IVTdCdkg3YWlJclpmZGhtZHZ2MFduOHN2YjlCWVRBWUZGN09CdkRPNjRZd0doY3ZhZWJQNGx2YXNUY3JHcHFxOC9QY1Jlb2U2cytTdVR2YnpYTTNHQ3BOc3lzWk9tb3hLdGQyNGpwdzV3N3VzZTdKdy9wQUtFMThjSmFxRElyelllclJ5eTVxVFVjSFpaS2h5ek9DNVVoU283dmFzcXNwTEs1Tlp0UFlZNzk3VXJsSkxiNW56YmVFcnMrTllIaXNUVHRJcHdOVStWdkR1TC9heWFXSXZQdDZZd3I3akJXZDVoZnFuS05BbDBLM0NVSWNidS92eTNqckh3eTR1NytETmttMXBYQnpkaWk3ek5oRTNwVysxcjI4eEdleGpmcDFOQmd6SzZUSEFaL3IwOW82WWpFcUZmOE95THUrL0h1ck9uWi9IY1NpemlBY0dCaFBrNmNTeDdHSldIOGppNmtVN2lUdWV6OEFJVDc2NG95UHB1U1dFejFwbkh4TnBNUm40Nk5ZT2VMa1kyWDFHYTJORGYwWmJLa2tvaFRpTEU4dVhrLzdqajFyQllDQkdKdUkwYVdZL1A3cXRXRUhzd0lFVUh6MktOUytQblNOSEVyVmdBU0hqeHRrWFFxOXZ3OXA1RTV1Y1d5azU4bkUxOGQ3b2RnVFAwQkxFM0htRDJYczhuNzNIOC9sOHkrbXhnN256QmxlWW9WMysrdHEyZGhXVjJpcU0weXpmRWxQVi9qTDM5QSswejZ3dHI3V2JtV0tyNm5DY0htZ0pRSHE1OVRjdHBwcTk3eW5aeFFSNk9ObGJaTSswSmpHYk5ZbDFPNkdsT2wyRDNCZ1cwNHFrRTRYYzNpZUFUemVsc2lzbGoralpHemlTVllSekRlK3JKaHpOMGorYmpnR3V2RFVxaHFOWnhkejZ5UjRBUm5adVRmOHdUNTc3M2ZIU09YZjFDK1NHRDNaeGNYUXIrNzduUmtad2RlZld0SFl6czNOeW53cXp2RC9abE1vZG44WGhiakd5ZlZJZlhscVp6UEFPM2x6MCt1a3hteC9mMW9IK1laNGN5U3JpbmkvM2t2VmM1Vm4zYjY4NXloT1h0R1YvV2o0UFh4aEszUEY4am1VWFUxQml3OS9Eek1McnU5TEIzNVhKUHgwZ3A4aEt1STh6eDNOTGlQRno0YlBiTzdJbk5aL3IzbytyTkthNG9UK2pMWlVrbEVKVVF5MHVKdjZSUnloYm95WG9ubnZ3NkZ2OWIrdWk4WE1PQzZQSHlwWHNHREdDZ29RRTFOSlM0aDk1aEl3ZmZ5VG1uWGR3aVlxcTEvckRmWng1NDRabzd2MXFuMzFmc1ZYRng5VkV0MkIzOXFkVmJ0VktQMlB4Y3pjblk0VjkveVptYyszN08ra1M2RVpTWnRYanllclMzZjBDQ2ZHeThNV1d5cE5rZ3Iwc3BGY3pvL2JNN3NTYTJweWNRNzh3ajBwZHJWVTVjL1p3YlZYWDF0dmF6Y3czZDNkbThrOEhXSFVnaXhVUGRPT25uUmxrRlpaVzJ5MWYyM3BBNjBKMjlBdUVJMlVMbWo4N0lwejdCZ1N4Y0dVeWMzN1QxdUhzRXVUR0I3ZTA1L1ZWUi9qZ2x2WmN0YWlZdFVuYWUyazZkZDNOSCszbVFFWWhFYTFkMkRtNUQ2MWNUUGJsaTFKbURiQXZLMVRtanMvaWNIVXk4UFdkblVqUEsrSEZ2dzR6YTBSNHBYUG1YQlZCZWw1SnBWYjVNbDl2VFdQQzBGQ0NQSjNvUG45VGhVVFB6OTJKcFRzeXVHN0RMb3BLYlF3STkrU2J1enZ6OWRZMHh2UUpZTnJQaWJ5M3JuTFNxTWRudEtXU2hGS0lhaHhlc0lDQy9kcTZiU1lmSHlMbXp0VTVJbEZYWEdKaTZMbG1EVHV1dnBxY0Rkb00wOHcvL21CaisvWUUzSGtuYlNaTndyVkRoenFweTgzSnlNU0xRekVvQ2lNNituQlAvMERHZnhmUHl2aVQ5blBtL1hHSXRSTjZVVmhpWS9KUEJ5cTl4cGsvMkhMbkRYYjR3KzZ1Zm9Hc2lNdXNkWXkxYlVtN3RKMDNyOTBRelEwZjdLYW8xSWF6eVVDd2x4TXBPY1dVV2xYRzlBbGdiMXJsaVE1bHhueDJib3RGZngyYnh2OEdCL1BxUDlWUHpDbHo1dXpoTW82NnZDMG1BMTdPUmpJTFN1a2Y1Z2xBVHFIajdsQmZOek1ySHV6R24vc3orV2hqS2dCVGZrN0V6V0lndjBUQnlXZ2d2OFJLOXhCMzhvc3J0cGpWcHA0eVp5NWxZekVaN0MxeG5RSmRLN1RLWGRmVkY0QitiVDNwdnpDV1hTbGFWL2NkZlFONDlUL1J6UDN0RUMvOGVaaE5oM1A0K2I2dURIMTlLNms1eFh4emQyZjgzSnk0dlU4QXIvNXpoRC8yWlhMbHV6dDQ0ZXBJKzJzN21rUnpSUWNmRmw0ZlJVcDJNVmU4b3kwZlpGUEJ6OTFNMnFtRXpXUlFHQkR1eVJ1cmp6cTh2OGpXenN5NFBKd0hsK3puMjdzN015VFNpK1Y3VGkrRy91MDJiVjFXSjZQQzhQYmUzTm83QUErTEVWZXpnVzR2YkNJMXA3alNhK3IxR1cycEpLRVVvZ3BGaHc5emFNNGNlem5pMldjeCsvcnFHSkdvYTJaL2YzcXVXc1hCMmJNNU5IY3VxdFdLYXJXU3NuZ3hLWXNYNDk2OU83NDMzb2puZ0FGNDlPeDV6b3VoaiswZlNBZC9Wem8rdjVHbmg0Y3hJTnlMUzJLOEtiVnB5NXFycW9ySm9HQXlLcGdOQnQ0ZjNaNitMMjFHQllwTGF6NGU4b29PUGx6YXpwdE96Mjg4KzhubE9Ca05iSjNVMitHeDhrOU1LWnNvTVNUU2l4L3Y3Y0wvdnRsdmZ3S0tpNU9CdlZQNzJWdTVqbVVYYytPSHV5cS80Q2xMdGxaY3VOM0wyVVIraVpVQUR5ZUtxcm5uSmR2U21IRkZPRU9qV3ZGM3dza3F6M01reE11Q3hhUVE3dU5NWWFrTnExcXhIajkzczMwR1BHZ3RabFd0VzJoVFZmN2NmN0pDOGw5MlQxRytMdmFXMFdLcnl0emZEcDV6UFZYNTZOWU9qT3JoUjJHSkRWY25BMi8rZXpwUjIzUW9oOGtOUGxXRUFBQWdBRWxFUVZRL0hlREZ2dzVqVTdWSkxjOWNFVTViYnd0alBvMnpUNGI1YUdNcUhRSmMrV3hNUno3Zm5NcWUxSHh1L21nM3MwYUVzMmxpTC9zNFhhc05idTdwajhtZ1lERXBaRDgvbU1PWlJWeS9lQ2MvM05NRlQyY2pjMzQ3eER0cmp0cUhjSHkwTVlYRE15NndUL1JTVlZpZG1NWHlQUlhYRCswYzZJYXIyY2cvNDNzd2U4VWhkaDdMNHorTGQ3SDgvcTc4c3ZzRUR5elpoNnVUZ2VtWGg5TXIxSjErYlQySVM4M25xNjFwUFBGalFwWHZtNTZmMFpaS1VWVlYzaFVoSE5oOTAwMmtMVmtDZ0h2UG52VGF1QkhGcU0vemdFWDl5OTJ5aFFOUFBrbm1iNzlWZVk3Wnp3K2pod2NtRHcrR2Vvd2d6MmlCbmhlZjliV2RqQW9sTnBYeTM3YmFEMmNEUm9PMnZJOU5WYkdxS2phYk5xdDY2NlRlaEhoWldMVDJHRTg0YUxGTW10Ni8wb1FUVnljRDNZTGNhOXdkWEdidjFINjBuN3VoVXJtcS9RWkY2enAxdERpNmk5bUEyYWlRVTJUbHpKOHVoZk9INEZ6RmJQRVBiKzNBbFIxOUtMV3BmTEFoaFdrL1YvMTBtQXZDUEhuMzVuWU1laVcyeWhtNmNHcHBvSEtUaVA0N0lJaEhMd3FscU5UR0p4dFRXYkF5dWRJMUFSNU9tQXdLZWNYVzg1cXM0V0kyWUZBVUNrcXNEaWNSblc4OW5zNUczQzFHRElwQ2RtRnB0ZU5tNyt3YlFHczNNKyt1UFZacHZLQ2lRS2lYaGVPNUpWVXUvbTQyS2hnVnhmN0xqNG8yTWNwcVU3bTBuVGQvSjV5czhSSkpaVlkvM0lQQnIyNGx4TXZDRTVlMDRhbGZFaXY4V3daN09YRnhkQ3MrMjZ4MVZkODNJSWpqT1NXc1NjcXl0M3BXUisvUGFDV3hmd0dncnB4WjgydWFHRWtvaFhBZzg0OC8ySDdaWmRxdjFRWURQVmV0d25PZzR6WE1SUE9TOWUrL0pDOVl3SWxmZnJFL1l0T1Jhd1krUWJiWnBVWUpwYWg3N2hZalJhVzJXaWN5UXVpaUJTU1UwdVV0eEJuVWtoTGl4NCszVDhRSkdETkdrc2tXeEd2UUlMd0dEY0thblUzNmp6K1M5ZmZmNUc3ZFN0N09uZGdLVDA5Mk1WS3pCWmxGL2FocVpxNFFRaCtTVUFweGh1UlhYaUYvajdhOGhzbkxpOGh5QzVxTGxzUG82VW5BN2JjVGNQdnRBS2lscFpTZVBJazFPNXZTN0d4eUgvbFc1d2lGRUtMeGtFV1ZoQ2luK09oUkRzNmFaUytIUC9NTVRnRUJPa1lrR2d2RlpNTHM2NHR6WkNUdVBYcFFvc2g0MnFicW1TdkNIZTZmZVVVNEJnZEx6SG82RzdtcVUrc0srKzdxRitod3U0eWJreEVubzZ4WEsxb09TU2lGS0NmaGlTZXc1dVFBNE5hMUs4RVBQYVJ6UkVLSXVqYnRzcmIyN1I0aDdqeHhTUnNBWmx3ZWhzSEJRd3RHZG1yTnFCNStGZmE5UFNyRzRYYVpTWmUwWWZuOTNYQzNhTDk0MkY0YVN0eVV2cFgrVlBVNFAyOVhFenNuOTZGbmlIdnRiMUFJSFVpWHR4Q25aUDN6RDhjLy8xd3JLQXJScjcyR1lwTC9Ja0kwTjRxaWNFTjNQNzdkbHNZMVhWcGpkdFFzV2M2ZC9RTHBHZUpPL0xSKy9Mbi9KSmZFdE1MSmFMQXZEVlIrdTJ6ZHkyZCtUZUxsNjZLNXExOGdyNjg2UXJIVlJvZm5LaS9uVkZWQ21abGZ5b1R2RS9qNHRnNzBlSEZ6clIrbktVUkRrNStXUWdDcTFjcitjaE54L0VlUHB0WFF1bm5XcnhDaWNiZ2d6Sk1oVVY2b3FzcFRsN1hsY0dZaE4vZnd4OWZkek4zOXRXN3JwT245N2VmUCtMOGt0aDNKbzAwckMyR3oxcUdxVUdTMW9hcGFJbGlXUEpiZkxxT3E4TWozOGZaeSthU3pwbjdmbDBsMm9aWC9kUE90dENhaUVJMk5KSlJDQUVmZmVJTzg3ZHNCTUhwNEVQWGlpenBISklTb2EzM2JldGpYSFp6MDR3SHU2aGRJWHJHVnprOXJMWWZxd3FHRXoxcHZYNHpib01DNkNiMzRkRk1xVWI0dUFPeFBLNmh5dmNicUZGdHREcC9hVTFVTFpabXZ0aDducGg1K2tsQ0tSazhTU3RIaWxSdy9UdEtNR2ZaeTJOTlA0eFFjckdORVFvajZjRUc0SisrZmV0N3o3L3N5R1Q4a2hGZitxYnk0ZVJtYkN2OFhkNEtNL0JLMlRPek5uL3N6dWJ5RER3Y3pDMG5KS2JhM1pwYmZ2dTJUT0M2TThtTGlSYUc0VzR6MlJiS3JlbnJSMlo1cXRPRmdEaE12YWxQcmV4V2lvVWxDS1ZxOEE1TW5VM3BTZTRTYmE4ZU9oRTZZb0hORVFvajZzSHpQQ1RZZXlyR1gvL3YxUHRMenFuL3F5dlRsU1FETXVUS0NLOTdaVWFONi9rM000cm5mRDlsYkg5djd1L0xILzdyWmo0ZDRXVGlTVlhIUi9OQ1o2eHkrMXBHc0lvSThuV3BVcnhCNmtvUlN0R2paYTllUzh2SEhXa0ZSaUg3MVZSU3pXZCtnaEJEMTR0Tk5xUlhLclZ4TWJKN1lxOEsrOG1Nb2g3KzluVi8rMnhVQWIxY3pTZFA3TS9TMWJleWQycGY0OUlKS3J4L3Q2K0x3c1gxN2orZmJFMFlYczRHTU9ZT3FUQ0NGYUtva29SUXRsODNHL25IandLYU5oL0s3NFFhOEw3MVU1NkNFRUEybGZLSUhsY2RRQXZibnBhZlBIbGpoMmVsZDVtMnE5SHFPeGtOYVRBWVNuam85R2NmVmJNVEZiQ0J0OXNBS1l6SGJ6ZDFBZm5IbHNabkJYaGFPWlJmWDhzNkVhSGlTVUlvVzYraTc3NUs3WlFzQVJqYzNvaFlzMERraUlVUmo1dTl1cHZCVUVyaHpjcDhhWGVOa1ZMaDYwVTVpaitRQ3NPeStMbGhNQmc1bEZuSFBsM3ZQZW4zZnRoNXNPcHh6MXZPRTBKc3NiQzVhcEpLTURKS2Vlc3BlYmp0bENwYTJiYXU1UWdqUlVoa1VyYVh4clZIdEtDalJFc291OHpaVitsT2VxNU1CazBGaHkrTzlhZWZ2Z3JQSndEczN0Y1BIMWN5VjcrNGd6TnZDOHlNak1aL2xhVG95dzFzMEZkSkNLVnFreEtsVEtjbklBTUFsT3ByUXh4L1hPU0loUkVOTG5ubEJwWDNseDFER3B4ZHcwZXZiNkJIaWpyUFp3UE4vSEtMRXFuV0h4MDNwVysxcjkybmp3Y0hNSWg3NlpqL3QvRjNaL1dSZjlxWGxjOVdpSFpSWVZhNTlmeGZ2ajI3UHpzbDlXYnorR0srdE9sS3B5L3ZDS0MvODNjMThzMDBTU3RINFNVSXBXcHljVFp0SWVmOTlyYUFvUkwveUNnYUxSZCtnaEJBTnJxWVRZM2FsNVBQZ2t2MFZab2lmN2FrMy95UmswZldGamFncWpPam93Nk0vSkxCMFo3cjllRjZ4bGRFZjcyWlFoQmNqTy92WVd6N0xlRmlNdkhGRERIZC9zYmZDbUU0aEdpdEZWVlg1cElxV1ExV0pIVENBN1BYYTRQclcxMXhEbDZWTGRRNUtORVhLUlRPMWpaNFg2eHFIYUhoaDNzNGN6Q3lzOGY1ellUWXFXRXdHY291c2RmSjZRbWV4ZndHZ3JweXBieHoxU0Zvb1JZdVNzbml4UFprMHVMZ1F2WENoemhFSklacWFxcExHdWtvbUFVcXNLaVZXU1NaRjB5R1Rja1NMVVpxWnlZR3BVKzNsTms4OGdYTmtwSTRSQ1NHRUVNMkRKSlNpeFVpYVBwMlM0OGNCY0k2SW9PM2t5VHBISklRUVFqUVBrbENLRmlGMzJ6YU92djIydlJ6MTBrc1lYRngwakVnSUlZUm9QaVNoRk0yZnFoSS9iaHhxYVNrQVBsZGNnZTkxMStrY2xCQkNDTkY4U0VJcG1yM1VUejhsYS9WcUFBd1dDOUd2dnFwelJFSUlJVVR6SWdtbGFOYXMyZGtjS0RkV012U3h4M0NKaWRFeElpR0VFS0w1a1lSU05HdEpNMmRTZk93WUFKWTJiV2c3YlpyT0VRa2hoQkROanlTVW90bksyN1dMSTYrL2JpOUhMVmlBMGMxTng0aEVjK0xyNWFwdFdFdjFEVVFJMGJpZCtvNndmMmMwVTVKUWltWXJmdng0MUpJU0FMeUhEY052MUNpZEl4TE5TYWR3UDIyaklGZmZRSVFRamR1cDc0ak80ZjQ2QjFLL0pLRVV6VkxhVjE5eDhpL3RVVmVLMlN3VGNVU2RHek84dTdhUnZCOXlUMHBMcFJDaUltdXA5dDJRdkIrQU1jTzc2UnhRL1pKSEw0cG14NXFiUzhMamo5dkxJUTgvakd1blRqcEdKSnFqc1NONnNuUjFITXZXN29QOXNYcUhJNFJveEs0ZTJKNnhWL2JVTzR4NnBhaXFxdW9kaEJCMTZjQ1RUM0o0M2p3QW5JS0Q2UmNYaDlIRFErZW9SSE5rczZsOHNEeVdUMVpzWjFmU2NkS3o4dlVPU1FqUlNQaDZ1ZEk1M0o4eHc3dHg5NGllR0F5SzNpSFZLMGtvUmJPU3YzY3ZtN3AxUXkwdUJxRGpwNS9pZjl0dE9rY2xoQkJDTkc4eWhsSTBLL0VQUDJ4UEpyMHV2RkNTU1NHRUVLSUJTRUlwbW8zMDc3NGpjOFVLQUJTVGlaalhYdE01SWlHRUVLSmxrSVJTTkF1MmdnSVNIbnZNWGc1KzhFSGN1alh2R1hWQ0NDRkVZeUVKcFdnV0RqMzNISVVIRHdMZ0ZCQkErS3haT2tja2hCQkN0QnlTVUlvbXJ5QWhnY1B6NTl2TEVjODloNmxWS3gwakVrSUlJVm9XU1NoRms1Y3dZUUsyd2tJQVBBY01JUEN1dS9RTlNBZ2hoR2hoSktFVVRWckdzbVZrTEZzR2dHSTBFdjNhYTZBMDc3VytoQkJDaU1aR0VrclJaTm1LaWtpWU1NRmVEcnJ2UGp4Njk5WXhJaUdFRUtKbGtvUlNORm1IWDNpQmdvUUVBTXkrdmtUTW1hTnpSRUlJSVVUTEpBbWxhSklLRHg3azBQUFAyOHNSYytaZzh2SFJNU0loaEJDaTVaS0VValJKQ1k4OWhpMWZlMjZ5UjU4K0JOMTdyODRSQ1NHRUVDMlhKSlNpeWNsY3NZTDA3Ny9YQ2dZRDBhKy9EZ2I1S0FzaGhCQjZrWi9Db2tsUmk0dUpmL2hoVUZVQUF1KzZDOC8rL1hXT1NnZ2hoR2paSktFVVRVcnl3b1hrNzkwTGdNbmJtOGh5NHlpRkVFSUlvUTlKS0VXVFVYVGtDQWRuejdhWHcyZk53dXpucDJORVFnZ2hoQUF3NlIyQUVEV1ZNSEVpMXR4Y0FOeTdkeWY0d1FkMWpxajJUdlhVb3dMcXFZSmE3dGpwYmJYaWZ2dDFhb1hYT0gyZDZ1RGNocStqOG5VMXE2UDgvc3B4VmwySHcvdXJRUjBPNzY4R2RUaTh2enFwb3c1anErWDluNzZ1ZHZkdjMxL0xPc3JmVjJPcm8vSjFOWGdQei9nL1ZaczZ5bi9lNit5Nk0vL1AxVXRzVmQ5L3RlOTlOWFZVKzk1WFUwZTE5MWROSFpYdXI0WjFWSXF6bnVvd0tnb2xDeTZrS1pHRVVqUUpKLy82aTdTdnY5WUtpa0wwNjYrakdJMzZCbFVMTmhXTWovMnRkeGhDQ0NFYWtiSUh1eW4yc29LQnB2bkFOMGtvUmFPbmxwWVNQMzY4L2RlOGdOdHV3MnZ3WUoyanFoMkRBbWFqVXVGTEE3UXZFZnNYaWdKbFoyamJqdmRYUHE2Y2NhN2ovYldwdzlHWFhFM3FPSDFkRGVxb2NOM3A5Nk5SMUZGK2Y2WDNvbVoxMU4xMVZkOS8rWFBQK3I1VVVjZFozeGNkNjNENEh0YWdEb2Z2WVEzcWNIaC9OYWpEdnI5V2RaeGpiTFc4LzNPTHJkeitXdFpSL3QrcU5uV1VmejlxZkg4TlZFZWw3OThhMWxINXZYQmNSM09ocUdYdHhFSTBVc2tMRjVMdzJHTUFHRDA5NlJjWGgxTlFrTTVSQ1NHRUVLS01UTW9SalZweFNnb0huM25HWGc2Zk1VT1NTU0dFRUtLUmtZUlNOR29Ibm5pQzBxd3NBTnc2ZHliazRZZDFqa2dJSVlRUVo1S0VValJhV2F0WGsvcnBwMXBCVVloKzdUVVVrd3o3RlVJSUlSb2JTU2hGbzZSYXJSVW00dmpkZEJPdExyNVk1NmlFRUVJSTRZZ2tsS0pST3ZyV1crUnUzUXFBMGQyZHFCZGYxRGtpSVlRUVFsUkZFa3JSNkpTa3BaRTBmYnE5M0hiYU5DeWhvVHBHSklRUVFvanFTRUlwR3AwRFU2WlFtcGtKZ0d2NzlyUTV0V1NRRUVJSUlSb25tZUVnR3BYczlldEorZUFEcmFBb1JMM3lDb3FUazc1QkNWRUZtMDFsOGZKWVBsbXhqZDFKYWFSbjVlc2RraENpRWZEMWNxVlR1QjlqaG5kbjdJaWVHQXpOYkJWekIyUmhjOUY0Mkd4czZkK2ZuRTJiQVBDOS9ubzZmL2VkemtFSjRaak5wbkx0dEM5WXRuYWYzcUVJSVJxeHF3ZTI1NGZabzV0OVVpa3RsS0xST1BiZWUvWmswdURxU3RUQ2hUcEhKRVRWRmkrUDFaSkpGM2NJamRIK05zcFhxaEFDc0paQ1FTNGs3K2VuTlh2NVlIa3M5MXpWUysrbzZwV01vUlNOUXVtSkV5Uk9tMll2dDMzeVNaekR3blNNU0lqcWZiSmltN1lSR2dQdXJTU1pGRUtjWmpScDN3dWhNUUI4c21LN3pnSFZQMGtvUmFPUU9HMGFKZW5wQUxoRVJkRm0waVNkSXhLaWVydVQwclFORjNkOUF4RkNORjZudmg5MkpSM1hPWkQ2SndtbDBGM3VsaTBjVzdUSVhvNWF1QkNEczdPT0VRbHhkdllKT05JeUtZU295cW52aDVZd1lVOFNTcUV2VldYL3VIR29WaXNBcmErNml0WlhYNjF6VUVJSUlZU29EVWtvaGE1U1B2cUk3TFZyQVRBNE94UDF5aXM2UnlTRUVFS0kycEtFVXVpbU5DdUx4Q2VmdEpmYlBQNDRMbEZST2tZa2hCQkNpSE1oQ2FYUVRkTDA2UlNucGdMZ0hCWkcyeWxUZEk1SUNDR0VFT2RDRWtxaGk3d2RPemo2NXB2MmN0UkxMMkZ3ZGRVeElpR0VFRUtjSzBrb2hTNzJqeHVIV2xvS2dQZnc0ZmorNXo4NlJ5U0VFRUtJY3lVSnBXaHd4ei8vbkt4Ly9nRkFjWElpK3RWWGRZNUlDQ0dFRU9kREVrclJvS3c1T1NTVVc3UThkTUlFWE51MzF6RWlJWVFRUXB3dlNTaEZnem80YXhiRlI0OENZQWtOSmV6cHAzV09TQWdoaEJEblN4SkswV0R5OSt3aHVWejNkdVQ4K1JqZDViRjFRZ2doUkZNbkNhVm9NUEhqeDZNV0Z3UFE2cUtMOEI4OVd1ZUloQkJDQ0ZFWEpLRVVEU0p0eVJJeS8vZ0RBTVZzSnZxMTEzU09TQWdoaEJCMVJSSktVZStzZVhra1RKeG9MNGVNRzRkYmx5NDZSaVNFRUVLSXVpUUpwYWgzaCtiT3BlandZUUNjQWdNSm56bFQzNENFRUVJSVVhY2tvUlQxcW1EL2ZwSVhMTENYSStmTncranBxV05FUWdnaGhLaHJrbENLZWhYL3lDUFlpb29BOEJvMGlJQXhZM1NPU0FnaGhCQjFUUkpLVVcvU2x5N2x4UExsQUNnbUU5R3Z2dzZLb25OVVFnZ2hoS2hya2xDS2VtRXJLQ0RoMFVmdDVhRDc3OGU5Unc4ZEl4SkNDQ0ZFZlpHRVV0U0xRL1BtVVppWUNJRFp6NCtJWjUvVk9TSWhoQkJDMUJkSktFV2RLMHhNNVBBTEw5akxrYzg5aDhuYlc4ZUloQkJDTklSQUR5YzZCYnJxSFliUWdTU1VvczdGVDVpQXJhQUFBSTkrL1FnY08xYm5pSVFROWMzVnljQ0tCN29SN3VOY3Erc1dYaGVGbDdPcFZ0ZjBESEhucXpzNzRlcWsvUWdiM3Q2Ykt6djYxT28xcXRQQjM1VmYvdHUxUnVlK2ZrTU1GMFo1MVZuZFZibStxeTl1VGtZQXZKeE5mRGUyTTk2dXA5KzNxenUzNW9Ld3lpdG9sRjBEc0hWU2IxcTdtZXN0eGg0aDdxeWQwSk5nVDB1OTFTRWFyOXI5THhiaUxFNHNYMDdHVHo4Qm9CaU54TWhFSENFYVBXZVRnWUw1UThncUxLMnczOHZaVkdHZmw3TUo4OFIvS0xXcGxWNGp2OWhHN0pGY25oc1p3UzBmNzZsUnZZb0M0NGFFTU8yWFJJZkgvOVBObDFrandtbnY3OHErNHdXb3FMUnlNUkU2Y3gxN1V2UDVmRXhIUm4yNG0vRkRRcmp0MCtycjdCcmt4cEs3T2pINDFhMms1NVZVZSs2ZC9RTFljU3p2clBIM2J1UEIvUU9ENkI3c3hsV0xkckQ3eWI3Mlk4R2VGbEp6aTdHZWVxL3UvSHd2Zit6TFBPdHJWdVhpbUZZOE5EaVlFZS91SUt1d2xPTTVKYngxWXp0R2Y3eWJHRDhYUGh2VGtlZC9QOFM2ZzluMmE5cDZXOWo0V0crQ1o2ekZhbFBwSHV5TzJWRDk5N0c2Y0NoSHNvcXFQU2ZFeTRMeTZOOFY5bzN1NmM5N285dGhVQlErdkxWOXBXcytXSi9DMDh1VEt1MzNkald4YW53UHhud2FSK3lSM0dyckZZMmJKSlNpenRpS2lvaC81QkZRdFMvUXdMRmo4ZWpiOXl4WENTRWFBNnROcGRXVWYrMWxrMEdoWk1HRkZmYXBDNGRXdUtady9oQk9GcHhPT0JWRlFRRlNaZzJ3NzJ2bFlzSnQ4bXA3WWxXZXY3c1RXUVdsNUJmYkhNYjAzZlowdnR1ZXpyRlpBK2crZnhPbE5wWGttUmV3YTNKZkxDWUZrMUZoejVOOWNUSVoyREt4TjlGek5qaDhIWU1DSDkzV2djZC9QRkJsTXBrN2I3QTlVWFkyR1NpeHF0dy9NS2pDT1NhRFFzRFRhOGtydGdMdzRqV1JURm1XU0VSclozNTlvQnZ0NTI0a3I5aUtxNU9CZzlNdm9NM01kUTZUNzNNeGNXa0NIOS9XZ2NqV0x1dzlucy9FcFFsTUh0WUdrMEZoVkhjL3B2MmN5R3VyamxTNDV2NkJ3U3pka2U3d3ZhK0sxYVlTT25OZHRlY1V6aDlpMy9aMU03UHd1aWg2aFhyUVkvNW00dE1MN01mY25Jek12eWFTamdHdXZMM21tTVBYeXN3dlpjTDMycjMxZUhGenJXSVZqWXNrbEtMT0pDOVlRTUgrL1FDWWZIeUltRHRYNTRpRUVQWEpZaklRZXBha1NWMDRsS3JheExvSHUrRm1NZUppTmxCUVVqbXAzRG01RHdCK2JtYTJUdW9OUUlDSEUzZDh0cDAvOTU4RXRPVEdlZEtxYXVPOHBvc3ZxZ3JMZG1WVWVZNmJreEdQSjFlVFcyU3QvbDVPM2N6WS9vRUVlVHJSM3QrRmFUOG44dlpON1JqUjBZY1hyNDNFWkZEd3NCaUpmNm9mQUdtNUpmUjlhVXUxTVZibjVIT0RLTFZxNy9GbDdTcU9SLy9mb0dENzlvekx3ekFaRlZwTitSZHZWeE1QRFE3RzNjbkkyUDZCOW5PU1oxNVE2ZlZ2L1dRUFgyOU5BOEJvVUJ5ZVU1N0ZwQTAxOExBWWlYMjhOei90eXVDQ2w3Znd6ZDJkZWVTN2VPS081M045VjEvbWpvemdzODNIR2ZmdGZxckxFMy9mbDBsMm9aWC9kUE5seWFrNFJOTWpDYVdvRTBXSEQzT29YQUlaTVhzMlpsOWZIU01Tb2c2b1ZpaEpnK0pVc09hQ1dnUTI3WSs3VXpHNXhVNTZSMWhuakFhRjlOa0RLKzEzdEsrdURJend3dGxrNExMMjN2eTRzM0t5MTJYZUppSmFPL1B0M1ozcDllSm1RRXVJeXBMSm1ocmQwNTh2WTQvWFNjeWd0YnErZUUwVWw3K3puUkVkZlpoeWFWditzM2dYQUcrUGlzSDNxVFhjUHpDSWQwNjF5cFZ2c1QwWDFRMDFPRk5aSy9MY3F5Sll2dWRFaGVFSDZzS2hoTTVjUjBwT2NaWFhPMnFobkhkMUpKTi9PbUF2bDdWUTVoUlo2ZkhpWmpKT3RmcSsvSGN5S3g3c3hySHNZcEpQRm5IbHV6dEl6Q2lzMFQxK3RmVTROL1h3azRTeUNaT0VVdFNKaE1jZXc1cW5qVGx5NzlXTDRQdnYxemtpSVdyQm1nYzU2eUYzTytSdGg3eWRVSFFJaXRNQXg5MnhBVzRQTjZ1RTBtcFQ4WDFxamIxYzF1VmRmdCtaWGQ3bjY1b3VyVm04UG9VNytnUTRUQ2h2NnVISHk5ZEhZellxOXRaS2dBMlA5c0xuMUlRVUo2T0IrR245T0poWnhMQTN0em1zcDMrWUIyK3NQdUx3MkxrNFdWREsxZS90Wk9PaEhCSXpDaGtTV1hsU3pwd3JJK3dKNWZuNmFHTXFacU5TYldJNmVka0IzbCtYd2tjYlU3bXlvdytqZS9yVDlZVk5kVkwvUTRPREt5U1VBVSt2dFc5bjVKWFFNY0NWbTNyNGNWdnZBTlltWmZQSHZrekdEUW1oYTVCYmpSUEtEUWR6bUhoUm16cUpWK2hERWtweDNqSi8vNTIwYjcvVkNnYUROaEhISUFzSWlFYXVNQW5Tdm9JVEt5QnJOYWhWdDlvNFlxdXlJN2ZwTVJvVWlxMjFHN3ZtWk5UdS8xeGIzL3EyOVNEQ3g1bEwzdGpHN2lmN0V0SGF1Vkx5c1hSbkJwL2UzaEdueC8reDcxczdvU2NEWG82MWx3dm5ENmx5N0dTWkVDL0xXU2VhQUNRODFSOVZyZG43TUdGb0NKK042V0F2TDd3K2l2Qlo2KzNsdWh3SmVOZm5jUUFWa252UVdpN25qb3lnVTRBcnYrM050Si9iT2RDTnU3L1lTL0xKczk5emVRYkZjWmUzcTlsWWFWOWhpWTBIdjluUG16ZkdVRmhpWThtMk5JYS92WjFydTdUbTVldWpBWGp6eGhqZXZESEdmczNWaTNaV09mSG1TRllSUVo3TjV4ZTBsa2dTU25GZTFKSVM0aDkrK1BSRW5EdnV3SFBBK1hYdkNGRi9iSkMrRkk2K0JabS9jOVlmKzRvUnpQNWc5Z09UQnlnV01EaUJ3VUplU2YwdHY5TFFYTXdHbkUwR2g4bGhWUW1qcDdPSm5DSnJwU1RuVEYvZTBRbWJneVJ0K3ZBdzNsK2Z3c21DVXQ1YmQ0em5yb3BrOU1lN0s1d3pJTndUczdGaTRsNCttYXdwUmFIYU1YeGxvbWF2UCtzWXlqS2pQandkNjdCMjNzeThQTXhlTmhxVUd0VjNQc3hHaGJpcGZYbmhqOE9NUDJPTTRxNlVQRkp5aWlsZGNHR2w2eHlOanpSTjFCSjJENHYyYjNwbWwzZnV2TUVPSitxNG1BMWN2V2duY2NmekdSamh5UmQzZENROXQ0VHdXZXM0bnF0MWcxdE1CajY2dFFOZUxrWjJwK2FmenkyTFJrNFNTbkZla2w5NWhmdzkyaGdkVTZ0V1JEei92TTRSQ1ZHRnpOL2h3R1RJZFRBNVFuRUNyNEhnMFEvY09vRnJSM0NPQXJNM1ZTM1hlengzWnIyRzI1QzhYVTNFSHNtbDk0TE45bjFsWGQ2QjAwOTNiNVpQcUNKYk8zTTQ4K3d0WUdjbWlhQjFaUStKOHVLZUwvY0M4TkxLWlBaUDY4ZW9NOGJRM2RUREQ2QkNkM2VNbnlzNWhhWGtucHBwYlRFWlNKcmVINEFYLzBybTlWV1Z1N1pUc29zSjlIQWk2VVROdWw5cnd0MWk1TTYrQWJ5eCtpaFRoclhoMlJVSDdjZTZCYmx4SUtPZ21xdHI3cjRCUWN5L0p0TGhNUzluRXpPdUNHUEdGV0VWOXJlYThpOFplU1gyUkxITTJjWlFodmxZN09NaE0rY09zbThYbE5pSW45YlBmcDY3eFVqZzlMVVVsTmp3OXpDejhQcXVkUEIzWmZKUEI4Z3BzaEx1NDh6eDNCSnRPYVBiTzdJbk5aL3IzbytqcU5UeDhCR0FZQzhMeDdKcjEwc2dHaGRKS01VNUt6NTZsSU96WnRuTDRUTm40aFFRb0dORVFqaGd6WVg0Q1pEeWZzWDlCbGZ3R3dYK3QwQ3JJVnE1aFlwczdVSmlMUk9nZm1HZWJEcWNVK3U2ZW9hNDgvN285b3ovTHQ3ZWluV3lvSlJ4Mys3bmcxdmFrNXBUekQ4SldaaU5DcU42K0hFOHQ0UXU4MDZQQll5YjBwYytMMjJ4dHlRV3poOVNvYXZaa2MzSk9mUUw4Nml3UnVQNUtpaXhjVU4zUHk2SjhjYlpiR0RGcVM3bmE5L2Z4ZVJoYlluMmRlSDVrWkU4OVVzaXc5N2NYdVhybUF3S2QvVUw1UE10cVE2WFQxcTA5aGlMMWxZZWkxbTJkbWo1WlozT1YvOHdUL3Y2bXk1bVE1VkRDY292RytUbjdzVFNIUmxjdDJFWFJhVTJCb1I3OHMzZG5mbDZheHBqK2dRdzdlZEUzbHQzOXJHa2ZkdDZuTlBuU1RRZU10Qk5uTE9FU1pPdzVtaGZBRzVkdXhMODBFTTZSeVRFR1FvUHdwWStGWk5Ka3pkRXpvT0J4NkREaCtCemVZdE9KZ0VHUjNpeTRWRHRmcGpmMHRPZlgvWlV2UXlQSTVmRXRPS3ZjZDE1ZjMwS0gyNUlxWERzcTlnMDNseDlsRjhmNk1ZREE0TXB0YWxNL1RtUkVtdlZyVm8xOVhWc21yMjFzNjVZYlNvM2ZiaWJmbTA5K0RKV2ExVTFHUlN1NytaTG0xWVdJcDlkajUrN21aWGp1bk1pditxRjFIdUd1alA5OHJBcTErSnNTTGYxOXJlUHhheXBiN2VsOGZhYW82aXF5dkQyM3R3L01CZ1BpeEZYczRGdUwyeXFVVElKeUF6dlprQmFLTVU1T2ZuMzN4ei80Z3V0b0NoRXYvWWFpa2srVHFJUktVaUFiUmREMGVIVCs0THVoY2o1WUdxbFgxeU5qTm1vTUtadkFGZTh2Y1BoY1VYUkVpVS9kek0yRld5cXlqVmRXaFB1NDh6MzI5TnJYTS8vQmdYejJnMHh6UHZqRUZOL2R2eGtuQ2QrT2tCZXNaVTNib3lodFp1Sk9iOGRZc2JsWVJXNnZDTmF1OVR1Qm9FbDI5S1ljVVU0UTZOYThYZEMxVXNPblczOXhUT2w1NVV3NXJNNHZyeWpJOHYzbk9DSHNaMUp6aXJpcWtVN3lDbXljcytYZTdsL1lCRHJKdlNpNzB1YjdTMnk1UTJLOEtyVit4amc0Y1RKZ2xMYWVsdXFURUtmSGg3RzVHR1ZaMHpuRlZ2dGEyT2U2ZkszZDlBenhNTysvRkhaN1BucWVEb2JtWDU1T0wxQzNlblgxb080MUh5KzJwckdFejhtT0x6WHFsd1k1WVcvdTVsdnRrbEMyWlJKQmlCcVRTMHRKWDc4ZVB0RUhQOWJicUhWMExwZFRrU2NaclhaMkpXWXhzYTRJK3cvY29JRFJ6TkpQSlpKYW1ZZStZVWw1QmVWVUZoY2lyT1RDVmVMR1Zkbk13SGVia1FFZVJNWjdFMU1pQTk5TzRUUU9jSVBZMHVaZlcvTmdaMGpUeWVUaWhOMCtBajhSK3NiVnlQVXA0MEhDZW1GeEIydk9HRkNSVXRBaklwQzdyd2htQTBLUCsvT3dLWnFZeElmL0daZnJXYUcvN0F6bmZqMEFudlhjRldlK2ZVZ1ArOCt3ZmFqMm16Zy85dVR5YjFmN2JVZmYzWkVPQ1hsNnIzN2k3MlZYdU5NSlZhVk96K0w0OTJiMnpIb2xWaHlIRXk4bWZmSFlhWXZUNnoybnA0ZkdVbnhHZU1BVjhhZnBNZjh6YVRrRlBQQWt2MzhtNWhWNGZnN2E0NnhKakc3eWdSclVJUW5iNncrZXRaN3NOYzNyanZSdmk0VWx0aDRhZVZoaCtjOHUrSmdoVEdkTldFMkt2em5nMTJjeU5lZWZQVER6blI3Y25tbTc4WjJCaUM3ME1yZTQvbXNTc2hpVFZJV2FiVklJc3Q0V0l5OGNVTU1kMyt4dDg2ZUtpVDBvYWcxWFNOQmlGT092UElLOFJNbUFHRDA4S0JmWEJ4T3djRm51VXJVbEtxcTdEbVl6dEovNDFpeE1TbFEzcFFBQUNBQVNVUkJWSUdOY1VmSkt6ei93ZXB1ems3MDdSRE04TDVSWER1b0F4M0RmRkdhNjNQVzk5d0d4ei9YdGczTzBHVXBlQSt2MHlxVWkyWnFHejB2cnRQWDFjT1p6K3crazZLQStSeVdGbXBzM0MxR2lrcHRGUkpTb1MrelVjRmlNbFE3dTc3SmkvMExBSFhsVEgzanFHZlNRaWxxcFRnMWxhU1pNKzNsc09uVEpabXNJNGRTczFpMGJETmYvcm1UK0NNbnloMVJ3TmtOM0R6QjRnSk96dURrQW1ZbmJiMVBnMUg3MjJZRG0xWDd1NlFZaWd1Z3VCQ0tDaUF2bTd6Q2ZGWnVUV0xsMWlTbUx2cUQ2QkFmUmwvU2hmdEc5cVp0UU9XRm1adXN6QlduazBtQXFCZnJQSmxzYnFwTEprSHJqR2pxeVNUUXZKT1dKcXJFcWxKaWxYK1g1a0JhS0VXdDdMMzdibEkrL0JBQTE0NGQ2Yk50RzRxNSthekgxOUJVVmVXUExZbTgrdTE2Zmw2M0QxdFpsNC9GQmJ4OHdhczF1SGlBc1E1Kzk3T1dRa0VPWkdWQVZycVdhQUlHZzhKVkY3VGo0UnY2TTZ4WFJCTnZ0VlJoWXhmSVA3VlVqZmVsME8xWDZtUCtZWE5xb1JSQzFDTnBvUlNpb3V3MWEwajUrR090b0NoRXYvcXFKSlBuWWMzT3cweGQ5QWQvYjB2U2RwaE00QnNFcllQQTJSWHEra2tzUmhPNGUydC9RcUtnTUI4eWptSExTT0duTlh2NWFjMWVobllQNTduL0RtTkE1eWI2Q0xTc1ZhZVRTYU1udEYrTUxHWWhoQkQxVHhKS1VUTTJHL3ZIajllNlV3Ry9HMjdBKzlKTGRRNnFhVXBPeTJiOEs3L3d3MnJ0Y1dwWVhDRXdERnI1TitBakswOTFvNGRFUTFBRW5FeURsSVA4dlMySmdRKzl6M1dETy9EYUkxY1M2dWZaUVBIVWtXT0xUbThIM1FPV0pwb1lDeUZFRXlNSnBhaVJvKys4USs0VzdRa2pSamMzb2w1NlNlZUltaDZiVFdYUnNzMDgvdFp2NUJZVWFXTWhBOFBCSjFDYjlhQVhnMUdMd1RzQVRxUkFTaEkvckk3ajk4Mkp2UGpnWmR3M3NqY0dReFBvQmkvTmhMUnZUcGNEeCtvWGl4QkN0RENTVUlxektrbFBKL0dwcCt6bHRsT25ZbWtqTFQrMWtaR2R6eTJ6dnVXM1RRbUFvclZJQm9RM1lJdGtEU2lLMXQzdUhRQXBTZVNtSHVLQmw1Yng3VDk3K0dMNkRiVDJiT1NMZjZkL0Q3WlRqOWJ6NkFkdVhmU05Sd2doV3BCRzlOTk1ORmFKVTZkU2VrS2JkZXdTRTBQb3hJazZSOVMwYkkxUG9mZDk3MmpKcElzN2RPZ0RRWkdOSzVrc3oyQ0E0RWhvM3h0YzNQbHRVd0s5NzN1SGJRa3BaNzlXVDFtclQyLzczNnhmSEVJSTBRSTEwcDlvb3JISTJiaVJsTVdMdFlLaUVQM0tLeGdzRm4yRGFrSisvSGN2QS83M1BnZFRzN1NXdjNhOXRLU3lLWEQxME9MMUNlUmdhaFlYUFBnK1AvNTc5a1drZFpPOTV2UzI1eUQ5NGhCQ2lCWklFa3BSTlZWbC83aHhxS2ZXQ1BPOTVocDhSb3pRT2FpbTQ3dC85bkREOUs4b0xDblJKcitFZDlUR0t6WWxCaU9FZFlDUWFBcExTcmhoK2xkOHYycVAzbEZWVnBJTythZVNYWU1GUEhycUc0OFFRclF3a2xDS0txVXNYa3pPaGcwQUdGeGNpRnE0VU9lSW1vNGxLM2R4MDh3bGxOcHMwTFlUK0xlaHpwY0JhakNLRm4vYlRwVGFiSXlhc1lSdi90NnRkMUFWNVd3NHZlM2VXM3ZVb2hCQ2lBWWpDYVZ3cURRemt3TlRwdGpMYlo1NEF1ZUlDQjBqYWpwV2JUL0lyYzkraTlXbVFsZ244QW5RTzZTNjRSTUFZWjJ3MmxSdW1mVU5xM2NjMGp1aTAvTEx0WnE2Uyt1a0VFSTBORWtvaFVPSlR6OU5TVm9hQU00UkViU2RQRm5uaUpxR3BKU1RYUC9VVjVSYWJkQzJ2VFp1c2pueERvQzI3U20xMnJqK3FhOUlTam1wZDBTYS9MalQyNjd0OVl0RENDRmFLRWtvUlNXNVc3ZHk3SjEzN09Xb2hRc3h1TGpvR0ZIVGtGOVl3alZUdnlBak8xL3JJbTRkcEhkSTlhTjFFUGlGa3A2Vnh6VlR2eUMvc0VUdmlNNUlLRHZvRjRjUVFyUlFrbENLaWxTVitISGpVRXRMQWZBWk1RTGZhNi9WT2FpbTRhbjMvMlRIZ1ZUdzhJYmdLTDNEcVY4aFVlRGh6WTREcVR5OStFKzlvNUVXU2lHRTBKa2tsS0tDMUU4K0lldmZmd0V3V0N4RXYvS0t6aEUxRFd0M0hlYmxiOWFoR0UzUXRvTytUNzVwQ0lvQjJuWkFNWnBZdUdRZDYzWW42eGRMNlFsdGxqZUF3UVVzb2ZyRklvUVFMWlFrbE1MT21wM05nWEpqSlVNblRzUWxKa2JIaUpxR29wSlN4czViaXFxcXFNR1IyaU1WV3dJblo5U2dTRlJWWmV5OHBSU1ZsT29UUi82KzA5dXU3WkN2TlNHRWFIanl6U3Zza21iT3BEaEZleHFLcFUwYjJrNmRxbk5FVGNQN1A4Y1NkeWdkM0x5Z2RiRGU0VFFzMzJCdzgyTFB3VFFXL3hLclR3d0Y1UkpLRitudUZrSUlQVWhDS1FESTI3bVRJNisvYmk5SExWaUEwYzFOeDRpYWhzTGlVdVordWtvcmhFUTEvNjd1TXltS2R0L0EzRTlYNmROS1dYN0pJQmsvS1lRUXVwQ0VVZ0FRUDM0OGFvazJXOWQ3MkREOFJvM1NPYUttNGIyZnQzQWtQUnM4ZkxRV3lwYkl6UXM4dkVsT3krYTlaVnNhdnY3c2RlVmk2ZDVnMWZwNnVXb2JWcDI2K29VUWpkK3A3d2Y3OTBVekpnbWw0UGlYWDNKeTVVb0FGQ2Nub2w5N1RkK0FtZ2liVGVYRkwwODlQem9vWE5kWWRCZWtMWG8vLzhzMTJHeHF3OVdybGtCMnVhZmtlRFhjTTd3N2hmdHBHd1c1RFZhbkVLS0pPZlg5MERuY1grZEE2cDhrbEMyY05UZVhBNU1tMmN1aER6K01hOGVPT2tiVWRQeTFOWkdEcVNmQnhhUGx0azZXY2ZNQ1Z3OE9wcDVrNWRha2hxczNkenZZOHJWdGx5aHdDbXl3cXNjTVA5VWFtcndmY2s5S1M2VVE0alJycWZhOWtMd2ZnREhEdStrY1VQMHo2UjJBME5mQlo1K2xLRmxiOHNVcE9KaXc2ZE4xanFqcCtIRDVWbTJqZGNNbE1ZMmFkd0RrNS9EaC8yM2xrbDROOUpqT3pGOVBiM3MyWE9za3dOZ1JQVm02T281bGEvZkJmcDBtSkFraEdyMnJCN1puN0pYTi81R3cwa0xaZ3VYdjNVdnl5eS9ieTFIejUyUDA4TkF4b3FZak82K0liLy9abzAxSzhXNytYUmsxNGgwQWlzSTNmKzhtTzYrb0FTcFVJZVdEMDBXZkVRMVE1MmtHZzhMU09iZnczcVJyR05vOXZFV01rUkpDMUl5dmx5dER1NGZ6M3FScitHSDJhSlFXTUdGVFdpaGJzUGlISDBZdExnYkE2OElMOGIvMVZwMGphanIrakUya29LaEVtNHhqY3RJN25NYkI3QVR1M2hUa25PQ3ZyWWxjTzZpZUg0R1l0UW9LNHJWdGt3LzRYbGUvOVRsZ01Qdy9lL2NkSGxXWk5uRDRkNmFsOXc2QkJFSUpvVGVSSm9xS29paTZkbDFkbEU5ZEMzYlhqc2lpaUNqMnRlS3ViYkdzWFN6WVVTa0MwaUZBRXBLUTNudWRtZlA5Y1pKSlFoSklJSk9UbVR6M2RlWGl2R2ZPelB2TUNRelB2RlZoL3Ruam1ILzJ1RzZ2V3dnaGVoSkpLSHVwZ284L3Buak5HZ0FVazRuQnpaWU1Fa2YzdzVZVTdjQS9TTjlBZWhyL0lDZ3Y0b2N0M1pCUVpyM2NkQnh4SlJpNmYwRjV1MTNsamErMzh2YWE3ZXhKemFlZ3RLcmJZeEJDOUR5aEFkNGt4SVp4NWF6UlhETjdMQWFEdEZBS04yU3ZxaUw1ampzYzVUNDMzb2pQeUpFNlJ1UjZmdHg2VUR2d0RkUTNrSjZtNFg3OCtPZEI1OVpUOUMza3JXb3FSLzJmYyt0cmc5MnVNdmVCVmRvWVNpR0VhS2FndElxMTI5Tll1ejJOejMvZng2ZExMblg3cEZJU3lsNG9mZWxTYXRMU0FMQkVSQkM3ZUxIT0VibVduS0lLOXFUbWc5R2t6ZkFXVGJ6OHdHaGlkMm9ldWNVVlJBVDVkbjBkMW1MWVA3K3BIRElIZkVaMGZUMUg4Y2JYVzdWazBzc1hvZ2RyZnhybEkxVUlnVGJMdTdvQ01nN3d4YnA5L1B2cnJXNC9ORVltNWZReTFjbkpISHJ5U1VkNXdPT1BZd3JvNVV2ZWROTE9sRnp0d011MzkrMk1jelNLb3QwWFlHZEtuaE1xc01QK0c2QTJzNkUrQzhROTdZUjZqdTd0TmR1MWcrakJXc3VzSkpOQ2lFWkdrL2E1RUQwWWdMZlg3TkE1SU9lVGhMS1hTYjcxVnV3MU5RRDRUNTVNNU4vK3BuTkVybWYvb1VMdHdGTzJwbXlUcHpiYjJYR2Z1b3BxZzMzeklmLzlwbk9EbmdXdlFWMWJUd2Z0U2MzWERyeWMwQW9yaEhBUERaOFB1MU9kOFFXN1o1R0VzaGNwL09JTENsZXZCa0F4R3JXSk9OTEMxbW43TXhvU0pVdjNUUUx4dGhoWTgvZFJ4QVozZloyUG5CbmI1dmxGWjhaeVRFTitQQm9TeW93dVRDanJzbURITE1qNVQ5TzV5UG5RNS9xdXE2T1RIQk53cEdWU0NOR2VocytIM2pCaFR6NEpld2w3VFEzSnQ5L3VLRWRkZXkyKzQ5eDdQSWV6SE1nbzBnNDhPN2J1b0tmSlFQWHk2WlRXdE54SkpjRFQxT0pjZ0tjSjg1MXJzYmF4ZFdGVm5aMnRtUlVzblRPQXk5N2EyMlk5Sm9OQzVSUFQyWnBSZnRTWVFuM01ESHBVMjdMd2dkUDc4L0EzcVFDTTZldkxyS0ZCUFBIaklSNCtJNFlsYTlLd3E1M2NTdEhEQytpaUZrcDdMV1MvQ21tUFFIMnoxNHVjRDBOZUFlUUxrUkJDOUFTU1VQWVNoNVl2cHpvNUdRQnphQ2dESG4xVTU0aGNWM1poUThKbTl1andjMngybGNEN2ZuZVVUUWFGK3FkT2FuRk9mWHBHaStmVUxKOU9TWFZUd3Frb0NncVFzM2l5NDF5Z2x3bWZlMzdEZGh6N1p5dUt3Z1dqdy9ob2V6N25qZ2pCZkx3ekVSdnVTMDdSY2V4eFhaY05PVzlDOXN0UWs5WXNXQ1BFUGdMOTcwTTZXSVFRb3VlUWhMSVhxRWxMSS8zeHh4M2xBWTgraWlrNFdNZUlYRnRGdGJZWXZMTzdPajFNQnFJWGJXaXp4YktSK3ZTTUZtMTAyV1cxblBoTTI5c0FtbzBLM21ZanZoNUdYcjkwQ0NmRytETTlMZ0JWVlhudzlQNGNLcTdoa2pIaGhQcWF1WHFTdHAxazZzSkpqdWMvL0UwcUt6ZmtIRDF3b3hGb2RwODZ3bDRERmR1ZzVBY28vZ0ZLMTJwakpwdnpHUUZEWGdmL1NXMi9oaEJDQ04xSVF0a0xKTjkrTy9ZcWJmeUczNFFKUlAxZjk2L1o1MDdLcXhvU0pZT3h3ODh4R2hRS2xreHBkYjZ0YzhmcjAvbkRDZlkyTzFvdFIwYjVzRDJya2pxYm5lcDY3ZWVMWFlWTTdPOUhZMi8yM1orbk1PK0VTQ3JyYkF4L2FCT2dKYXV4aXpjZU1hRnRrNkV4b2F6UjFvcFVUS0NZdFlYSDdiVlFud2YxK1ZDWEJ6VXBVTFVYcWxNQWU5dXY1eGtMc1lzZy9LOWFDNlVRUW9nZVJ4SktOMWYwN2JjVWZQcXBWakFZR1BUQ0MyQ1Fyc0xqMGRSQzJmSGt4bVpYQ1gxd25hUGMyT1hkL056aFhkN0g2cnlWdS9sd1hnSlIvdHFXa0Y1bUl4NG1CUStURVQ4UEkybkZ0ZnpyOXl6ZXZYSVlLemRrQS9EOS9tSVdUTy9MczJzempqK0Fob1N5cXJvVzloN2pkcDRHRDIxOXljaHJJZWcwU1NTRkVLS0hrNFRTamFsMWRTVGZlaXVOelZDUlYxK04veVRwTGp4ZTFYWDEya0VIRTNPalFhSE8xcmxXUG90UjY4aHVQbDd5YUJRRmJBMk5mQ09qZkloZnFyVTA3cnBuQXRPZTIrYTRMdkcraVFCOHZiZUlUZWxORTNpdSsyQS9CWlgxbllxelRZMHRsTFhXbzF6WWpORkg2OUwybndiQnN5QmdPaGk4amo4V0lZUVEzVUlTU2pkMmFNVUtxdmJ0QThBVUZNVEFwVXQxanNnOWVGbk1WTmJVZ2QzZW9XNXZMN01CVDVPaHplU3d2WVRSMzlORWVhMnRSUXRtVzk2N0tzRXhDOXZiYktTeVRodDNtRjlSejIrM2pBRmdRTENYNHhnZ3MxUnJZWDFuYzI2TDF3cjBNckhsenBZei81dVBvWnoxOGc3MjVIUmc2UXU3Rm9PWHhRSkdMKzBMaldvRDlRakpxczhJR0xBTUFydW1sVllJSVVUM2tvVFNUZFZtWkpEZWJDYjNnSC8rRTNOWW1JNFJ1UTlmTDR1V1VOcHNIVW9vZzd4TmJNMnNZUHhUV3h6bkdydThJeGV1ZDV4cjN1VTlNTVNUUThXMVIzM3RTOS9hNHppTzhyZVFYVmJIZTFjbEhIRjVVUStUd250WEpiUjRMc0MrdkNxaUYyMW9FYzh4amFGc1NDaDl2U3d3clZrQ2FpdURpaDFRdGdFS1BvYXlwdmRPMlViWWZqTDBYUUFEbG1vdGxrSUlJVnlHSkpSdUt2bXV1N0JWYU11MitJNFpROVRmLzY1elJPN0R6OXRDYmpHT3hPbG9Cb1o0Y2JDd3VsTjFuQkRqeitaRFIxOVBzcm5SZlgzWWsxUEpPY05ESEd0TVFsT1g5MVVUSXlpc3RMSjZUeUZKRDV6UXFkZnVsSWI3NHVkOTJMSktSbjhJbUtiOTlMdExXdzRvWXdWa3Y2Sk4xZ0hJZkI2S3Y0ZVJYMm1UY1lRUVFyZ0VtWjNoaGtwKy9KSDhEejdRQ29yQ29PZWZSK25FQkJKeFpMNWUybVFYYkIwYkl6aHRnRDkvcEhjdU9ieHNiRGhmN2UzY3d1RG5qZ2pscDZRU1IvbXVVL3J4N3BYRDZCZm95VTgzamVhaFdURThOWGNneHVOZFovSm9iTTFhS0kvRU0wYmJPdkdFSkFnOXIrbDgxVjdZT2hrcS9uUmlrTUtWS0FwdC9yMDFPZnZ2c2hDaXd5U2hkRE9xMVVyU0xiYzRKdUpFL1BXdkJFeWJwbk5VN2lVcXhFODdxRDk2bDdUWnFIRGx4QWcrMzlWMmNxZ28yalY5QWl6WVZiQ3JLdWVPQ0NFMjJKTlBkaFIwT0tiNGNHK21Ed3pnbTcxRmpuT2Iwc3RadVNHYkNTdTJjUDRidXhtemZBdlAvNXJKNEZBdmFxeXRsK2pKV0hSaWl4L1F4bEEybG4rK2VYVEhnbW00TDVIQkhkemoyaU1haG44TThXODJUY1NweTRIdHAwTjFjc2RlUTdpMWQvNDZqR1huREd4eDd2U2hRZnphYkd6dzRSUUZWcHdYUjcvQWptOUEwRm45ZzlwKzdUUGpneG5WcCtQRE5pNGRHKzc0SElnTGJYOHkycXNYRDJGa1ZPdlhOUnNWK2daNE1EblduK0dSYmRjN01NU1R0UXZhdjE5Q0hDL3A4bll6bWM4OVIrWHUzUUNZQWdJWStNUVRPa2ZrZmdaSEIvUDFScUNtQ2dLT2ZPMkVmbjRrRjlTUW1OZHlNb3NLVk5iWk1Db0tGY3VtWXpZb3JONVRpRjJGbkxJNmJ2amYvazdOREEvek5iUG9tMVRxYkNyNURUTzFmMGt1YVhITjlWT2l1SEZxWDY2YjNJZmxQeDVxOVJyTngwOGVsMXF0ZTM5SXY1Qk9QRW1CaUt2QWF3anNtcU50czJndDBvN0hiZ0RUVVc2MGNGdG54QWR6K2Jodzl1VlZjZHFRUUFCVzd5bGlSbHdBTVVHZWJMdDd2T1BhMVh1S2VHRDFRUUNtRHd6Z2J4TWoyWmxWeVFPbjkzZGNNNkNOSVNqTmg0aDB4bit2SE1abnV3cGIvWHQ2WkhZczg5L2IxK0hYV1hYVk1JTHVMOExmdzhUZE0vdVJWMUhIZlY4ZWJIRk4veUFQemhzWnlpMGZKN0hqSHhNd0dSUjhMRWI4UFkyb0twUlVXeW1vck9lbnBCTHUrU0tGbk1XVEhhczJoUHFZbWZiY05yek5XaHVTMGFBd3BxOHZzNGNGTXljaG1FWGZwUEZOWWxHcnVJVG9ERVZWTzd0UnIraXA2ckt6K1NNK0hsdFpHUUJ4SzFZUTNXei9idEUxWHZ6a0QyNSs5aXNJN1F2OWhoejErc1AzN0Q2Y29vRDVHSllXNnJFTzdZT0NMRjY4N1d4dVBHOWk1NTlmdFFlMlRnRnJxVllPUGdOR2ZLa3RrTjZES0NjdjBnN0ducUpySE81c2FMZzMzOTB3aXRtdjdDVEkyOFFaUTRONDZPdFU1cDhZeVpueFdpSjA5OHgrekg5dlg2dnRSOSs5Y2hqNzg2cDQ1TnUwRnVjTGxrdzU2dW9KSGRVbndNTG1POFp6dzRjSCtHeFhBZllWTTlpZjMzb2xoRWgvQzRIMy9jN3dTQjkrdUhGVXE4Y2ovQ3prVmRUVDFuL0hqUlAzVnB3WFIyV3RqWWUrVHFYMnlaTVkvT2hHS21wdFpDeWFqUGMvZm0zMXZKekZreDNQelZrOG1XblBiV1BkcldQWm1sbEJsTCtGM1RtVi9INndqRzJaRmRUVTJ6czlabHQwd3RhZkFGQi9YcVJ2SEU3V3N6Nmh4WEZKK2NjL0hNbWt6L0RoOUYyd1FPZUkzSk9qNWEybXNrUFhIeW1aQkcxMGd0c2trNkMxM05MWkZzcG12Qk5nMkNyWU9RZXdROUcza0h5bk50NVM5Q3FMem96aGdkVUhtVE04bUZmV1pmUEltYkVFZTV2b0YrakpuWjhsYzZpa0ZtK3pnUlA2KzdFK3Rjenh2UDVCSHN4SkNLSGZoL3RKWFRpSml0cW1DWFNCWGlaMjNUTUIwQkpXODUxcmp6bStyTkk2emx1NXk3RVNRcDNON2xqL3RibVNwVk1CMkoxVFNlVEM5WmlOQ3ZYTi9zMnJUODlnNkdOL1VGTGQ5Rm1oS0k2UlMwVDZXYmhxUWdSREcxNWJWVlhTRzFhQk9EeVJiaytOMVU1NXJZMHIzdDdiWXIzWnk4YUZjOXFRb0U2MXFBclJGa2tvM1VUcGI3K1IrKzY3V3FGeElvNUpmcjNPTUhKZ2hIWlFYYUY5NGg5cGpaN2VSbFcxK3dLTUhCaCs3SzhUUEJ2aW5vRGt1N1J5NW5QYVl1ZGhGM1pCa01KVlhQSDJYaFJGNGFPckV6aDVVQ0NQLzVET2p6ZHBZM25QRzluMGhlV2xpd2JqNTJFaWJzbEdBUDQ1ZXdEMU5qdGxOVm9pT1dMWlpzZTFCVXVtT01xTlk0V1BSL01KZHhhandiRnhRSHM4VEFhMjNqV2VjMS9mUlZKQlU5ZjdPY05EZUx0aGJkaHBBd040L2krRE9PWEY3WlJVVzFrNlp3QUFoVzFzUEZCWlo4UFRaR2h6WEhUejRRQ1pwYlVjeUs5aTg1M2pzRFlrczRxaVlEWXFYUGp2M1oxNHgwSzBUVElPTjZEYWJDVGRmTFBqNjJ6WXhSY1RlSXAwd3psTFpMQXZDYkZoN0VuTmgrcHk4UGJYTzZTZW83b2NiRmFHeDRZVEVkVEJTVG50aWI1RFc3Y3k5eTJ0bkh5N2xtaktHcFc5aGwyRmkwZUhjc1hiaVZ3d09wVHY5aFV6WnZtV05xK3RXS1pOUHB3Mk1JQ1Q0bHFPdVcyZVdBVjZtUnpsY04ranJFUndCRGRNN2NQU09RTUk4RFNoM1A0TDBINEw1WjkzTmRWZmE3WHp4c1ljUHI1bU9DZXMrTk9SQ0Q0NEs0YjN0K1lSSCtITlovTkg4UEs2TEVxcXJad1pIOHlFZm40dFhzK2oyVVlKWWI0VzBoNCtzVVYzZWNMaldneU45eXBuOFdSVUZjNThaZWN4djE4aGprWVNTamVROWRKTFZHemZEb0RSMTVlNHA1N1NPU0wzTjNQc0FDMmhyQ2lSaExLNUNtMGkwTXh4QTdyZ3hSUVk4Z3FVL2E3TjlxN05nUFNsTUdCSkY3eTJjQld2WGpLRXdQdCs1NjFOdVZROU1aMDlPVTFEVFJJaWZWcU5IN3hoYWg5dSt5U1psWmMyalc5dVRLd1VCWElYVDNHVWo2ZUY4cVhmczNqcDk2d1dHeEpZakFaSGQzcHpqUzJsalo3NitSQm54Z2N4TnRyWDBWVmZVbTNsdFV1R2NuWkNNTSt1eldCeHc5alBzZEcrekZ1MWoyK3ZIK2w0ZnEzVjdoZ2YrZE5ObzduM3k0TnNUQ3ZqYU5xS0RWcTI0QXB4ckNTaGRISDErZm1rTGx6b0tNYzgrQ0FlZmZ2cUdGSHZjT3I0Z2J6d3lSOVFWZ3poL1kvK2hONmlyQmlBVThkM1JVSUpHRHdoYmdYc21xdVZEeTJIeUhuZ05haHJYbCs0bEtLcWVpYXNhRnFmdEsyRThKNHZVc2dvcVdVbFdrS1pVVkxyU0tSTUJvV0FabU1vSS95T3ZZV3lMWFUyZTV2SldlTVl5a2FxQ21lOHNwTUlQek1mWHpNY2dGcy9UdUtYQldONCtmY3NSeklKc095SGRJNDBUREs1b0liNGNLODJFOHJtTGJPZ3RjNGV2cHBEVjNUN0N3R1NVTHE4bEh2dnhWcXMvU2Z1UFhTb3pPcnVKalBIRHNETHcweDFSVEZZNjhEVXRmOHh1YVQ2T3Fnb3hzdkR6Q2xqdWlpaEJBZzVCNEptUWZFYVVPc2crVFp0MXJmb2RjSjhMV3k0Yld5TDh1RXlTbHF1RC92YStteU1Cb1UzTnVad2RrSUl0OC9veTJrdjdRRGcxQ0ZCemcyNEhVYUR3czNUK3ZESTdGZysySm9QUUdKZUZRcytPc0FUNXc3azdjMjVqbG5YUjV0enN6RzlqR2tEQTNoelUyNkw4M2ExWlplM0VNNG1DYVVMSzl1NGtaei8vRWNyS0FxRG5uc094U0tKVFhmdzkvSGdncE9HOGM1M082QTREOEtpOVE1SmY4VzVvS3BjT0NNQmY1K3VYRXhhZ1VGUHcrWlJvTnFnY0RVVS93QkJwM1poSGNJVjVGZlVjZUl6V3gzbGpyU3VmWnRZelBjM2ptSlNqRCtEUXIxYXJMZjR3LzdpZHA5bk1pak1PeUdTLy82WlMxVmQ2d2t2YmVuSXBKeVpnd041NXZ4QkdCUTQ2OVdkckR0WXhyV1Rvd0I0ZFgwMkEwTzgrT21tMGN4YnRZK1B0dWUzK3pvK0ZpUDNuTnFQbDlkbHNlU3NBZHo2U1JKVmRYWmV2bWdJejYvTmRNdzhieTdDejlLcTI3dXJXMmxGN3lVSnBhdXkyN1dKT0hidGd5NzAvUE1KbWpWTDU2QjZsM216eDJnSlpXR09KSlNnSlpUQXZET2RzQnVIZHdMMHVSa3lHNVlPT3ZTRUpKUzlVTGl2aGMxM2pIT1U4eXRhejNvK1hFNTVIU2Uvc0ozZDkwNGszTmRNZW5FTmsyTzE3VkNQdE9UTzJHaGZGcDRSdytzYnN0dDhQTXpYekJ1WERtVmJaZ1hMengzSXMyc3plZVRiMUZiclhvSTJyaE5nWExRdlgxOC9pa2UvUzJQcDkra3RsZzVxZE8rWEtSUlgxL1BCM3hKNGYyc2UxNnphMTJJR3Q2K0hFWk5CWWQydFkva2x1WVNzMGpxK1RTeGkyWnlCTFBnNGliTVRndmxpZHdINzgxcXZoNWxiWHRlcVMxNjZ2RVZYa1lUU1JXVy85aHJsbTdVUEJvTzNOM0VyVnVnY1VlOXp5cGdCeEVRRWtwWmJBcFdsNE5PTGQzT3BMSVdxY21JakF6bDVUS3h6NnVoL0QyUzlwSFY3RjYrQml1M2cyOEh0SUlWYk9PZjFYWHpicklYUno4T0loOGxBdUsrNXhWcVRqU0w5TEZ3eFBweGJUb3BteTZGeTd2NDhoY3ZIaC9QMkZmRkUrbHZZbFYzSmxvd0tidnNrcVZWeU4zVkF3QkczUHoxdFNCREpoVFhNWGJtTDIyWkU4KzMxbzRqMHQzRFR0TDdVMjFTc2RoV1RRY0ZpVXJBWURkeHlVbCtHUDc2SkVjczJjU0MvR20rTEFVK1RnZGhnVDIyMXJmcW1wSEhaRDRmNC9XQVpzNGNGdDFvT2FGeTBMMm5GdFZ5OUtwRnpSNFN5N0p5QjNQNXBNai9mTkpxdGQ0M0gwMnhnNm9BQXZ0aGR5RG5EUXdqM2E3bzMwa0lwbkVrU1NoZGtMU3JpNElNUE9zcjk3NzBYejVnWUhTUHFuUXdHaGJzdW5jS0NaNytDN0ZRWTFJdVRtMnh0bTdpN0xwbUN3ZUNrZFRrdFVSQnhCZVQ4V3lzZldnN0QzbkZPWGFKSCt2YXc3UUhublJESmc3TmlxS20zdDVqSUF2RHR2bUlNQmhqVng1ZnJQOWp2Nk9wK1lQVkJIbGg5a0g2QkhvenU2OHZCd3BvMld3cW5EdkRueGQreTJvM2wvYTE1dkw4MUQ3c0tLMzdPWU1YUEdZQTJrOXhpTkdBeUtOanNXbUxadlB2NVFMNjI5dVRFZnY3OGZQTm9ySGFWMXpaa1UzdFk0dmhiU2ltL3BaUTZ5bzFyVks1TkxtWFVFNXVwckxPeEk2dVNheWRIVVZoWnp3bFAvOGs1dzBQWWwxZU55YWlRbUZ2RjNCRWg5QXYwNUtyL0pnTHd5TGRwTEZuVDhqNDlPRXYrN3hCZFE3WmVkRUVIYnJpQnJKZGZCc0FyTG80SnUzZGo4T2pLTVd1aW8ycnFyQXk2L0RreUM4cGd5TGplMlVwWldRcjcveVE2ekoray85NkNoOW1KMzFNcmQ4SG1odVZURkNPY2tBeWUrdnlIS0Zzdml1TmxVRUNsYVVjYzRhWjZ5ZGFMQnIwREVKMVR2bVVMMmErOTVpakhQZk9NSkpNNjhyU1l1UCt2MDdWQ1puTHYrNTlCVmJYM0Rkei8xK25PVFNZQmZFWm9lM3VETmtFbjh4bm4xaWVFRTluVjN2ZVJJZHlYSkpTdVJGVkpXckFBMWFhTmh3bVpNNGVRT1hOMERxcVhVNjFjTzcyYWgyZnR3MUJkQW9YdGQ1RzVwWUlzcUN4bFdFd1kxNXcxOXVqWGQ0WG9PNXVPYzk3VXhsUUtJWVRRbFNTVUxpVG5QLytoYkwyMk80TEIwNU80WjZSMVJoZTFHWkN6RXZaY0JPdENNZTgrblF2T3VneFZOYUJrcFVCZGpkNFJkbys2R3BUc0ZCUkY0WTE3NWpxL2RiSlIwR2xOQzV0Ymk2SHdxKzZwVndnaFJMc2tvWFFSMXBJU1V1NjkxMUh1ZC9mZGVNWEY2UmhSTDJLdmdlTHZJZmt1MkRRY052U0RmZjhIK2Y4RGF5a01mcDZSWTg3bHRndFBSTFZaSVQzUi9mdXhWRHVrSjZMYXJOeCswWW1jbU5DZHl5WXBFSDVGVXpGUEp1WUlJWVRlWkphM2kwaGR1SkQ2dkR3QVBHTmk2SC9mZlRwSDVNNVVxRTZDb20rMG41S2Z3RjdkOXFXUjEwRFV0UUFzbVQrVDc3ZWtzRE1sRjdLU29hOGJidytZbVF6bHhZeUtpK0NmMTh6cy92b2pyb0MwUjdUamdpL0FXZ0ttd082UFF3Z2hCQ0F0bEM2aGNzY09zbDU2eVZHT1c3RUNnNWVYamhHNUlWczVGSDRPQjI2RWpYSHd4eEJJdWdXS3Ztby9tUVFZL0NLZ0xaUGo3V25tODhjdUk4VGZHL0lPUVdIYkN5Szd2TUpzeU04Z05NQ0h6eCs3REc5UGMvZkg0RFVZL0NkcHgyb2Q1SC9ZL1RFSUlZUndrSVRTQlJ4WXNBRFZhZ1VnYU5Zc1F2L3lGNTBqY2lPVnUyRDdUUGc5QkhiTjFSYk9yamw0OU9jWmZXQlNDaGc4VzV5T2pRemtreVdYWURJYUlIMmZZL2NZdDFHY0MrbjdNQmtOZkxMa0VtSWlkR3dWRFA5cjAzR3VkSHNMSVlTZUpLSHM0ZkxlZlpmU3RXc0JVQ3dXQmozM25NNFJ1Um52b1RibWVnQUFJQUJKUkVGVWVLMTFVajM2Rm01TkRERGlDL0FjME9hajAwZkZzR3JoaFJnTkNxVHRnU0kzU1NxTGNpRnREeWFqd3FxRkZ6SnRaSDk5NHdtL1dGdUxFcUIwTGRTMDN2Sk9DQ0ZFOTVDRXNnZXpsWmVUL0k5L09NclJ0OStPOTlDaE9rYmtoaFFUeEw4SlNpZTJINHQ3QWdLUHZKajFoVE1TK0dEUlJaZ01Ca2pmbzNXQjQ2b1RkVlF0L3ZROW1Bd0dQbGgwRVJmT1NOQTdLRENIUTlBWlRlVzhkL1dMUlFnaGVqbEpLSHV3MUVjZW9TNUxXOWZRSXpxYW1HYmJMWW91NUowQXNZOTA3TnF3aXlINmpnNWQrcGVUaHZIUjRrdndOSnNoTXduU0VzSGVlci9oSHMxdTArTE9UTUxUYk9hanhaZHcvdlJoZWtmVkpLSjV0L2ZiZEdmU0hocmdyUjNZck4xV3B4REN4VFI4UGpnK0w5eVlKSlE5Vk5XZVBXUTI2OTZPZS9KSmpMNitPa2JrNW9KT0ErTlIvc0g3REllaEsybWNoTk1SNTA0ZHl2cC96U2NtSWdDS2NtRC9uMUJWZm55eGRwZXFjaTNlb2h4aUlnTFk4Tko4enAzYXcxcklRK2VDc2VIZlJWVWlWR3p0dHFvVFlzTzBnK3FLYnF0VENPRmlHajRmaHNlRzZ4eUk4MGxDMlVNbDNYSUxhcjAycmkvd2xGTUl1K1FTblNOeVUyb2RwQzZFclZQQVZ0WCtkYVlBR1A1SlUvTFNDV01HUmJMbHRlczVmVUtjOXVHeWJ3dGtwWURkZmh5Qk81SGRyaTE3dEc4TFZGY3dhMkljVzE2N250RnhrWHBIMXByQkcwTFBieXJudnQxdFZWODVhN1Iya0hFQUtrcWtwVklJMGNSbTFUNFhNZzRBY09Xc1VUb0g1SHlLcXJyN0NzeXVKLy9ERDlsejhjVUFLR1l6NDdkdXhXZjRjSjJqY2tQbFcyRGZOVkM1byttY3dRTDJOcmJ5Ry9FRmhCemZOcGQydThycnEvL2t6bit0b2FLNkZpeWVFRFVBZ2lKQTZYaXJwOU9vcWphTE8vc2cxTlhnNSszQmt6Zk00di9PSG9mQjBBUGlhMC94R3RqUk1KYlNFZ0VuWm1oalk1M01ibGVaKzhBcXZseS8zK2wxQ1NGYzF6bFRodkxabzVlaTlJVFBlU2VTaExLSHNWVldzbW5ZTUdvUEhRSzBpVGh4SzFib0hKV2JVZXNnZFRFY2VxTGw3TzdBR1REa1ZkaDd1WlpzTm9wNUdHSVhkVm4xR2ZsbExIajJLejc5TFZFNzRla040ZjBoS0J3TXhpNnJwOFBzTmlqT2c3eDBxTkZhYWMrYkZzL3p0NTVGZEpoLzk4ZlRXYXBWMjcyb0xrY3JqL3dHZ3M4NDhuTzZpTjJ1OHUrdnQvTDJtaDNzVHMyam9QUUlyZHhDaUY0ak5NQ2I0YkhoWERsckZGZlBIdHV6djVSM0Vlbnk3bUhTSDMzVWtVeGFvcUtJWGJSSTM0RGNUZmttMkRJZTBoOXRTaWFOdmpEb2VSajlFM2dOZ2FIL2FacjFIWHdXeEM3czBoQ2l3L3o1Wk1tbC9QN0NmR2FNanRXU3VQUkUyTFZlNng2cHJzRDVrMHRVclo2TUExcTk2WWxRVThYSlkySlo5K0o4UGxseXFXc2trNkMxUm9aZjFsVHU1cTBZVlVCMTJSbjhRZ2huVVh2Wko0TzBVUFlnMWZ2M3MzblVLT3kxdFFERXYvVVdFVmRlcVhOVWJzSmVDMm1MNE5DVFdvdFdvOEJUWU9qcjREbXc1ZlhwU3lGbkpZemJCS1lncDRXbHFpby9iajNJY3g5dDVNdjErN0hiRy80NWVuaUJmd2dFaElLM0h4aTdvQXZYWnRVbTJwUVdRRmtoMUdvN0FCa01Dbk1tRCtHV0N5WXhjK3dBMSt5V3FmaFQrNklBMnFMemszTzFQNTFJdXJ5RkVCMXh6cFNoZkxya1VyZHZwWlNFc2dmWk9YczJSZDk4QTBEQXRHbU1XYnUyWjR5dGMzVmxHN1d4a2xWN21zNFovV0RnNDlEbkJ0cWN0YTFhdFlXeXZlSzZMY3owM0ZKZSszSUw3LyswbXdNWmhjMGVVYlJ1Y1c4LzhQVFJ4bDVhUE1CczBSYjJOaHJCWU5BbTA5aHNvTnFndmc3cWFxR3VCbW9xdFVTeXBvcm1MWitEbzBPNDVKVGhYRHRuUFAwakFycnRmVHFIQ3B0R05QMk9oNzBMNFpjN3RjYlhWLy9KdGNzL0J5OWZpQjZzL2RrVmliOFF3dlhackUyOVFOVVZ2SDczdWN3L2U1emVVVG1WSkpROVJNR25uN0w3ZkcyMnFtSXlNVzd6Wm54SGo5WTVLaGRucjRIVWh5RmpSY3RXeWFCVFljanI0Qm1yVzJoSG9xb3FpZWtGZlBiN1ByNzlJNGxOaVZsVTFyUXhVYWlUZkR3dFRJenZ3eGtuREdMdTFLSEU5dzkxemRiSTlxUXZoWVAzYThmQnMySGtWMDZ0YnNhdC8yYnQ5alFZUEJaOGRkeUNVZ2pSYzFXVXdJR3R6QmdkeTgvUHp0TTdHcWVTcjlNOWdMMjZtdVE3bWhiTDd2UDN2MHN5ZWJ6SzFqZTBTaVkyblRQNmE3dmNSRjFIWjlhUzdHNktvakFzSm94aE1XSGNlL2swYkhZN2UxTHorV052SmttWlJhUmtGM013dTRUYzRncXFhdXFwcXEybnBzNktwOFdFdDRjWmIwOHpFVUcrRElnS1pHQlVFSVA2Qm5QQ3NMNGt4SVpoTkxqeHNPbnd5NXNTeXVJMVVKK243YWJqSkh0Uzg3VURMMWtmVmdqUmpvYlBoOTJwZVRvSDRueVNVUFlBNmN1V1VYUHdJQURtOEhCaUZ5L1dPU0lYWnErR2d3OUI1ak5hMTIram9OTmh5R3ZnR2FOZmJNZklhREF3Y21BRUl3ZEc2QjFLeitZWm84M1VML2xGKzkzbnZROTlGeml0T3NlTWJ1bm1Ga0swcCtIem9UZXNBT0hHelJXdW9TWWxoVU5QUE9Fb0QzenNNVXhCenBzRTR0WktmNGZOWXlEanFhWmswaFNnTFFVMGFvMUxKcE9pazhLYmI4WFl2Yk85aFJDaU41T0VVbWRKdDkrT3ZWcWJiZXMvYVJLUjExeWpjMFF1eUY0RnlYZkE5aGxRM1d6R2JmQVpNR0VuUkYyclgyeWllNFZkQ0FZUDdiajhqNVovSDRRUVFqaU5KSlE2S3ZycUt3cS8rQUlBeFdoazBBc3Z5S3p1emlyOXRhRlY4dWxtclpLQjJwN2JJNzhCajM3NnhpZTZseWtRUXM1cEt1ZStxMThzUWdqUmkwaENxUk43YlMxSnQ5NnFiWGNIUk02Zmo5K0VDVHBINVVMc1ZaQjBLMnc3R2FvUE5KMFBQa3RybFl5VWx0NWVxM20zZDk2N09IK1JlQ0dFRUpKUTZpVGp5U2VwVGtvQ3dCd1N3b0RISHRNNUloZFM4Z3RzSGdXWnp3RjI3WndwQ0liK0cwYXVCbzlvWGNNVE9ndVpEYVpnN2JnNkdVcC8wemNlSVlUb0JTU2gxRUZ0ZWpycFM1YzZ5ckZMbG1BT0NkRXhJaGRocTRTa0JiQjlwcFlvTkFxWkF4TjNRZVE4M1VJVFBZaGlnZkJMbThvWnorZ1hpeEJDOUJLU1VPb2crWTQ3c0ZWV0F1QTdiaHg5cnJ0TzU0aGNRTWxQRGEyU0w5RFVLaGtNOFcvQmlDL0Ewa2ZYOEVRUDAzeTVvSUpQV240QkVVSUkwZVVrb2V4bXhkOTlSLzdISDJzRmc0SEJMN3lnYlpzbjJtYXJnQU0zd3ZiVG9DYWw2WHpJdVZxclpJVHNkUzdhNEIydi9SMEJRRzBZSGlHRUVNSlpKSlBwUm1wOVBVbTMzTkkwRWVlcXEvQ2ZQRm5ucUhxdzR1OWg4MGpJZWdsSHE2UTVCSWE5QXlNK0EwdVVydUdKSHE3ZjNVM0hPU3ZCV3F4ZkxFSUk0ZVlrb2V4R0djODhRMVdpdGhXZ0tUQ1FnY3VXNlJ4UkQyVXJoLzNYdzQ1WlVKUGFkRDcwZkppd0M4S3YwQzAwNFVJQ3BvTC9pZHF4clJLeVh0WTNIaUdFY0dPU1VIYVR1cXdzMHY3NVQwYzU5cEZITUljN2I1OWhsMVc4QmphTmdPeFhjU3ozWWc2RllmK0Y0UitESlZMWDhJUXJVVnEyVXFZL3J1M3ZMWVFRb3N0SlF0bE5rdSs2QzF0NU9RQStvMGJSNTZhYmRJNm9oN0dWd2Y1clljZVpVSnZlZEQ3c0FwaTRHOEl2MHk4MjRicEM1b0xQU08zWVZnWUhIOUEzSGlHRWNGT1NVSGFEa2w5K0llKzk5N1NDb2pENCtlZFJqRVo5ZytwSmlyNXBhSlY4bmFaV3lUQkllQjhTL2dkbWFja1Z4MGd4d3VBWG1zclpLNkY4aTM3eENDR0VtNUtFMHNsVXE1V2tCUXNjRTNIQ0w3K2NnSk5PMGptcUhzSmFDdnV1Z1oxblFlMmhwdk5oRjJtdGttRVg2eGViY0I4QkowSDQ1UTBGVlZ2TFZIYlBFVUtJTGlVSnBaTmx2ZmdpbFR0M0FtRDA5eWZ1aVNkMGpxaUhLRndObTBkQXpyOXBhcFVNaDRRUEllRURyWVZTaUs0U3R4eU12dHB4MmZxR2xRT0VFRUowRlVrb25hZ3VONWZVaHg5MmxHTWVlZ2hMbjE2K0FMZTFHQkxud2E1em9EYWo0YVNpN1d3eWNUZUVYYWhuZE1KZFdmcEF6RU5ONWFSYm9YU3RmdkVJSVlTYmtZVFNpVkx1dVFkcmFTa0Ezc09HRVgzcnJUcEhwTFBDTDdTeGtybHY0bWlWdEVUQzhJOWcyQ3B0TnJjUXpoSjlHL2lkb0IyclZ0aDlBZFNrNlJ1VEVFSzRDVWtvbmFSczNUcHkzMzViS3lnS2c1NS9Ic1ZzMWpjb3ZWaUxJUEZLMkRVWDZySWFUaXJhdUxZSnU3VDFKWVZ3TnNVQ0l6NEZqMml0WEY4QXUrZHFhMVFLSVlRNExwSlFPb0ZxczNIZzVwdkJydTN1RW5iaGhRU2RlcXJPVWVtazRMT0dWc2wzYUdxVmpJTGhuOEN3ZDdXZGI0VG9McFlvR1BFNUdMeTFjc1YyMkhPQkpKVkNDSEdjSktGMGd1eFhYcUZpNjFZQWpENCt4RDMxbE00UjZhQytFUFplQWJ2UGg3cnNocE9LdHZmMnhGMFFPbGZYOEVRdjVqdFcyNzZ6VWRHM3NQMFVXZlJjT0ZXZ2x3bEY2ZmoxUGhaWldrNjRGa2tvdTFoOVFRRUhIMm9hL04vL2dRZnc2TmRQeDRoMFVQQXhiQjRPZWYrbHFWV3lqN2IvZHZ4YllBcldOVHdoQ0QwZjRwNXNLcGR2Z2swam9mQnovV0lTM2VLUk0yUGJQTC9vekZnTTdTUjg0L3Y1OGVHOGhCYm5UaDBTUlBuajA1ZzVPTERWOWQvZk1BcFBVOHYvWG9zZm0wcUFwNm5EY2E3NSt5Z3VHeWRyOEFyWDBmRy8zYUpERHQ1L1A5YWlJZ0M4QmcrbTM1MTM2aHhSTjZvdmdBTTNRLzRITkszenAwREVWVERvR1RDMS91QVZRamZSZDJwZmJ2WmZwMDNTcWMvVHh2bUdYUUF4aThCbmhONFJDaWQ0NFBUK1BQeE5LZ0JqK3ZveWEyZ1FUL3g0aUlmUGlHSEptalRzYXVzMVN1ZU9DQ0duck01UkR2QTA4YThMQi9QNmhteWUrOHNnSmoyOWxjbzZtK1B4VTRjRVlUSXFZRzAvRG0rTGdZRWhYdXpLcmlUeHZvbXRIZy8xTWZQS3hVTjQrSXlZVm8rOThGc1dML3lhMllsM0xZVHpTVUxaaGVxeXMxdE94SG4yV1JTTFJkK2d1a3YrLytEQVRTMjdEVDJpWWNnckVIeVdmbkVKY1NTUlY0TkhmMGk4cW1uQ1dQNUhrUDh4aEo2clRSd0xQaHVNUHZyR0ticU1vaWhjTURxTWo3Ym5jKzZJRU16dE5VczJjL200Y0M3OHp4NEFQRXdHUHBpWHdHYzdDL2pIRnlrOGMvNGdQcmxtT0hOWDdxSzYzdDZoR0N4R2hRLytsb0JkaFhOZjMwWDgwazNIOVo2RTZBa2tvZXhDbHFnb3htL2JSdkt0dDJMdzlDUjQ5bXk5UTNLKytud3RrY3ovc05sSlJmdVBPbTRGbUFKMEMwMklEZ2s2VlJ2WG0zUWI1TDdWY0ZMVkpwUVZmQVlHTDIzY3BlOFk4STdYL2s0Yi9mRHpxS084dHBkOFlYUURKOGI0TXowdUFGVlZlZkQwL2h3cXJ1R1NNZUdFK3BxNWVsSWtBS2tMSnptdWYvaWJWRlp1eUdIbTRFQWkvUzFzeTZ3ZzFNZk1SMWNQSjdtd21udStUQUhnamsrVFdIbnBVSDYvZFN4WHZMMlh2YmxWUjR6RHgyTGt3M2tKR0EwSzU2M2MxZUt4a3FWVFNTMnFhZk41UThLODhmN0hyOGR6QzRSd0tra29POEZtdDdQN1lENmJFak01a0ZsRVNsWXhCN09MeVMydXBLcW1ucXJhZW1ycXJIaGFwaE5VRDhhTG55WWl5SWNCVVVFTTdCUEU0TDdCVEl6dnkvQUJZUmdOYmpCOE5mOTlPTEJBU3lvYmVmU0RJYTlDOEpuNnhTVkVaNW1DSVA1TmlMNFYwdjRKQlo4MlBXYXZockoxMms4enNZRTNzRE5YeHJpNWlvbjkvUnAzd09YdXoxT1lkMElrbFhVMmhqK2t0UTZxVDg4Z2R2RkdyUGFXWGQ3M25Ob2ZnT0dSUG54M3d5aGUzNUROd3E5VEhZL2JWYmg2MVQ3dU9EbWFEYmVOWTlMVGZ3S1FzM2l5NDVwM05tczlON0hCbnJ4eDJWQjJaMWR5elh2N3FMZTFyTXZUWkdETThyYjNtcTlaUHYzWTM3d1EzVUFTeWlOUVZaVzlhUVY4OW5zaWF6WWxzeWt4aThxYXVxTStyN3EybnVwYW9MS1VRM21sYk42WDFlSnhIMDhMRStQN01HdGlISE9ueGpNc0poU2xNOVAvOUZhWEN3ZHUxQ2JmT0NnUU5SL2luZ0tqdjI2aENYRmNmTWRwUzFwVjdkTytNT1c5RDFWNzJyeFVVV1EvY0ZkeVlxdy9LemRvSzA1OHY3K1lCZFA3OHV6YWpDTStaK2JnUVBvR2FLM1FlM01yT1cvbEx2NUlMMGQ5ZWdiSzdiODRyck0rZFJLbU85Znluejl5S0tyU0JrNUdMbHhQUlczVHVNcnJwMFR4NDQyamVlejdkSjc4NlZDN2RXNjdlM3liNXkxR04yaUVFRzVORXNvMnBPZVc4dHFYVzNqdngxMGtaUlkxZTBRQlR4L3c4UWNQTDdCNGdzVUx6Qll3R01CZzFQNjAyOEZ1MC82c3I0TzZhcWlyZ2RwcXFDeWpzcWFLbjdlbDh2TzJWTzUvN1FjRzlRM20wcGtqdUhiT2VQcEg5UEF1NHJ4VmtIU0xOZ0dua1dlTTFpb1pORXUvdUlUb1N0NURJV2FoOWxPWHBhMVhXYkVOYWcrQnJSeHNGVlRVU1hlM0svbDZieEdiMHNzZDVlcysyRTlCWmYwUm4zUFZ4RWp1K2l5Ri8xMnRqWGY4bzluejI5S1lUTGJuTC8vZXpjOUpKZTArbnZENEpsSUsyKzd5SGhqaWVjVFhGa0p2a2xBMlVGV1ZILzQ4eUhNZmJXVDFodjNZRzdzOVBMd2dJQlFDUXNETEQ0d2R1R1VHby9ZRFd0THBjMWlMbmMwSzFlVlFXZ2lsQlNSbEZySGs3YlU4OXU2dm5IM2lFRzY1WUJLbmpodlFzMW90NjNMZ3dBMHR1d0pSSU9vNmlGc09Sai9kUWhQQ3FTeDlJTGdQQkxjY0U1MVN0RWlmZU1ReGVXZHpib3R5b0plSkxYZU9hM0d1K1JqS1dTL3Y0UDdWS1dTVnR1eVY4alFacUxWMmJQTE40YlpsVnJUN21IM0ZEUGJrSG4yQi9kaGdUM3p2K2UyWTZoZkNtU1NoQk5idE9zVDlyLzNBTDl0VHRSTW1FNFJHUVVnVWVIb0RYWnpZR1UzZ0c2VDk5STJEbWlvb3pNWmVtTU1YNi9ieHhicDl6QmdkeTlMclRtWHk4QjZ3aG1YdU81QjBxN2FGWWlQUFdCanlHZ1NkcGx0WVFnaHhyUGJsVlJHOWFJT2ozTjRZeXNQRmhYcHhxS1MyVTNWWmpHMy9IL0xpaFlONTdMdDBNa3RycWJQWkdiRnNNOS9mTUlwUTM5YmI5RGFPcmF4WU5xMVRkUXZSWFhwMVFwbVJYOGFDWjcvaTA5OFN0Uk1lM2hBWkE0SGhXdGQxdDJqb1J1ODdDS0lHUUVrKzVLVHh5L1pVcHR5MGt2T214ZlA4cldjUkhhYkR1TVM2Yk5oL1BSUiswZXlrQWZwY0R3T2ZBS052OThja2hCQTZtajBzbVBXcFpSMjY5c1FZZi81eGFqOTJaN2ZkOG5qMUNaR3MrTG5sT000UlVUNUVMbHpmNGx6QmtpbkhGcXdRM2FoWEpwUjJ1OHByWDI3aHJwZStvNks2VnV1V2pveUY0RWc2dFRkV1Z6TVl0UmlDSXFBb0IzSlMrZlMzUkw3ZmNwQW5iemlkYStlTXg5Q0JOZE82Uk82YmtIUTdXSXViem5rT2hLR3ZRK0FwM1JPREVFTDBJSDRlUm02YjBaZDUvOTNYN2pWaERhMkxQOTAwbWtBdkU4K3V6ZVROUDNLNDU5VCtoUGlZS2FuV3hsa09qL1JCVldsem1hRERKK2FZWlVLT2NBRzlMcUVzTEt2aXNzVWY4ZDNtWkxUMUVtTWdJclliV3lRN1FGRzA3dmFnQ01oSnBTSTNuYit2K0pLUDF1NWwxY0lMQ1BIM2RsN2R0Wmx3NEhvb1hOM3NwQUg2M0FBRGw4a0N6MElJdDVDeDZNUlc1NXFQb1V3cXFPYmtGN1k3eW9vQy83MXlHTnN5Sy9oK2YzR3I1ellLOURLeEw2K0taMzdKWU5XZmVUVDJvUC9uanh5MjNUWGVNZjdTYkRTdzVMczBiSWQxc2Yvaml4VGUydFJ5dk9kRlk4TG9IK1NCeFdqbzhPTHBRblMzWHBWUWJrdks0YndIVnBHV1d3cGV2aEF6VFB1enB6SVlvTTlBQ0F5RDlFUysyNXpNK0d0ZjRiUEhMbU4wWEdUWDE1ZnpiMGkrQTZ6TlppRjZ4Y0dRbFJBNG8rdnJFMElJblRRZlAzazBpNzlOUTFYaDJiV1piTWxvUGRQN2pzK1NIY2NIOHF0SmVId1Rody9Gdk82RC9WejN3ZjZqMW5WNE1nbHc3dkFRWHJ4Z01IVTIreEdYSEJKQ1Q0cXF0ckZ4cVJ2Ni9QZDlYUExJLzZpcHE5ZGEvdm9QYlpxSjdRcnNOamkwSDRweThMU1llZi9oQ3psMzZ0Q3VlZTNhREcwLzQ2S3ZtNTAwUU4rYlllQlNNRGl4UlZRSUY2V2N2RWc3R0N0RFFJUVFSN0QxSndEVW54ZnBHNGVUOWFCK1h1ZjVlTzFlTGxqNFBqWDE5ZHJrbDloaHJwVk1naFp2VER6MEhVUk5mVDBYTEh5ZlQzN2RlL3l2bS8wNmJCN1JNcG4wR2d4amZvWkJ6MG95S1lRUVFvaWpjdnVFOHNPZmQzUHhvZyt4MnUzUVB3SEMrOUhseXdCMUcwV0x2MzhDVnJ1ZGl4NytrUC85MHZZdUhrZFZtdzQ3em9EOTE0SzF0T0hsalJCOUcwellCZ0d5elpjUVFnZ2hPc2F0RThwZmQ2UngrVDgvMGdZOXh5UkFjSVRlSVhXTjRBaUlTY0JtVjdsczhmLzRiV2Q2NTU2Zi9TcHNHZ25GYTVyT2VRMkIwYjlBM05QU0tpbUVFRUtJVG5IYmhESTFwNFR6SDN3ZnE4MnVqWmNNY3BOa3NsSERPRkNyemM3NUQ3NVBhazc3MjNrNTFLVEJqdE8xdFNWdERldW9LVWFJdnJPaFZYS3FjMk1XUWdnaGhGdHl5NFN5cXFhZWMrOWZSV0ZabGRaRkhCS2xkMGpPRVJJRllkRVVsRlp5N3YycnFLcHBiMTlhRmJKZWdzMGpvZmo3cHRQZThURG1WNGg3RWd4ZTNSS3lFRUlJSWR5UFd5YVVENjc4a1owcHVlQVhCSDNpOUE3SHVmckdnVjhRTzFOeWVlaU5IMXMvWG5NUXRwOEdCMjRFVzhOeUY0b0ordDBONDdlQy8rVHVqVmNJSVlRUWJzZnRFc3IxdXcveHpQODJvQmhOMEQ5ZTM1MXZ1b05pZ1A3eEtFWVRUMys0Z1ExN0dyZnhVaUhyUmRnOENrcWFKWnJlQ1REbU4yM3JSSU9uTGlFTElZUVF3cjI0VlVKWlcyL2xtbVdmb2FvcWFwK0IycGFLdllIRkV6VnFJS3FxY3MyeXo2aXR0OEtCQlhEZ1pyQlZhTmNvSnVoL0w0ei9FL3duSGZuMWhCQkNDQ0U2d2EwU3lwV3J0NUtZWGdBK0FSRFNSKzl3dWxkb0gvQUpZRzlhUG05OHRSWDZYQThHRCsweG4rRXdkaDBNV05wMFRnZ2hoQkNpaTdoTlFsbFRaK1d4ZDM3VkNuM2ozTCtyKzNDS29yMXY0TEYzZnFYV01neGlINEgrOThPNExlQTNVZWNBaFJCQ0NPR3UzR1l2NzlkWC8wbG1RUm40QldzdGxMMlJUd0Q0QlpHUlg4enJYLzdKVGVmZm8zZEVRZ2doaE9nRjNLS0YwbTVYZWZLOWRWb2hLbGJYV0hRWE5RQ0E1ZSt0dzI3dkZkdTBDeUdFRUVKbmJwRlEvclR0SUdtNUplRGwxM3RiSnh2NUJJQzNIMm01SmZ5OExWWHZhSVFRUWdqUkM3aEZRdm1mcjdkcEJ5R1IrZ2JTVXpUc0N2U2ZiN2JwSElnUVFnZ2hlZ09YVHlqTEttdjVhTzFlYlZKS1VMamU0ZlFNUVJHZ0tQenZsejJVVmRicUhZMFFRZ2doM0p6TEo1US9iajFJZFcwOStBYUJ5YUozT0QyRDJRSytRVlRYMXZQVHRvTjZSeU9FRUVJSU4rZnlDZVVQVzFLMEEvOGdmUVBwYVJydXh3OWJKS0VVUWdnaGhITzVmRUw1NDlhR2hNazNVTjlBZXBxRysvSGpuNUpRQ2lHRUVNSzVYRHFoekNtcVlFOXFQaGhOMmd4djBjVExENHdtZHFmbWtWdGNvWGMwUXJpZDBBQnY3Y0JtMVRjUUlVVFAxZkQ1NFBpOGNHTXVuVkR1VE1uVkRyeDhlOS9PT0VlaktOcDlBWGFtNU9rY2pCRHVKeUUyVER1b2xpOXNRb2gyTkh3K0RJOTEvMG5ETHAxUTdqOVVxQjE0K3VoU2Y2aVBXWmQ2Tzh4VCswYmt1RTlDaUM1ejVhelIya0hHQWFnb2taWktJVVFUbTFYN1hNZzRBTUNWczBicEhKRHp1ZlRXaS9zekdoSWxpNmZUNnJqMzFQNXNPbFRPRC91TEFUZ2pQcGlzMGxwMlpsZVN2MlFLeXUyL09LM3U0K2JSa0ZCbVNFSXBSRmU3WnZaWVB2c3RrUy9YNzRjRFcvVU9Sd2pSUTUwelpTalhuRFZXN3pDY3pxVVR5Z01aUmRxQnAvUEdKdXpNcnVTOXE0WXg5c2t0WkpUVWN0dU12ano4ZGVwUm42YytQWVBNMHZiWGdPd2I0T0g4Wk5UREM1QVdTaUdjd1dCUStPelJ5L2ozMTF0NWU4ME9kcWZtVVZCYXBYZFlRb2dlSURUQW0rR3g0Vnc1YXhSWHp4NkwwZ3VHNWJsMFFwbGRXSzRkbUQyY1ZzZnFQWVY4bTFqTUhTZEg4NC9QVTVnU0c4Q0g4NGFqb3UyVG5icHdrdVBhZTc1STRmMnQrWTV5N09LTldOdllUOXRrVUtoLzZpU254ZXpRY0Y5eWltU01seERPWURBb3pEOTdIUFBQSHFkM0tFSUlvU3VYVGlncnF1dTBBNk56MzhZTkgrNm5zczdHV1FraHZMa3BoMXMrVGdLMFZzall4UnVkV3ZkeE1ScUJadmRKQ0NHRUVNSUpYRHFoTEs5cVNKUU1SdWZXVTJzRFlFNUNDRzl0enVudzg1cTNYdXFpNGI2VVY4bjJpMElJSVlSd0hwZE9LSnRhS0oyVFVENXdlbi91bnRrUFQ1T0JRWS8rd2V4aHdadzVyT1dPUEljbmpjMWJMSFh2OGpaSUM2VVFRZ2dobkU5UlZiVjF4dU1pakRNZndXNVhZZXpKZ1BNR3ZOWXNuNDduM2I4Nnl2bExwakR3bnhzcHI3VmhmZW9rVEhldWJmVWNUNU9CR3F1OTNkYzgydU5kUWxWaDI4OFlEQXEySHg5MmJsMUNDQ0dFNkxWY3VvWFN5Mkttc3FZTzdIYW5kM3MzTWhrVXZNd0dLdXRzTGM0YkRRcFRZdjM1TmFXMDFRenZVQjh6bm5mL1NzM3k2UlJVMWp2T08zMm10MTJMMGR1amg2K1hLWVFRUWdpWDV0SUpwYStYUlVzb2JiWnVTeWhQSFJMRTFvd0tEdS9KRHZZMnNlcXFZVVF2MmtDdDFVNzBvZzJPeDJxV1QzY2N0M2ZlS1JvU1NsOHZpM1ByRVVJSUlVU3Y1dEk3NWZoNU55UktkdHVSTCt3aXNjR2V2SGpCSUI1cXRnNWxuVTBsMk52RXFENitITWl2N3BZNE9xemh2dmg1TzI5WkpTR0VFRUlJbDIraEJKeTI1Wm1QeGNpZHAwUmpVQlJtRHd0bS9xUklGbnljeE05SkpZNXJsdjJRenZyYnhsRlRiK2VlTDFJYzV6MU5QU0JYdDBrTHBSQkNDQ0djejZVVHlxZ1FQN1lsNVVCOUxlRFg1YTkvemFSSTRzTzlHZmI0Smg2YUZjUGsyQUJtRGc3Q2F0ZVdOVmRWRlpOQndXUlVNQnNNckx4MEtER0xOMkF4R3RoMjkvZzJYM1BYUFJNY3h4YWprNVBPZW0wY1oyU3dyM1ByRVVJSUlVU3Y1dElKNWVEb1lMN2VDTlJVUVVEWHYvNHI2N0o0NGJkTVZCWG0vVGNSMENibGVKZ01HQTJnb0dCWFZXeXFpdDBPVnJ1SzFhNXlvS0NhK0tXYkhLK3o3LzRUQUVncnJtWEVzczJ0emp0TnJkWUZQNlJmaUhQckVVSUlJVVN2NXRJSjVaRG9oa1NwcnNZcHIxOW5hNzJpa3RXdVlxMDc4cGpOb1kvOTBXYTV2Zk5PVTZ2dEsreTRUMElJSVlRUVR0QURCdm9kTzBmTFcwMmx2b0gwVkRVTkNhVzBVQW9oaEJEQ2lWdzZvUnc1TUVJN3FLN1FGdkVXVFZSVnV5L0F5SUhoT2djamhCQkNDSGZtMGdsbFpMQXZDYkZoMml6djZuSzl3K2xacXN2QlptVjRiRGdSUVRJcFJ3Z2hoQkRPNDlJSkpjRE1zUU8wZzRxU0kxL1kyelRjajVuakJ1Z2NpQkJDQ0NIY25VdFB5Z0U0ZGZ4QVh2amtEeWdyaHZEK2VvZlRjNVFWQTNEcWVFa29YVm5qU0k3R1phb2FqeHNmYXpwV1c1NTNQRTl0OFJwTnoxUGJ1TGI3NjJqOXZJN1YwZng4NnpqYnI2UE45OWVCT3RwOGZ4Mm9vODMzMXlWMWRHRnNuWHovVGMvcjNQdDNuTzlrSGMzZlYwK3JvL1h6T25BUEQvczMxWms2bXY5OTc3TG5IZjV2emlteHRmLytqM2p2ajFESEVlLzlFZW80NHZzN1FoMnQzbDhINjJnVnA1UHFNQ29LOVUrZGhKNWNQcUdjT1hZQVhoNW1xaXVLd1ZvSEpsbkVtL282cUNqR3k4UE1LV01rb1hSRmRoV01kemh4bjNjaGhCQXVSMUVhL25TVUZRek56dXZKNVJOS2Z4OFBMamhwR085OHR3T0s4eUFzV3UrUTlGZWNDNnJLaFRNUzhQZVJiUmRka1VFQnMxRnA4YUVCMm9lSTR3TkYwZFpDYlRwdSszenJ4NVhEcm0zN2ZHZnFhT3REcmlOMU5EMnZBM1cwZUY3VC9lZ1JkVFEvMytwZWRLeU9ybnRlKysrLytiVkh2Uy90MUhIVSs2SmpIVzNld3c3VTBlWTk3RUFkYmI2L0R0VGhPTitwT280eHRrNisvMk9McmRuNVR0YlIvSGZWbVRxYTM0OE92Nzl1cXFQVjUyOEg2Mmg5TDlxdW82ZHkrWVFTWU43c01WcENXWmdqQ1NWb0NTVXc3OHd4T2djaWprZmRrL3AyWHdnaGhCQWQ1ZktUY2dCT0dUT0FtSWhBYldaelphbmU0ZWlyc2hTcXlvbU5ET1RrTWJGNlJ5T0VFRUtJWHNBdEVrcURRZUd1UzZkb2hleFVQVVBSWC9aQkFPNjZaQW9HUXc5dkh4ZENDQ0dFVzNDTGhCTGcvODRlUjk5UWZ5Z3Y2cjJ0bEpXbFVGNU1kSmcvL3pkbm5ON2V1RnpPQUFBZ0FFbEVRVlRSQ0NHRUVLS1hjSnVFMHROaTR2Ni9UdGNLbWNsTjgrNTdDMVhWM2pkdy8xK240MkYyaStHeFFnZ2hoSEFCYnBOUUFzdy9leXp4L1VPMWxyckNMTDNENlY0RldWQlp5ckNZTUs0NWE2emUwUWdoaEJDaUYzR3JoTkxEYk9LTmUrWnEwKyt6VXFDdVJ1K1F1a2RkRFVwMkNvcWk4TVk5YzZWMVVnZ2hoQkRkeXEwU1NvREp3L3R4MjRVbm90cXNrSjdvL2wzZnFoM1NFMUZ0Vm02LzZFUk9USkJsazRRUVFnalJ2UlJWZGIrTXE2cW1uaE52ZkoyZEtia1EzZy82RHRJN0pPZkpPQUQ1R1l5S2kyRDlpLytIdDZkWjc0aUU2TlhzZHBVM3Z0N0syMnUyc3ljMW40TFNLcjFERWtMMEFLRUIzaVRFaG5IbHJORmNNM3VzMjYzRTRwWUpKVUJxVGdrVHJudVZ3cklxNkI4UElWRjZoOVQxQ3JNaFBaSFFBQjgydjNxdHRoYW5FRUkzZHJ2SzNBZFc4ZVg2L1hxSElvVG93YzZaTXBSUGwxenFWa21sMnlhVUFML3VTR1BtN1c5aXRha1FPd3lDSXZRT3Flc1U1MExxWGt4R2haK2VtY2Uwa2YzMWpraUlYdS8xMVg5eTdmTFB3Y3NYb2dkcmZ4cGxUTE1RQXJCWm9icEM2MW1zcnVEMXU4OWwvdG51czhTZjI0MmhiRzc2cUJoV0xid1FvMEdCdEQxUWxLdDNTRjJqS0JmUzltQXlLcXhhZUtFa2swTDBFRyt2MmE0ZFJBOEczMEJKSm9VUVRZd203WE1oZWpBQWI2L1pvWE5BWGN1dEUwcUFDMmNrOE1HaWl6QVpESkMrQi9JT0FhN2FLS3RxOGFmdndXUXc4TUdpaTdod1JvTGVRUWtoR3V4SnpkY092SHoxRFVRSTBYTTFmRDdzVHMzVE9aQ3U1ZllKSmNCZlRockdSNHN2d2ROc2hzd2tTRXNFdTAzdnNEckhidFBpemt6QzAyem1vOFdYY1A3MFlYcEhKWVJveGpFQlIxb21oUkR0YWZoOGNMY0plNzBpb1FRNGQrcFExdjlyUGpFUkFWQ1VBL3YvaEtweXZjUHFtS3B5TGQ2aUhHSWlBdGp3MG56T25UcFU3NmlFRUVJSUlZQmVsRkFDakJrVXlaYlhydWYwQ1hIYXdOaDlXeUFyQmV4MnZVTnJtOTBPV2NsYW5OVVZ6Sm9ZeDViWHJtZDBYS1Rla1FraGhCQkNPUFNxaEJJZ3hOK2JiNTc0SzYvY2VRNitYaGJJVFlPOUc3Vld5NTR5NFYxVnRYajJib1RjZFB5OExUeDF5eHkrV0hvRklmN2Vla2NuaEJCQ0NORkNyMHNvQVF3R2hldk9HYy9ldDI3aXZHbngyaGFOYVhzaDhROXRiVWU5eGxmYWJWcjlpWDlvOGRUVmNONjBlUGE4ZVJQZjVYc3c3cWsvK2ZGQWlUNnhDU0dFRUVLMG8xZVBISThPOCtlVEpaZXlidGNoN24vdEIzN1pucXB0MTVpWkRNRVIybUxvWGo2QU14Y2VWYUc2VWtza2kzTEJWZy9BeVdOaWVlemFVNWs4dkIrZjd5cmttOFFpQUU1N2FUc1hqUTdqeWJseDlBdjBjR0pjUWdnaGhCQWQwNnNUeWtaVFJ2VGpwMmYreG85YkQvTGNSeHY1Y3YxKzdQa1prSjhCSGw3Z0h3SUJvZUR0MXpXek4yMVdiYUpOYVFHVUZVSnROYUMxbk02Wk9wUmJMcGpFekxFRFVCUXRrUzJ0c1JMb1phS2syb3Fxd2dmYjhsbTlwNGo3VCsvUG5TZEg0MkhxbFEzTlFnZ2hoT2doM0hxbm5HT1ZubHZLYTE5dTRmMmZkbk1nbzdEWkl3cDRlbXVKcGFjUFdEekI0Z0ZtQ3loR01CckJZTkFtMDloc29OcWd2ZzdxYXJWdTlacEtMWkdzcWFMNVdwaURvME80NUpUaFhEdG5QUDBqQXRxTUtiZThqbnUvUE1oYm0zS3dOL3VORFE3ejRwbnpCM0hXc0dEbjNBd2hSSWNwSnkvU0RzYWVvbXNjUW9nZWJ1dFBBS2cvTDlJM2ppNGtDZVVScUtwS1lub0JuLzIrajIvL1NHSlRZaGFWTlhYSC9ibytuaFlteHZmaGpCTUdNWGZxVU9MN2h6cGFJNDltUTFvWk4zK1V4SlpETFpjOE9tZDRDRStmRjBkY3FOZHh4eWVFT0RhU1VBb2hPa1FTeXQ3TlpyZXpKeldmUC9abWtwUlpSRXAyTVFlelM4Z3RycUNxcHA2cTJucHE2cXg0V2t4NGU1ang5alFURWVUTGdLaEFCa1lGTWFodk1DY002MHRDYkJoR3c3RjNVOXRWZUcxOU5nOStkWkNDeW5ySGVVK1RnYnRtOXVPK1UvdmpiWkZ1Y0NHNm15U1VRb2dPa1lSUzlDUkZWVlllL09vZ3I2N1B4dGFzSHp3bXlKT241ZzdrZ3RGaE9rWW5STzhqQ2FVUW9rUGNNS0dVWml3WEZ1eHQ0bDhYRG1iVEhlT1lPcUJwN0dWYWNRMFgvbWNQcDcrMGc3MjU3clcxa3hCQ0NDRjZIa2tvM2NEWXZyNzh1bUFNYjE0ZVQ2U2Z4WEgrKy8zRmpGbSttYnMrUzZhODFzWDJMaGRDQ0JjMlpZQi9xM05lWmdOQjNySzRpbkJQa2xDNkNVV0JxeVpHc08vK0U3amo1R2pNUm0yU1Q1MU41YW1mTXhqNjJCKzhzemxYNXlpRkVLN0laRkJRbjU3UmJ2bHdwdzBKNG9yeDRhM09HdzBLcG1ZL1hXWEhQeVljc2R6SWJGUjRjRllNQmdVTUNvVDdtaDJQdlhMeEVNZHhvTmZ4SjMwLzNqaTYxYm1IWnNYd3hxVkRPL1Q4TUY4emo4OFoyS0ZyTy92N0VjSVo1S3VTbS9IM05QTFUzRGptVDRyaWxrK1MrR0YvTVFEWlpYVmMrVzRpcjZ6UDV2bS9ER0pNWDErZEl4VkN1S3UvakFwbFkxb1pKVXVua2xGU0MwQmNxQmMvSFNpaFQ0RFdpNUlRNFlQbHJyV0FsbWhXTHB1RzFkNytrSDZUUVNIZ3Z0K3B0ZHE1WW53NEQ4MktjVHcyS05TTHhQc210bHNHaUYrNmlhc21SakF1MmhlN0N0TUdCckRxeW1HYzllcE9kbVpYTW45U0pOZC9zSjl4MGI1OC9uOGpHTEZzTXlYVjFqWmpHUm5sdzRmekVwajIzTFlXRXlPUDV1bGZNdGh3MnppaS9DMWtseDE1eFpBUWJ6UDNuTnFQZTc5TTZmRHJPOHVKTWY2c3YyMXNpM092ck12bTd4L3VCN1RsNjVhZVBZQ1pnNFB3dGhqNC9XQVoxNzYvajVUQ0drRDcvVDV4emtDdVBpRVNSWUZYMTJkejc1Y3BiZTUySE9SdDR0Y0ZZN2p5blVTMlpsWTQvYjJKcmlNSnBadEtpUFRtK3h0RzhlRzJmTzc2UEpuMFl1MUQvYmVVVWlhdStKUHJKa2V4NUt3QjB2MGloR2hUd1pJcFJ6M1h2THg0VFJyUHJjMUVVZUNzaEdBZStUWU5nQkhMTmdPUXNlaEV6bnAxcCtQNmpFVW5PbzRWd01Oa0lQTCszOXRNNG53OWpKUS9QczJ4WjltN1cvSjRkMHVlNC9IUDVvOWc3c3BkN1paQlMxVCtPWHNBRnFOQzZzSkpQTEQ2SUE5OGRaQ1ByeG5Pc0tXYkFBanhNZlB4TmNPNVp0VytkcE5KZ3dKdlhoSFBYWituZERpWmJINmZURWFGblEwdHFEVldPOUdMTm5Ub05ZNzBtdTJkYSt2M2N6ejg3djJOaWphR1Q4MGRFY3BQU1NWYys4RitMRVlELzc1c0tPLzhkUmhUbnQwS3dGMm5SSE5XUWpCam50eU1yNGVSbjI4YXcvNzhLbFp1eUduMVdzVlZWbTc3SkptM3JvaG56Sk5iV2t3NEZUMmJaQk51N3FJeFlaeWRFTUpqMzZmeDFFOFoxRmp0V08wcS8vbzlpdysyNWZQWTJRT1lmMklVWGRqN0pJUndBNkVQcm5NY213d0s5VStkNURoM2VMbTU2UU1ETUJrVWNzdVBmODNlSXptOEJmSkk1VnFyeW9IOEtqN2ZWZWhvVld1MEpySFkwVEphV0ZuUGVTdDNzKzBJTFdQbmpnaEZWZUhMM1lWdFBwNjZjQktnSmNpcEN5Znh0M2YzRWVKalJybjlsMWJYMWl5ZmZvUjNlR1RIK3Z0eGhxZC95V2lSK0szNE9ZTTFmeCtGMGFCZ3M2dmNPTFV2RDMxOTBOR3c4ZHFHYks2YUVObG1RZ25hK1AreUdodC9HUlhLaDl2eXUrVTlpT01uQ1dVdjRHMHhzT1NzQWN3N0laTGJQa2xtOVI3dGc3Q2dzcDdyUHRqUHErdXplZUdDUVV5S2FUMklYQWpSTmxXRndxcDZTcXF0bE5YWUtLdXhnc0VJZHZlYkFHZTFxeTBTSXF0ZHhYem4yamF2dldWNjN4YmxiWGVQQjdUV3YzVzNqbldza1J2dWEybjEzTTZJRGZiRTgrNWZPM1J0emZMcGJNa29aMnkwcjZObDlONHZEL0wyRmZHVTFtZ3RrUlYxTmtxV1RnWEFhbFBiVGNZdUhSdk9lMXZ6Mm53TUlIYnhSa2VkamNkSGM2VHhqbTA5ZHNPSEIzaDVYWmFqM0puZmp6TWMzb29ZNFdjbXI2SU9tMTBsMHM5Qy95QVBOcVNXT1I3Zm5GN09qVlA3SFBFMTM5K1d4OFZqd2lTaGRDR1NVUFlpZzBLOStQTGFFWHk1dTVEYlBrMG11VURiUTN6em9YS21QTHVWdjAyTTVQRnpCcllZcUM2RTBKVFgydmhtYnhHL0hTeGxaMVlsTzdJcktUeTh5OVBzQWJYdXNWVFg1ZVBDK2RkRmd4MWxrMEZwYzR5alVWRVk4TStORkZUV002cVBENU5qQTFDYmJTMDdadmtXQU02SUQrYmJ4Q0xIK1l2R0hOODZ1WXUrMGJyVWJTdG1zRE83N1JiRlFhRmUrTjd6RzR1K1NlUHhIOUlCclJ1NE1WbDg0WUpCQk43M2U2dm50ZFdkM0doU2pCOHYvdGF4cnVOUmZYdzYxQzN1ZCs5dnJjNE5DZk5peTUzajIzeXNwdDUrVEwrZjQxWCsrRFJLYTZ4OHZiZUlCUjhsdGZtYVpxUEM3VE9pZVdWZE5nQlIvdG9YaDd5S3Btc0xLdXNKOURJNVdqRGI4a2RhT1hlZTNPKzRZeGJkUnhMS1htak84QkJPSHhyRThoOFA4ZmdQaDZpc3MyRlg0ZDkvNVBESnpnSWVPVE9XRzZmMTZkSlptRUs0b25xYnlvZmI4L252bGp5KzMxOU1yZFd1ZDBqZDVyOS81dkhmUDdXV09NY1l4amE2YmV1ZVBNa3hybTVDUHovdVc1M0NZMmNQY0R5KzZ4NXR2T0FQKzB2NDM3d0VrZ3UxTDdMeDRkNUVCM2p3OUM4WmptdWJqNnM4bXNZRXNicmU1a2hhRDFleGJGcUxhdy9uNzJFNll2TFlscjRCSG1TVzFyYjVtSytIa1NzblJIQlNYQUFlSmdNdlhEQ1lXejVPQW82Y3BMWTFMckdxenQ3dVkzQnN2NTlqdGZsUU9UNzMvRXFkVldWa2xBLy8zOTU5QnpaVjcrOERmektidHVtZTBFSW5xK3k5RkhDaElQT0tBeFVIcnErL3ExZTlEaTdqSWlxaXVIRGgxUXNpWGhSRVJFUVpDcUt5TjJVV3l1aWllKyttYVpMeisrT1VOTjB0YVhQUzVIbjlRM0p5a3ZOdXE2ZFBQM1BWekI1WWZYOFBURnB4dHQ2NW44M29CcU1BTFBsZC9KNHJxbitQbUN4bTRKZ0VzWVcvcVgxVjBvb3F6V0dVT2dZR1NpZmxvcFJqd2Znd1BEUTBHQzl1dm9LTnAzTWdDRUJoaFFIUGJicU1sWWN5OE1sZDBSZ2I1UzExcVVRMlY2NDNZZFhoREx6M1p5cVNDM1NObnFkMVVTQlFxNEtuUmdsUGpRSjd6anBlZDNkVE5FbzVCSWlUU3dCZzdmRnM2QXltV29IeTJxUWNBT2pUeVIxM2ZIRWFjcGtNK1crT3hrR0xibEFBQ0YxMHFNbEpPUTF4VlNuTTNlcE51VGEyMGNkTlpaNlVVMXhwYUxCcnU2bndKNU9KZ2FnaFdyVUNNd2NGWXN1NVBFenY2NDh4bjV4RVp5ODFza3IwQ0Y1NHNONzUyNTdzMjJ6ZDFxajc4N2xlQnBNQWcxNzhvbVBUU2pGL2F5STJQOTRIOGpyZmkvZW5SbUZNbERkdS9EalcvTWRYUWZYUDA5ZE5oV0tkK1ArSG43c1N1V1ZWalg0ZnFXTmlvSFJ5WFgxY3NPR1JHUHgrc1FEUGJicU11RXl4dSs1TVJobHVXbjRLOXc0SXhIdFRJeEhpNVNKeHBVUzJzZTE4UHA3ZWNORThnY0RTZ0JBdEp2ZjJ3NUF1SHVqWDJSMWhQaHJJTEJyeVpULzhaTU5LcGVmcnJrUkJlVTFYWm5QQjVYQnlNVzd2NlF1dFdvR0xPZVU0bEZ6YzVQa3RNZVQ5NDQwdUx6UFFZbm0wYStNWmN4ZVBNajllUHFOYmcrOXJTbWF4SHNFZWFpVGwxLzlESTdORWp6R2ZuQVFBdkQ0aEhJQzRQTksxNVhQcXNwejEzaDdxL256YWlvdFNEbDJWcVZZZ1hISm5CQ2JHK0dMY3B5ZHJkVzhuNWV0UVdHSEFrQzRlNXUvWjBDNGVPTnpNejc2emwwdXpTeXVSZldHZ0pBRGlRc1FuWHhxQ2ovZW00Zlhma2xDc00wSVFnTzlpczdFbExnOExiZ3ZEQytOQ29WYXdHNXdjVTE1WkZmNis4UkxXeDlhZUJCQ29WZUVmWTBKeC82QkFSUGhwSktyT2Z2aTRLU0dYeVZCV2FjUzlBd0p4SmJmeEZseWdwc3M3clVpUFp6WmV3dHBadmVEaG9zRGo2eTgyK2I2V3FIcC9ETTVsbGpWNVRzOUF0MFluNzNpNktKSDUrc2hXWGZONGFnbUdoWG0wT0F6ZjFNMGJ1NjhVdHVvYTFtanR6MGNwbCtHUlljRllleUxMM00xZTE5LzYrU00yclJSWEN5b3h1SXNIbGs2T3hKZUhhMlpvTDdvakhGUDcrR1BjcDZmcXplNDNtZ1NzUHBLSitiZDF4ZjdFSXZpNEtmSGtxTTU0Nk5zTFRkWTF0S3NIamwwdGFlRlhUZmFBZ1pMTVZBb1pYaHduL3VLYzgwc0N2am1lQlVFUXgvRDhhMHNDdmpxU2lRK25SK0dPbnI1U2wwclVwczVrbEdIcWwyZVJhTkdTRktoVlllSHQ0Wmc5UEJpdUttNHFkczBORVY3WThFZ01WQW81RXZNcW1nMkdsbDNlSGk0S2VMc3FVVmhoYUhKcG5wWXltb1JHeDA5ZTA5RFNQTlA3K3FPOHlvVGlTa09EWGRGTmRYbC9INXVELzNkRDUwYlhkTlFvNVhCVnkyRTBpVnN0UGpRa0NMZC9jYnFacndUMXhxeGZHM3RZOTdoSkVKcnNLbTd0ejJkZ3FCWUxidy9EeWtNWmpaNHpJc3dUcTJiMmdGYXRRRnFSSHF1UFpPS05IY25tMTErOVhWeGt2bTQ0ZDMxNUwzUUdFK1p0VGNRWDkzVEg1Zm5EVVZoaHdLSmZrMnBOMEdySVBRTUM4Tm0rOUNiUElmdkNRRW4xZFBKVTQzOFA5TVNUSXp2aDJSOHZtMi84OGRubG1QamZNNWpheHg4ZlRJMWlhdzA1aE0xbmMvSEFtZ3NvMDllTWY1dzlQQmp2VG9tQ0x4ZityK2VYYzNrdFhxN25HcGtNdURQR0QrOU9pY1IvOXFmRFRhM0F1VGxEOGVIdVZLdzhsSUdLS3JGbDdNcUM0VTFPMUtoTElaZTFhUHprTlFORHRQQjFVK0dGY2FGNGVHM3RGakl2alJJeW1Yai9xMm9pc1cwNGxZTlg3d2pIMktpR1d4NHZ6UitHWUU4MXZqbVdoY205L2ZEWDVVTHpVS0ttVkwwL3BrWEh2ejZhaFVmV050NjYxOXFmeitnSUwydzZuZHZrT2EvOGtvQlhmbWw4eDU2R0pnTlpxcWd5NGFGdkx6VGJLbm5ObUNndkJHcFYrT0VVbHd6cVNIaTNwRWJkRU9tRlkvOGNoQzhPWnVEZjJ4S1JYMjZBSUFBL25jbkZieGZ5OGNyTlhURG5scTVzdmFFT2EzMXNEaDc0NXJ4NTZSSnZWeVhXenVxRkNiM1lDbS9KWUJTdytXelRvY1BTaFN3eFFNV21pbitNYXRVS1BEZzRDSSt1alRkM0ZmOTRPZ2NQRHcyR3ptQ0NTUkR3MFo0MHpOMlNZQTZYbHRRS0dkNlpFbFZ2V1p6a2ZGMnpMWlNYNXcrcmVaeGJnWDlzdW96bCs5THFiZnYzOExBZ3ZERWhBZ0lFODVJM0Rha3lDbmo0Mnd2NDc3M2RNZnFqV0pUVW1VSGQ1YlhhTzk5c2pXdTZKZTZhNWtKWlUxcjc4N0UwT3NJVHkrMm9KZEREUllIbGQzWERvK3ZpbTl5S2sreVBUR2pObjRQa3RITExxakJ2YXlKV0hjNnN0VzVZdUs4R0gweUx3dlMrL2hKV1I5UjYzOFZtNDRFMTU4M2RoejBDM2ZEejQzM1FQY0QxdWo5VE5tNlIrR0RnVGRZWFNIWk42NkpBcGNHRUtpTi9oYllsbFVJR0Y2WGM2cVdPN0Y3c253QUE0YTlGMHRiUmh0aTBSQzNpNzY3Q2YrL3Bqa1BQRDhRSWl4MTFrdkoxK051cWM3amppek9JejNhTUJaM0o4ZTJNTDhDRDMxd3doOG5CWFR4dzhMbUJWb1ZKY2k2bGxVYUd5WFpRWlJRY1AwdzZLQVpLYXBVaFhUeHc0TG1CV0RXelI2MGRkWDY3a0k5Kzd4ekRuRjhTZURNZ3UzWWh1eHgzcjQ0enQ3UVBDdFZpNS8vMWd3L0hTeElSWFRjR1NtbzFtUXg0ZEZndzR1Y053ei9HaEpobkllcU5BdDc1NHlwNnZuVVU2MDQwdnRjdGtWU0tkQVpNV25IV3ZIOXp0TDhyZGpCTUVoRlpqWUdTcnB1M3F4SWZUWS9HaVpjRzE5cFJKNjJvRXZldk9ZK3huNTdFNmZTbTE0Z2pzcVdYTmllWTk3RDMxQ2p3OCtOOTRPZk92ZXVKaUt6RlFFbFc2OXZKSFg4OTB4OXJaL1dxdGFQT25pdEZHUHorY2Z6ang4c05icWRHWkV1L1hjaXZ0ZGJlMmxtOTBDdklUY0tLaUlnY0J3TWx0Wm1aZ3dKeFllNVF6TG1sQzF5VTRuOWFCcE9BVC9hbW9jZVNJMWgxT0xQZVVoMUV0bENrTTlSYTRQbUprWjF3WjR5ZmhCVVJFVGtXQmtwcVUxb1hCZDZlRkluVHJ3eXB0YU5PZG1rVkh2c3VIaU0vaXNYUkZHNm5SYmIxOHM4SlNDMFU5K1lPOFhMQnUxTWlKYTZJaU1peE1GQlN1K2dlNElydFQvWEZwdG05YSsyb2N6aTVHQ00rUElFbjFsOUVibG1WaEJXU3M5Z1JYNEFWQjJ1NnVyKzRweHU4Tkp5RVEwVFVsaGdvcVYxTjYrdVB1SDhOeGFJN3dzMDc2cGdFWU9XaERIUmZjZ1RMOTZYWFdpaWRxQzFWR2t4NDZ2dWFydTVaUTRMWTFVMUUxQTRZS0tuZGFaUnl2SHA3R09MK05SVFQrdnBESnE0eWhJSnlBNTdaZUFtRDN6K0J2UWxGMGhaSkRtbmxvVXdrNWVzQUFJRmFGWlpOaTVLNElpSWl4OFJBU1RZVDdxdkJwdG05c2YzSnZ1Z1JXRE83OWxSNktjWitlaElQZm5NZUdjVjZDU3NrUjFLdU4ySHhqbVR6ODhVVEk3aEVFQkZSTzJHZ0pKdTd2YWN2VHI4eUJFc25SOExEUlFFQUVBVGcyK1BaNkxIa0NONzc4eXEzTkNPckxkK1hoc3dTOFErVVNEOE5IaGtXM083WDlQZXEva1BKeUdXeWlLZ1IxZmNIOC8zQ1FUQlFraVRVQ2hsZXVia0x6czhkaXBtREFzM2Q0Q1dWUnJ6OGN3TDZ2M3NNTytNTHBDMlNPcXhpblJGdjcwb3hQMTkwUnpoVUNsbTdYemNtUEVCOFVGSGE3dGNpb2c2cSt2N1FPenhRNGtMYUZnTWxTU3JFeXdWclovWENuMy92ajM2ZDNjM0h6MmVWNC9ZdlR1T3VyODRodVVBbllZWFVFUzNibllyOGNyRVZvR2VnRys0ZlpKc2I5Nnp4L2NVSHFaZUEwa0syVkJKUkRhTkJ2QytrWGdJQXpCcmZUK0tDMnBaTUVMalVOTmtIbzBuQThuM3BlUFhYcEZvNzY3aXA1ZmpYTFYzeDhzMWRvRkh5YnlCcVdrRzVBV0d2SDBKSnBSRUE4UDNETWJoN1FJQk5ybTB5Q1pnNmZ4MjJITHpZL01sRTVMUW1qK3FCelcvZUI1bXMvWHRPYklXQmt1eE9kbWtWNW01SndPb2ptYkJjVVNqU1Q0TmwwNkl4cFErWGZhSEd2ZjlYS2w3YWZBVUEwSyt6TzJKZkdnSzVEZS9aSnBPQXI3YkhZczJPMHppWGxJM2NvbkxiWFp5STdKYS9seHQ2aHdkaTF2aCtlSFRDUU1odGVXT3lBUVpLc2x1SGs0dng3SStYNisyc003R1hMejZjSG8xdUFhNFNWVWIyeW1nUzBIM0pFU1RraWNNa3ZwM1Z5MmJkM1VSRXpveUJrdXlhU1FDK1BKU0IrZHNTa1ZOYXM3T09pMUtPZjQ0THhmemJ1c0pkclpDd1FySW5XK1B5TUduRldRQkFrSWNhS2ErT2dOb0drM0dJaUp3ZEI2U1JYWlBMZ0NkR2RrTDgzR0g0K3cyZG9henVJcWcwbVBEVzd5bm85ZFpSckkvTmtiaEtzaGVmN0UwM1AzNWlaQ2VHU1NJaUcyRUxKWFVvSjlOSzhleVBsN0d2enM0Nk4wVjc0NU83b3RFNzJMMlJkNUtqdTVoVGdSNUxqZ0FBRkhJWmt2NDlIS0hlTGhKWFJVVGtITmhDU1IzS2dCQXQ5ajQ3QUdzZTZJbE9ubXJ6OFQ4dkYyTGdlOGZ4d2s5WFVLVGpVaTNPNkxOOWFlYkgwL3I2TTB3U0Vka1FXeWlwd3lxcE5PSzFYNVB3eWQ0MDZDMTIxZ255VU9QdFNSRjRlR2d3SEdoRkJtcENhYVVSSVlzT29sZ25MaFgwNTkvN1kxeTB0OFJWRVJFNUQ3WlFVb2ZsNGFMQWUxT2pjUExsSWJpMXU0LzVlRmFKSG8rdWk4Zm9qMk54L0dwSkU1OUFqbUxOc1N4em1Pd2Q3STZ4VVF5VFJFUzJ4RUJKSFY2dklEZnNmTG9mZm5na0JtRStHdlB4ZzBuRkdQNWhMUDV2dzBYa2xWVTE4UW1vdGQ0bGRTeUNBSHhxMGQzOTl4czZzMldhaU1qR0dDakpZZHpWUHdCeC94cUtCZVBEekR2cUdFMEN2amlRZ1I1dkhjWG5COUliREk0bGxVYU0vL3kwZWFzKzZsait1bEtJdUV4eDhYQlBqUUt6aGdSSlhCRVJrZk5ob0NTSDRxYVc0NDBKNFRnN1p3Z205NjdaVVNldnJBcFBiN2lFb1I4Y3g0SEU0bHJ2ZVdOSE1uWmRMTUQwVldkUmFURFp1bVN5MGlkN2Fsb25IeDRhREswTDF5VWxJckkxVHNvaGg3YnRmRDZlMzNRWmwzSXF6TWZrTXVEQklVRllPamtTQmVVRzlIdm5HQXpWVFpjekJ3WGltd2Q3MlhTclBycCtLUVdWaUhqamtMbmwrZnpjb2VnWjZDWnRVVVJFVG9pQmtoeGVwY0dFOS85S3haS2RLU2pURzgzSHZUUktCSHFvYW9WTkFKaDdhMWNzdVRQQzFtWFNkWmkzTlJGdi9aNENBTGkxdXc5MlB0MVA0b3FJaUp3VEF5VTVqYXVGbFhocDh4VnNPSldENXY2ci8venU3bmhxVktkMnI4bG9NdUZjWWc2T1hrakRwYlI4SktRWElER2pBRmtGWlNqWFZhRzhzZ282dlFFYXRSSnVMaXE0YVZRSThuRkhSQ2NmUkhiMlFiY1FYd3p0R1lMZUVRRlF5SjFyQkl2T1lFS1hSWWVRV3ozaDZxZkhlbU5xSDMrSnF5SWljazRNbE9SMC9yaFVpR2MyWHNMNXJQSkd6NUhMZ0YrZTZJdUp2WHpiOU5xQ0lPQjhjaTQyNzcrQUhVZXY0T2lGZEpUcDlGWi9ycnRHamFFOU8yUDgwQ2hNSGQwVHZjTDhJWFB3cWM3L081cUZoOWRlQUFCMDlYRkJ3b0xoVUhDc0FoR1JKQmdveVNuTitTVUI3L3h4dGNsejNOVUs3SGwyQUFhRmFxMitYa3BXRVZac09ZN3YvamlMeTJuNUZxL0lBSTBiNE80SnVMZ0NhZzJnZGdWVWFrQXVCK1FLOFYrVENUQVp4WCtyOUlDK0F0RHJnTW9Lb0t3WTBKVURxUGxmT1RyRUYvZmQzQWRQVEJxTXJrRmVWdGR2ajRZdE80R2pLZUk2bzI5UGlzU2NXN3BJWEJFUmtmTmlvQ1NuRTU5ZGpwNXZIVzNSdWNFZWFoeDZZV0N0OVMxYlNoQUU3RHFSaUk4M0hzYldReGRodWpaenhNVVY4UElIdlB3QVZ3OUFvV3oxWjlkak5BQVZKVUJSSGxDVUt3Wk5BSEs1REhlTzZJNS8zRFVjdHd5S2NKaFd5eU1wSlJpKzdBUUF3RVVwUitxaUVmQjNWMGxjRlJHUjgyS2dKS2NpQ01BZFg1ekdqdmlDRnI4bjJsK0RvLzhjREcvWGxnZS9BMmV2WXQ2S1hkaDlLa2s4b0ZRQ3ZwMEF2MDVpaXlUYU05Z0pZb3RsWGdhUWx3a1l4VEdHWS91SDQ2MG5iOEhJM2gyL0plK2hieTlnemJFc0FNQ2p3NEt4YW1ZUGlTc2lJbkp1REpUa1ZEYWR5Y1hmVnAxcjlmdkNmVFdJZldrSXZGMmJYdU13TmFjWXozNjBEVC90RThmMndjVU5DQTREdkFQRnJtdGJNeG1Cd2h3Z014bW9GTWVNVHJ1aEp6NTViaUpDQXp4dFgwOGJ5QzZ0UXBkRkI4Mzd0eDkvY1hDYkRFc2dJcUxyeDBCSlRpVXVzeHc3NHZPeEw3RVkreE9La0ZuUzhna3hVZjZ1dURSdldJUGIrcGxNQWxac09ZNlgvck1UcFJXVjRsakk0SERBTnhoMnNRK2dJQUQ1bVVCbUVxRFhRZXZxZ3ZlZXZnMVBUQm9NZVFlYnlQTFc3eW1ZdHpVUkFEQXkzQk1Ibmhzb2NVVkVSTVJBU1U1TEVJQ2tmQjBPSkJWamYySVJEaVFXNDNSR2FaTkxDaTBZSDRZM0pvVFhPcFpYWEk2WnIyL0V6bU5YQU1pQTRLNUFVTGcwTFpMTk1abkVVSm1WQWtEQWJVT2lzRzdoWGZEejdCaUxnUnRNQWlMZk9JeXJoWlVBZ0c5bjljTDlnd0lscm9xSWlCZ29pU3dVNjR3NG5Gd2RNSk9LY1NpcEdDV1Z4bHJuckxpM094NGZJYTVSZWZKeUpxYk5YNGZrckNMQVZRdUU5UkwvdFhmbEpVREtCYUNpRkdGQlh0aThaQ2I2UndWTFhWV3pMSWNzQkhtb2tmTHFDS2dWSGF1RmxZaklFVEZRRWpYQmFCSndOck1NK3hPTGNTQ3hDUHNUaTNHMXNCSmJudWdEZlY0TzduM3RCK2owVllCUEVOQzFoN2pNVDBkaE1nSlhMd0w1bWRDb1ZWai82Z3hNR1czZmsxdHUrZXdVL3JoVUNBQlllSHNZWHJzalhOcUNpSWdJQUFNbFVhdWxGK254K1k0NHZQWDVMekNZakVEbmFDQXdGTzA3Yzd1OUNFQjJLcEIrR1VxNUhOOHZ1aHZUYit3bGRWRU5pc3NzUisrbDRuSlBTcmtNeVF0SG9MT1hXdUtxaUlnSUFPeHdrQmVSZmRzZmV3bEwvdk96R0NhN3hnQ0JYZEF4d3lRQXlNVDZ1OGJBWURMaDdsYzM0SWZkY1ZJWDFhRGwrOUxNaisvcTc4OHdTVVJrUnhnb2lWcGg3K2xrM1AvR1JoaE5BaEFXQS9nR1NWMVMyL0FOQXNKaVlEUUptUG42RDloM0prWHFpbW9wMGhudzlkRXM4L05uYmdpUnNCb2lJcXFMZ1pLb2haSXlDekY5d1hvWWpDWnh2S1NQZzRUSmE2ckhnUnFNSmt4ZnNCNUptWVZTVjJUMjFlRk1sT25GeVZIOU8yc3hPc0l4dDVNa0l1cW9HQ2lKV3FCY1Y0VXA4OVlocjdoYzdDTDI2eVIxU2UzRHJ4TVFFSXJjb2pKTW1iY081Ym9xcVN0Q3VkNkVwYnRxOWwxLzVzYk9kckcwSnhFUjFXQ2dKR3FCQlYvK2dUTUpXWUNIRHd6dndCQUFBQ0FBU1VSQlZOQTVTdXB5MmxkSUZPRGhnek1KV2ZqM3FqK2tyZ2FmN1U4ekwwRGZ4ZHNGczRZNFdNc3dFWkVEWUtBa2FzYkJjMWZ4NFErSElGTW9nYTQ5N1dQbm0vWWtrd05kZTBLbVVHTFpoa000RkpjcVdTa2xsVWE4YmRFNitlcnQ0WEJSOHJaRlJHUnZsRklYUUdUUEtxc01tTDEwTXdSQkFEcEhpbHNxT2dPMUJrS25TQ0QxSW1ZdjNZellsVS9CUldYNzI4Vkh1MU9SVnlaMnUzY0xjTVhEdyt5L2RkSmtFckJxZXl6VzdEaUZ1S1FjNUJhVlMxMFNFZGtCZnk4M3hJUUhZTmI0L3BnOVlXQ0gyL2EyT1F5VVJFMzRjbXNzTHFUa0F1NWVnRjlucWN1eExmL09RRUVXemlmbllOVzJXRHc5ZGFoTkwxOVFic0I3ZjlhMGpyNHhJUUpLTzc4Qm0wd0NwczVmaHkwSEwwcGRDaEhabWR5aWN1dzVsWXc5cDVMeDgvNTQvTFQ0UG9jS2xReVVSSTNRNlExWThzMWU4VWxJbE9OM2RkY2xrNGxmOThVVFdQTE5Yc3llT05DbXJaUkwvMGhCa2M0QVFKelpmZmVBQUp0ZCszcXQyaDRyaGtsWExSRGFUZnhYd2Rzc0VRRXdHb0NLVWlEMUVuNDVFSSt2dHNmaXNUc0hTVjFWbStGZ0pLSkdyTng2QW1tNXhZQ0hyOWhDNll6Y3ZRQVBINlRtRkdQbGxoTTJ1MnhzV21tdDFzbkZFOFBSRWY2UVg3UGpsUGdndEJ1ZzlXYVlKS0lhQ3FWNFh3anRCZ0JZcytPMHhBVzFMUVpLb2dhWVRBTGUrKzZBK0tSVHVLUzFTSzVUQkFEZzNlOE93R1JxLzUxYXE0d0NacStMRnhlUEIzQkxkeC9jR2VQWDd0ZHRDM0ZKT2VJRFY2MjBoUkNSL2FxK1A1eEx5cGE0a0xiRlFFblVnRDlQSmlJNXF4Qnc5WERlMXNscjNMMEFOdzhrWnhYaXI1Tko3WDY1ZC82NGlwTnBwUUFBcllzQ0srL3QzbUZHRzVnbjRMQmxrb2dhVTMxL2NMUUpld3lVUkExWXZmMmsrTUF2V05wQzdFWDFya0NyZnozWnJwYzVsMW1HMTM5TE1qOS9kMG9rd24yZFpHWTlFVkVIeGtCSlZFZHhXU1UyN2prdlRrcnhDWlM2SFB2Z0V3VElaUGhoZHh5S3l5cmI1UklHazlqVnJUZUtYZDAzZC9QR2t5T2RiR1k5RVZFSHhVQkpWTWNmc1ltb3FLd0N0RDZBVWkxMU9mWkJwUWEwUHFpb3JNS2ZKeFBiNVJKemZrbkFrWlFTQUlDN1dvRXY3K3ZSSVNiaUVCRVJBeVZSUGJ1T0o0Z1BQSDJrTGNUZVZIOC9kaDF2KzBDNStrZ21QdmlyWmxZM3U3cUppRG9XQmtxaU92NklyUTVNV205cEM3RTMxZCtQUDA2MGJhRGNHVitBcDc2dldRaDg1cUJBL044b2RuVVRFWFVrREpSRUZqTHpTOFdsWHhSS2NZWTMxWEQxQUJSS25FdktSbFpCYVp0ODVCK1hDakZsNVZuenVNbGhYVDN3NVgwOU9zeXNiaUlpRWpGUUVsazRrNUFsUG5EVk90L09PTTJSeWN6cnA1MUpzSDc5dEczbjh6RnB4Um5vRENZQVFJU2ZCajg5MWdldUt0NldpSWc2R3Q2NWlTeGN2Sm9uUHRDNHQ5bG4zdHJkeDNHeXFjWU5nTVgzNlRvSUF2RHVIMWN4YWNVWlZGU0pZVExTVDRPLy9qNEFuVHc1Q1lxSXFDTmlvQ1N5Y0RHMU9paXAyMjVDeU02biswRmhrU2dEdFNwOC9MZG9hSlN0Lzk5UEtaZEJXRGEyMGVkTjhkUW9rTHBvUkt1dldZdExkYUJNdmI1QW1WV2l4OTFmeCtHVlh4SWdWRys2RSszdmlyK2VHWUN1UGk3VzFVWkVSSkxoZGc1RUZpNmw1b3NQcWx2aW1sUDQxdWhhejczbjdtLytQUlVHREFqUllzc1RmYkQrWkE2V1RZdHE4RHgzdFFLeUYzYTNxSTZXa010a0NQR3lNclM1dUFKb2ZRdWxTUkJuY3IvMDh4VVVsQnZNeDIvcDdvUDFEL1dDbjd2S3VycUlpRWhTREpSRUZqTHl4SFVRb1dwWjhQTFNLTTJocjZVdGhYcWpnQmxmbmNQeUdkM3d2Nk5aV0hFd284SHpybjFlN3VKUjlWNnJlOHp5K2VzN2t2SHhuclJHcjkvUTUyMDduNCtIdnIzUWZQSFYzNWZNL0paTnlxa3lDdmoyZUJhVzdycUtDOW0xdHhsN2Ztd28zcDBTQ1NVWG15UWk2dkFZS0lrc2xGYm94UWZYdVJmemdCQXQvbnFtZjczanVXK0tJYTdmTzhlUXZIQUVaQy9zeHQycjQxcjBtZjRMRHBnZksrVXlWTDAveG55czd2UFdmbDZyS1JRQUxMNVBEYWd5Q3RoOXBSQ2JUdWRpMDVsY1pCVFhQcmRiZ0N1K3VLYzdib3Jtc2t4RWxtN3Q3b05kbHdyTXcwR0lPaElHU2lJTEplWFY0VWV1dUs3M24wd3JyZGZ0TFN3YkMvLzVCMkF3MWY4dFlmcGdMTEpMYXdKWG9GWU4rVDhiNytZMm1JUmEzZUFHa3dEVmkzc2FQTmROTFVmQ2d1SG01N0xxY1p5WnI0K3NkVjdrNHNNbzE1dWErS29zVkg5ZlNzb3I4ZjZmVndHWkRDYVRnRXFqQ1VuNWxUaVhVWVl6R1dVbzB4dnJ2ZFZMbzhRL3g0WGlsVnU2WE5mNFVTSjc4LzlHZDhiWFI3TlFwamNpMnQ4Vm95TTg4ZlhSck92K3ZKMVA5NFBxeFQwd1ZDZktRSzBLQzhhSDRaV2ZFOHlySVJEWkt3WktJZ3MxTFpUWEZ5Z0JjZmtibzBsQVNrSHplMTdubDFjaGVPRkI4L09HdXFQdkh4U0l6Kzd1Wm42dWxNc2FES2NLbVF3UmJ4eEdibGtWQUhITVpKQ0h1c2x4bU1LeXNaQzNaZ3E2dkthRjhxV2ZFMXIwbGs2ZWFyd3dOaFJQamVvTVQ4MzFmMStKMnRyakl6cGh4YjNkVzN5KzVmOUxzNGNINCtGaHdmalBnWFFBUUpIT2dMY21SZUpBVWpFdTVWVFVlMjlIR205TmREMFlLSWtzVk9qRk1BWjV5MXZRNm9iQWg0Y0dJOXhYZzBmV05qOG0wZGROVmF2RjBOZXQvdVNVdFNleXNmYUV1TzZqMWtXQmtyZHZhUENYaC82OU1TaXRyTjh5MkthcUEyVjVaVldMVG8veWQ4V2p3NEl3bzM4QXd5VFpuUzhQWjJEMWtVd0FRTlg3WStBOWQzK3QxdldHamdIQWtDNGUrSEI2TkJMeUtoRDcwbUR6OFNBUE5UWThFbFByM0srUFpHSFo3bFNiakxjbWtoSURKWkVGVjdVS1pUbzlZREsxdU52NzJwakVhemYxai9la0l1SGZ3eEhocDBGaW5xN0o5N2FraGJJbE5FbzVCS0RCYnJHNlhkeFdNWW0vV04xY1ZGQzVLaUVBTUpvRUdFeUNlVTFKUzFkeUs3QmdXeElXYmsvQ2cwT0NzSEI4R0tMOFhkdXVIaUlyQ0FMTTNjc0FZQlNFZXEzL2RZOE42K3FCZFEvRndGM2RzdnZEcGpPNURSNXZqL0hXUkZKaW9DU3lvSFZWaTRIU2FMenVjWlQ1NVFaOHVqY2RQUVBkbWcyVWJjWFhYWW1DOHRxdGhvSWdkc05aQnRhNkN0OGEzYm9KQU5XQlV1dXFSc2FTMmwxNGhSVUduRXdyUld4YUtmWWxGR0ZiWEw0NTRKb0U0SDlIcy9EdDhXdzhPaXdZU3lkSHd0ZU50eC9xZUVLOVhmRGk1aXRZZlg4UERIajNlSzNYQ3Q4YVhlOVlZOXA3dkRXUnJmR09UbVRCdzAyTnJBS1lnOVAxV3JBdHNVWG4xZTN5YnVnWFNXTjgzSlNReTJRb3F6VGkzZ0dCdUpKYk83d0dhRlY0ZnRNVkFNRGNXN3ZpdTloc0pPYnBzSFJ5SkpidVNrRzUzb1J2am1XM2J0bWU2dStMaDF2OVpaVzhYWlVZRisyTmNkSGVlR0ZzS0VvcWpkaDhKaGRmSDgzQzd4Y0xBSWl0bVNzUFpXQnJYQjVXemV5Qk8zcjZ0dnphUkhiZ3g5TmlpNk9IUzIrY2ZIbHdyZGM4WEpUMWprMzc4aHlTOGh2K3c3S3R4MXNUU1ltQmtzaUMxclY2Nnoram9la1RMZFFkYkc4cHpFY0RnMG1Bc1pGbXdMcS9KRnJqaGdndmJIZ2tCaXFGSElsNUZYaDgvY1ZhcjM4MFBScG5Nc29BaUJOakhoL1JDZk8zSmtJRzRJSEJRZmhrYnhvNmU2bXg1c0dlbUxMeWJNc3VhcXhwb1d5T2g0c0NEdzRKd29ORGduQWdzUmdMZjAzQ3J1cGdtVkdzeDRRdnp1Q1pHME93YkZvVTE2SWtTZFFkZTFqeTlnMzF6ckU4OXRwdnlWajBhNUo0dk5MUTZoYks5aDV2VFNRbEJrb2lDNTM4UEhEeWNpWlFWUW5BbzluelA5cVRodWMzWFFZQVBITmppUG40MmxtOWNNK0FBQWdRQitVMzFxMGN1Zmh3cmVmdWFnVXFxb3pvR2VUVzdESWh2NXpMZytibHZRMitObXRJRVBwMWRzZk1OZUxZcXcwbmMvRDEvVDB4ZjJzaWZqaVZnemNtUnVDVHZXbDRZZE1WeE04YmltZHZETUVuZXh0ZkROMnNTbXhKQ2ZiVk5uK3VoVkVSbnZqOTZYN1lmajRmczlmRkk3TkU3THI3ZEc4YUV2TjBXUDl3cnhhUFNTTnFLOWNteWJnbzVkQzllNk80Wkk5Rkw0R3diQ3c4L3JXdndjbHVEYlZHSnVYcjZoMDdsMW1PQjlhY0IyQWY0NjJKMmdzREpaR0ZicUcrMkg0WWdLNGM4R3IrL0d0aEVoREQwVFgzcnptUEI3NDVEeG5FOFlPV0xHZU1GdXRxLzZMYS9sUmZqQWp6UkVXVkNlL3N1bHJ2ZWdhamdNMW5HeDdrYjJuUGxTTGM4M1djZVgzSkEwbkZtUGpmTXdDQW8xZEw4TGRWNXdBQXlRVTYvRzNWT1hOTFpyTXF4ZVZRdW5meGE5bjVkVXpvNVlzemM0Ymd5ZlVYelpNVnRzYmw0ZWJscDdEMXliN3c1eGFNSklFUUx6WHl5dzJ0R25MeStIZngrS3A2aHZqMWttSzhOVkY3WWFBa3N0QTl0RG9vNmEyL3VRc0MwTkN2SisyY2ZZMitaOHduSjV2OFRKM0JoR2xmbm12MjJza0ZPaVFYMUh3TlJwTmczdnBRRUdxSDJtM244NXY5UExOSzhUUE0zNmZyNE8rdXdzWkhlK1BObmNuNDkvWWtBTUNSbEJKTStPSU0vdng3ZjJoZDJGSkp0blZiRHg4Y1RTbHUxWHVXeitpR0YyOEtiZktjVUcrWFp0ZWJ0TVY0YXlKYllLQWtzbUJ1ZWRPMXNNWE8yZWlxQStWMXRsQmVJNU1CQzhhSElkaFRqYWUrdndpVEFCeTdXb0lacStQd3krTjlvRkp3VENYWlJreXdHOTZZRU5HaWNZeVc5RVlUK2l3OTF1UTVkY2RYU3pYZW1zZ1dHQ2lKTFBTTkRCSWZWSlNLVFhtdDJVWEcwUW1DK0gwQjBEY3lzRTArOHZFUm5hQjFVV0RtLzhReFpyOWR5TWRUMzEvRWwvZjE0TGVlMnQzczRjSDRZRm9VWHZzMXVYVXQ5UURVQ2puT3poblM0dk9sSEc5TlpBc01sRVFXZ24yMWlBa1BRRnhTRGxCUkFyaDVTbDJTL2Fnb0FZd0c5QTRQUkpCUDZ5YmxOT1crZ1lGSUxhekV5OVZiT1g1MUpCTTNSbm5oMFdIQmJYWU5vb2FrRmxaaThvcXoySnRRMU9EcnIvMldESDBqWWEyMUxaUzJIbTlOWkdzTWxFUjEzRHd3UWd5VXBZVU1sSlpLQ3dFQU53K0thUE9QZm5GY0Z5VGw2N0I4bjdndjhqTWJMMkZFbUNkNkJibTErYldJcnRrUlg5RGs2OWVXQ0dwSXpOdEhtLzM4bHB3RHRNOTRheUpiYS9tR3hVUk80cGJCa2VLRDRxWi8yVGlkNnUvSExZUGJQbERLWk1BSDA2SXhwSXU0VkZPNTNvUjd2NDVEbFpFVEQ4ZytwUmZwMitRY0lrZkJRRWxVeDgwREkrRHFvZ0pLQ3dBRGZ5RUFBS3IwUUdrQlhGMVV1R2xBMndkS0FGQXJaRmozVUMvekxPOHpHV1ZZdnE4RmEyTVNFWkhrR0NpSjZ2QjBkOEZkWTNxSi9WQUYyVktYWXg4S3NnQkJ3SXl4TWZCMHI3L3RZbHVKOW5mRlI5T2p6YzhYL1pxTW5OS3FKdDVCUkVUMmdJR1NxQUdQVEJnZ1BzaXpidUZpaDFHUUJRQjQ1STRCN1g2cFI0WUZtN3UraTNRR0xLeGVxNUtJaU93WEF5VlJBMjRhRUlHd0lHOXhabk5ad3pOQW5VWlpFVkJlZ3ZCZ2I0d2JFTjd1bDVQTGdHWFRvc3pQLzNzd0hhZlR1UzRvRVpFOVk2QWthb0JjTHNOTDkxWHZsWnVSSkdVcDBzc1FkL0o0NmQ1UmtNdHRzemprRFpGZXVIdEFBQUJ4S1pYbk4xMXVkSDArSWlLU0hnTWxVU01ldjNNUVF2dzlnWko4NTIybExDc0NTZ29RR3VDSnh5Y05zdW1sMzU0VUNYWDFqamwvWGk0MDcvMU5SRVQyaDRHU3FCRWF0Ukx6SHJ4UmZKSjJCVTdYUkNZSTR0Y05ZTjZETjhKRlpkdGxheVA5TkhoK2JNMWV5Zi9ha2xCdjRXY2lJcklQREpSRVRYanN6b0hvMmRWZmJLbkxTNWU2SE52S1RRZktpdEFyTEFDekp3NlVwSVQ1dDRVaFFLc0NBRnpLcWNEV3VEeEo2aUFpb3FZeFVCSTF3VVdseEtvNVV5R1R5U0JMVHdEME9xbExzZzI5RHJLTUJNaGtNcXlhTTlYbXJaUFhlR29VK1BzTk5mc2VmN2c3VlpJNmlJaW9hUXlVUk0wWTJic0xucDh4QW9MUkFLUmNjUHl1YjhFRXBGeUFZRFRnaGJ0SFlFUk1hUFB2YVVmL042cVRlU3psSDVjS2NTcTlWTko2aUlpb1BnWktvaFpZL05qTjZCc1pCSlFVQU9sWHBDNm5mYVZkQVVvSzBDOHFDRy9NdmxucWFoRGtvY2JNUVlIbTV4L3V0dC9kYy95OXF2Y2VOeHFrTFlTSTdGZjEvY0Y4djNBUURKUkVMZUNtVWVIbkpUUGg1K2tHWkY4RjhqS2tMcWw5NUdVQU9hbnc5M0xIejB0bXdrMmprcm9pQU1CekZwTnoxaDdQUW1hSmZXNkpHUk11TG5XRUNyYWlFbEVqcXU4UHZjTURtem14WTJHZ0pHcWg4R0J2YkZwOEw1UUtPWkFTYjk0OXhtRVVaQUVwOFZBcTVOaTArRjV4WVhjN01UQkVpekZSWGdBQXZWSEFmL2JiNXdTcFdlUDdpdzlTTHdHbGhXeXBKS0lhUm9ONFgwaTlCQUNZTmI2ZnhBVzFMWmtnT1BxQU1LSzI5Y1B1T056MzJnOHdDaWFnYXd6Z0d5UjFTZGJMendKUzRxQ1V5N0Z1NFF6TUdCc2pkVVgxL0hnNkYzZDlkUTRBRUtCVjRlcXJJK0NpdEsrL2lVMG1BVlBucjhPV2d4ZWxMb1dJN05qa1VUMncrYzM3SUpQWlpyTUlXMkNnSkxvT1ArNDVqM3RmMndDRHlRUjBqZ1lDUXdGMHhCdURBR1NuQXVtWG9aVEw4ZjJpdXpIOXhsNVNGOVVnbzBsQTFPSWpTQzRRWjlyL09MczNwdmYxbDdpcStrd21BVjl0ajhXYUhhZHhMaWtidVVYbFVwZEVSSGJBMzhzTnZjTURNV3Q4UHp3NllhRE5kaDZ6RlFaS291djA4LzU0M1B2YUQ5RHBxd0RmWUtCTGQwQ3VrTHFzbGpNWmdhc1hnZnhNYU5RcXJIOTFCcWFNN2lGMVZVMTY3YmRrTFBvMUNRQXd2YTgvZnB6ZFc5cUNpSWdJQU1kUUVsMjNLYU43NE9Cbmp5RXN5QXZJendRdW5nREtTNlF1cTJYS1M4UjY4ek1SRnVTRlEvOTV6TzdESkFBOE1MaG1FUHVXdUR6a2wzT01JaEdSUFdDZ0pMTENnT2hnSEYveEZHNGJFaVhPM0lzL0RxUW5BQ2FUMUtVMXpHUVNsejJLUHc1VWxHTDgwQ2djWC9FVStrY0ZTMTFaaTBUN3UySmt1Q2NBb01vbzRQdVQyUkpYUkVSRUFBTWxrZFg4UE4zdzZ6c1A0b3NYSjBQcnFnYXlrb0h6aDhWV1Mzc1pVU0lJWWozbkR3TlpLZkJ3VStPTEZ5ZGorOUlIeGFXUU9wQUhoOVJNZ2xwenpNRm0yaE1SZFZBY1EwblVobEp6aXZIc1I5dncwNzRMNGdHTkd4RFlGZkFKbEdaOHBja0lGR1FEMlNtQVRwd2NNdTJHbnZqa3VZa0lEZkMwZlQxdElMZXNDcDBXSG9UQkpONjZMczhmaGloL1Y0bXJJaUp5Ymd5VVJPM2d3Tm1ybUxkaUYzYWZTaElQS0ZUaThrSituUUJYZDdUdmpIQUJxQ2dURnluUHp3S01WUUNBY1FQQ3NlU0pXekN5ZDVkMnZMWnRUUDN5TEg0K213Y0FXSFJIT0Y2OVBVemlpb2lJbkJzREpWRTdFUVFCZjhRbTR1T05oN0hsNEVXWXFsdlU0T0lLZVBvQlh2NkFtd2VnVUZwL01hTkJuR2hUbEFzVTV3R1ZGUUFBdVZ5R1NTTzc0eDkzRGNmTkF5TWNaczJ6RFNkemNNL1hjUURFY1pVWDV3MkRnM3hwUkVRZEVnTWxrUTJrWkJWaHhaYmpXUC9uT1Z4S3piTjRSU1oyaTd0NUFCcDNRSzBCMUM2QVNnM0lGSUJDQWNqbDRtUWFveEVRakVDVkh0QlhBbm9kb0NzVGc2U3VIRUROLzhyZFF2MXc3MDI5OGNTa3dlZ2E1R1h6cjdlOVZWU1pFUFR2QXlpcE5BSUFZbDhhakFFaFdvbXJJaUp5WGd5VVJEWWtDQUl1cE9SaTgvNTQvSGJrTW81ZVNFZVp6dnA5cWQwMWFnenQyUm0zRDR2RzFORTkwTE9ydjhPMFJqYm1nVFhuc2ZhRU9NdDcvbTFkc1hoaWhNUVZFUkU1THdaS0lna1pUU2JFSmVYZ3lQazBYRTdMUjBKR0FSSXpDcEZWVUlweVhSWEtLNnVnMHh1Z1VTdmg1cUtDbTBhRklCOHRJanA1STdLVEQ2SkRmREdzVndoaXdnT2drRHZYb2cyYnp1VGliNnZFclJpN0I3aml3bHgyZXhNUlNZV0Jrb2c2cElvcUV3SVdIRUNaWHV6MlB2UEtFUFRwNUM1eFZVUkV6c201bWpTSXlHRzRxdVM0TThiWC9QeUhVemtTVmtORTVOd1lLSW1vdzVyUlA4RDhlQU1ESlJHUlpCZ29pYWpEbXRETEZ4cWxlQnVMeXl4SFhHYTV4QlVSRVRrbkJrb2k2ckMwTGdwTTZNVnVieUlpcVRGUUVsR0hObU5BVGJmM3h0TU1sRVJFVW1DZ0pLSU9iVktNSDF5cXU3MVBwNWZoVWs2RnhCVVJFVGtmQmtvaTZ0QThOUXJjM3RQSC9KeXRsRVJFdHNkQVNVUWQzdDBXczcxL09KVXJZU1ZFUk02SmdaS0lPcnpKZmZ5Z1ZvamI1QnkvV29MRVBKM0VGUkVST1JjR1NpTHE4THcwU296dldUUGJtOTNlUkVTMnhVQkpSQTZCM2Q1RVJOSmhvQ1FpaHpDbGp4OVUxZDNlaDVPTGtWekFibThpSWx0aG9DUWloK0R0cXNUNEhqWGQzdXRPWkV0WURSR1JjMkdnSkNLSDhlQ1FRUFBqTmNleUlBZ1NGa05FNUVRWUtJbklZVXp0NHc4UEZ3VUFjVy92ayttbEVsZEVST1FjR0NpSnlHRzRxdVNZWVRFNTU1dGpXUkpXUTBUa1BCZ29pY2loekJvYVpINjg5bmcyakNiMmV4TVJ0VGNHU2lKeUtHT2p2TkhGMndVQWtGbWl4NjVMaFJKWFJFVGsrQmdvaWNpaHlHWEFBNE5yV2luWjdVMUUxUDRZS0luSTRjd2FVaE1vTjU3T1FVRzVRY0pxaUlnY0h3TWxFVG1jbUdBM0RPdnFBUUFvMTV1dzhsQ0d4QlVSRVRrMkJrb2lja2pQalEwMVAvNTBYeG9Nbkp4RFJOUnVaSUxBcFgrSnlQSG9qUUlpM2ppRTlDSTlBR0RESXpHMWxoU3lCWk5Kd0tydHNWaXo0eFRpa25LUVcxUnUwK3NUa1gzeTkzSkRUSGdBWm8zdmo5a1RCa0l1bDBsZGt0VVlLSW5JWVMzNVBRWHp0eVlDQUc2STlNTGVad2ZZN05vbWs0Q3A4OWRoeThHTE5yc21FWFU4azBmMXdFK0w3K3Z3b1pLQmtvZ2NWbDVaRlVJWEhZTE9ZQUlBSFB2bklBenU0bUdUYTYvY2VnSlB2UHN6NEtvRlFydUoveXFVTnJrMkVkazVvd0dvS0FWU0x3RVZwVmo1OGhROGR1Y2dxYXV5Q3NkUUVwSEQ4bk5YNFNHTGhjNC8ycE5tczJ1djJYRktmQkRhRGRCNk0wd1NVUTJGVXJ3dmhIWURBS3paY1ZyaWdxekhRRWxFRHUyNU1UV1RjNzZMemNhVjNBcWJYRGN1S1VkODRLcTF5ZldJcUFPcXZqK2NTOHFXdUJEck1WQVNrVU9MQ1hiREhUMTlBUUJWUmdGenRpVGE1THJtQ1Roc21TU2l4bFRmSHh4aHdoNERKUkU1dkNXVElpQ3JIdSsrOFZRTzlsd3BrcllnSWlJSHcwQkpSQTV2WUlnV2p3M3ZaSDcrejgxWHdHVXBpWWphRGdNbEVUbUZ4UlBENGVHaUFBQWN2MXJDUGI2SmlOb1FBeVVST1lVZ0R6VVczaDVtZmo1M2F3TEs5RVlKS3lJaWNod01sRVRrTlA0eEpoVFIvcTRBZ1BRaVBaYnNUSkc0SWlJaXg4QkFTVVJPUTYyUTRZTnBVZWJuYis5S3dkNEVUdEFoSXJJV0F5VVJPWlZKTVg2WTFOc1BBR0FTZ0FmV25FZEJ1VUhpcW9pSU9qWUdTaUp5S2pJWnNPcStIdWprcVFZQVhDMnN4S3h2TDhEQWFkOUVSTmVOZ1pLSW5FNkFWb1Z2Wi9VeXIwMjVOUzRQejI2OERJR1prb2pvdWpCUUVwRlR1aW5hRzI5TWlEQS8vL3hBT3Q3YXhVazZSRVRYZzRHU2lKeld2RnU3NHNtUk5RdWV6OSthaUFYYkV0bFNTVVRVU2d5VVJPUzBaREpnK1l4dW1OTEh6M3pzelowcGVPTDdlSTZwSkNKcUJRWktJbkpxU3JrTTN6MFVnNmw5L00zSHZqeVVpYkdmbmtSQ25rN0N5c2daM05yZHh6eVdsNmdqWTZBa0lxZm5xcExqaDBkajhOU29tdTd2QTRuRjZQL3VNWHg1S0pQN2ZwUFpNemVHdE9ubjdYeTZIeFFXaVRKUXE4TEhmNHVHUm5uOXY1NDlOUXFrTGhyUkZ1VVJ0WmhTNmdLSWlPeUJVaTdEZjJaMFI2U2ZLK1p2VFlUQkpLQzAwb2pIMThmajAzMXBlSDFDT0NiRitMRTFxWU1UbG8xdDFma3ovM2NlMzhWbW01Ky9NU0Vjbis1TnEzVk8wc0xodFo2SHYzNFlBRkQ0MXVoYXg3M243bS8yZW9VVkJnd0kwV0xMRTMydy9tUU9sbGtzeEcvSlhhMkE3SVhkRGI0bWw4a1E0dVhTN0xXSTJoSURKUkZSTlprTWVPWG1McmkxdXc5bWZYc2VjWm5sQUlDVGFhV1lzdklzaG5UeHdPemh3WmpSUHdBQldwWEUxZEwxY0gxNWI3MWpGZS9laVA3dkhzUEY3SXA2cittTkp2aTRLUkg3MG1BbzVUSm9YUlRtQU9udnJvSjJ6ajd6djBEdEVPbWxVWnBEWDB1RHJONG9ZTVpYNTdCOFJqZjg3MmdXVmh6TWFQQzhsbnhlN3VKUjlZNXRPNStQaDc2OTBLSmFpRnFEZ1pLSXFJNUJvVm9jZjNFd0Z1OUl4ckxkcVNqWG13QUF4NjZXNE5qVkVqejc0MlhjM00wYjQ2SzlNU2hVaTRFaFdnUjVxQ1d1bWxwQ1p6QTFlRnh2RUJwOXJhRGNnUERYRCtQVzdqNTQ3WTV3alA0NEZxNHFPYTRzR043ZytZMFpFS0xGWDgvMHIzYzg5MDB4K1BWNzV4aVNGNDZBN0lYZHVIdDFYS3MrdXlIK0N3NVkvUmxFTGNWQVNVVFVBSTFTanNVVEkvQ1BNYUZZdWlzRm4rMUxOd2NPbzBuQXp2Z0M3SXd2TUovdjU2NkN0NnNTWGhvRnZEUktRT1VDVkZWS1ZUNjEwdWYzZE1QeHE2Vlk5R3NTU2lxTjlWNlh5NEM1dDNiRmxyZzhBRUNZandaNVpWV3R1c2JKdE5KNjNkN0Nzckh3bjMrZ3dWVUZUQitNUlhhcDN2dzhVS3VHL0ovMXU3bmQxSElrV0lSYldmVzRqTXpYUjlZNkwzTHhZZk1mUjBSdGpZR1NpS2dKZ1ZvVjNwOGFoVG0zZE1YM3NkbFlmeklIK3hLSzZwMlhWMVpWTzJESUZUYXNrcXoxMGU0MFBEODJGT2ZuRHNWem02NWc0NmtjODJ0ZUdpWCtlMjkzZFBGMndhL244M0h5NWNIbzdPbUN6dytrQXdEY1ZBcGNuajhNQU9EaDB2U3YxUWcvRFl3bUFTa0Z6Zit4a1Y5ZWhlQ0ZCODNQRytyQ0JzUXhrMEVlNmtiSFZBSmljSlZ6QURDMUl3WktJcUlXQ05TcThNeU5JWGpteGhDa0ZsWmlSM3dCWXROS0VadGFpbFBwcFNodG9GV0xPbzd6V2VVWXQvd2tuaDdWR1YvZjN3UDNEd3JFMHhzdUlydTBDcDI5MUlqMDAyRDg1NmVSWEtERHhQK2VRVVdWQ1JtdmpjVEM3VWx3ZldVdktodnBMcThiQWg4ZUdveHdYdzBlV2R2OE9FWmZOMVd0VmtaZk40N2JKZnZGUUVsRTFFcWgzaTZZUFR6WS9Od2tpSzFKUlJVR0ZGWVlVS1F6NHBhbjlraFlJVjBQUVFBKzI1K09uUmNMOE4xRE1SZ1Y0WVdmenVUaWZGWTVobjV3d254ZWVwRysxdnNhQzVOQXpUakdhNU5vUHQ2VGlvUi9EMGVFbndhSnpheHoydElXeW12cWRuRVQyUklESlJHUmxlUXljY2F2djd0RkM1S0pMWllkMWFXY0NneGJkZ0xHNm5HTkk4TTlzZUdSbUZybnlHVXl1Q2psRUphTlJaSE9VSytGT25UUm9RWS9PNy9jZ0UvM3BxTm5vRnV6Z2JLbEJBRW8waGxxaGMrNkN0OGF6UzFGcVYweFVCSVJFZFZodEpna2N6Q3B1RlpBSE5MRkE5SCtybGg5Znc5OHRDY05EdzBOd3FQcjRtdE4wbXJLZ20ySkxUcXZicGQzWTl1QkJtaFZlSDdURlFEaXhLSHZZck9SbUtmRDBzbVJXTG9yQmVWNkU3NDVsZzJsbkdNb3FmMHdVQklSRVRWRExnTnU2K0dMaDRjR1lVZDhBVllmeWNUcSszdGd6aThKT0pCWWpGWDM5Y0NaakRJczM1ZU8zeThXbUx2QjZ5NXViaW5NUndPRFNZQ3hrYWJEdWwzZWpmbG9lalRPWkpRQkFEcDVxdkg0aUU2WXZ6VVJNZ0FQREE3Q0ozdlQwTmxMalRVUDlzU1VsV2RiLzhVVHRRQzNYaVFpSW1wQ2xMOHI0dWNOdy9TKy9uaHg4eFdzUHBKWjYvWE5aM01SL2VZUmJEcVRpM20zZHNXYUIzcENJWmZob3oxcDhKNjdIOTV6OStQWkh5K2J6MTg3cXhjTTc0L0I1UVhEOFBXUnJFYTdvaU1YSDY3MTNGMnRnRndHeEFTN21aZXdtalVrQ1AwNnUyUEo3OGtBZ0EwbmN6QnpZQ0FBNElkVE9aalUydzhBOE1LbUt4amZ3d2ZQdHZIV2tVVFh5QVNCb3lxSWlOcWFiTndpOGNIQW15U3RnNXIzeUxCZ2JEcWRpeUtkb2RGejFBb1o5TWJhdnk1ZnZUME1yLzJXZkYzWGxNa0FHVkJ2bi9qU3BUZVlkOTJwYTgrekF6QWl6Qk1WVlNaOHVEc1ZyLzZhaERBZkRRSTlWRGlhVWdJQVVNaGw2T2J2aWd2WjVaREp4Q1dOeXZUaStNNkp2WHh4SnFNTVZ3dTVQcXBkaWYwVEFDRDh0VWphT3F6RVFFbEUxQTRZS0ltb1JSd2tVTExMbTRpSWlJaXN3a0JKUkVSRVJGWmhvQ1FpSWlJaXF6QlFFaEVSRVpGVkdDaUpCTExVd2dBQUFlbEpSRUZVaUlpSXlDb01sRVJFUkVSa0ZRWktJaUlpSXJJS0F5VVJFUkVSV1lXQmtvaUlpSWlzd2tCSlJFUkVSRlpob0NRaUlpSWlxekJRRWhFUkVaRlZHQ2lKaUlpSXlDb01sRVJFN2NEZnkwMThZRFJJV3dnUjJhL3ErNFA1ZnRHQk1WQVNFYldEbVBBQThVRkZxYlNGRUpIOXFyNC85QTRQbExnUTZ6RlFFaEcxZzFuais0c1BVaThCcFlWc3FTU2lHa2FEZUY5SXZRUUFtRFcrbjhRRldVOG1DSUlnZFJGRVJJN0daQkl3ZGY0NmJEbDRVZXBTaU1pT1RSN1ZBNXZmdkE4eW1VenFVcXpDUUVsRTFFNU1KZ0ZmYlkvRm1oMm5jUzRwRzdsRjVWS1hSRVIyd04vTERiM0RBekZyZkQ4OE9tRWc1UEtPSFNZQkJrb2lJaUlpc2hMSFVCSVJFUkdSVlJnb2lZaUlpTWdxREpSRVJFUkVaQlVHU2lJaUlpS3lDZ01sRVJFUkVWbUZnWktJaUlpSXJNSkFTVVJFUkVSV1lhQWtJaUlpSXFzd1VCSVJFUkdSVlJnb2lZaUlpTWdxREpSRVJFUkVaQlVHU2lJaUlpS3lDZ01sRVJFUkVWbUZnWktJaUlpSXJNSkFTVVJFUkVSV1lhQWtJaUlpSXFzd1VCSVJFUkdSVlJnb2lZaUlpTWdxREpSRVJFUkVaQlVHU2lJaUlpS3lDZ01sRVJFUkVWbUZnWktJaUlpSXJNSkFTVVJFUkVSV1lhQWtJaUlpSXFzd1VCSVJFUkdSVlJnb2lZaUlpTWdxREpSRVJFUkVaQlVHU2lJaUlpS3lDZ01sRVJFUkVWbmwvd09Ed0wrbDRINFVjQUFBQUFCSlJVNUVya0pnZ2c9PSIsCiAgICJUaGVtZSIgOiAiIiwKICAgIlR5cGUiIDogImZsb3ciLAogICAiVmVyc2lvbiIgOiAiIgp9Cg=="/>
    </extobj>
  </extobjs>
</s:customData>
</file>

<file path=customXml/itemProps1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WPS 演示</Application>
  <PresentationFormat>自定义</PresentationFormat>
  <Paragraphs>128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Sosi Lee</cp:lastModifiedBy>
  <cp:revision>404</cp:revision>
  <dcterms:created xsi:type="dcterms:W3CDTF">2019-12-22T05:53:00Z</dcterms:created>
  <dcterms:modified xsi:type="dcterms:W3CDTF">2021-05-21T09:53:45Z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2433F97D071F46C9864DB2D5727BCBA6</vt:lpwstr>
  </property>
</Properties>
</file>