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283" r:id="rId2"/>
    <p:sldId id="2635" r:id="rId3"/>
    <p:sldId id="2755" r:id="rId4"/>
    <p:sldId id="2644" r:id="rId5"/>
    <p:sldId id="2756" r:id="rId6"/>
    <p:sldId id="2740" r:id="rId7"/>
    <p:sldId id="2741" r:id="rId8"/>
    <p:sldId id="2743" r:id="rId9"/>
    <p:sldId id="2742" r:id="rId10"/>
    <p:sldId id="2754" r:id="rId11"/>
    <p:sldId id="2753" r:id="rId12"/>
    <p:sldId id="2744" r:id="rId13"/>
    <p:sldId id="2745" r:id="rId14"/>
    <p:sldId id="2746" r:id="rId15"/>
    <p:sldId id="2747" r:id="rId16"/>
    <p:sldId id="2748" r:id="rId17"/>
    <p:sldId id="2749" r:id="rId18"/>
    <p:sldId id="2750" r:id="rId19"/>
    <p:sldId id="2751" r:id="rId20"/>
    <p:sldId id="2757" r:id="rId21"/>
    <p:sldId id="2634" r:id="rId22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C16"/>
    <a:srgbClr val="FEA900"/>
    <a:srgbClr val="F8F8F8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8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38841" y="1539817"/>
            <a:ext cx="33832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3600" b="1" dirty="0">
                <a:solidFill>
                  <a:schemeClr val="tx1"/>
                </a:solidFill>
              </a:rPr>
              <a:t>关于运营的思考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部门：运营二部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</a:t>
            </a:r>
            <a:r>
              <a:rPr lang="zh-CN" b="1" dirty="0">
                <a:solidFill>
                  <a:schemeClr val="tx1"/>
                </a:solidFill>
              </a:rPr>
              <a:t>谢颖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花名：冰霜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4865" y="1076325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01165" y="2910205"/>
            <a:ext cx="6858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 b="1">
                <a:latin typeface="微软雅黑" panose="020B0503020204020204" charset="-122"/>
                <a:ea typeface="微软雅黑" panose="020B0503020204020204" charset="-122"/>
              </a:rPr>
              <a:t>运营目标说到底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</a:rPr>
              <a:t>是促使用户完成我们希望的行为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35481" y="405130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游戏化运营设计思路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25120" y="1877060"/>
            <a:ext cx="9615805" cy="2967355"/>
            <a:chOff x="861" y="1892"/>
            <a:chExt cx="15143" cy="4673"/>
          </a:xfrm>
        </p:grpSpPr>
        <p:sp>
          <p:nvSpPr>
            <p:cNvPr id="10" name="矩形 9"/>
            <p:cNvSpPr/>
            <p:nvPr/>
          </p:nvSpPr>
          <p:spPr>
            <a:xfrm>
              <a:off x="861" y="1893"/>
              <a:ext cx="3335" cy="16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903" y="2337"/>
              <a:ext cx="125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使命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4782" y="1892"/>
              <a:ext cx="3335" cy="16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703" y="1893"/>
              <a:ext cx="3335" cy="16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69" y="1892"/>
              <a:ext cx="3335" cy="16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763" y="1892"/>
              <a:ext cx="3335" cy="16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8684" y="1893"/>
              <a:ext cx="3335" cy="16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2624" y="1892"/>
              <a:ext cx="3335" cy="16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772" y="1892"/>
              <a:ext cx="3335" cy="16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2633" y="1892"/>
              <a:ext cx="3335" cy="16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760" y="4953"/>
              <a:ext cx="3335" cy="16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2848" y="4952"/>
              <a:ext cx="3335" cy="16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709" y="4952"/>
              <a:ext cx="3335" cy="16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540" y="2337"/>
              <a:ext cx="18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成就感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505" y="2337"/>
              <a:ext cx="177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主动权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166" y="2335"/>
              <a:ext cx="234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个人拥有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89" y="5395"/>
              <a:ext cx="125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社交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541" y="5397"/>
              <a:ext cx="177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稀缺性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758" y="5395"/>
              <a:ext cx="125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未知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24865" y="1076325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94740" y="1555750"/>
            <a:ext cx="679958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使命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让用户感觉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被需要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”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endParaRPr lang="en-US" alt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公益事业：支付宝蚂蚁森林、养鸡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精英主义：团队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PK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赛、粉丝团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特殊身份：社群管理员、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KOC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、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KOL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sz="2000" b="1" dirty="0">
                <a:sym typeface="+mn-ea"/>
              </a:rPr>
              <a:t>互惠影响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：先给予好处，再引导行动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35481" y="405130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游戏化运营设计思路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24865" y="1088390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94740" y="1414145"/>
            <a:ext cx="790067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成就感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endParaRPr lang="en-US" alt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不拖后腿：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XX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同类人正在采取同样的行为（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eg. 95%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打了新冠疫苗。。）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我很厉害：通过各种方法获得了一个资格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解决了难题（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eg.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新品试用资格、答对某种题目。。）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我赢了：超过了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XX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人（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eg.PK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赛、排行榜。。）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成就象征：虚拟的奖励（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eg.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勋章、级别、头衔。。）</a:t>
            </a:r>
            <a:endParaRPr lang="zh-CN" sz="16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35481" y="405130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游戏化运营设计思路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94740" y="1863090"/>
            <a:ext cx="790067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主动权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endParaRPr lang="en-US" alt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助推器：加速器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(eg.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积分加速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)</a:t>
            </a:r>
            <a:r>
              <a:rPr lang="zh-CN" sz="2000" b="1" dirty="0">
                <a:solidFill>
                  <a:schemeClr val="tx1"/>
                </a:solidFill>
                <a:sym typeface="+mn-ea"/>
              </a:rPr>
              <a:t>、保护罩（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eg.</a:t>
            </a:r>
            <a:r>
              <a:rPr lang="zh-CN" sz="2000" b="1" dirty="0">
                <a:solidFill>
                  <a:schemeClr val="tx1"/>
                </a:solidFill>
                <a:sym typeface="+mn-ea"/>
              </a:rPr>
              <a:t>蚂蚁森林）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里程碑：</a:t>
            </a:r>
            <a:r>
              <a:rPr lang="en-US" sz="2000" b="1" dirty="0">
                <a:solidFill>
                  <a:schemeClr val="tx1"/>
                </a:solidFill>
                <a:sym typeface="+mn-ea"/>
              </a:rPr>
              <a:t>QQ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等级不同、宝宝成长卡、芭芭农场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选择权：问卷调查、弹窗广告（触点）、多种券让用户自己选择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235481" y="405130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游戏化运营设计思路</a:t>
            </a:r>
          </a:p>
        </p:txBody>
      </p:sp>
      <p:sp>
        <p:nvSpPr>
          <p:cNvPr id="8" name="矩形 7"/>
          <p:cNvSpPr/>
          <p:nvPr/>
        </p:nvSpPr>
        <p:spPr>
          <a:xfrm>
            <a:off x="384810" y="1075690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435" y="744855"/>
            <a:ext cx="2894330" cy="32137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54685" y="1862455"/>
            <a:ext cx="790067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主动权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endParaRPr lang="en-US" alt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助推器：加速器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(eg.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积分加速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)</a:t>
            </a:r>
            <a:r>
              <a:rPr lang="zh-CN" sz="2000" b="1" dirty="0">
                <a:solidFill>
                  <a:schemeClr val="tx1"/>
                </a:solidFill>
                <a:sym typeface="+mn-ea"/>
              </a:rPr>
              <a:t>、保护罩（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eg.</a:t>
            </a:r>
            <a:r>
              <a:rPr lang="zh-CN" sz="2000" b="1" dirty="0">
                <a:solidFill>
                  <a:schemeClr val="tx1"/>
                </a:solidFill>
                <a:sym typeface="+mn-ea"/>
              </a:rPr>
              <a:t>蚂蚁森林）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里程碑：</a:t>
            </a:r>
            <a:r>
              <a:rPr lang="en-US" sz="2000" b="1" dirty="0">
                <a:solidFill>
                  <a:schemeClr val="tx1"/>
                </a:solidFill>
                <a:sym typeface="+mn-ea"/>
              </a:rPr>
              <a:t>QQ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等级不同、宝宝成长卡、芭芭农场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选择权：问卷调查、弹窗广告（触点）、多种券让用户自己选择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11785" y="1076325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1660" y="1402080"/>
            <a:ext cx="790067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个人拥有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endParaRPr lang="en-US" alt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从零构建：养鸡、养猫、养狗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收藏：卡片、勋章（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eg.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小浣熊方便面、泡泡玛特。。</a:t>
            </a:r>
            <a:r>
              <a:rPr lang="zh-CN" sz="2000" b="1" dirty="0">
                <a:solidFill>
                  <a:schemeClr val="tx1"/>
                </a:solidFill>
                <a:sym typeface="+mn-ea"/>
              </a:rPr>
              <a:t>）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监视与查看：让用户可以随时看到状态（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eg. 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小鸡跑去别人家里做客、小鸡被揍了。。</a:t>
            </a:r>
            <a:r>
              <a:rPr lang="zh-CN" sz="2000" b="1" dirty="0">
                <a:solidFill>
                  <a:schemeClr val="tx1"/>
                </a:solidFill>
                <a:sym typeface="+mn-ea"/>
              </a:rPr>
              <a:t>）</a:t>
            </a:r>
          </a:p>
          <a:p>
            <a:pPr algn="l"/>
            <a:endParaRPr 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记录与调教：大数据千人千面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235481" y="405130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游戏化运营设计思路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855" y="1076325"/>
            <a:ext cx="1908175" cy="3982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24865" y="1076325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94740" y="1555115"/>
            <a:ext cx="790067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社交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endParaRPr lang="en-US" alt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炫、晒：内容（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KEEP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。。）</a:t>
            </a:r>
            <a:endParaRPr 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endParaRPr 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互动：老带新、助力、砍一刀、赠送福卡。。</a:t>
            </a:r>
          </a:p>
          <a:p>
            <a:pPr algn="l"/>
            <a:endParaRPr 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论坛、社区、评论区</a:t>
            </a:r>
          </a:p>
          <a:p>
            <a:pPr algn="l"/>
            <a:endParaRPr 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团队任务：一起合种树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235481" y="405130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游戏化运营设计思路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24865" y="1076325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94740" y="1401445"/>
            <a:ext cx="790067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稀缺性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endParaRPr lang="en-US" alt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限时</a:t>
            </a:r>
          </a:p>
          <a:p>
            <a:pPr algn="l"/>
            <a:endParaRPr 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限量</a:t>
            </a:r>
          </a:p>
          <a:p>
            <a:pPr algn="l"/>
            <a:endParaRPr 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阶梯奖励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&amp;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奖品剩余量（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eg. 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裂变活动。。）</a:t>
            </a:r>
            <a:endParaRPr 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endParaRPr 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等待的折磨（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eg.</a:t>
            </a:r>
            <a:r>
              <a:rPr lang="zh-CN" sz="2000" b="1" dirty="0">
                <a:solidFill>
                  <a:schemeClr val="tx1"/>
                </a:solidFill>
                <a:sym typeface="+mn-ea"/>
              </a:rPr>
              <a:t>游戏中挂了，复活权限；限时看小说；限时看电影前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6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分钟；引导分享。。）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235481" y="405130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游戏化运营设计思路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300" y="744855"/>
            <a:ext cx="2336165" cy="334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24865" y="1076325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94740" y="1555115"/>
            <a:ext cx="790067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未知</a:t>
            </a:r>
          </a:p>
          <a:p>
            <a:pPr algn="l"/>
            <a:endParaRPr 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endParaRPr 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竞猜：对某随机事件的猜测</a:t>
            </a:r>
          </a:p>
          <a:p>
            <a:pPr algn="l"/>
            <a:endParaRPr 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神秘盒子：盲盒、生日礼物</a:t>
            </a:r>
          </a:p>
          <a:p>
            <a:pPr algn="l"/>
            <a:endParaRPr 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彩蛋：电影专用</a:t>
            </a:r>
          </a:p>
          <a:p>
            <a:pPr algn="l"/>
            <a:endParaRPr 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抽奖：奖品有悬念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235481" y="405130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游戏化运营设计思路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470" y="1076325"/>
            <a:ext cx="2880995" cy="2953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24865" y="1076325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94740" y="1863725"/>
            <a:ext cx="790067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损失厌恶</a:t>
            </a:r>
          </a:p>
          <a:p>
            <a:pPr algn="l"/>
            <a:endParaRPr 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endParaRPr lang="zh-CN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sz="2000" b="1" dirty="0">
                <a:solidFill>
                  <a:schemeClr val="tx1"/>
                </a:solidFill>
                <a:sym typeface="+mn-ea"/>
              </a:rPr>
              <a:t>理所应得：用户完成某个行为后及时奖励，限时使用（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eg.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优惠券）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倒计时</a:t>
            </a:r>
          </a:p>
          <a:p>
            <a:pPr algn="l"/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沉没成本：让用户尽量多地留下东西（</a:t>
            </a: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eg.</a:t>
            </a: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时间、创造内容。。）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35481" y="405130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游戏化运营设计思路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12" y="405427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ym typeface="+mn-ea"/>
              </a:rPr>
              <a:t>你在哪个段位？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515" y="1584325"/>
            <a:ext cx="8357870" cy="28625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36E3F89-AC85-4E71-A602-9DCCF7BD8633}"/>
              </a:ext>
            </a:extLst>
          </p:cNvPr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40" name="图片 39" descr="resource">
              <a:extLst>
                <a:ext uri="{FF2B5EF4-FFF2-40B4-BE49-F238E27FC236}">
                  <a16:creationId xmlns:a16="http://schemas.microsoft.com/office/drawing/2014/main" id="{88401DE6-5728-41C7-B27F-9BAF824BC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41" name="图片 40" descr="resource">
              <a:extLst>
                <a:ext uri="{FF2B5EF4-FFF2-40B4-BE49-F238E27FC236}">
                  <a16:creationId xmlns:a16="http://schemas.microsoft.com/office/drawing/2014/main" id="{5DB01528-AFAB-4D32-91BB-C9A48C219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42" name="图片 41" descr="resource">
              <a:extLst>
                <a:ext uri="{FF2B5EF4-FFF2-40B4-BE49-F238E27FC236}">
                  <a16:creationId xmlns:a16="http://schemas.microsoft.com/office/drawing/2014/main" id="{C979225C-0E3E-46B8-8FDB-973A69D36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A66695B-025C-412F-90E0-1FC45C7C938F}"/>
              </a:ext>
            </a:extLst>
          </p:cNvPr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4" name="对角圆角矩形 3">
              <a:extLst>
                <a:ext uri="{FF2B5EF4-FFF2-40B4-BE49-F238E27FC236}">
                  <a16:creationId xmlns:a16="http://schemas.microsoft.com/office/drawing/2014/main" id="{E5B47D77-D96F-485F-A159-04436CE60FA4}"/>
                </a:ext>
              </a:extLst>
            </p:cNvPr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44" descr="黑色ROI">
              <a:extLst>
                <a:ext uri="{FF2B5EF4-FFF2-40B4-BE49-F238E27FC236}">
                  <a16:creationId xmlns:a16="http://schemas.microsoft.com/office/drawing/2014/main" id="{C92B5F3D-A302-4EC6-9688-366FFBC57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D532033E-DB5A-4780-B7EB-A48B92C5A6C9}"/>
              </a:ext>
            </a:extLst>
          </p:cNvPr>
          <p:cNvSpPr txBox="1"/>
          <p:nvPr/>
        </p:nvSpPr>
        <p:spPr>
          <a:xfrm>
            <a:off x="7409342" y="420623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扫码为我进行打分哦</a:t>
            </a:r>
            <a:r>
              <a:rPr lang="en-US" altLang="zh-CN" dirty="0"/>
              <a:t>~</a:t>
            </a:r>
            <a:endParaRPr lang="zh-CN" altLang="en-US" dirty="0"/>
          </a:p>
        </p:txBody>
      </p:sp>
      <p:sp>
        <p:nvSpPr>
          <p:cNvPr id="48" name="ExtraShape1">
            <a:extLst>
              <a:ext uri="{FF2B5EF4-FFF2-40B4-BE49-F238E27FC236}">
                <a16:creationId xmlns:a16="http://schemas.microsoft.com/office/drawing/2014/main" id="{1AA661E9-E993-4AD7-8349-C87B4BFFBD9B}"/>
              </a:ext>
            </a:extLst>
          </p:cNvPr>
          <p:cNvSpPr/>
          <p:nvPr/>
        </p:nvSpPr>
        <p:spPr>
          <a:xfrm>
            <a:off x="342356" y="1656892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开场收尾</a:t>
            </a:r>
          </a:p>
        </p:txBody>
      </p:sp>
      <p:cxnSp>
        <p:nvCxnSpPr>
          <p:cNvPr id="49" name="ExtraShape1">
            <a:extLst>
              <a:ext uri="{FF2B5EF4-FFF2-40B4-BE49-F238E27FC236}">
                <a16:creationId xmlns:a16="http://schemas.microsoft.com/office/drawing/2014/main" id="{B59CE264-FF91-4271-B045-A04E70EA030D}"/>
              </a:ext>
            </a:extLst>
          </p:cNvPr>
          <p:cNvCxnSpPr>
            <a:cxnSpLocks/>
          </p:cNvCxnSpPr>
          <p:nvPr/>
        </p:nvCxnSpPr>
        <p:spPr>
          <a:xfrm>
            <a:off x="1486932" y="2316970"/>
            <a:ext cx="813817" cy="4251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xtraShape2">
            <a:extLst>
              <a:ext uri="{FF2B5EF4-FFF2-40B4-BE49-F238E27FC236}">
                <a16:creationId xmlns:a16="http://schemas.microsoft.com/office/drawing/2014/main" id="{8B92BF18-CF0A-48D4-B3A9-CC4F7AB2855F}"/>
              </a:ext>
            </a:extLst>
          </p:cNvPr>
          <p:cNvSpPr/>
          <p:nvPr/>
        </p:nvSpPr>
        <p:spPr>
          <a:xfrm rot="10800000" flipV="1">
            <a:off x="2432836" y="258008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内容</a:t>
            </a:r>
          </a:p>
        </p:txBody>
      </p:sp>
      <p:cxnSp>
        <p:nvCxnSpPr>
          <p:cNvPr id="51" name="ExtraShape2">
            <a:extLst>
              <a:ext uri="{FF2B5EF4-FFF2-40B4-BE49-F238E27FC236}">
                <a16:creationId xmlns:a16="http://schemas.microsoft.com/office/drawing/2014/main" id="{26085AE2-0E81-4A8C-B7CF-5DC5E19EC7E7}"/>
              </a:ext>
            </a:extLst>
          </p:cNvPr>
          <p:cNvCxnSpPr>
            <a:cxnSpLocks/>
          </p:cNvCxnSpPr>
          <p:nvPr/>
        </p:nvCxnSpPr>
        <p:spPr>
          <a:xfrm rot="20700000" flipV="1">
            <a:off x="3570737" y="2742145"/>
            <a:ext cx="1157719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xtraShape3">
            <a:extLst>
              <a:ext uri="{FF2B5EF4-FFF2-40B4-BE49-F238E27FC236}">
                <a16:creationId xmlns:a16="http://schemas.microsoft.com/office/drawing/2014/main" id="{F2ABF279-E7C7-424D-8F36-B17C4F6E728D}"/>
              </a:ext>
            </a:extLst>
          </p:cNvPr>
          <p:cNvSpPr/>
          <p:nvPr/>
        </p:nvSpPr>
        <p:spPr>
          <a:xfrm>
            <a:off x="4822569" y="1885438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语言</a:t>
            </a:r>
          </a:p>
        </p:txBody>
      </p:sp>
      <p:cxnSp>
        <p:nvCxnSpPr>
          <p:cNvPr id="53" name="ExtraShape3">
            <a:extLst>
              <a:ext uri="{FF2B5EF4-FFF2-40B4-BE49-F238E27FC236}">
                <a16:creationId xmlns:a16="http://schemas.microsoft.com/office/drawing/2014/main" id="{3384741A-3CA1-4157-B842-ECC48533D79E}"/>
              </a:ext>
            </a:extLst>
          </p:cNvPr>
          <p:cNvCxnSpPr>
            <a:cxnSpLocks/>
          </p:cNvCxnSpPr>
          <p:nvPr/>
        </p:nvCxnSpPr>
        <p:spPr>
          <a:xfrm>
            <a:off x="5419304" y="2968681"/>
            <a:ext cx="535173" cy="93386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xtraShape4">
            <a:extLst>
              <a:ext uri="{FF2B5EF4-FFF2-40B4-BE49-F238E27FC236}">
                <a16:creationId xmlns:a16="http://schemas.microsoft.com/office/drawing/2014/main" id="{49F34543-F306-492F-A201-EE70BB48272D}"/>
              </a:ext>
            </a:extLst>
          </p:cNvPr>
          <p:cNvSpPr/>
          <p:nvPr/>
        </p:nvSpPr>
        <p:spPr>
          <a:xfrm rot="10800000" flipV="1">
            <a:off x="5758760" y="396024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时间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D51FDD1-3A2F-4EDB-8157-A8B8DFFC22DC}"/>
              </a:ext>
            </a:extLst>
          </p:cNvPr>
          <p:cNvSpPr txBox="1"/>
          <p:nvPr/>
        </p:nvSpPr>
        <p:spPr>
          <a:xfrm>
            <a:off x="1192936" y="46418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评分</a:t>
            </a:r>
          </a:p>
        </p:txBody>
      </p:sp>
      <p:sp>
        <p:nvSpPr>
          <p:cNvPr id="56" name="ValueText4">
            <a:extLst>
              <a:ext uri="{FF2B5EF4-FFF2-40B4-BE49-F238E27FC236}">
                <a16:creationId xmlns:a16="http://schemas.microsoft.com/office/drawing/2014/main" id="{13B83237-4822-4CF9-A81F-93AB7BB249A3}"/>
              </a:ext>
            </a:extLst>
          </p:cNvPr>
          <p:cNvSpPr txBox="1"/>
          <p:nvPr/>
        </p:nvSpPr>
        <p:spPr>
          <a:xfrm>
            <a:off x="6358643" y="3435611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7" name="ValueText1">
            <a:extLst>
              <a:ext uri="{FF2B5EF4-FFF2-40B4-BE49-F238E27FC236}">
                <a16:creationId xmlns:a16="http://schemas.microsoft.com/office/drawing/2014/main" id="{1B108766-2CBB-460B-9E22-98C2FC225DE9}"/>
              </a:ext>
            </a:extLst>
          </p:cNvPr>
          <p:cNvSpPr txBox="1"/>
          <p:nvPr/>
        </p:nvSpPr>
        <p:spPr>
          <a:xfrm>
            <a:off x="557843" y="285377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8" name="ValueText2">
            <a:extLst>
              <a:ext uri="{FF2B5EF4-FFF2-40B4-BE49-F238E27FC236}">
                <a16:creationId xmlns:a16="http://schemas.microsoft.com/office/drawing/2014/main" id="{E0BFC918-696B-414F-A3B8-88365A3F8B30}"/>
              </a:ext>
            </a:extLst>
          </p:cNvPr>
          <p:cNvSpPr txBox="1"/>
          <p:nvPr/>
        </p:nvSpPr>
        <p:spPr>
          <a:xfrm>
            <a:off x="2650697" y="1932763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  <a:endParaRPr lang="en-US" sz="7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ValueText3">
            <a:extLst>
              <a:ext uri="{FF2B5EF4-FFF2-40B4-BE49-F238E27FC236}">
                <a16:creationId xmlns:a16="http://schemas.microsoft.com/office/drawing/2014/main" id="{D2758E15-BF2F-4022-8E14-8CB876A3D082}"/>
              </a:ext>
            </a:extLst>
          </p:cNvPr>
          <p:cNvSpPr txBox="1"/>
          <p:nvPr/>
        </p:nvSpPr>
        <p:spPr>
          <a:xfrm>
            <a:off x="4706294" y="302746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30</a:t>
            </a:r>
            <a:r>
              <a:rPr lang="en-US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808F247-253A-41E8-AED3-07DD02D11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32" y="1842591"/>
            <a:ext cx="1999394" cy="199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15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12" y="405427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ym typeface="+mn-ea"/>
              </a:rPr>
              <a:t>你在哪个段位？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4035" y="1027430"/>
            <a:ext cx="3480036" cy="216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6050" y="3411220"/>
            <a:ext cx="2619428" cy="216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0695" y="3411220"/>
            <a:ext cx="3585600" cy="216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345" y="1027430"/>
            <a:ext cx="3740820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24865" y="1076325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482496" y="2786380"/>
            <a:ext cx="729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打游戏时，我们到底在打什么？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24865" y="1076325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024661" y="2787015"/>
            <a:ext cx="821055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有趣？上瘾？挑战？反馈？虚拟？</a:t>
            </a:r>
            <a:r>
              <a:rPr lang="en-US" altLang="zh-CN" sz="4000" b="1" dirty="0">
                <a:solidFill>
                  <a:schemeClr val="tx1"/>
                </a:solidFill>
                <a:sym typeface="+mn-ea"/>
              </a:rPr>
              <a:t>...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26720"/>
            <a:ext cx="373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打游戏时，我们到底在打什么？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4865" y="1076325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63320" y="1907540"/>
            <a:ext cx="5161280" cy="2245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一程：过程</a:t>
            </a:r>
          </a:p>
          <a:p>
            <a:endParaRPr lang="zh-CN" altLang="en-US" sz="2800" b="1"/>
          </a:p>
          <a:p>
            <a:r>
              <a:rPr lang="zh-CN" altLang="en-US" sz="2800" b="1"/>
              <a:t>二感：目标感、成就感</a:t>
            </a:r>
          </a:p>
          <a:p>
            <a:endParaRPr lang="zh-CN" altLang="en-US" sz="2800" b="1"/>
          </a:p>
          <a:p>
            <a:r>
              <a:rPr lang="zh-CN" altLang="en-US" sz="2800" b="1"/>
              <a:t>三性：随机性、确定性、差异性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36116" y="405130"/>
            <a:ext cx="272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一程：一个快乐的过程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4865" y="1076325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36345" y="4265295"/>
            <a:ext cx="805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/>
              <a:t>我们能当个旷工、扮个富翁、养个宠物、偷个菜、砍砍丧尸、打妖怪、</a:t>
            </a:r>
          </a:p>
          <a:p>
            <a:pPr algn="l"/>
            <a:r>
              <a:rPr lang="zh-CN" altLang="en-US" sz="2000" b="1"/>
              <a:t>开飞车、救公主或者主公等等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36345" y="1308735"/>
            <a:ext cx="405638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是体验的乐趣？</a:t>
            </a:r>
          </a:p>
          <a:p>
            <a:endParaRPr lang="zh-CN" altLang="en-US" sz="2400" b="1"/>
          </a:p>
          <a:p>
            <a:r>
              <a:rPr lang="zh-CN" altLang="en-US" sz="2400" b="1"/>
              <a:t>是战斗的快感？</a:t>
            </a:r>
          </a:p>
          <a:p>
            <a:endParaRPr lang="zh-CN" altLang="en-US" sz="2400" b="1"/>
          </a:p>
          <a:p>
            <a:r>
              <a:rPr lang="zh-CN" altLang="en-US" sz="2400" b="1"/>
              <a:t>是王者的荣耀？</a:t>
            </a:r>
          </a:p>
          <a:p>
            <a:endParaRPr lang="zh-CN" altLang="en-US" sz="2400" b="1"/>
          </a:p>
          <a:p>
            <a:r>
              <a:rPr lang="en-US" altLang="zh-CN" sz="2400" b="1"/>
              <a:t>......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36116" y="405130"/>
            <a:ext cx="272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ym typeface="+mn-ea"/>
              </a:rPr>
              <a:t>二感：目标感、成就感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4865" y="1076325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25525" y="2540635"/>
            <a:ext cx="81984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b="1"/>
              <a:t>目标感是用户上号的动力</a:t>
            </a:r>
          </a:p>
          <a:p>
            <a:endParaRPr lang="zh-CN" sz="2400" b="1"/>
          </a:p>
          <a:p>
            <a:r>
              <a:rPr lang="zh-CN" sz="2400" b="1"/>
              <a:t>成就感是目标达成的预期结果，是游戏中的一个个重要节点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36116" y="464185"/>
            <a:ext cx="373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>
                <a:sym typeface="+mn-ea"/>
              </a:rPr>
              <a:t>三性：随机性、确定性、差异性</a:t>
            </a:r>
            <a:endParaRPr lang="zh-CN" altLang="en-US" sz="20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4865" y="1076325"/>
            <a:ext cx="8610600" cy="41275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36345" y="2171065"/>
            <a:ext cx="390969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随机性是游戏中</a:t>
            </a:r>
            <a:r>
              <a:rPr lang="en-US" altLang="zh-CN" sz="2400" b="1"/>
              <a:t> </a:t>
            </a:r>
            <a:r>
              <a:rPr lang="zh-CN" altLang="en-US" sz="2400" b="1"/>
              <a:t>惊喜所在</a:t>
            </a:r>
          </a:p>
          <a:p>
            <a:endParaRPr lang="zh-CN" altLang="en-US" sz="2400" b="1"/>
          </a:p>
          <a:p>
            <a:r>
              <a:rPr lang="zh-CN" altLang="en-US" sz="2400" b="1"/>
              <a:t>确定性是游戏中</a:t>
            </a:r>
            <a:r>
              <a:rPr lang="en-US" altLang="zh-CN" sz="2400" b="1"/>
              <a:t> </a:t>
            </a:r>
            <a:r>
              <a:rPr lang="zh-CN" altLang="en-US" sz="2400" b="1"/>
              <a:t>兜底的快乐</a:t>
            </a:r>
          </a:p>
          <a:p>
            <a:endParaRPr lang="zh-CN" altLang="en-US" sz="2400" b="1"/>
          </a:p>
          <a:p>
            <a:r>
              <a:rPr lang="zh-CN" altLang="en-US" sz="2400" b="1"/>
              <a:t>差异性是游戏中</a:t>
            </a:r>
            <a:r>
              <a:rPr lang="en-US" altLang="zh-CN" sz="2400" b="1"/>
              <a:t> </a:t>
            </a:r>
            <a:r>
              <a:rPr lang="zh-CN" altLang="en-US" sz="2400" b="1"/>
              <a:t>终极快乐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789</Words>
  <Application>Microsoft Office PowerPoint</Application>
  <PresentationFormat>自定义</PresentationFormat>
  <Paragraphs>157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487</cp:revision>
  <dcterms:created xsi:type="dcterms:W3CDTF">2019-12-22T05:53:00Z</dcterms:created>
  <dcterms:modified xsi:type="dcterms:W3CDTF">2021-07-30T02:08:35Z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DCD6E8D539144C23BA1234B0E913A469</vt:lpwstr>
  </property>
</Properties>
</file>