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media/image1.svg" ContentType="image/svg+xml"/>
  <Override PartName="/ppt/media/image2.svg" ContentType="image/svg+xml"/>
  <Override PartName="/ppt/media/image3.svg" ContentType="image/svg+xml"/>
  <Override PartName="/ppt/media/image4.svg" ContentType="image/svg+xml"/>
  <Override PartName="/ppt/media/image5.svg" ContentType="image/svg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283" r:id="rId3"/>
    <p:sldId id="2644" r:id="rId5"/>
    <p:sldId id="2646" r:id="rId6"/>
    <p:sldId id="2651" r:id="rId7"/>
    <p:sldId id="2652" r:id="rId8"/>
    <p:sldId id="2653" r:id="rId9"/>
    <p:sldId id="2647" r:id="rId10"/>
    <p:sldId id="2649" r:id="rId11"/>
    <p:sldId id="2634" r:id="rId12"/>
  </p:sldIdLst>
  <p:sldSz cx="10259695" cy="575945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o jun" initials="cj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A900"/>
    <a:srgbClr val="F8F8F8"/>
    <a:srgbClr val="120C16"/>
    <a:srgbClr val="6DF5ED"/>
    <a:srgbClr val="E93252"/>
    <a:srgbClr val="0358B2"/>
    <a:srgbClr val="0358B1"/>
    <a:srgbClr val="035898"/>
    <a:srgbClr val="F1F1F1"/>
    <a:srgbClr val="0264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4660"/>
  </p:normalViewPr>
  <p:slideViewPr>
    <p:cSldViewPr snapToGrid="0">
      <p:cViewPr varScale="1">
        <p:scale>
          <a:sx n="80" d="100"/>
          <a:sy n="80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commentAuthors" Target="commentAuthors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0261" y="1143000"/>
            <a:ext cx="5497477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681038" y="1143000"/>
            <a:ext cx="5495925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282591" y="942757"/>
            <a:ext cx="7695544" cy="2005523"/>
          </a:xfrm>
        </p:spPr>
        <p:txBody>
          <a:bodyPr anchor="b"/>
          <a:lstStyle>
            <a:lvl1pPr algn="ctr">
              <a:defRPr sz="503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282591" y="3025619"/>
            <a:ext cx="7695544" cy="1390797"/>
          </a:xfrm>
        </p:spPr>
        <p:txBody>
          <a:bodyPr/>
          <a:lstStyle>
            <a:lvl1pPr marL="0" indent="0" algn="ctr">
              <a:buNone/>
              <a:defRPr sz="2010"/>
            </a:lvl1pPr>
            <a:lvl2pPr marL="382905" indent="0" algn="ctr">
              <a:buNone/>
              <a:defRPr sz="1670"/>
            </a:lvl2pPr>
            <a:lvl3pPr marL="766445" indent="0" algn="ctr">
              <a:buNone/>
              <a:defRPr sz="1510"/>
            </a:lvl3pPr>
            <a:lvl4pPr marL="1148715" indent="0" algn="ctr">
              <a:buNone/>
              <a:defRPr sz="1340"/>
            </a:lvl4pPr>
            <a:lvl5pPr marL="1533525" indent="0" algn="ctr">
              <a:buNone/>
              <a:defRPr sz="1340"/>
            </a:lvl5pPr>
            <a:lvl6pPr marL="1915795" indent="0" algn="ctr">
              <a:buNone/>
              <a:defRPr sz="1340"/>
            </a:lvl6pPr>
            <a:lvl7pPr marL="2299970" indent="0" algn="ctr">
              <a:buNone/>
              <a:defRPr sz="1340"/>
            </a:lvl7pPr>
            <a:lvl8pPr marL="2682240" indent="0" algn="ctr">
              <a:buNone/>
              <a:defRPr sz="1340"/>
            </a:lvl8pPr>
            <a:lvl9pPr marL="3065780" indent="0" algn="ctr">
              <a:buNone/>
              <a:defRPr sz="134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342833" y="306697"/>
            <a:ext cx="2212469" cy="488179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705426" y="306697"/>
            <a:ext cx="6509148" cy="4881794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0082" y="1436137"/>
            <a:ext cx="8849876" cy="2396226"/>
          </a:xfrm>
        </p:spPr>
        <p:txBody>
          <a:bodyPr anchor="b"/>
          <a:lstStyle>
            <a:lvl1pPr>
              <a:defRPr sz="503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00082" y="3855032"/>
            <a:ext cx="8849876" cy="1260118"/>
          </a:xfrm>
        </p:spPr>
        <p:txBody>
          <a:bodyPr/>
          <a:lstStyle>
            <a:lvl1pPr marL="0" indent="0">
              <a:buNone/>
              <a:defRPr sz="2010">
                <a:solidFill>
                  <a:schemeClr val="tx1">
                    <a:tint val="75000"/>
                  </a:schemeClr>
                </a:solidFill>
              </a:defRPr>
            </a:lvl1pPr>
            <a:lvl2pPr marL="382905" indent="0">
              <a:buNone/>
              <a:defRPr sz="1670">
                <a:solidFill>
                  <a:schemeClr val="tx1">
                    <a:tint val="75000"/>
                  </a:schemeClr>
                </a:solidFill>
              </a:defRPr>
            </a:lvl2pPr>
            <a:lvl3pPr marL="766445" indent="0">
              <a:buNone/>
              <a:defRPr sz="1510">
                <a:solidFill>
                  <a:schemeClr val="tx1">
                    <a:tint val="75000"/>
                  </a:schemeClr>
                </a:solidFill>
              </a:defRPr>
            </a:lvl3pPr>
            <a:lvl4pPr marL="1148715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4pPr>
            <a:lvl5pPr marL="1533525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5pPr>
            <a:lvl6pPr marL="1915795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6pPr>
            <a:lvl7pPr marL="2299970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7pPr>
            <a:lvl8pPr marL="2682240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8pPr>
            <a:lvl9pPr marL="3065780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705426" y="1533478"/>
            <a:ext cx="4360808" cy="365501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194493" y="1533478"/>
            <a:ext cx="4360808" cy="365501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6762" y="306697"/>
            <a:ext cx="8849876" cy="111343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06762" y="1412135"/>
            <a:ext cx="4340767" cy="692065"/>
          </a:xfrm>
        </p:spPr>
        <p:txBody>
          <a:bodyPr anchor="b"/>
          <a:lstStyle>
            <a:lvl1pPr marL="0" indent="0">
              <a:buNone/>
              <a:defRPr sz="2010" b="1"/>
            </a:lvl1pPr>
            <a:lvl2pPr marL="382905" indent="0">
              <a:buNone/>
              <a:defRPr sz="1670" b="1"/>
            </a:lvl2pPr>
            <a:lvl3pPr marL="766445" indent="0">
              <a:buNone/>
              <a:defRPr sz="1510" b="1"/>
            </a:lvl3pPr>
            <a:lvl4pPr marL="1148715" indent="0">
              <a:buNone/>
              <a:defRPr sz="1340" b="1"/>
            </a:lvl4pPr>
            <a:lvl5pPr marL="1533525" indent="0">
              <a:buNone/>
              <a:defRPr sz="1340" b="1"/>
            </a:lvl5pPr>
            <a:lvl6pPr marL="1915795" indent="0">
              <a:buNone/>
              <a:defRPr sz="1340" b="1"/>
            </a:lvl6pPr>
            <a:lvl7pPr marL="2299970" indent="0">
              <a:buNone/>
              <a:defRPr sz="1340" b="1"/>
            </a:lvl7pPr>
            <a:lvl8pPr marL="2682240" indent="0">
              <a:buNone/>
              <a:defRPr sz="1340" b="1"/>
            </a:lvl8pPr>
            <a:lvl9pPr marL="3065780" indent="0">
              <a:buNone/>
              <a:defRPr sz="134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706762" y="2104200"/>
            <a:ext cx="4340767" cy="309495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5194493" y="1412135"/>
            <a:ext cx="4362145" cy="692065"/>
          </a:xfrm>
        </p:spPr>
        <p:txBody>
          <a:bodyPr anchor="b"/>
          <a:lstStyle>
            <a:lvl1pPr marL="0" indent="0">
              <a:buNone/>
              <a:defRPr sz="2010" b="1"/>
            </a:lvl1pPr>
            <a:lvl2pPr marL="382905" indent="0">
              <a:buNone/>
              <a:defRPr sz="1670" b="1"/>
            </a:lvl2pPr>
            <a:lvl3pPr marL="766445" indent="0">
              <a:buNone/>
              <a:defRPr sz="1510" b="1"/>
            </a:lvl3pPr>
            <a:lvl4pPr marL="1148715" indent="0">
              <a:buNone/>
              <a:defRPr sz="1340" b="1"/>
            </a:lvl4pPr>
            <a:lvl5pPr marL="1533525" indent="0">
              <a:buNone/>
              <a:defRPr sz="1340" b="1"/>
            </a:lvl5pPr>
            <a:lvl6pPr marL="1915795" indent="0">
              <a:buNone/>
              <a:defRPr sz="1340" b="1"/>
            </a:lvl6pPr>
            <a:lvl7pPr marL="2299970" indent="0">
              <a:buNone/>
              <a:defRPr sz="1340" b="1"/>
            </a:lvl7pPr>
            <a:lvl8pPr marL="2682240" indent="0">
              <a:buNone/>
              <a:defRPr sz="1340" b="1"/>
            </a:lvl8pPr>
            <a:lvl9pPr marL="3065780" indent="0">
              <a:buNone/>
              <a:defRPr sz="134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5194493" y="2104200"/>
            <a:ext cx="4362145" cy="309495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6762" y="384036"/>
            <a:ext cx="3309351" cy="1344127"/>
          </a:xfrm>
        </p:spPr>
        <p:txBody>
          <a:bodyPr anchor="b"/>
          <a:lstStyle>
            <a:lvl1pPr>
              <a:defRPr sz="2675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362145" y="829413"/>
            <a:ext cx="5194492" cy="4093720"/>
          </a:xfrm>
        </p:spPr>
        <p:txBody>
          <a:bodyPr/>
          <a:lstStyle>
            <a:lvl1pPr>
              <a:defRPr sz="2675"/>
            </a:lvl1pPr>
            <a:lvl2pPr>
              <a:defRPr sz="2345"/>
            </a:lvl2pPr>
            <a:lvl3pPr>
              <a:defRPr sz="2010"/>
            </a:lvl3pPr>
            <a:lvl4pPr>
              <a:defRPr sz="1670"/>
            </a:lvl4pPr>
            <a:lvl5pPr>
              <a:defRPr sz="1670"/>
            </a:lvl5pPr>
            <a:lvl6pPr>
              <a:defRPr sz="1670"/>
            </a:lvl6pPr>
            <a:lvl7pPr>
              <a:defRPr sz="1670"/>
            </a:lvl7pPr>
            <a:lvl8pPr>
              <a:defRPr sz="1670"/>
            </a:lvl8pPr>
            <a:lvl9pPr>
              <a:defRPr sz="167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706762" y="1728163"/>
            <a:ext cx="3309351" cy="3201636"/>
          </a:xfrm>
        </p:spPr>
        <p:txBody>
          <a:bodyPr/>
          <a:lstStyle>
            <a:lvl1pPr marL="0" indent="0">
              <a:buNone/>
              <a:defRPr sz="1340"/>
            </a:lvl1pPr>
            <a:lvl2pPr marL="382905" indent="0">
              <a:buNone/>
              <a:defRPr sz="1175"/>
            </a:lvl2pPr>
            <a:lvl3pPr marL="766445" indent="0">
              <a:buNone/>
              <a:defRPr sz="1005"/>
            </a:lvl3pPr>
            <a:lvl4pPr marL="1148715" indent="0">
              <a:buNone/>
              <a:defRPr sz="840"/>
            </a:lvl4pPr>
            <a:lvl5pPr marL="1533525" indent="0">
              <a:buNone/>
              <a:defRPr sz="840"/>
            </a:lvl5pPr>
            <a:lvl6pPr marL="1915795" indent="0">
              <a:buNone/>
              <a:defRPr sz="840"/>
            </a:lvl6pPr>
            <a:lvl7pPr marL="2299970" indent="0">
              <a:buNone/>
              <a:defRPr sz="840"/>
            </a:lvl7pPr>
            <a:lvl8pPr marL="2682240" indent="0">
              <a:buNone/>
              <a:defRPr sz="840"/>
            </a:lvl8pPr>
            <a:lvl9pPr marL="3065780" indent="0">
              <a:buNone/>
              <a:defRPr sz="84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6762" y="384036"/>
            <a:ext cx="3309351" cy="1344127"/>
          </a:xfrm>
        </p:spPr>
        <p:txBody>
          <a:bodyPr anchor="b"/>
          <a:lstStyle>
            <a:lvl1pPr>
              <a:defRPr sz="2675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362145" y="829413"/>
            <a:ext cx="5194492" cy="4093720"/>
          </a:xfrm>
        </p:spPr>
        <p:txBody>
          <a:bodyPr/>
          <a:lstStyle>
            <a:lvl1pPr marL="0" indent="0">
              <a:buNone/>
              <a:defRPr sz="2675"/>
            </a:lvl1pPr>
            <a:lvl2pPr marL="382905" indent="0">
              <a:buNone/>
              <a:defRPr sz="2345"/>
            </a:lvl2pPr>
            <a:lvl3pPr marL="766445" indent="0">
              <a:buNone/>
              <a:defRPr sz="2010"/>
            </a:lvl3pPr>
            <a:lvl4pPr marL="1148715" indent="0">
              <a:buNone/>
              <a:defRPr sz="1670"/>
            </a:lvl4pPr>
            <a:lvl5pPr marL="1533525" indent="0">
              <a:buNone/>
              <a:defRPr sz="1670"/>
            </a:lvl5pPr>
            <a:lvl6pPr marL="1915795" indent="0">
              <a:buNone/>
              <a:defRPr sz="1670"/>
            </a:lvl6pPr>
            <a:lvl7pPr marL="2299970" indent="0">
              <a:buNone/>
              <a:defRPr sz="1670"/>
            </a:lvl7pPr>
            <a:lvl8pPr marL="2682240" indent="0">
              <a:buNone/>
              <a:defRPr sz="1670"/>
            </a:lvl8pPr>
            <a:lvl9pPr marL="3065780" indent="0">
              <a:buNone/>
              <a:defRPr sz="167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706762" y="1728163"/>
            <a:ext cx="3309351" cy="3201636"/>
          </a:xfrm>
        </p:spPr>
        <p:txBody>
          <a:bodyPr/>
          <a:lstStyle>
            <a:lvl1pPr marL="0" indent="0">
              <a:buNone/>
              <a:defRPr sz="1340"/>
            </a:lvl1pPr>
            <a:lvl2pPr marL="382905" indent="0">
              <a:buNone/>
              <a:defRPr sz="1175"/>
            </a:lvl2pPr>
            <a:lvl3pPr marL="766445" indent="0">
              <a:buNone/>
              <a:defRPr sz="1005"/>
            </a:lvl3pPr>
            <a:lvl4pPr marL="1148715" indent="0">
              <a:buNone/>
              <a:defRPr sz="840"/>
            </a:lvl4pPr>
            <a:lvl5pPr marL="1533525" indent="0">
              <a:buNone/>
              <a:defRPr sz="840"/>
            </a:lvl5pPr>
            <a:lvl6pPr marL="1915795" indent="0">
              <a:buNone/>
              <a:defRPr sz="840"/>
            </a:lvl6pPr>
            <a:lvl7pPr marL="2299970" indent="0">
              <a:buNone/>
              <a:defRPr sz="840"/>
            </a:lvl7pPr>
            <a:lvl8pPr marL="2682240" indent="0">
              <a:buNone/>
              <a:defRPr sz="840"/>
            </a:lvl8pPr>
            <a:lvl9pPr marL="3065780" indent="0">
              <a:buNone/>
              <a:defRPr sz="84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705425" y="306697"/>
            <a:ext cx="8849876" cy="11134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05425" y="1533478"/>
            <a:ext cx="8849876" cy="36550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705425" y="5339170"/>
            <a:ext cx="2308663" cy="3066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398866" y="5339170"/>
            <a:ext cx="3462995" cy="3066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7246637" y="5339170"/>
            <a:ext cx="2308663" cy="3066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766445" rtl="0" eaLnBrk="1" latinLnBrk="0" hangingPunct="1">
        <a:lnSpc>
          <a:spcPct val="90000"/>
        </a:lnSpc>
        <a:spcBef>
          <a:spcPct val="0"/>
        </a:spcBef>
        <a:buNone/>
        <a:defRPr sz="36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1770" indent="-191770" algn="l" defTabSz="766445" rtl="0" eaLnBrk="1" latinLnBrk="0" hangingPunct="1">
        <a:lnSpc>
          <a:spcPct val="90000"/>
        </a:lnSpc>
        <a:spcBef>
          <a:spcPts val="840"/>
        </a:spcBef>
        <a:buFont typeface="Arial" panose="020B0604020202020204" pitchFamily="34" charset="0"/>
        <a:buChar char="•"/>
        <a:defRPr sz="2345" kern="1200">
          <a:solidFill>
            <a:schemeClr val="tx1"/>
          </a:solidFill>
          <a:latin typeface="+mn-lt"/>
          <a:ea typeface="+mn-ea"/>
          <a:cs typeface="+mn-cs"/>
        </a:defRPr>
      </a:lvl1pPr>
      <a:lvl2pPr marL="574675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2010" kern="1200">
          <a:solidFill>
            <a:schemeClr val="tx1"/>
          </a:solidFill>
          <a:latin typeface="+mn-lt"/>
          <a:ea typeface="+mn-ea"/>
          <a:cs typeface="+mn-cs"/>
        </a:defRPr>
      </a:lvl2pPr>
      <a:lvl3pPr marL="958850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670" kern="1200">
          <a:solidFill>
            <a:schemeClr val="tx1"/>
          </a:solidFill>
          <a:latin typeface="+mn-lt"/>
          <a:ea typeface="+mn-ea"/>
          <a:cs typeface="+mn-cs"/>
        </a:defRPr>
      </a:lvl3pPr>
      <a:lvl4pPr marL="1341120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4pPr>
      <a:lvl5pPr marL="1724660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5pPr>
      <a:lvl6pPr marL="2107565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6pPr>
      <a:lvl7pPr marL="2491105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7pPr>
      <a:lvl8pPr marL="2874010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8pPr>
      <a:lvl9pPr marL="3258185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1pPr>
      <a:lvl2pPr marL="38290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2pPr>
      <a:lvl3pPr marL="76644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3pPr>
      <a:lvl4pPr marL="114871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4pPr>
      <a:lvl5pPr marL="153352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5pPr>
      <a:lvl6pPr marL="191579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6pPr>
      <a:lvl7pPr marL="2299970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7pPr>
      <a:lvl8pPr marL="2682240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8pPr>
      <a:lvl9pPr marL="3065780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svg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7" Type="http://schemas.openxmlformats.org/officeDocument/2006/relationships/image" Target="../media/image6.png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7" Type="http://schemas.openxmlformats.org/officeDocument/2006/relationships/image" Target="../media/image8.png"/><Relationship Id="rId6" Type="http://schemas.openxmlformats.org/officeDocument/2006/relationships/image" Target="../media/image7.png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7" Type="http://schemas.openxmlformats.org/officeDocument/2006/relationships/image" Target="../media/image10.png"/><Relationship Id="rId6" Type="http://schemas.openxmlformats.org/officeDocument/2006/relationships/image" Target="../media/image9.png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.xml"/><Relationship Id="rId8" Type="http://schemas.openxmlformats.org/officeDocument/2006/relationships/image" Target="../media/image13.png"/><Relationship Id="rId7" Type="http://schemas.openxmlformats.org/officeDocument/2006/relationships/image" Target="../media/image12.png"/><Relationship Id="rId6" Type="http://schemas.openxmlformats.org/officeDocument/2006/relationships/image" Target="../media/image11.png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2.xml"/><Relationship Id="rId8" Type="http://schemas.openxmlformats.org/officeDocument/2006/relationships/slideLayout" Target="../slideLayouts/slideLayout1.xml"/><Relationship Id="rId7" Type="http://schemas.openxmlformats.org/officeDocument/2006/relationships/image" Target="../media/image5.svg"/><Relationship Id="rId6" Type="http://schemas.openxmlformats.org/officeDocument/2006/relationships/image" Target="../media/image17.png"/><Relationship Id="rId5" Type="http://schemas.openxmlformats.org/officeDocument/2006/relationships/image" Target="../media/image4.svg"/><Relationship Id="rId4" Type="http://schemas.openxmlformats.org/officeDocument/2006/relationships/image" Target="../media/image16.png"/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A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2009456" y="1567122"/>
            <a:ext cx="6126480" cy="27228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sz="3600" b="1" dirty="0">
                <a:solidFill>
                  <a:schemeClr val="tx1"/>
                </a:solidFill>
              </a:rPr>
              <a:t>有效深聊的重要性</a:t>
            </a:r>
            <a:r>
              <a:rPr lang="zh-CN" altLang="en-US" sz="3600" b="1" dirty="0"/>
              <a:t>案例的复盘</a:t>
            </a:r>
            <a:endParaRPr lang="en-US" altLang="zh-CN" sz="3600" b="1" dirty="0"/>
          </a:p>
          <a:p>
            <a:pPr algn="ctr">
              <a:lnSpc>
                <a:spcPct val="150000"/>
              </a:lnSpc>
            </a:pPr>
            <a:r>
              <a:rPr lang="zh-CN" altLang="en-US" sz="3600" b="1" dirty="0">
                <a:solidFill>
                  <a:schemeClr val="tx1"/>
                </a:solidFill>
              </a:rPr>
              <a:t>   </a:t>
            </a:r>
            <a:r>
              <a:rPr lang="zh-CN" altLang="en-US" b="1" dirty="0">
                <a:sym typeface="+mn-ea"/>
              </a:rPr>
              <a:t>部门：碧翠园自营项目组   </a:t>
            </a:r>
            <a:endParaRPr lang="en-US" altLang="zh-CN" b="1" dirty="0"/>
          </a:p>
          <a:p>
            <a:pPr algn="ctr">
              <a:lnSpc>
                <a:spcPct val="150000"/>
              </a:lnSpc>
            </a:pPr>
            <a:r>
              <a:rPr lang="zh-CN" altLang="en-US" b="1" dirty="0">
                <a:sym typeface="+mn-ea"/>
              </a:rPr>
              <a:t>姓名：麦耀锋</a:t>
            </a:r>
            <a:endParaRPr lang="en-US" altLang="zh-CN" b="1" dirty="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zh-CN" altLang="en-US" b="1" dirty="0">
                <a:sym typeface="+mn-ea"/>
              </a:rPr>
              <a:t>花名：奶锡</a:t>
            </a:r>
            <a:endParaRPr lang="en-US" altLang="zh-CN" b="1" dirty="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</a:pPr>
            <a:endParaRPr lang="en-US" altLang="zh-CN" b="1" dirty="0">
              <a:solidFill>
                <a:schemeClr val="tx1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577552" y="3941688"/>
            <a:ext cx="4990289" cy="8125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dist">
              <a:lnSpc>
                <a:spcPct val="130000"/>
              </a:lnSpc>
            </a:pPr>
            <a:r>
              <a:rPr lang="zh-CN" altLang="en-US" sz="1200" b="1" dirty="0"/>
              <a:t>最专业的品牌私域运营服务商</a:t>
            </a:r>
            <a:endParaRPr lang="en-US" altLang="zh-CN" sz="1200" b="1" dirty="0"/>
          </a:p>
          <a:p>
            <a:pPr algn="dist">
              <a:lnSpc>
                <a:spcPct val="130000"/>
              </a:lnSpc>
            </a:pPr>
            <a:r>
              <a:rPr lang="zh-CN" altLang="zh-CN" sz="1200" b="1" dirty="0"/>
              <a:t>帮你管理最有价值的用户资产</a:t>
            </a:r>
            <a:endParaRPr lang="en-US" altLang="zh-CN" sz="1200" b="1" dirty="0"/>
          </a:p>
          <a:p>
            <a:pPr algn="dist">
              <a:lnSpc>
                <a:spcPct val="130000"/>
              </a:lnSpc>
            </a:pPr>
            <a:endParaRPr lang="zh-CN" altLang="en-US" sz="1200" b="1" dirty="0">
              <a:solidFill>
                <a:schemeClr val="tx1"/>
              </a:solidFill>
              <a:sym typeface="+mn-ea"/>
            </a:endParaRPr>
          </a:p>
        </p:txBody>
      </p:sp>
      <p:cxnSp>
        <p:nvCxnSpPr>
          <p:cNvPr id="4" name="直接连接符 3"/>
          <p:cNvCxnSpPr/>
          <p:nvPr/>
        </p:nvCxnSpPr>
        <p:spPr>
          <a:xfrm flipH="1" flipV="1">
            <a:off x="7620" y="4621530"/>
            <a:ext cx="10130155" cy="762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组合 8"/>
          <p:cNvGrpSpPr/>
          <p:nvPr/>
        </p:nvGrpSpPr>
        <p:grpSpPr>
          <a:xfrm>
            <a:off x="3871753" y="663517"/>
            <a:ext cx="2516505" cy="621030"/>
            <a:chOff x="5993" y="4227"/>
            <a:chExt cx="3963" cy="978"/>
          </a:xfrm>
        </p:grpSpPr>
        <p:sp>
          <p:nvSpPr>
            <p:cNvPr id="31" name="矩形 30"/>
            <p:cNvSpPr/>
            <p:nvPr/>
          </p:nvSpPr>
          <p:spPr>
            <a:xfrm>
              <a:off x="6984" y="4672"/>
              <a:ext cx="2973" cy="532"/>
            </a:xfrm>
            <a:prstGeom prst="rect">
              <a:avLst/>
            </a:prstGeom>
            <a:solidFill>
              <a:schemeClr val="tx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0" name="矩形 29"/>
            <p:cNvSpPr/>
            <p:nvPr/>
          </p:nvSpPr>
          <p:spPr>
            <a:xfrm>
              <a:off x="5993" y="4673"/>
              <a:ext cx="991" cy="53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28" name="图片 27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6022" y="4227"/>
              <a:ext cx="587" cy="587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9" name="文本框 18"/>
            <p:cNvSpPr txBox="1"/>
            <p:nvPr/>
          </p:nvSpPr>
          <p:spPr>
            <a:xfrm>
              <a:off x="6985" y="4673"/>
              <a:ext cx="2971" cy="5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 dirty="0">
                  <a:solidFill>
                    <a:srgbClr val="FEA900"/>
                  </a:solidFill>
                  <a:sym typeface="+mn-ea"/>
                </a:rPr>
                <a:t>品牌私域运营中心</a:t>
              </a:r>
              <a:endParaRPr lang="zh-CN" altLang="en-US" sz="1600" b="1" dirty="0">
                <a:solidFill>
                  <a:srgbClr val="FEA900"/>
                </a:solidFill>
                <a:sym typeface="+mn-ea"/>
              </a:endParaRP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5994" y="4673"/>
              <a:ext cx="990" cy="531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>
                  <a:solidFill>
                    <a:schemeClr val="tx1"/>
                  </a:solidFill>
                  <a:sym typeface="+mn-ea"/>
                </a:rPr>
                <a:t>点燃 </a:t>
              </a:r>
              <a:endParaRPr lang="zh-CN" altLang="en-US" sz="1600" b="1">
                <a:solidFill>
                  <a:schemeClr val="tx1"/>
                </a:solidFill>
                <a:sym typeface="+mn-ea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61709" y="438150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tx1"/>
                </a:solidFill>
                <a:sym typeface="+mn-ea"/>
              </a:rPr>
              <a:t>案例目标</a:t>
            </a:r>
            <a:endParaRPr lang="zh-CN" altLang="en-US" sz="1600" b="1" dirty="0">
              <a:solidFill>
                <a:schemeClr val="tx1"/>
              </a:solidFill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右箭头标注 6"/>
          <p:cNvSpPr/>
          <p:nvPr/>
        </p:nvSpPr>
        <p:spPr>
          <a:xfrm>
            <a:off x="1773555" y="1169035"/>
            <a:ext cx="3282950" cy="1677670"/>
          </a:xfrm>
          <a:prstGeom prst="rightArrowCallou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2419350" y="1823720"/>
            <a:ext cx="8686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/>
              <a:t>包裹卡</a:t>
            </a:r>
            <a:endParaRPr lang="zh-CN" altLang="en-US"/>
          </a:p>
        </p:txBody>
      </p:sp>
      <p:sp>
        <p:nvSpPr>
          <p:cNvPr id="10" name="椭圆 9"/>
          <p:cNvSpPr/>
          <p:nvPr/>
        </p:nvSpPr>
        <p:spPr>
          <a:xfrm>
            <a:off x="5741670" y="1016000"/>
            <a:ext cx="2178050" cy="198374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1" name="文本框 10"/>
          <p:cNvSpPr txBox="1"/>
          <p:nvPr/>
        </p:nvSpPr>
        <p:spPr>
          <a:xfrm>
            <a:off x="6246495" y="1839595"/>
            <a:ext cx="130429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/>
              <a:t>现有粉丝</a:t>
            </a:r>
            <a:r>
              <a:rPr lang="en-US" altLang="zh-CN"/>
              <a:t>↓</a:t>
            </a:r>
            <a:endParaRPr lang="en-US" altLang="zh-CN"/>
          </a:p>
        </p:txBody>
      </p:sp>
      <p:sp>
        <p:nvSpPr>
          <p:cNvPr id="12" name="文本框 11"/>
          <p:cNvSpPr txBox="1"/>
          <p:nvPr/>
        </p:nvSpPr>
        <p:spPr>
          <a:xfrm>
            <a:off x="1061720" y="3694430"/>
            <a:ext cx="8412480" cy="11988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>
                <a:solidFill>
                  <a:srgbClr val="FF0000"/>
                </a:solidFill>
              </a:rPr>
              <a:t>         </a:t>
            </a:r>
            <a:r>
              <a:rPr lang="zh-CN" altLang="en-US">
                <a:solidFill>
                  <a:srgbClr val="FF0000"/>
                </a:solidFill>
              </a:rPr>
              <a:t>对于原本粉丝基数比较小的项目，加粉方法也比较单一，只通过包裹卡引</a:t>
            </a:r>
            <a:endParaRPr lang="zh-CN" altLang="en-US">
              <a:solidFill>
                <a:srgbClr val="FF0000"/>
              </a:solidFill>
            </a:endParaRPr>
          </a:p>
          <a:p>
            <a:r>
              <a:rPr lang="zh-CN" altLang="en-US">
                <a:solidFill>
                  <a:srgbClr val="FF0000"/>
                </a:solidFill>
              </a:rPr>
              <a:t>流的方式加粉，假如包裹卡的发卡量减少了或者停止的话，该如何去减少对销售</a:t>
            </a:r>
            <a:endParaRPr lang="zh-CN" altLang="en-US">
              <a:solidFill>
                <a:srgbClr val="FF0000"/>
              </a:solidFill>
            </a:endParaRPr>
          </a:p>
          <a:p>
            <a:r>
              <a:rPr lang="zh-CN" altLang="en-US">
                <a:solidFill>
                  <a:srgbClr val="FF0000"/>
                </a:solidFill>
              </a:rPr>
              <a:t>业绩的影响呢？平时每天习惯性要去做深聊这个动作，做好现有粉丝的管理，才是</a:t>
            </a:r>
            <a:endParaRPr lang="zh-CN" altLang="en-US">
              <a:solidFill>
                <a:srgbClr val="FF0000"/>
              </a:solidFill>
            </a:endParaRPr>
          </a:p>
          <a:p>
            <a:r>
              <a:rPr lang="zh-CN" altLang="en-US">
                <a:solidFill>
                  <a:srgbClr val="FF0000"/>
                </a:solidFill>
              </a:rPr>
              <a:t>确保销售业绩更加平稳的长久之计。</a:t>
            </a:r>
            <a:endParaRPr lang="zh-CN" altLang="en-US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90284" y="470168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ym typeface="+mn-ea"/>
              </a:rPr>
              <a:t>案例概述</a:t>
            </a:r>
            <a:endParaRPr lang="zh-CN" altLang="en-US" sz="1600" b="1" dirty="0">
              <a:solidFill>
                <a:schemeClr val="tx1"/>
              </a:solidFill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5" name="图片 4" descr="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55345" y="1172845"/>
            <a:ext cx="3769995" cy="2758440"/>
          </a:xfrm>
          <a:prstGeom prst="rect">
            <a:avLst/>
          </a:prstGeom>
        </p:spPr>
      </p:pic>
      <p:pic>
        <p:nvPicPr>
          <p:cNvPr id="7" name="图片 6" descr="2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984750" y="1140460"/>
            <a:ext cx="4342765" cy="347789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90284" y="470168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ym typeface="+mn-ea"/>
              </a:rPr>
              <a:t>案例概述</a:t>
            </a:r>
            <a:endParaRPr lang="zh-CN" altLang="en-US" sz="1600" b="1" dirty="0">
              <a:solidFill>
                <a:schemeClr val="tx1"/>
              </a:solidFill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5" name="图片 4" descr="3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57580" y="1318895"/>
            <a:ext cx="4027170" cy="3121660"/>
          </a:xfrm>
          <a:prstGeom prst="rect">
            <a:avLst/>
          </a:prstGeom>
        </p:spPr>
      </p:pic>
      <p:pic>
        <p:nvPicPr>
          <p:cNvPr id="7" name="图片 6" descr="4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57190" y="1322705"/>
            <a:ext cx="3826510" cy="3121025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2289810" y="4702810"/>
            <a:ext cx="5669280" cy="64516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b="1">
                <a:solidFill>
                  <a:srgbClr val="FF0000"/>
                </a:solidFill>
              </a:rPr>
              <a:t>通过询问粉丝的三餐安排，可以了解到粉丝是通过饮食</a:t>
            </a:r>
            <a:endParaRPr lang="zh-CN" altLang="en-US" b="1">
              <a:solidFill>
                <a:srgbClr val="FF0000"/>
              </a:solidFill>
            </a:endParaRPr>
          </a:p>
          <a:p>
            <a:pPr algn="l"/>
            <a:r>
              <a:rPr lang="zh-CN" altLang="en-US" b="1">
                <a:solidFill>
                  <a:srgbClr val="FF0000"/>
                </a:solidFill>
              </a:rPr>
              <a:t>控制来达到控卡减重的目的</a:t>
            </a:r>
            <a:endParaRPr lang="zh-CN" altLang="en-US" b="1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90284" y="470168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ym typeface="+mn-ea"/>
              </a:rPr>
              <a:t>案例概述</a:t>
            </a:r>
            <a:endParaRPr lang="zh-CN" altLang="en-US" sz="1600" b="1" dirty="0">
              <a:solidFill>
                <a:schemeClr val="tx1"/>
              </a:solidFill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5" name="图片 4" descr="5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57580" y="1139825"/>
            <a:ext cx="4236085" cy="3321050"/>
          </a:xfrm>
          <a:prstGeom prst="rect">
            <a:avLst/>
          </a:prstGeom>
        </p:spPr>
      </p:pic>
      <p:pic>
        <p:nvPicPr>
          <p:cNvPr id="7" name="图片 6" descr="6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563870" y="1223010"/>
            <a:ext cx="4060190" cy="3154680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2644775" y="4798695"/>
            <a:ext cx="56692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b="1">
                <a:solidFill>
                  <a:srgbClr val="FF0000"/>
                </a:solidFill>
              </a:rPr>
              <a:t>通过产品的吃法聊到地域区别，然后聊到粉丝的所在地</a:t>
            </a:r>
            <a:endParaRPr lang="zh-CN" altLang="en-US" b="1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90284" y="470168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ym typeface="+mn-ea"/>
              </a:rPr>
              <a:t>案例概述</a:t>
            </a:r>
            <a:endParaRPr lang="zh-CN" altLang="en-US" sz="1600" b="1" dirty="0">
              <a:solidFill>
                <a:schemeClr val="tx1"/>
              </a:solidFill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5" name="图片 4" descr="7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94105" y="938530"/>
            <a:ext cx="3782060" cy="2907030"/>
          </a:xfrm>
          <a:prstGeom prst="rect">
            <a:avLst/>
          </a:prstGeom>
        </p:spPr>
      </p:pic>
      <p:pic>
        <p:nvPicPr>
          <p:cNvPr id="7" name="图片 6" descr="8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790565" y="744855"/>
            <a:ext cx="2806065" cy="2206625"/>
          </a:xfrm>
          <a:prstGeom prst="rect">
            <a:avLst/>
          </a:prstGeom>
        </p:spPr>
      </p:pic>
      <p:pic>
        <p:nvPicPr>
          <p:cNvPr id="8" name="图片 7" descr="9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790565" y="3112135"/>
            <a:ext cx="2848610" cy="2178685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957580" y="4645660"/>
            <a:ext cx="4297680" cy="64516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b="1">
                <a:solidFill>
                  <a:srgbClr val="FF0000"/>
                </a:solidFill>
              </a:rPr>
              <a:t>引导粉丝根据自己的需求，可以购买更多</a:t>
            </a:r>
            <a:endParaRPr lang="zh-CN" altLang="en-US" b="1">
              <a:solidFill>
                <a:srgbClr val="FF0000"/>
              </a:solidFill>
            </a:endParaRPr>
          </a:p>
          <a:p>
            <a:pPr algn="l"/>
            <a:r>
              <a:rPr lang="zh-CN" altLang="en-US" b="1">
                <a:solidFill>
                  <a:srgbClr val="FF0000"/>
                </a:solidFill>
              </a:rPr>
              <a:t>口味的产品进行尝试</a:t>
            </a:r>
            <a:endParaRPr lang="zh-CN" altLang="en-US" b="1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60429" y="453560"/>
            <a:ext cx="24416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tx1"/>
                </a:solidFill>
              </a:rPr>
              <a:t>案例中亮点及可复用的点</a:t>
            </a:r>
            <a:endParaRPr lang="zh-CN" altLang="en-US" sz="1600" b="1" dirty="0">
              <a:solidFill>
                <a:schemeClr val="tx1"/>
              </a:solidFill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3872230" y="843280"/>
            <a:ext cx="2242185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 b="1">
                <a:solidFill>
                  <a:srgbClr val="FF0000"/>
                </a:solidFill>
              </a:rPr>
              <a:t>有效标签</a:t>
            </a:r>
            <a:endParaRPr lang="zh-CN" altLang="en-US" sz="3200" b="1">
              <a:solidFill>
                <a:srgbClr val="FF0000"/>
              </a:solidFill>
            </a:endParaRPr>
          </a:p>
          <a:p>
            <a:endParaRPr lang="zh-CN" altLang="en-US" sz="3200" b="1">
              <a:solidFill>
                <a:srgbClr val="FF0000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923925" y="2392045"/>
            <a:ext cx="84124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b="1">
                <a:solidFill>
                  <a:srgbClr val="FF0000"/>
                </a:solidFill>
              </a:rPr>
              <a:t>时间，性别，年龄，职业，购买产品，产品用途，是否进群，月收入情况，地域等</a:t>
            </a:r>
            <a:endParaRPr lang="zh-CN" altLang="en-US" b="1">
              <a:solidFill>
                <a:srgbClr val="FF0000"/>
              </a:solidFill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138555" y="3955415"/>
            <a:ext cx="8183880" cy="92202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/>
              <a:t>         </a:t>
            </a:r>
            <a:r>
              <a:rPr lang="zh-CN" altLang="en-US" b="1">
                <a:solidFill>
                  <a:srgbClr val="FF0000"/>
                </a:solidFill>
              </a:rPr>
              <a:t>深聊的过程中，不一定能马上获得销售业绩，但是只要能获取</a:t>
            </a:r>
            <a:r>
              <a:rPr lang="en-US" altLang="zh-CN" b="1">
                <a:solidFill>
                  <a:srgbClr val="FF0000"/>
                </a:solidFill>
              </a:rPr>
              <a:t>3</a:t>
            </a:r>
            <a:r>
              <a:rPr lang="zh-CN" altLang="en-US" b="1">
                <a:solidFill>
                  <a:srgbClr val="FF0000"/>
                </a:solidFill>
              </a:rPr>
              <a:t>个或以上的</a:t>
            </a:r>
            <a:endParaRPr lang="zh-CN" altLang="en-US" b="1">
              <a:solidFill>
                <a:srgbClr val="FF0000"/>
              </a:solidFill>
            </a:endParaRPr>
          </a:p>
          <a:p>
            <a:r>
              <a:rPr lang="zh-CN" altLang="en-US" b="1">
                <a:solidFill>
                  <a:srgbClr val="FF0000"/>
                </a:solidFill>
              </a:rPr>
              <a:t>有效标签的话，能加大客户复购的机会，更快地获取客户的需求，后续还可以推</a:t>
            </a:r>
            <a:endParaRPr lang="zh-CN" altLang="en-US" b="1">
              <a:solidFill>
                <a:srgbClr val="FF0000"/>
              </a:solidFill>
            </a:endParaRPr>
          </a:p>
          <a:p>
            <a:r>
              <a:rPr lang="zh-CN" altLang="en-US" b="1">
                <a:solidFill>
                  <a:srgbClr val="FF0000"/>
                </a:solidFill>
              </a:rPr>
              <a:t>荐其他类型的产品或者是充值服务等。</a:t>
            </a:r>
            <a:endParaRPr lang="zh-CN" altLang="en-US" b="1">
              <a:solidFill>
                <a:srgbClr val="FF0000"/>
              </a:solidFill>
            </a:endParaRPr>
          </a:p>
        </p:txBody>
      </p:sp>
      <p:sp>
        <p:nvSpPr>
          <p:cNvPr id="12" name="上下箭头 11"/>
          <p:cNvSpPr/>
          <p:nvPr/>
        </p:nvSpPr>
        <p:spPr>
          <a:xfrm>
            <a:off x="4451985" y="1488440"/>
            <a:ext cx="523875" cy="781685"/>
          </a:xfrm>
          <a:prstGeom prst="up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192936" y="453560"/>
            <a:ext cx="20313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tx1"/>
                </a:solidFill>
              </a:rPr>
              <a:t>针对案例的延伸思考</a:t>
            </a:r>
            <a:endParaRPr lang="zh-CN" altLang="en-US" sz="1600" b="1" dirty="0">
              <a:solidFill>
                <a:schemeClr val="tx1"/>
              </a:solidFill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2475230" y="1927225"/>
            <a:ext cx="4826635" cy="163004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p>
            <a:pPr algn="l"/>
            <a:r>
              <a:rPr lang="en-US" altLang="zh-CN" sz="2000" b="1"/>
              <a:t>·</a:t>
            </a:r>
            <a:r>
              <a:rPr lang="zh-CN" altLang="en-US" sz="2000" b="1"/>
              <a:t>裂变粉丝的盘活</a:t>
            </a:r>
            <a:endParaRPr lang="zh-CN" altLang="en-US" sz="2000" b="1"/>
          </a:p>
          <a:p>
            <a:pPr algn="l"/>
            <a:endParaRPr lang="zh-CN" altLang="en-US" sz="2000" b="1"/>
          </a:p>
          <a:p>
            <a:pPr algn="l"/>
            <a:r>
              <a:rPr lang="en-US" altLang="zh-CN" sz="2000" b="1">
                <a:sym typeface="+mn-ea"/>
              </a:rPr>
              <a:t>·</a:t>
            </a:r>
            <a:r>
              <a:rPr lang="zh-CN" altLang="en-US" sz="2000" b="1"/>
              <a:t>公众号引粉丝盘活</a:t>
            </a:r>
            <a:endParaRPr lang="zh-CN" altLang="en-US" sz="2000" b="1"/>
          </a:p>
          <a:p>
            <a:pPr algn="l"/>
            <a:endParaRPr lang="zh-CN" altLang="en-US" sz="2000" b="1"/>
          </a:p>
          <a:p>
            <a:pPr algn="l"/>
            <a:r>
              <a:rPr lang="en-US" altLang="zh-CN" sz="2000" b="1">
                <a:sym typeface="+mn-ea"/>
              </a:rPr>
              <a:t>·</a:t>
            </a:r>
            <a:r>
              <a:rPr lang="zh-CN" altLang="en-US" sz="2000" b="1"/>
              <a:t>沉睡用户（</a:t>
            </a:r>
            <a:r>
              <a:rPr lang="en-US" altLang="zh-CN" sz="2000" b="1"/>
              <a:t>30</a:t>
            </a:r>
            <a:r>
              <a:rPr lang="zh-CN" altLang="en-US" sz="2000" b="1"/>
              <a:t>天或以上没有购买行为的）</a:t>
            </a:r>
            <a:endParaRPr lang="zh-CN" altLang="en-US" sz="2000" b="1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A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/>
        </p:nvGrpSpPr>
        <p:grpSpPr>
          <a:xfrm>
            <a:off x="3886835" y="1041400"/>
            <a:ext cx="2516505" cy="621030"/>
            <a:chOff x="5993" y="4227"/>
            <a:chExt cx="3963" cy="978"/>
          </a:xfrm>
        </p:grpSpPr>
        <p:sp>
          <p:nvSpPr>
            <p:cNvPr id="31" name="矩形 30"/>
            <p:cNvSpPr/>
            <p:nvPr/>
          </p:nvSpPr>
          <p:spPr>
            <a:xfrm>
              <a:off x="6984" y="4672"/>
              <a:ext cx="2973" cy="532"/>
            </a:xfrm>
            <a:prstGeom prst="rect">
              <a:avLst/>
            </a:prstGeom>
            <a:solidFill>
              <a:schemeClr val="tx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0" name="矩形 29"/>
            <p:cNvSpPr/>
            <p:nvPr/>
          </p:nvSpPr>
          <p:spPr>
            <a:xfrm>
              <a:off x="5993" y="4673"/>
              <a:ext cx="991" cy="53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28" name="图片 27" descr="resource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6022" y="4227"/>
              <a:ext cx="587" cy="587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9" name="文本框 18"/>
            <p:cNvSpPr txBox="1"/>
            <p:nvPr/>
          </p:nvSpPr>
          <p:spPr>
            <a:xfrm>
              <a:off x="6985" y="4673"/>
              <a:ext cx="2971" cy="5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>
                  <a:solidFill>
                    <a:srgbClr val="FEA900"/>
                  </a:solidFill>
                  <a:sym typeface="+mn-ea"/>
                </a:rPr>
                <a:t>品牌私域运营中心</a:t>
              </a:r>
              <a:endParaRPr lang="zh-CN" altLang="en-US" sz="1600" b="1">
                <a:solidFill>
                  <a:srgbClr val="FEA900"/>
                </a:solidFill>
                <a:sym typeface="+mn-ea"/>
              </a:endParaRP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5994" y="4673"/>
              <a:ext cx="990" cy="531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>
                  <a:solidFill>
                    <a:schemeClr val="tx1"/>
                  </a:solidFill>
                  <a:sym typeface="+mn-ea"/>
                </a:rPr>
                <a:t>点燃 </a:t>
              </a:r>
              <a:endParaRPr lang="zh-CN" altLang="en-US" sz="1600" b="1">
                <a:solidFill>
                  <a:schemeClr val="tx1"/>
                </a:solidFill>
                <a:sym typeface="+mn-ea"/>
              </a:endParaRPr>
            </a:p>
          </p:txBody>
        </p:sp>
      </p:grpSp>
      <p:sp>
        <p:nvSpPr>
          <p:cNvPr id="2" name="文本框 1"/>
          <p:cNvSpPr txBox="1"/>
          <p:nvPr/>
        </p:nvSpPr>
        <p:spPr>
          <a:xfrm>
            <a:off x="1042035" y="1943735"/>
            <a:ext cx="820610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600" b="1">
                <a:solidFill>
                  <a:schemeClr val="tx1"/>
                </a:solidFill>
              </a:rPr>
              <a:t>最专业的品牌私域运营服务商</a:t>
            </a:r>
            <a:endParaRPr lang="zh-CN" altLang="en-US" sz="3600" b="1">
              <a:solidFill>
                <a:schemeClr val="tx1"/>
              </a:solidFill>
            </a:endParaRPr>
          </a:p>
        </p:txBody>
      </p:sp>
      <p:grpSp>
        <p:nvGrpSpPr>
          <p:cNvPr id="10" name="组合 9"/>
          <p:cNvGrpSpPr/>
          <p:nvPr/>
        </p:nvGrpSpPr>
        <p:grpSpPr>
          <a:xfrm>
            <a:off x="4688840" y="3872865"/>
            <a:ext cx="737870" cy="749300"/>
            <a:chOff x="6602" y="7573"/>
            <a:chExt cx="1162" cy="1180"/>
          </a:xfrm>
        </p:grpSpPr>
        <p:pic>
          <p:nvPicPr>
            <p:cNvPr id="3" name="图片 2" descr="015d8b6baa35987936daeba60c0d12a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614" y="7591"/>
              <a:ext cx="1139" cy="1144"/>
            </a:xfrm>
            <a:prstGeom prst="rect">
              <a:avLst/>
            </a:prstGeom>
          </p:spPr>
        </p:pic>
        <p:pic>
          <p:nvPicPr>
            <p:cNvPr id="42" name="图片 4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033" y="8016"/>
              <a:ext cx="300" cy="295"/>
            </a:xfrm>
            <a:prstGeom prst="rect">
              <a:avLst/>
            </a:prstGeom>
          </p:spPr>
        </p:pic>
        <p:sp>
          <p:nvSpPr>
            <p:cNvPr id="4" name="矩形 3"/>
            <p:cNvSpPr/>
            <p:nvPr/>
          </p:nvSpPr>
          <p:spPr>
            <a:xfrm>
              <a:off x="6602" y="7573"/>
              <a:ext cx="1162" cy="1180"/>
            </a:xfrm>
            <a:prstGeom prst="rect">
              <a:avLst/>
            </a:prstGeom>
            <a:noFill/>
            <a:ln w="12700" cmpd="sng">
              <a:solidFill>
                <a:srgbClr val="120C16"/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12" name="图片 11" descr="resource"/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398395" y="3971608"/>
            <a:ext cx="475615" cy="47561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7" name="文本框 46"/>
          <p:cNvSpPr txBox="1"/>
          <p:nvPr/>
        </p:nvSpPr>
        <p:spPr>
          <a:xfrm>
            <a:off x="2013585" y="4518660"/>
            <a:ext cx="1244600" cy="394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zh-CN" sz="900" b="1">
                <a:latin typeface="+mj-lt"/>
                <a:ea typeface="微软雅黑" panose="020B0503020204020204" charset="-122"/>
                <a:cs typeface="+mj-lt"/>
              </a:rPr>
              <a:t>Wei Zi Jun</a:t>
            </a:r>
            <a:endParaRPr lang="en-US" altLang="zh-CN" sz="900" b="1">
              <a:latin typeface="+mj-lt"/>
              <a:ea typeface="微软雅黑" panose="020B0503020204020204" charset="-122"/>
              <a:cs typeface="+mj-lt"/>
            </a:endParaRPr>
          </a:p>
          <a:p>
            <a:pPr algn="ctr">
              <a:lnSpc>
                <a:spcPct val="110000"/>
              </a:lnSpc>
            </a:pPr>
            <a:r>
              <a:rPr lang="en-US" altLang="zh-CN" sz="900" b="1">
                <a:latin typeface="+mj-lt"/>
                <a:ea typeface="微软雅黑" panose="020B0503020204020204" charset="-122"/>
                <a:cs typeface="+mj-lt"/>
              </a:rPr>
              <a:t>+86   139  0227  0098</a:t>
            </a:r>
            <a:endParaRPr lang="en-US" altLang="zh-CN" sz="900" b="1">
              <a:latin typeface="+mj-lt"/>
              <a:ea typeface="微软雅黑" panose="020B0503020204020204" charset="-122"/>
              <a:cs typeface="+mj-lt"/>
            </a:endParaRPr>
          </a:p>
        </p:txBody>
      </p:sp>
      <p:sp>
        <p:nvSpPr>
          <p:cNvPr id="38" name="文本框 37"/>
          <p:cNvSpPr txBox="1"/>
          <p:nvPr/>
        </p:nvSpPr>
        <p:spPr>
          <a:xfrm>
            <a:off x="6908165" y="4670425"/>
            <a:ext cx="1186815" cy="2432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zh-CN" sz="900" b="1">
                <a:latin typeface="+mj-lt"/>
                <a:ea typeface="微软雅黑" panose="020B0503020204020204" charset="-122"/>
                <a:cs typeface="+mj-lt"/>
              </a:rPr>
              <a:t>510970969@qq.com</a:t>
            </a:r>
            <a:endParaRPr lang="en-US" altLang="zh-CN" sz="900" b="1">
              <a:latin typeface="+mj-lt"/>
              <a:ea typeface="微软雅黑" panose="020B0503020204020204" charset="-122"/>
              <a:cs typeface="+mj-lt"/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4628515" y="4670425"/>
            <a:ext cx="840740" cy="2432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zh-CN" sz="900" b="1">
                <a:latin typeface="+mj-lt"/>
                <a:ea typeface="微软雅黑" panose="020B0503020204020204" charset="-122"/>
                <a:cs typeface="+mj-lt"/>
              </a:rPr>
              <a:t>WeChat</a:t>
            </a:r>
            <a:endParaRPr lang="en-US" altLang="zh-CN" sz="900" b="1">
              <a:latin typeface="+mj-lt"/>
              <a:ea typeface="微软雅黑" panose="020B0503020204020204" charset="-122"/>
              <a:cs typeface="+mj-lt"/>
            </a:endParaRPr>
          </a:p>
        </p:txBody>
      </p:sp>
      <p:pic>
        <p:nvPicPr>
          <p:cNvPr id="11" name="图片 10" descr="resource"/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241540" y="4093845"/>
            <a:ext cx="454660" cy="30734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6" name="文本框 5"/>
          <p:cNvSpPr txBox="1"/>
          <p:nvPr/>
        </p:nvSpPr>
        <p:spPr>
          <a:xfrm>
            <a:off x="1594168" y="2640965"/>
            <a:ext cx="710184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sz="3600" b="1">
                <a:solidFill>
                  <a:schemeClr val="tx1"/>
                </a:solidFill>
              </a:rPr>
              <a:t>帮你管理最有价值的用户资产</a:t>
            </a:r>
            <a:endParaRPr lang="en-US" altLang="zh-CN" sz="3600" b="1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602</Words>
  <Application>WPS 演示</Application>
  <PresentationFormat>自定义</PresentationFormat>
  <Paragraphs>75</Paragraphs>
  <Slides>9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6" baseType="lpstr">
      <vt:lpstr>Arial</vt:lpstr>
      <vt:lpstr>宋体</vt:lpstr>
      <vt:lpstr>Wingdings</vt:lpstr>
      <vt:lpstr>微软雅黑</vt:lpstr>
      <vt:lpstr>Calibri</vt:lpstr>
      <vt:lpstr>Arial Unicode MS</vt:lpstr>
      <vt:lpstr>1_Office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user</dc:creator>
  <cp:lastModifiedBy>Don</cp:lastModifiedBy>
  <cp:revision>408</cp:revision>
  <dcterms:created xsi:type="dcterms:W3CDTF">2019-12-22T05:53:00Z</dcterms:created>
  <dcterms:modified xsi:type="dcterms:W3CDTF">2021-06-04T03:56:09Z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2052-11.1.0.10314</vt:lpwstr>
  </property>
</Properties>
</file>