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44" r:id="rId5"/>
    <p:sldId id="2646" r:id="rId6"/>
    <p:sldId id="2651" r:id="rId7"/>
    <p:sldId id="2652" r:id="rId8"/>
    <p:sldId id="2653" r:id="rId9"/>
    <p:sldId id="2647" r:id="rId10"/>
    <p:sldId id="2649" r:id="rId11"/>
    <p:sldId id="2634" r:id="rId12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7.png"/><Relationship Id="rId5" Type="http://schemas.openxmlformats.org/officeDocument/2006/relationships/image" Target="../media/image4.sv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009456" y="1567122"/>
            <a:ext cx="6126480" cy="2722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sz="3600" b="1" dirty="0">
                <a:solidFill>
                  <a:schemeClr val="tx1"/>
                </a:solidFill>
              </a:rPr>
              <a:t>有效深聊的重要性</a:t>
            </a:r>
            <a:r>
              <a:rPr lang="zh-CN" altLang="en-US" sz="3600" b="1" dirty="0"/>
              <a:t>案例的复盘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 </a:t>
            </a:r>
            <a:r>
              <a:rPr lang="zh-CN" altLang="en-US" b="1" dirty="0">
                <a:sym typeface="+mn-ea"/>
              </a:rPr>
              <a:t>部门：碧翠园自营项目组   </a:t>
            </a:r>
            <a:endParaRPr lang="en-US" altLang="zh-CN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姓名：麦耀锋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ym typeface="+mn-ea"/>
              </a:rPr>
              <a:t>花名：奶锡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标注 6"/>
          <p:cNvSpPr/>
          <p:nvPr/>
        </p:nvSpPr>
        <p:spPr>
          <a:xfrm>
            <a:off x="1773555" y="1169035"/>
            <a:ext cx="3282950" cy="1677670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419350" y="1823720"/>
            <a:ext cx="8686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包裹卡</a:t>
            </a: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741670" y="1016000"/>
            <a:ext cx="2178050" cy="198374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6246495" y="1839595"/>
            <a:ext cx="13042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现有粉丝</a:t>
            </a:r>
            <a:r>
              <a:rPr lang="en-US" altLang="zh-CN"/>
              <a:t>↓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1061720" y="3694430"/>
            <a:ext cx="841248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         </a:t>
            </a:r>
            <a:r>
              <a:rPr lang="zh-CN" altLang="en-US">
                <a:solidFill>
                  <a:srgbClr val="FF0000"/>
                </a:solidFill>
              </a:rPr>
              <a:t>对于原本粉丝基数比较小的项目，加粉方法也比较单一，只通过包裹卡引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流的方式加粉，假如包裹卡的发卡量减少了或者停止的话，该如何去减少对销售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业绩的影响呢？平时每天习惯性要去做深聊这个动作，做好现有粉丝的管理，才是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确保销售业绩更加平稳的长久之计。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345" y="1172845"/>
            <a:ext cx="3769995" cy="2758440"/>
          </a:xfrm>
          <a:prstGeom prst="rect">
            <a:avLst/>
          </a:prstGeom>
        </p:spPr>
      </p:pic>
      <p:pic>
        <p:nvPicPr>
          <p:cNvPr id="7" name="图片 6" descr="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4750" y="1140460"/>
            <a:ext cx="4342765" cy="34778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580" y="1318895"/>
            <a:ext cx="4027170" cy="3121660"/>
          </a:xfrm>
          <a:prstGeom prst="rect">
            <a:avLst/>
          </a:prstGeom>
        </p:spPr>
      </p:pic>
      <p:pic>
        <p:nvPicPr>
          <p:cNvPr id="7" name="图片 6" descr="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57190" y="1322705"/>
            <a:ext cx="3826510" cy="31210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289810" y="4702810"/>
            <a:ext cx="5669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FF0000"/>
                </a:solidFill>
              </a:rPr>
              <a:t>通过询问粉丝的三餐安排，可以了解到粉丝是通过饮食</a:t>
            </a:r>
            <a:endParaRPr lang="zh-CN" altLang="en-US" b="1">
              <a:solidFill>
                <a:srgbClr val="FF0000"/>
              </a:solidFill>
            </a:endParaRPr>
          </a:p>
          <a:p>
            <a:pPr algn="l"/>
            <a:r>
              <a:rPr lang="zh-CN" altLang="en-US" b="1">
                <a:solidFill>
                  <a:srgbClr val="FF0000"/>
                </a:solidFill>
              </a:rPr>
              <a:t>控制来达到控卡减重的目的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5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580" y="1139825"/>
            <a:ext cx="4236085" cy="3321050"/>
          </a:xfrm>
          <a:prstGeom prst="rect">
            <a:avLst/>
          </a:prstGeom>
        </p:spPr>
      </p:pic>
      <p:pic>
        <p:nvPicPr>
          <p:cNvPr id="7" name="图片 6" descr="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63870" y="1223010"/>
            <a:ext cx="4060190" cy="315468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644775" y="4798695"/>
            <a:ext cx="5669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FF0000"/>
                </a:solidFill>
              </a:rPr>
              <a:t>通过产品的吃法聊到地域区别，然后聊到粉丝的所在地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7016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 descr="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4105" y="938530"/>
            <a:ext cx="3782060" cy="2907030"/>
          </a:xfrm>
          <a:prstGeom prst="rect">
            <a:avLst/>
          </a:prstGeom>
        </p:spPr>
      </p:pic>
      <p:pic>
        <p:nvPicPr>
          <p:cNvPr id="7" name="图片 6" descr="8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0565" y="744855"/>
            <a:ext cx="2806065" cy="2206625"/>
          </a:xfrm>
          <a:prstGeom prst="rect">
            <a:avLst/>
          </a:prstGeom>
        </p:spPr>
      </p:pic>
      <p:pic>
        <p:nvPicPr>
          <p:cNvPr id="8" name="图片 7" descr="9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0565" y="3112135"/>
            <a:ext cx="2848610" cy="217868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57580" y="4645660"/>
            <a:ext cx="4297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rgbClr val="FF0000"/>
                </a:solidFill>
              </a:rPr>
              <a:t>引导粉丝根据自己的需求，可以购买更多</a:t>
            </a:r>
            <a:endParaRPr lang="zh-CN" altLang="en-US" b="1">
              <a:solidFill>
                <a:srgbClr val="FF0000"/>
              </a:solidFill>
            </a:endParaRPr>
          </a:p>
          <a:p>
            <a:pPr algn="l"/>
            <a:r>
              <a:rPr lang="zh-CN" altLang="en-US" b="1">
                <a:solidFill>
                  <a:srgbClr val="FF0000"/>
                </a:solidFill>
              </a:rPr>
              <a:t>口味的产品进行尝试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0429" y="45356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案例中亮点及可复用的点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872230" y="843280"/>
            <a:ext cx="224218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</a:rPr>
              <a:t>有效标签</a:t>
            </a:r>
            <a:endParaRPr lang="zh-CN" altLang="en-US" sz="3200" b="1">
              <a:solidFill>
                <a:srgbClr val="FF0000"/>
              </a:solidFill>
            </a:endParaRPr>
          </a:p>
          <a:p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23925" y="2392045"/>
            <a:ext cx="8412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时间，性别，年龄，职业，购买产品，产品用途，是否进群，月收入情况，地域等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38555" y="3955415"/>
            <a:ext cx="81838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        </a:t>
            </a:r>
            <a:r>
              <a:rPr lang="zh-CN" altLang="en-US" b="1">
                <a:solidFill>
                  <a:srgbClr val="FF0000"/>
                </a:solidFill>
              </a:rPr>
              <a:t>深聊的过程中，不一定能马上获得销售业绩，但是只要能获取</a:t>
            </a:r>
            <a:r>
              <a:rPr lang="en-US" altLang="zh-CN" b="1">
                <a:solidFill>
                  <a:srgbClr val="FF0000"/>
                </a:solidFill>
              </a:rPr>
              <a:t>3</a:t>
            </a:r>
            <a:r>
              <a:rPr lang="zh-CN" altLang="en-US" b="1">
                <a:solidFill>
                  <a:srgbClr val="FF0000"/>
                </a:solidFill>
              </a:rPr>
              <a:t>个或以上的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有效标签的话，能加大客户复购的机会，更快地获取客户的需求，后续还可以推</a:t>
            </a:r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荐其他类型的产品或者是充值服务等。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2" name="上下箭头 11"/>
          <p:cNvSpPr/>
          <p:nvPr/>
        </p:nvSpPr>
        <p:spPr>
          <a:xfrm>
            <a:off x="4451985" y="1488440"/>
            <a:ext cx="523875" cy="781685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192936" y="453560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</a:rPr>
              <a:t>针对案例的延伸思考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475230" y="1927225"/>
            <a:ext cx="4826635" cy="163004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p>
            <a:pPr algn="l"/>
            <a:r>
              <a:rPr lang="en-US" altLang="zh-CN" sz="2000" b="1"/>
              <a:t>·</a:t>
            </a:r>
            <a:r>
              <a:rPr lang="zh-CN" altLang="en-US" sz="2000" b="1"/>
              <a:t>裂变粉丝的盘活</a:t>
            </a:r>
            <a:endParaRPr lang="zh-CN" altLang="en-US" sz="2000" b="1"/>
          </a:p>
          <a:p>
            <a:pPr algn="l"/>
            <a:endParaRPr lang="zh-CN" altLang="en-US" sz="2000" b="1"/>
          </a:p>
          <a:p>
            <a:pPr algn="l"/>
            <a:r>
              <a:rPr lang="en-US" altLang="zh-CN" sz="2000" b="1">
                <a:sym typeface="+mn-ea"/>
              </a:rPr>
              <a:t>·</a:t>
            </a:r>
            <a:r>
              <a:rPr lang="zh-CN" altLang="en-US" sz="2000" b="1"/>
              <a:t>公众号引粉丝盘活</a:t>
            </a:r>
            <a:endParaRPr lang="zh-CN" altLang="en-US" sz="2000" b="1"/>
          </a:p>
          <a:p>
            <a:pPr algn="l"/>
            <a:endParaRPr lang="zh-CN" altLang="en-US" sz="2000" b="1"/>
          </a:p>
          <a:p>
            <a:pPr algn="l"/>
            <a:r>
              <a:rPr lang="en-US" altLang="zh-CN" sz="2000" b="1">
                <a:sym typeface="+mn-ea"/>
              </a:rPr>
              <a:t>·</a:t>
            </a:r>
            <a:r>
              <a:rPr lang="zh-CN" altLang="en-US" sz="2000" b="1"/>
              <a:t>沉睡用户（</a:t>
            </a:r>
            <a:r>
              <a:rPr lang="en-US" altLang="zh-CN" sz="2000" b="1"/>
              <a:t>30</a:t>
            </a:r>
            <a:r>
              <a:rPr lang="zh-CN" altLang="en-US" sz="2000" b="1"/>
              <a:t>天或以上没有购买行为的）</a:t>
            </a:r>
            <a:endParaRPr lang="zh-CN" altLang="en-US" sz="20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602</Words>
  <Application>WPS 演示</Application>
  <PresentationFormat>自定义</PresentationFormat>
  <Paragraphs>75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Calibri</vt:lpstr>
      <vt:lpstr>Arial Unicode MS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Don</cp:lastModifiedBy>
  <cp:revision>408</cp:revision>
  <dcterms:created xsi:type="dcterms:W3CDTF">2019-12-22T05:53:00Z</dcterms:created>
  <dcterms:modified xsi:type="dcterms:W3CDTF">2021-06-04T03:56:09Z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