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51" r:id="rId8"/>
    <p:sldId id="2652" r:id="rId9"/>
    <p:sldId id="2653" r:id="rId10"/>
    <p:sldId id="2659" r:id="rId11"/>
    <p:sldId id="2648" r:id="rId12"/>
    <p:sldId id="2649" r:id="rId13"/>
    <p:sldId id="2634" r:id="rId14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A900"/>
    <a:srgbClr val="120C16"/>
    <a:srgbClr val="F8F8F8"/>
    <a:srgbClr val="6DF5ED"/>
    <a:srgbClr val="E93252"/>
    <a:srgbClr val="0358B2"/>
    <a:srgbClr val="0358B1"/>
    <a:srgbClr val="035898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 dirty="0"/>
            <a:t>案例中待优化点及改善方案</a:t>
          </a:r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案例中待优化点及改善方案</a:t>
          </a:r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8.xml"/><Relationship Id="rId2" Type="http://schemas.openxmlformats.org/officeDocument/2006/relationships/image" Target="../media/image2.sv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jpeg"/><Relationship Id="rId6" Type="http://schemas.openxmlformats.org/officeDocument/2006/relationships/tags" Target="../tags/tag23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5.xml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tags" Target="../tags/tag24.xml"/><Relationship Id="rId10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2364" y="1483006"/>
            <a:ext cx="7955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电信疫情下迅速开展</a:t>
            </a:r>
            <a:r>
              <a:rPr lang="zh-CN" sz="3600" b="1" dirty="0">
                <a:solidFill>
                  <a:schemeClr val="tx1"/>
                </a:solidFill>
              </a:rPr>
              <a:t>企微活动</a:t>
            </a:r>
            <a:r>
              <a:rPr lang="zh-CN" altLang="en-US" sz="3600" b="1" dirty="0">
                <a:solidFill>
                  <a:schemeClr val="tx1"/>
                </a:solidFill>
              </a:rPr>
              <a:t>案例</a:t>
            </a:r>
            <a:r>
              <a:rPr lang="zh-CN" altLang="en-US" sz="3600" b="1" dirty="0"/>
              <a:t>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姓名：郑洪林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花名：比邻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80" y="3099898"/>
            <a:ext cx="5048250" cy="2533650"/>
          </a:xfrm>
          <a:prstGeom prst="rect">
            <a:avLst/>
          </a:prstGeom>
        </p:spPr>
      </p:pic>
      <p:sp>
        <p:nvSpPr>
          <p:cNvPr id="8" name="矩形: 对角圆角 7"/>
          <p:cNvSpPr/>
          <p:nvPr/>
        </p:nvSpPr>
        <p:spPr>
          <a:xfrm>
            <a:off x="1501422" y="3442600"/>
            <a:ext cx="3804356" cy="328762"/>
          </a:xfrm>
          <a:prstGeom prst="round2Diag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867535" y="1210310"/>
            <a:ext cx="575881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000" dirty="0">
                <a:latin typeface="-apple-system"/>
              </a:rPr>
              <a:t>在线下导购场景中，如何对导购有效管控？</a:t>
            </a:r>
            <a:endParaRPr lang="zh-CN" altLang="en-US" sz="2000" dirty="0">
              <a:latin typeface="-apple-system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6180" y="1937385"/>
            <a:ext cx="1581785" cy="1691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/>
              <a:t>1</a:t>
            </a:r>
            <a:r>
              <a:rPr lang="zh-CN" altLang="en-US" sz="2000"/>
              <a:t>、分权分域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2</a:t>
            </a:r>
            <a:r>
              <a:rPr lang="zh-CN" altLang="en-US" sz="2000"/>
              <a:t>、激励考核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3</a:t>
            </a:r>
            <a:r>
              <a:rPr lang="zh-CN" altLang="en-US" sz="2000"/>
              <a:t>、培训赋能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4</a:t>
            </a:r>
            <a:r>
              <a:rPr lang="zh-CN" altLang="en-US" sz="2000"/>
              <a:t>、执行监控</a:t>
            </a:r>
            <a:endParaRPr lang="zh-CN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57580" y="2010410"/>
            <a:ext cx="8082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本次案例目标：</a:t>
            </a:r>
            <a:r>
              <a:rPr lang="zh-CN" altLang="en-US" sz="2000" b="1" dirty="0"/>
              <a:t>在疫情的突发情况下，通过广州电信快速响应，由上而下组织荔湾全局开展企微数字化营销模式，实现荔湾一线员工积极使用企业微信，业务增长。</a:t>
            </a:r>
            <a:endParaRPr lang="en-US" altLang="zh-CN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20990" y="2587337"/>
            <a:ext cx="587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快速响应、目标激励、执行监控</a:t>
            </a:r>
            <a:endParaRPr lang="en-US" altLang="zh-CN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4536" y="827519"/>
            <a:ext cx="8889682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案例背景：</a:t>
            </a:r>
            <a:endParaRPr lang="zh-CN" altLang="en-US" b="1" dirty="0">
              <a:solidFill>
                <a:srgbClr val="333333"/>
              </a:solidFill>
              <a:latin typeface="-apple-system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广州电信荔湾分公司在疫情前企微各项指标都处在中游水平；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r>
              <a:rPr lang="zh-CN" altLang="en-US" dirty="0">
                <a:latin typeface="-apple-system"/>
              </a:rPr>
              <a:t>在疫情后，荔湾区多地封闭，电信正常线下业务流程严重受阻的情况下，</a:t>
            </a:r>
            <a:r>
              <a:rPr lang="zh-CN" altLang="en-US" dirty="0">
                <a:latin typeface="-apple-system"/>
                <a:sym typeface="+mn-ea"/>
              </a:rPr>
              <a:t>荔湾分公司积极应对，目前各项企微指标均位列前茅，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企微新增粉丝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1.1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人，月同比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89%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企微新装订单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110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单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，月同比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+300%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92" name="组合 91"/>
          <p:cNvGrpSpPr/>
          <p:nvPr/>
        </p:nvGrpSpPr>
        <p:grpSpPr>
          <a:xfrm rot="0">
            <a:off x="3521710" y="2846705"/>
            <a:ext cx="4089401" cy="2320290"/>
            <a:chOff x="342171" y="1212272"/>
            <a:chExt cx="2917983" cy="4537902"/>
          </a:xfrm>
        </p:grpSpPr>
        <p:sp>
          <p:nvSpPr>
            <p:cNvPr id="94" name="矩形 93"/>
            <p:cNvSpPr/>
            <p:nvPr/>
          </p:nvSpPr>
          <p:spPr>
            <a:xfrm>
              <a:off x="362108" y="1434572"/>
              <a:ext cx="2898046" cy="383498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90000"/>
                </a:lnSpc>
              </a:pPr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企微员工活跃度位列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全局第一</a:t>
              </a:r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！</a:t>
              </a:r>
              <a:endParaRPr lang="en-US" altLang="zh-CN" sz="16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企微新增粉丝量位列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全局第一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！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企微三达标位列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全局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第一！</a:t>
              </a:r>
              <a:endParaRPr lang="en-US" altLang="zh-CN" sz="16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小店新装、存量订单量位列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全局第二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！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342171" y="1212272"/>
              <a:ext cx="2326230" cy="4537902"/>
              <a:chOff x="1219200" y="1903413"/>
              <a:chExt cx="3930651" cy="3986212"/>
            </a:xfrm>
          </p:grpSpPr>
          <p:cxnSp>
            <p:nvCxnSpPr>
              <p:cNvPr id="96" name="MH_Other_4"/>
              <p:cNvCxnSpPr>
                <a:cxnSpLocks noChangeShapeType="1"/>
              </p:cNvCxnSpPr>
              <p:nvPr>
                <p:custDataLst>
                  <p:tags r:id="rId6"/>
                </p:custDataLst>
              </p:nvPr>
            </p:nvCxnSpPr>
            <p:spPr bwMode="auto">
              <a:xfrm rot="5400000" flipH="1">
                <a:off x="678657" y="2545557"/>
                <a:ext cx="1081087" cy="0"/>
              </a:xfrm>
              <a:prstGeom prst="line">
                <a:avLst/>
              </a:prstGeom>
              <a:noFill/>
              <a:ln w="6350" algn="ctr">
                <a:solidFill>
                  <a:srgbClr val="A5300F"/>
                </a:solidFill>
                <a:prstDash val="sysDash"/>
                <a:miter lim="800000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MH_Other_5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 flipH="1">
                <a:off x="1219200" y="1903413"/>
                <a:ext cx="2880784" cy="0"/>
              </a:xfrm>
              <a:prstGeom prst="line">
                <a:avLst/>
              </a:prstGeom>
              <a:noFill/>
              <a:ln w="6350" algn="ctr">
                <a:solidFill>
                  <a:srgbClr val="A5300F"/>
                </a:solidFill>
                <a:prstDash val="sysDash"/>
                <a:miter lim="800000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MH_Other_7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2269067" y="5889625"/>
                <a:ext cx="2880784" cy="0"/>
              </a:xfrm>
              <a:prstGeom prst="line">
                <a:avLst/>
              </a:prstGeom>
              <a:noFill/>
              <a:ln w="6350" algn="ctr">
                <a:solidFill>
                  <a:srgbClr val="A5300F"/>
                </a:solidFill>
                <a:prstDash val="sysDash"/>
                <a:miter lim="800000"/>
                <a:head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42096"/>
            <a:ext cx="293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  <a:r>
              <a:rPr lang="en-US" altLang="zh-CN" sz="1600" b="1" dirty="0"/>
              <a:t>--1.1</a:t>
            </a:r>
            <a:endParaRPr lang="zh-CN" altLang="en-US" sz="1600" b="1" dirty="0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4738370" y="1219835"/>
            <a:ext cx="4220210" cy="3944620"/>
            <a:chOff x="6290732" y="1903413"/>
            <a:chExt cx="5032585" cy="4089400"/>
          </a:xfrm>
        </p:grpSpPr>
        <p:sp>
          <p:nvSpPr>
            <p:cNvPr id="183" name="MH_Text_1"/>
            <p:cNvSpPr/>
            <p:nvPr>
              <p:custDataLst>
                <p:tags r:id="rId6"/>
              </p:custDataLst>
            </p:nvPr>
          </p:nvSpPr>
          <p:spPr>
            <a:xfrm>
              <a:off x="6434666" y="1903413"/>
              <a:ext cx="4888651" cy="755650"/>
            </a:xfrm>
            <a:prstGeom prst="roundRect">
              <a:avLst/>
            </a:prstGeom>
            <a:solidFill>
              <a:srgbClr val="F2F2F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260000" anchor="ctr">
              <a:normAutofit fontScale="90000"/>
            </a:bodyPr>
            <a:p>
              <a:pPr algn="just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快速建群组织员工快速进群</a:t>
              </a:r>
              <a:endParaRPr lang="zh-CN" altLang="en-US" b="1" kern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MH_SubTitle_1"/>
            <p:cNvSpPr/>
            <p:nvPr>
              <p:custDataLst>
                <p:tags r:id="rId7"/>
              </p:custDataLst>
            </p:nvPr>
          </p:nvSpPr>
          <p:spPr>
            <a:xfrm>
              <a:off x="6290734" y="2065339"/>
              <a:ext cx="1260107" cy="377825"/>
            </a:xfrm>
            <a:prstGeom prst="homePlate">
              <a:avLst/>
            </a:prstGeom>
            <a:solidFill>
              <a:srgbClr val="A5300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9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日</a:t>
              </a:r>
              <a:endParaRPr lang="zh-CN" altLang="en-US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MH_Other_1"/>
            <p:cNvSpPr/>
            <p:nvPr>
              <p:custDataLst>
                <p:tags r:id="rId8"/>
              </p:custDataLst>
            </p:nvPr>
          </p:nvSpPr>
          <p:spPr>
            <a:xfrm flipH="1" flipV="1">
              <a:off x="6290732" y="2443163"/>
              <a:ext cx="104880" cy="107950"/>
            </a:xfrm>
            <a:prstGeom prst="rtTriangle">
              <a:avLst/>
            </a:prstGeom>
            <a:solidFill>
              <a:srgbClr val="A5300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MH_Text_2"/>
            <p:cNvSpPr/>
            <p:nvPr>
              <p:custDataLst>
                <p:tags r:id="rId9"/>
              </p:custDataLst>
            </p:nvPr>
          </p:nvSpPr>
          <p:spPr>
            <a:xfrm>
              <a:off x="6434666" y="3014663"/>
              <a:ext cx="4888651" cy="755650"/>
            </a:xfrm>
            <a:prstGeom prst="roundRect">
              <a:avLst/>
            </a:prstGeom>
            <a:solidFill>
              <a:srgbClr val="F2F2F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260000" anchor="ctr"/>
            <a:p>
              <a:pPr algn="just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</a:rPr>
                <a:t>邀请数营中心就工具使用开展线上培训</a:t>
              </a:r>
              <a:endParaRPr lang="zh-CN" altLang="en-US" sz="1400" b="1" kern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MH_SubTitle_2"/>
            <p:cNvSpPr/>
            <p:nvPr>
              <p:custDataLst>
                <p:tags r:id="rId10"/>
              </p:custDataLst>
            </p:nvPr>
          </p:nvSpPr>
          <p:spPr>
            <a:xfrm>
              <a:off x="6290734" y="3176589"/>
              <a:ext cx="1260107" cy="377825"/>
            </a:xfrm>
            <a:prstGeom prst="homePlate">
              <a:avLst/>
            </a:prstGeom>
            <a:solidFill>
              <a:srgbClr val="A5300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9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日</a:t>
              </a:r>
              <a:endParaRPr lang="zh-CN" altLang="en-US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MH_Other_2"/>
            <p:cNvSpPr/>
            <p:nvPr>
              <p:custDataLst>
                <p:tags r:id="rId11"/>
              </p:custDataLst>
            </p:nvPr>
          </p:nvSpPr>
          <p:spPr>
            <a:xfrm flipH="1" flipV="1">
              <a:off x="6290732" y="3554413"/>
              <a:ext cx="104880" cy="107950"/>
            </a:xfrm>
            <a:prstGeom prst="rtTriangle">
              <a:avLst/>
            </a:prstGeom>
            <a:solidFill>
              <a:srgbClr val="A5300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MH_Text_3"/>
            <p:cNvSpPr/>
            <p:nvPr>
              <p:custDataLst>
                <p:tags r:id="rId12"/>
              </p:custDataLst>
            </p:nvPr>
          </p:nvSpPr>
          <p:spPr>
            <a:xfrm>
              <a:off x="6434667" y="4125913"/>
              <a:ext cx="4888650" cy="755650"/>
            </a:xfrm>
            <a:prstGeom prst="roundRect">
              <a:avLst/>
            </a:prstGeom>
            <a:solidFill>
              <a:srgbClr val="F2F2F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260000" anchor="ctr"/>
            <a:p>
              <a:pPr algn="just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</a:rPr>
                <a:t>荔湾</a:t>
              </a:r>
              <a:r>
                <a:rPr lang="en-US" altLang="zh-CN" sz="1400" b="1" kern="0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lang="zh-CN" altLang="en-US" sz="1400" b="1" kern="0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</a:rPr>
                <a:t>元宽带提速精准营销启动企微派单</a:t>
              </a:r>
              <a:endParaRPr lang="zh-CN" altLang="en-US" sz="1400" b="1" kern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MH_SubTitle_3"/>
            <p:cNvSpPr/>
            <p:nvPr>
              <p:custDataLst>
                <p:tags r:id="rId13"/>
              </p:custDataLst>
            </p:nvPr>
          </p:nvSpPr>
          <p:spPr>
            <a:xfrm>
              <a:off x="6290734" y="4287839"/>
              <a:ext cx="1260107" cy="377825"/>
            </a:xfrm>
            <a:prstGeom prst="homePlate">
              <a:avLst/>
            </a:prstGeom>
            <a:solidFill>
              <a:srgbClr val="A5300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9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日</a:t>
              </a:r>
              <a:endParaRPr lang="zh-CN" altLang="en-US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MH_Other_3"/>
            <p:cNvSpPr/>
            <p:nvPr>
              <p:custDataLst>
                <p:tags r:id="rId14"/>
              </p:custDataLst>
            </p:nvPr>
          </p:nvSpPr>
          <p:spPr>
            <a:xfrm flipH="1" flipV="1">
              <a:off x="6290732" y="4665663"/>
              <a:ext cx="104880" cy="107950"/>
            </a:xfrm>
            <a:prstGeom prst="rtTriangle">
              <a:avLst/>
            </a:prstGeom>
            <a:solidFill>
              <a:srgbClr val="A5300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MH_Other_8"/>
            <p:cNvSpPr/>
            <p:nvPr>
              <p:custDataLst>
                <p:tags r:id="rId15"/>
              </p:custDataLst>
            </p:nvPr>
          </p:nvSpPr>
          <p:spPr>
            <a:xfrm rot="10800000">
              <a:off x="8504765" y="2716213"/>
              <a:ext cx="394843" cy="241300"/>
            </a:xfrm>
            <a:prstGeom prst="triangle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MH_Other_9"/>
            <p:cNvSpPr/>
            <p:nvPr>
              <p:custDataLst>
                <p:tags r:id="rId16"/>
              </p:custDataLst>
            </p:nvPr>
          </p:nvSpPr>
          <p:spPr>
            <a:xfrm rot="10800000">
              <a:off x="8504765" y="3827463"/>
              <a:ext cx="394843" cy="241300"/>
            </a:xfrm>
            <a:prstGeom prst="triangle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MH_Text_4"/>
            <p:cNvSpPr/>
            <p:nvPr>
              <p:custDataLst>
                <p:tags r:id="rId17"/>
              </p:custDataLst>
            </p:nvPr>
          </p:nvSpPr>
          <p:spPr>
            <a:xfrm>
              <a:off x="6434666" y="5237163"/>
              <a:ext cx="4888651" cy="755650"/>
            </a:xfrm>
            <a:prstGeom prst="roundRect">
              <a:avLst/>
            </a:prstGeom>
            <a:solidFill>
              <a:srgbClr val="F2F2F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1260000" anchor="ctr">
              <a:noAutofit/>
            </a:bodyPr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b="1" kern="0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</a:rPr>
                <a:t>召开“加快数转、转危为机，以企微为核心运营线上荔湾”工作布置会</a:t>
              </a:r>
              <a:endParaRPr lang="zh-CN" altLang="en-US" sz="1400" b="1" kern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MH_SubTitle_4"/>
            <p:cNvSpPr/>
            <p:nvPr>
              <p:custDataLst>
                <p:tags r:id="rId18"/>
              </p:custDataLst>
            </p:nvPr>
          </p:nvSpPr>
          <p:spPr>
            <a:xfrm>
              <a:off x="6290734" y="5399089"/>
              <a:ext cx="1260107" cy="377825"/>
            </a:xfrm>
            <a:prstGeom prst="homePlate">
              <a:avLst/>
            </a:prstGeom>
            <a:solidFill>
              <a:srgbClr val="A5300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9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r>
                <a:rPr lang="zh-CN" altLang="en-US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日</a:t>
              </a:r>
              <a:endParaRPr lang="zh-CN" altLang="en-US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MH_Other_10"/>
            <p:cNvSpPr/>
            <p:nvPr>
              <p:custDataLst>
                <p:tags r:id="rId19"/>
              </p:custDataLst>
            </p:nvPr>
          </p:nvSpPr>
          <p:spPr>
            <a:xfrm flipH="1" flipV="1">
              <a:off x="6290732" y="5776913"/>
              <a:ext cx="104880" cy="107950"/>
            </a:xfrm>
            <a:prstGeom prst="rtTriangle">
              <a:avLst/>
            </a:prstGeom>
            <a:solidFill>
              <a:srgbClr val="A5300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MH_Other_11"/>
            <p:cNvSpPr/>
            <p:nvPr>
              <p:custDataLst>
                <p:tags r:id="rId20"/>
              </p:custDataLst>
            </p:nvPr>
          </p:nvSpPr>
          <p:spPr>
            <a:xfrm rot="10800000">
              <a:off x="8504765" y="4938713"/>
              <a:ext cx="394843" cy="241300"/>
            </a:xfrm>
            <a:prstGeom prst="triangle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5128" y="2202190"/>
            <a:ext cx="3604590" cy="20612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</a:rPr>
              <a:t>面对疫情，荔湾分公司快速响应，从上而下组织员工线上培训，推出荔湾精准营销活动，开展以企微为阵地的线上营销工作。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0660" y="167322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快速响应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94893" y="442096"/>
            <a:ext cx="2864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  <a:r>
              <a:rPr lang="en-US" altLang="zh-CN" sz="1600" b="1" dirty="0"/>
              <a:t>--1.2</a:t>
            </a:r>
            <a:endParaRPr lang="zh-CN" altLang="en-US" sz="1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218940" y="3740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>
                <a:sym typeface="+mn-ea"/>
              </a:rPr>
              <a:t>目标激励</a:t>
            </a:r>
            <a:endParaRPr lang="zh-CN" altLang="en-US" sz="2400" b="1"/>
          </a:p>
        </p:txBody>
      </p:sp>
      <p:sp>
        <p:nvSpPr>
          <p:cNvPr id="11" name="矩形 10"/>
          <p:cNvSpPr/>
          <p:nvPr/>
        </p:nvSpPr>
        <p:spPr>
          <a:xfrm>
            <a:off x="474980" y="962025"/>
            <a:ext cx="867219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/>
              <a:t>县级分公司内开展企微劳动竞赛，围绕吸粉、备注、线上订单和活跃度等动作，</a:t>
            </a:r>
            <a:r>
              <a:rPr lang="zh-CN" altLang="en-US" sz="1600" b="1" dirty="0">
                <a:solidFill>
                  <a:srgbClr val="C00000"/>
                </a:solidFill>
              </a:rPr>
              <a:t>造氛围、树标杆</a:t>
            </a:r>
            <a:r>
              <a:rPr lang="zh-CN" altLang="en-US" sz="1600" dirty="0"/>
              <a:t>，促进全员快速学习、提升能力。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C00000"/>
                </a:solidFill>
              </a:rPr>
              <a:t>设置首单奖励</a:t>
            </a:r>
            <a:r>
              <a:rPr lang="zh-CN" altLang="en-US" sz="1600" dirty="0"/>
              <a:t>，悬赏</a:t>
            </a:r>
            <a:r>
              <a:rPr lang="en-US" altLang="zh-CN" sz="1600" dirty="0"/>
              <a:t>500</a:t>
            </a:r>
            <a:r>
              <a:rPr lang="zh-CN" altLang="en-US" sz="1600" dirty="0"/>
              <a:t>元，前</a:t>
            </a:r>
            <a:r>
              <a:rPr lang="en-US" altLang="zh-CN" sz="1600" dirty="0"/>
              <a:t>3</a:t>
            </a:r>
            <a:r>
              <a:rPr lang="zh-CN" altLang="en-US" sz="1600" dirty="0"/>
              <a:t>名订单破零的员工可获奖。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/>
              <a:t>针对城中村及社区承包人，</a:t>
            </a:r>
            <a:r>
              <a:rPr lang="zh-CN" altLang="en-US" sz="1600" b="1" dirty="0">
                <a:solidFill>
                  <a:srgbClr val="C00000"/>
                </a:solidFill>
              </a:rPr>
              <a:t>组织开展晒单接龙</a:t>
            </a:r>
            <a:r>
              <a:rPr lang="zh-CN" altLang="en-US" sz="1600" dirty="0"/>
              <a:t>，并配置相应奖励。</a:t>
            </a:r>
            <a:endParaRPr lang="zh-CN" altLang="en-US" sz="1600" dirty="0"/>
          </a:p>
        </p:txBody>
      </p:sp>
      <p:pic>
        <p:nvPicPr>
          <p:cNvPr id="42" name="图片 41" descr="a06139161eefd065df8dfd4b19ea539"/>
          <p:cNvPicPr/>
          <p:nvPr/>
        </p:nvPicPr>
        <p:blipFill rotWithShape="1">
          <a:blip r:embed="rId6"/>
          <a:srcRect b="45343"/>
          <a:stretch>
            <a:fillRect/>
          </a:stretch>
        </p:blipFill>
        <p:spPr>
          <a:xfrm>
            <a:off x="5434965" y="2747645"/>
            <a:ext cx="2063750" cy="2254250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64744" r="-19" b="7061"/>
          <a:stretch>
            <a:fillRect/>
          </a:stretch>
        </p:blipFill>
        <p:spPr bwMode="auto">
          <a:xfrm>
            <a:off x="2860675" y="3112770"/>
            <a:ext cx="2223770" cy="188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图片 51" descr="209018a35e99ca58859657700b894ef"/>
          <p:cNvPicPr/>
          <p:nvPr/>
        </p:nvPicPr>
        <p:blipFill rotWithShape="1">
          <a:blip r:embed="rId8"/>
          <a:srcRect b="91702"/>
          <a:stretch>
            <a:fillRect/>
          </a:stretch>
        </p:blipFill>
        <p:spPr>
          <a:xfrm>
            <a:off x="2940050" y="2747645"/>
            <a:ext cx="2064385" cy="365125"/>
          </a:xfrm>
          <a:prstGeom prst="rect">
            <a:avLst/>
          </a:prstGeom>
        </p:spPr>
      </p:pic>
      <p:pic>
        <p:nvPicPr>
          <p:cNvPr id="53" name="图片 52" descr="ca5a9e6c5f1a12ab8a521b35b02ceca"/>
          <p:cNvPicPr/>
          <p:nvPr/>
        </p:nvPicPr>
        <p:blipFill rotWithShape="1">
          <a:blip r:embed="rId9"/>
          <a:srcRect b="54389"/>
          <a:stretch>
            <a:fillRect/>
          </a:stretch>
        </p:blipFill>
        <p:spPr>
          <a:xfrm>
            <a:off x="7758430" y="2747645"/>
            <a:ext cx="2080260" cy="2252345"/>
          </a:xfrm>
          <a:prstGeom prst="rect">
            <a:avLst/>
          </a:prstGeom>
        </p:spPr>
      </p:pic>
      <p:pic>
        <p:nvPicPr>
          <p:cNvPr id="54" name="图片 53" descr="f1a49dfeb01a37c5438eab57eb9863d"/>
          <p:cNvPicPr/>
          <p:nvPr/>
        </p:nvPicPr>
        <p:blipFill>
          <a:blip r:embed="rId10"/>
          <a:stretch>
            <a:fillRect/>
          </a:stretch>
        </p:blipFill>
        <p:spPr>
          <a:xfrm>
            <a:off x="502920" y="2712085"/>
            <a:ext cx="2062480" cy="2252345"/>
          </a:xfrm>
          <a:prstGeom prst="rect">
            <a:avLst/>
          </a:prstGeom>
        </p:spPr>
      </p:pic>
      <p:sp>
        <p:nvSpPr>
          <p:cNvPr id="55" name="MH_Text_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1645" y="4964430"/>
            <a:ext cx="2064385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ea typeface="微软雅黑" panose="020B0503020204020204" charset="-122"/>
              </a:rPr>
              <a:t>发布悬赏令</a:t>
            </a:r>
            <a:endParaRPr lang="en-US" altLang="zh-CN" sz="1600" b="1" dirty="0">
              <a:ea typeface="微软雅黑" panose="020B0503020204020204" charset="-122"/>
            </a:endParaRPr>
          </a:p>
        </p:txBody>
      </p:sp>
      <p:sp>
        <p:nvSpPr>
          <p:cNvPr id="56" name="MH_Text_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60675" y="5026025"/>
            <a:ext cx="2064385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ea typeface="微软雅黑" panose="020B0503020204020204" charset="-122"/>
              </a:rPr>
              <a:t>首单奖励发放</a:t>
            </a:r>
            <a:endParaRPr lang="en-US" altLang="zh-CN" sz="1600" b="1" dirty="0">
              <a:ea typeface="微软雅黑" panose="020B0503020204020204" charset="-122"/>
            </a:endParaRPr>
          </a:p>
        </p:txBody>
      </p:sp>
      <p:sp>
        <p:nvSpPr>
          <p:cNvPr id="57" name="MH_Text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77180" y="5075555"/>
            <a:ext cx="2064385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ea typeface="微软雅黑" panose="020B0503020204020204" charset="-122"/>
              </a:rPr>
              <a:t>第二名奖励发放</a:t>
            </a:r>
            <a:endParaRPr lang="en-US" altLang="zh-CN" sz="1600" b="1" dirty="0">
              <a:ea typeface="微软雅黑" panose="020B0503020204020204" charset="-122"/>
            </a:endParaRPr>
          </a:p>
        </p:txBody>
      </p:sp>
      <p:sp>
        <p:nvSpPr>
          <p:cNvPr id="58" name="MH_Text_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74305" y="5109210"/>
            <a:ext cx="2064385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ea typeface="微软雅黑" panose="020B0503020204020204" charset="-122"/>
              </a:rPr>
              <a:t>第三名奖励发放</a:t>
            </a:r>
            <a:endParaRPr lang="en-US" altLang="zh-CN" sz="1600" b="1" dirty="0"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3028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94893" y="442096"/>
            <a:ext cx="2864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  <a:r>
              <a:rPr lang="en-US" altLang="zh-CN" sz="1600" b="1" dirty="0"/>
              <a:t>--1.3</a:t>
            </a:r>
            <a:endParaRPr lang="zh-CN" altLang="en-US" sz="1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165600" y="3740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>
                <a:sym typeface="+mn-ea"/>
              </a:rPr>
              <a:t>执行监控</a:t>
            </a:r>
            <a:endParaRPr lang="zh-CN" altLang="en-US" sz="2400" b="1"/>
          </a:p>
        </p:txBody>
      </p:sp>
      <p:sp>
        <p:nvSpPr>
          <p:cNvPr id="7" name="矩形 6"/>
          <p:cNvSpPr/>
          <p:nvPr/>
        </p:nvSpPr>
        <p:spPr>
          <a:xfrm>
            <a:off x="501015" y="995045"/>
            <a:ext cx="902462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/>
              <a:t>组织开展两场线上培训，针对</a:t>
            </a:r>
            <a:r>
              <a:rPr lang="zh-CN" altLang="en-US" sz="1600" b="1" dirty="0">
                <a:solidFill>
                  <a:srgbClr val="C00000"/>
                </a:solidFill>
              </a:rPr>
              <a:t>企微工具使用、</a:t>
            </a:r>
            <a:r>
              <a:rPr lang="zh-CN" sz="1600" b="1" dirty="0">
                <a:solidFill>
                  <a:srgbClr val="C00000"/>
                </a:solidFill>
              </a:rPr>
              <a:t>企业微信</a:t>
            </a:r>
            <a:r>
              <a:rPr lang="zh-CN" altLang="en-US" sz="1600" b="1" dirty="0">
                <a:solidFill>
                  <a:srgbClr val="C00000"/>
                </a:solidFill>
              </a:rPr>
              <a:t>营销下单</a:t>
            </a:r>
            <a:r>
              <a:rPr lang="zh-CN" altLang="en-US" sz="1600" dirty="0"/>
              <a:t>进行操作培训。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/>
              <a:t>建立日报机制，企微吸粉量、备注量、一人一码发展量及小店下单量</a:t>
            </a:r>
            <a:r>
              <a:rPr lang="zh-CN" altLang="en-US" sz="1600" b="1" dirty="0">
                <a:solidFill>
                  <a:srgbClr val="C00000"/>
                </a:solidFill>
              </a:rPr>
              <a:t>每日监控，对落后人员进行点对点沟通帮扶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/>
              <a:t>在沟通群实时了解监控一线执行情况，做到有问题快速响应，确保一线落地执行。</a:t>
            </a:r>
            <a:endParaRPr lang="zh-CN" altLang="en-US" sz="1600" dirty="0"/>
          </a:p>
        </p:txBody>
      </p:sp>
      <p:sp>
        <p:nvSpPr>
          <p:cNvPr id="10" name="MH_Text_1"/>
          <p:cNvSpPr txBox="1"/>
          <p:nvPr>
            <p:custDataLst>
              <p:tags r:id="rId6"/>
            </p:custDataLst>
          </p:nvPr>
        </p:nvSpPr>
        <p:spPr>
          <a:xfrm>
            <a:off x="1312941" y="5236430"/>
            <a:ext cx="1921933" cy="411231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ea typeface="微软雅黑" panose="020B0503020204020204" charset="-122"/>
              </a:rPr>
              <a:t>专项培训</a:t>
            </a:r>
            <a:endParaRPr lang="da-DK" altLang="zh-CN" sz="1600" b="1" kern="0" dirty="0"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9295" y="3069590"/>
            <a:ext cx="3135630" cy="1978660"/>
            <a:chOff x="657455" y="3437144"/>
            <a:chExt cx="3600450" cy="2343150"/>
          </a:xfrm>
        </p:grpSpPr>
        <p:pic>
          <p:nvPicPr>
            <p:cNvPr id="9" name="图片 8" descr="4471b30af08a1f4581bed676ced437a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57455" y="3439202"/>
              <a:ext cx="1800225" cy="2341092"/>
            </a:xfrm>
            <a:prstGeom prst="rect">
              <a:avLst/>
            </a:prstGeom>
          </p:spPr>
        </p:pic>
        <p:pic>
          <p:nvPicPr>
            <p:cNvPr id="16" name="图片 15" descr="b438a576b58904fa711c3c42b173c2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457680" y="3437144"/>
              <a:ext cx="1800225" cy="232948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043420" y="3100705"/>
            <a:ext cx="2849245" cy="1880235"/>
            <a:chOff x="4390157" y="3441134"/>
            <a:chExt cx="3184399" cy="23410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157" y="3441134"/>
              <a:ext cx="1554384" cy="2327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540" y="3452742"/>
              <a:ext cx="1630016" cy="2329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MH_Text_1"/>
          <p:cNvSpPr txBox="1"/>
          <p:nvPr>
            <p:custDataLst>
              <p:tags r:id="rId11"/>
            </p:custDataLst>
          </p:nvPr>
        </p:nvSpPr>
        <p:spPr>
          <a:xfrm>
            <a:off x="7653664" y="5112327"/>
            <a:ext cx="1921933" cy="411231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ea typeface="微软雅黑" panose="020B0503020204020204" charset="-122"/>
              </a:rPr>
              <a:t>线上定向沟通群</a:t>
            </a:r>
            <a:endParaRPr lang="da-DK" altLang="zh-CN" sz="1600" b="1" kern="0" dirty="0"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436110" y="3003550"/>
            <a:ext cx="2242820" cy="2108835"/>
            <a:chOff x="9358934" y="3387571"/>
            <a:chExt cx="2564379" cy="229801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934" y="3387571"/>
              <a:ext cx="2564379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934" y="4171106"/>
              <a:ext cx="2564379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934" y="4875956"/>
              <a:ext cx="2564379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MH_Text_1"/>
          <p:cNvSpPr txBox="1"/>
          <p:nvPr>
            <p:custDataLst>
              <p:tags r:id="rId15"/>
            </p:custDataLst>
          </p:nvPr>
        </p:nvSpPr>
        <p:spPr>
          <a:xfrm>
            <a:off x="4596382" y="5145828"/>
            <a:ext cx="1921933" cy="411231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ea typeface="微软雅黑" panose="020B0503020204020204" charset="-122"/>
              </a:rPr>
              <a:t>数据报表监控</a:t>
            </a:r>
            <a:endParaRPr lang="da-DK" altLang="zh-CN" sz="1600" b="1" kern="0" dirty="0"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7688" y="1781516"/>
            <a:ext cx="882748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企微业务系统不够完善，出现部分客户在线办理业务失败，从而流失了部分订单。针对无法在线办理业务的用户，要做好客情维系，告知在疫情后可优先上门办理。</a:t>
            </a:r>
            <a:endParaRPr 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endParaRPr 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营销活动过于单一，可增加如直播可与客户互动的活动。</a:t>
            </a:r>
            <a:endParaRPr lang="zh-CN" altLang="en-US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210618110847"/>
  <p:tag name="MH_LIBRARY" val="GRAPHIC"/>
  <p:tag name="MH_TYPE" val="Other"/>
  <p:tag name="MH_ORDER" val="4"/>
</p:tagLst>
</file>

<file path=ppt/tags/tag10.xml><?xml version="1.0" encoding="utf-8"?>
<p:tagLst xmlns:p="http://schemas.openxmlformats.org/presentationml/2006/main">
  <p:tag name="MH" val="20210618110953"/>
  <p:tag name="MH_LIBRARY" val="GRAPHIC"/>
  <p:tag name="MH_TYPE" val="Text"/>
  <p:tag name="MH_ORDER" val="3"/>
</p:tagLst>
</file>

<file path=ppt/tags/tag11.xml><?xml version="1.0" encoding="utf-8"?>
<p:tagLst xmlns:p="http://schemas.openxmlformats.org/presentationml/2006/main">
  <p:tag name="MH" val="20210618110953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MH" val="20210618110953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210618110953"/>
  <p:tag name="MH_LIBRARY" val="GRAPHIC"/>
  <p:tag name="MH_TYPE" val="Other"/>
  <p:tag name="MH_ORDER" val="8"/>
</p:tagLst>
</file>

<file path=ppt/tags/tag14.xml><?xml version="1.0" encoding="utf-8"?>
<p:tagLst xmlns:p="http://schemas.openxmlformats.org/presentationml/2006/main">
  <p:tag name="MH" val="20210618110953"/>
  <p:tag name="MH_LIBRARY" val="GRAPHIC"/>
  <p:tag name="MH_TYPE" val="Other"/>
  <p:tag name="MH_ORDER" val="9"/>
</p:tagLst>
</file>

<file path=ppt/tags/tag15.xml><?xml version="1.0" encoding="utf-8"?>
<p:tagLst xmlns:p="http://schemas.openxmlformats.org/presentationml/2006/main">
  <p:tag name="MH" val="20210618110953"/>
  <p:tag name="MH_LIBRARY" val="GRAPHIC"/>
  <p:tag name="MH_TYPE" val="Text"/>
  <p:tag name="MH_ORDER" val="4"/>
</p:tagLst>
</file>

<file path=ppt/tags/tag16.xml><?xml version="1.0" encoding="utf-8"?>
<p:tagLst xmlns:p="http://schemas.openxmlformats.org/presentationml/2006/main">
  <p:tag name="MH" val="20210618110953"/>
  <p:tag name="MH_LIBRARY" val="GRAPHIC"/>
  <p:tag name="MH_TYPE" val="SubTitle"/>
  <p:tag name="MH_ORDER" val="4"/>
</p:tagLst>
</file>

<file path=ppt/tags/tag17.xml><?xml version="1.0" encoding="utf-8"?>
<p:tagLst xmlns:p="http://schemas.openxmlformats.org/presentationml/2006/main">
  <p:tag name="MH" val="20210618110953"/>
  <p:tag name="MH_LIBRARY" val="GRAPHIC"/>
  <p:tag name="MH_TYPE" val="Other"/>
  <p:tag name="MH_ORDER" val="10"/>
</p:tagLst>
</file>

<file path=ppt/tags/tag18.xml><?xml version="1.0" encoding="utf-8"?>
<p:tagLst xmlns:p="http://schemas.openxmlformats.org/presentationml/2006/main">
  <p:tag name="MH" val="20210618110953"/>
  <p:tag name="MH_LIBRARY" val="GRAPHIC"/>
  <p:tag name="MH_TYPE" val="Other"/>
  <p:tag name="MH_ORDER" val="11"/>
</p:tagLst>
</file>

<file path=ppt/tags/tag19.xml><?xml version="1.0" encoding="utf-8"?>
<p:tagLst xmlns:p="http://schemas.openxmlformats.org/presentationml/2006/main">
  <p:tag name="MH" val="20210618152132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210618110847"/>
  <p:tag name="MH_LIBRARY" val="GRAPHIC"/>
  <p:tag name="MH_TYPE" val="Other"/>
  <p:tag name="MH_ORDER" val="5"/>
</p:tagLst>
</file>

<file path=ppt/tags/tag20.xml><?xml version="1.0" encoding="utf-8"?>
<p:tagLst xmlns:p="http://schemas.openxmlformats.org/presentationml/2006/main">
  <p:tag name="MH" val="20210618152132"/>
  <p:tag name="MH_LIBRARY" val="GRAPHIC"/>
  <p:tag name="MH_TYPE" val="Text"/>
  <p:tag name="MH_ORDER" val="1"/>
</p:tagLst>
</file>

<file path=ppt/tags/tag21.xml><?xml version="1.0" encoding="utf-8"?>
<p:tagLst xmlns:p="http://schemas.openxmlformats.org/presentationml/2006/main">
  <p:tag name="MH" val="20210618152132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MH" val="20210618152132"/>
  <p:tag name="MH_LIBRARY" val="GRAPHIC"/>
  <p:tag name="MH_TYPE" val="Text"/>
  <p:tag name="MH_ORDER" val="1"/>
</p:tagLst>
</file>

<file path=ppt/tags/tag23.xml><?xml version="1.0" encoding="utf-8"?>
<p:tagLst xmlns:p="http://schemas.openxmlformats.org/presentationml/2006/main">
  <p:tag name="MH" val="20210618153705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210618153705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MH" val="20210618153705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210618110847"/>
  <p:tag name="MH_LIBRARY" val="GRAPHIC"/>
  <p:tag name="MH_TYPE" val="Other"/>
  <p:tag name="MH_ORDER" val="7"/>
</p:tagLst>
</file>

<file path=ppt/tags/tag4.xml><?xml version="1.0" encoding="utf-8"?>
<p:tagLst xmlns:p="http://schemas.openxmlformats.org/presentationml/2006/main">
  <p:tag name="MH" val="20210618110953"/>
  <p:tag name="MH_LIBRARY" val="GRAPHIC"/>
  <p:tag name="MH_TYPE" val="Text"/>
  <p:tag name="MH_ORDER" val="1"/>
</p:tagLst>
</file>

<file path=ppt/tags/tag5.xml><?xml version="1.0" encoding="utf-8"?>
<p:tagLst xmlns:p="http://schemas.openxmlformats.org/presentationml/2006/main">
  <p:tag name="MH" val="20210618110953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210618110953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210618110953"/>
  <p:tag name="MH_LIBRARY" val="GRAPHIC"/>
  <p:tag name="MH_TYPE" val="Text"/>
  <p:tag name="MH_ORDER" val="2"/>
</p:tagLst>
</file>

<file path=ppt/tags/tag8.xml><?xml version="1.0" encoding="utf-8"?>
<p:tagLst xmlns:p="http://schemas.openxmlformats.org/presentationml/2006/main">
  <p:tag name="MH" val="20210618110953"/>
  <p:tag name="MH_LIBRARY" val="GRAPHIC"/>
  <p:tag name="MH_TYPE" val="SubTitle"/>
  <p:tag name="MH_ORDER" val="2"/>
</p:tagLst>
</file>

<file path=ppt/tags/tag9.xml><?xml version="1.0" encoding="utf-8"?>
<p:tagLst xmlns:p="http://schemas.openxmlformats.org/presentationml/2006/main">
  <p:tag name="MH" val="2021061811095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WPS 演示</Application>
  <PresentationFormat>自定义</PresentationFormat>
  <Paragraphs>124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-apple-system</vt:lpstr>
      <vt:lpstr>HanaMin</vt:lpstr>
      <vt:lpstr>微软雅黑</vt:lpstr>
      <vt:lpstr>等线</vt:lpstr>
      <vt:lpstr>Times New Roman</vt:lpstr>
      <vt:lpstr>Calibri</vt:lpstr>
      <vt:lpstr>Wingdings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HaLo.</cp:lastModifiedBy>
  <cp:revision>517</cp:revision>
  <dcterms:created xsi:type="dcterms:W3CDTF">2019-12-22T05:53:00Z</dcterms:created>
  <dcterms:modified xsi:type="dcterms:W3CDTF">2021-06-24T01:20:50Z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6CC65104E83A4AC7BBD7727573353B97</vt:lpwstr>
  </property>
</Properties>
</file>