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300" r:id="rId2"/>
    <p:sldId id="3841" r:id="rId3"/>
    <p:sldId id="3885" r:id="rId4"/>
    <p:sldId id="3889" r:id="rId5"/>
    <p:sldId id="3902" r:id="rId6"/>
    <p:sldId id="3886" r:id="rId7"/>
    <p:sldId id="3469" r:id="rId8"/>
    <p:sldId id="3880" r:id="rId9"/>
    <p:sldId id="3904" r:id="rId10"/>
    <p:sldId id="3915" r:id="rId11"/>
    <p:sldId id="3888" r:id="rId12"/>
    <p:sldId id="3884" r:id="rId13"/>
    <p:sldId id="3881" r:id="rId14"/>
    <p:sldId id="3882" r:id="rId15"/>
    <p:sldId id="3618" r:id="rId16"/>
    <p:sldId id="3916" r:id="rId17"/>
    <p:sldId id="3840" r:id="rId18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同学" initials="刘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62D5"/>
    <a:srgbClr val="4E5FD4"/>
    <a:srgbClr val="4F60D4"/>
    <a:srgbClr val="5063D5"/>
    <a:srgbClr val="4F61D4"/>
    <a:srgbClr val="4F61D5"/>
    <a:srgbClr val="FEA900"/>
    <a:srgbClr val="595959"/>
    <a:srgbClr val="EB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19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5360" y="494665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09930" y="1252855"/>
            <a:ext cx="3338195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蓝河私域深聊复盘</a:t>
            </a:r>
            <a:b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991235" y="4022090"/>
            <a:ext cx="2458720" cy="663575"/>
            <a:chOff x="1594" y="6497"/>
            <a:chExt cx="3872" cy="1045"/>
          </a:xfrm>
        </p:grpSpPr>
        <p:grpSp>
          <p:nvGrpSpPr>
            <p:cNvPr id="42" name="组合 41"/>
            <p:cNvGrpSpPr/>
            <p:nvPr/>
          </p:nvGrpSpPr>
          <p:grpSpPr>
            <a:xfrm>
              <a:off x="1594" y="7166"/>
              <a:ext cx="3873" cy="376"/>
              <a:chOff x="1594" y="7166"/>
              <a:chExt cx="3873" cy="376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59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团队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64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运营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70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成绩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75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案例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705" y="6497"/>
              <a:ext cx="682" cy="680"/>
              <a:chOff x="3705" y="6497"/>
              <a:chExt cx="682" cy="680"/>
            </a:xfrm>
          </p:grpSpPr>
          <p:sp>
            <p:nvSpPr>
              <p:cNvPr id="14" name="圆角矩形 13"/>
              <p:cNvSpPr>
                <a:spLocks noChangeAspect="1"/>
              </p:cNvSpPr>
              <p:nvPr/>
            </p:nvSpPr>
            <p:spPr>
              <a:xfrm>
                <a:off x="3705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FFB80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 descr="45304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62" y="6530"/>
                <a:ext cx="567" cy="567"/>
              </a:xfrm>
              <a:prstGeom prst="rect">
                <a:avLst/>
              </a:prstGeom>
            </p:spPr>
          </p:pic>
        </p:grpSp>
        <p:grpSp>
          <p:nvGrpSpPr>
            <p:cNvPr id="29" name="组合 28"/>
            <p:cNvGrpSpPr/>
            <p:nvPr/>
          </p:nvGrpSpPr>
          <p:grpSpPr>
            <a:xfrm>
              <a:off x="1594" y="6497"/>
              <a:ext cx="682" cy="680"/>
              <a:chOff x="1594" y="6497"/>
              <a:chExt cx="682" cy="680"/>
            </a:xfrm>
          </p:grpSpPr>
          <p:sp>
            <p:nvSpPr>
              <p:cNvPr id="9" name="圆角矩形 8"/>
              <p:cNvSpPr>
                <a:spLocks noChangeAspect="1"/>
              </p:cNvSpPr>
              <p:nvPr/>
            </p:nvSpPr>
            <p:spPr>
              <a:xfrm>
                <a:off x="1594" y="6497"/>
                <a:ext cx="683" cy="680"/>
              </a:xfrm>
              <a:prstGeom prst="roundRect">
                <a:avLst>
                  <a:gd name="adj" fmla="val 29982"/>
                </a:avLst>
              </a:prstGeom>
              <a:solidFill>
                <a:srgbClr val="78C16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6" name="图片 125" descr="32313533373738383b32313533373731383bcdc5b6d3"/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698" y="6610"/>
                <a:ext cx="495" cy="454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2650" y="6497"/>
              <a:ext cx="682" cy="680"/>
              <a:chOff x="2650" y="6497"/>
              <a:chExt cx="682" cy="680"/>
            </a:xfrm>
          </p:grpSpPr>
          <p:sp>
            <p:nvSpPr>
              <p:cNvPr id="13" name="圆角矩形 12"/>
              <p:cNvSpPr>
                <a:spLocks noChangeAspect="1"/>
              </p:cNvSpPr>
              <p:nvPr/>
            </p:nvSpPr>
            <p:spPr>
              <a:xfrm>
                <a:off x="265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EE646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 descr="368105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766" y="6610"/>
                <a:ext cx="451" cy="397"/>
              </a:xfrm>
              <a:prstGeom prst="rect">
                <a:avLst/>
              </a:prstGeom>
            </p:spPr>
          </p:pic>
        </p:grpSp>
        <p:grpSp>
          <p:nvGrpSpPr>
            <p:cNvPr id="40" name="组合 39"/>
            <p:cNvGrpSpPr/>
            <p:nvPr/>
          </p:nvGrpSpPr>
          <p:grpSpPr>
            <a:xfrm>
              <a:off x="4760" y="6497"/>
              <a:ext cx="682" cy="680"/>
              <a:chOff x="4760" y="6497"/>
              <a:chExt cx="682" cy="680"/>
            </a:xfrm>
          </p:grpSpPr>
          <p:sp>
            <p:nvSpPr>
              <p:cNvPr id="15" name="圆角矩形 14"/>
              <p:cNvSpPr>
                <a:spLocks noChangeAspect="1"/>
              </p:cNvSpPr>
              <p:nvPr/>
            </p:nvSpPr>
            <p:spPr>
              <a:xfrm>
                <a:off x="476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A868F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5" name="图片 34" descr="343435383038393b343532323232333bc6f3d2b5cec4bbaf"/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915" y="6618"/>
                <a:ext cx="400" cy="454"/>
              </a:xfrm>
              <a:prstGeom prst="rect">
                <a:avLst/>
              </a:prstGeom>
            </p:spPr>
          </p:pic>
        </p:grpSp>
      </p:grpSp>
      <p:pic>
        <p:nvPicPr>
          <p:cNvPr id="52" name="图片 51" descr="微信图片_202112251658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74285" y="1047750"/>
            <a:ext cx="4852035" cy="38919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386715" y="902970"/>
          <a:ext cx="7956550" cy="470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0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6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类型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7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文案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85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情感关怀话术</a:t>
                      </a:r>
                      <a:endParaRPr lang="zh-CN" altLang="en-US" sz="1000" b="1">
                        <a:solidFill>
                          <a:schemeClr val="accent4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话术1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宝，最近天气降温，你跟宝宝要注意保暖哦！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3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话术2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宝，春节期间人员流动比较密集，你跟宝宝要注意防护哈！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话术3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宝，今天是你/小宝宝的生日噢，小羊在这里祝宝宝生日快乐，健康快乐！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9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话术4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宝，小羊看你的预产期好像快到了呦！最近身体状态怎么样呀？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7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7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005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引导复购话术</a:t>
                      </a:r>
                      <a:endParaRPr lang="zh-CN" altLang="en-US" sz="1000" b="1">
                        <a:solidFill>
                          <a:schemeClr val="accent4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话术1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宝宝妈妈，快过年了，我们春节的物流停运时间20号左右，宝宝的口粮有没有准备充足呀？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6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话术2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宝，上次一等奖的免费领取价值128元200g的小听粉，你这边还未兑换使用噢！如果需要兑换福利，请尽快联系小羊登记使用噢！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5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话术3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宝宝妈妈，在蓝河官方旗舰店下单700g以上的正装粉，提供当天下单的订单截图给小羊登记可以免费领取价值128元200g小听粉绵羊奶，你这边有领取了吗？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话术4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宝宝妈妈，在蓝河官方旗舰店下单700g以上的正装粉，提供当天下单的订单截图给小羊登记可以免费领取价值128元201g小听粉绵羊奶，你这边有领取了吗？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2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话术5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宝宝妈妈，我看你这边上次12月7日帮宝宝囤了*罐，应该快吃完了吧，需要有活动提醒你吗？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9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话术6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宝，小羊看你12月7日有下单绵阳奶3段，但是最后没有购买，请问是遇到什么困难了吗？需要小羊帮你解决吗？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话术7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宝，绵阳奶3段/姆阿普3段/春天羊3段现在天猫旗舰店大促买6送1，买12送2，还有更多礼品免费送，如果宝宝的奶粉不多的话，小羊建议宝妈这个时间囤奶是最优惠呦！</a:t>
                      </a:r>
                    </a:p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小羊这边还有老客专属大额优惠券，宝需要可以找小羊领取哈！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7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7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850">
                <a:tc row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售后跟踪话术</a:t>
                      </a:r>
                      <a:endParaRPr lang="zh-CN" altLang="en-US" sz="1000" b="1">
                        <a:solidFill>
                          <a:schemeClr val="accent4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话术1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宝，你下单的正装奶/赠送的小听粉已经帮你发出了，注意查收呦！有问题可以第一时间联系小羊哈！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话术2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宝，上次购买的正装奶/赠送的小听粉有收到货了吗？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8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话术3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宝宝妈妈，前两天小宝宝有拉绿便的情况，现在怎么样啦？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8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话术4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宝宝妈妈，上次说小宝宝有过敏的现象，现在情况有改善吗？小羊跟你说的改善方法和需要注意的地方，有按照说的去做吗？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1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话术5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宝，非常的抱歉，由于疫情的原因，快递的发货时间有点长，你在耐心等一下哈！快递小哥已经在快马加鞭了。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9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话术6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宝，非常抱歉，发货的途中的运输导致产品外形有点扁压，不过不用担心，这个不会影响产品质量的哈！可以放心使用！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5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7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7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62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待产孕妈话术</a:t>
                      </a:r>
                      <a:endParaRPr lang="zh-CN" altLang="en-US" sz="1000" b="1">
                        <a:solidFill>
                          <a:schemeClr val="accent4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话术1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宝，你还有*天就到预产期了，最近状态怎么样呀？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78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话术2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宝，这份是孕晚期需要注意的事项，可以收藏起来噢！有不懂可以随时问小羊！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84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话术3</a:t>
                      </a:r>
                      <a:endParaRPr lang="zh-CN" altLang="en-US" sz="7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7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宝，上次你说孕晚期睡眠不好，小羊给你发的改善睡眠的方法对你有效果吗？</a:t>
                      </a:r>
                      <a:endParaRPr lang="zh-CN" altLang="en-US" sz="7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2997200" y="203200"/>
            <a:ext cx="2436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深聊破冰话术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57810" y="111760"/>
            <a:ext cx="2887345" cy="643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挖掘客户需求</a:t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91490" y="3691890"/>
            <a:ext cx="1586230" cy="852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抓住客户的需求目标</a:t>
            </a:r>
            <a:b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客户想要得到的是产品的使用价值</a:t>
            </a:r>
            <a:b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43999" y="1349266"/>
            <a:ext cx="1506792" cy="1506792"/>
            <a:chOff x="3481448" y="2338049"/>
            <a:chExt cx="2181104" cy="2181104"/>
          </a:xfrm>
        </p:grpSpPr>
        <p:grpSp>
          <p:nvGrpSpPr>
            <p:cNvPr id="15" name="组合 14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solidFill>
                <a:srgbClr val="ACCE2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18" name="TextBox 41"/>
            <p:cNvSpPr txBox="1"/>
            <p:nvPr/>
          </p:nvSpPr>
          <p:spPr>
            <a:xfrm>
              <a:off x="4174690" y="3051933"/>
              <a:ext cx="898950" cy="755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rPr>
                <a:t>02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24534" y="1360061"/>
            <a:ext cx="1506792" cy="1506792"/>
            <a:chOff x="3481448" y="2338049"/>
            <a:chExt cx="2181104" cy="2181104"/>
          </a:xfrm>
        </p:grpSpPr>
        <p:grpSp>
          <p:nvGrpSpPr>
            <p:cNvPr id="25" name="组合 24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solidFill>
                <a:srgbClr val="ACCE2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28" name="TextBox 41"/>
            <p:cNvSpPr txBox="1"/>
            <p:nvPr/>
          </p:nvSpPr>
          <p:spPr>
            <a:xfrm>
              <a:off x="4198588" y="3083185"/>
              <a:ext cx="898950" cy="755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rPr>
                <a:t>04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733040" y="3745230"/>
            <a:ext cx="1605280" cy="695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打消客户的后顾之忧及时帮客户解决问题恢复客户购买的信心</a:t>
            </a:r>
            <a:b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55870" y="3828415"/>
            <a:ext cx="1597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让客户了解产品的增值服务，获得跟其他渠道不一样的服务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374890" y="3848735"/>
            <a:ext cx="1604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适当刺激客户的需求促使她做出购买决定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2126157" y="3741507"/>
            <a:ext cx="473766" cy="477588"/>
            <a:chOff x="3041651" y="3326606"/>
            <a:chExt cx="631825" cy="636588"/>
          </a:xfrm>
        </p:grpSpPr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solidFill>
              <a:srgbClr val="ACCE22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1"/>
            <p:cNvSpPr/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365167" y="3744682"/>
            <a:ext cx="473766" cy="477588"/>
            <a:chOff x="3041651" y="3326606"/>
            <a:chExt cx="631825" cy="636588"/>
          </a:xfrm>
        </p:grpSpPr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84187" y="3828502"/>
            <a:ext cx="473766" cy="477588"/>
            <a:chOff x="3041651" y="3326606"/>
            <a:chExt cx="631825" cy="636588"/>
          </a:xfrm>
        </p:grpSpPr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solidFill>
              <a:srgbClr val="ACCE22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58412" y="1316246"/>
            <a:ext cx="1506792" cy="1506792"/>
            <a:chOff x="3481448" y="2338049"/>
            <a:chExt cx="2181104" cy="2181104"/>
          </a:xfrm>
        </p:grpSpPr>
        <p:grpSp>
          <p:nvGrpSpPr>
            <p:cNvPr id="51" name="组合 50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3" name="同心圆 5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4137941" y="3114437"/>
              <a:ext cx="898950" cy="755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rPr>
                <a:t>01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01482" y="1382286"/>
            <a:ext cx="1506792" cy="1506792"/>
            <a:chOff x="3481448" y="2338049"/>
            <a:chExt cx="2181104" cy="2181104"/>
          </a:xfrm>
        </p:grpSpPr>
        <p:grpSp>
          <p:nvGrpSpPr>
            <p:cNvPr id="42" name="组合 41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45" name="TextBox 51"/>
            <p:cNvSpPr txBox="1"/>
            <p:nvPr/>
          </p:nvSpPr>
          <p:spPr>
            <a:xfrm>
              <a:off x="4122315" y="3093296"/>
              <a:ext cx="898950" cy="755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</a:rPr>
                <a:t>03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798195" y="1773555"/>
            <a:ext cx="3686175" cy="1508125"/>
          </a:xfrm>
          <a:prstGeom prst="rect">
            <a:avLst/>
          </a:prstGeom>
          <a:noFill/>
          <a:ln w="38100">
            <a:solidFill>
              <a:srgbClr val="FEA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/>
          <p:cNvSpPr/>
          <p:nvPr/>
        </p:nvSpPr>
        <p:spPr>
          <a:xfrm>
            <a:off x="798195" y="1508125"/>
            <a:ext cx="629285" cy="436245"/>
          </a:xfrm>
          <a:prstGeom prst="hexagon">
            <a:avLst/>
          </a:prstGeom>
          <a:solidFill>
            <a:schemeClr val="accent4"/>
          </a:solidFill>
          <a:ln>
            <a:solidFill>
              <a:srgbClr val="4F6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55675" y="1508125"/>
            <a:ext cx="314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1</a:t>
            </a:r>
          </a:p>
        </p:txBody>
      </p:sp>
      <p:sp>
        <p:nvSpPr>
          <p:cNvPr id="13" name="矩形 12"/>
          <p:cNvSpPr/>
          <p:nvPr/>
        </p:nvSpPr>
        <p:spPr>
          <a:xfrm>
            <a:off x="4918075" y="1773555"/>
            <a:ext cx="3686175" cy="1508125"/>
          </a:xfrm>
          <a:prstGeom prst="rect">
            <a:avLst/>
          </a:prstGeom>
          <a:noFill/>
          <a:ln w="38100">
            <a:solidFill>
              <a:srgbClr val="FEA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98195" y="3795395"/>
            <a:ext cx="3686175" cy="1508125"/>
          </a:xfrm>
          <a:prstGeom prst="rect">
            <a:avLst/>
          </a:prstGeom>
          <a:noFill/>
          <a:ln w="38100">
            <a:solidFill>
              <a:srgbClr val="FEA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918075" y="3738880"/>
            <a:ext cx="3686175" cy="1508125"/>
          </a:xfrm>
          <a:prstGeom prst="rect">
            <a:avLst/>
          </a:prstGeom>
          <a:noFill/>
          <a:ln w="38100">
            <a:solidFill>
              <a:srgbClr val="FEA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270000" y="2205355"/>
            <a:ext cx="2743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sym typeface="+mn-ea"/>
              </a:rPr>
              <a:t>只要客户没有删除</a:t>
            </a:r>
            <a:br>
              <a:rPr lang="zh-CN" altLang="en-US">
                <a:solidFill>
                  <a:schemeClr val="bg1"/>
                </a:solidFill>
                <a:sym typeface="+mn-ea"/>
              </a:rPr>
            </a:br>
            <a:r>
              <a:rPr lang="zh-CN" altLang="en-US">
                <a:solidFill>
                  <a:schemeClr val="bg1"/>
                </a:solidFill>
                <a:sym typeface="+mn-ea"/>
              </a:rPr>
              <a:t>就不要停止对她的撩拨</a:t>
            </a:r>
          </a:p>
        </p:txBody>
      </p:sp>
      <p:sp>
        <p:nvSpPr>
          <p:cNvPr id="16" name="六边形 15"/>
          <p:cNvSpPr/>
          <p:nvPr/>
        </p:nvSpPr>
        <p:spPr>
          <a:xfrm>
            <a:off x="4918075" y="1562735"/>
            <a:ext cx="629285" cy="436245"/>
          </a:xfrm>
          <a:prstGeom prst="hexagon">
            <a:avLst/>
          </a:prstGeom>
          <a:solidFill>
            <a:schemeClr val="accent4"/>
          </a:solidFill>
          <a:ln>
            <a:solidFill>
              <a:srgbClr val="4F6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/>
          <p:nvPr/>
        </p:nvSpPr>
        <p:spPr>
          <a:xfrm>
            <a:off x="798195" y="3547110"/>
            <a:ext cx="629285" cy="436245"/>
          </a:xfrm>
          <a:prstGeom prst="hexagon">
            <a:avLst/>
          </a:prstGeom>
          <a:solidFill>
            <a:schemeClr val="accent4"/>
          </a:solidFill>
          <a:ln>
            <a:solidFill>
              <a:srgbClr val="4F6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边形 17"/>
          <p:cNvSpPr/>
          <p:nvPr/>
        </p:nvSpPr>
        <p:spPr>
          <a:xfrm>
            <a:off x="4918075" y="3547110"/>
            <a:ext cx="629285" cy="436245"/>
          </a:xfrm>
          <a:prstGeom prst="hexagon">
            <a:avLst/>
          </a:prstGeom>
          <a:solidFill>
            <a:schemeClr val="accent4"/>
          </a:solidFill>
          <a:ln>
            <a:solidFill>
              <a:srgbClr val="4F6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087620" y="1596390"/>
            <a:ext cx="387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2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30910" y="3581400"/>
            <a:ext cx="338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062855" y="3581400"/>
            <a:ext cx="339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4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474970" y="2205355"/>
            <a:ext cx="29279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sym typeface="+mn-ea"/>
              </a:rPr>
              <a:t>客户下单买一罐</a:t>
            </a:r>
            <a:br>
              <a:rPr lang="zh-CN" altLang="en-US" sz="1600">
                <a:solidFill>
                  <a:schemeClr val="bg1"/>
                </a:solidFill>
                <a:sym typeface="+mn-ea"/>
              </a:rPr>
            </a:br>
            <a:r>
              <a:rPr lang="zh-CN" altLang="en-US" sz="1600">
                <a:solidFill>
                  <a:schemeClr val="bg1"/>
                </a:solidFill>
                <a:sym typeface="+mn-ea"/>
              </a:rPr>
              <a:t>要学会给客户算帐</a:t>
            </a:r>
            <a:br>
              <a:rPr lang="zh-CN" altLang="en-US" sz="1600">
                <a:solidFill>
                  <a:schemeClr val="bg1"/>
                </a:solidFill>
                <a:sym typeface="+mn-ea"/>
              </a:rPr>
            </a:br>
            <a:r>
              <a:rPr lang="zh-CN" altLang="en-US" sz="1600">
                <a:solidFill>
                  <a:schemeClr val="bg1"/>
                </a:solidFill>
                <a:sym typeface="+mn-ea"/>
              </a:rPr>
              <a:t>如果买</a:t>
            </a:r>
            <a:r>
              <a:rPr lang="en-US" altLang="zh-CN" sz="1600">
                <a:solidFill>
                  <a:schemeClr val="bg1"/>
                </a:solidFill>
                <a:sym typeface="+mn-ea"/>
              </a:rPr>
              <a:t>6</a:t>
            </a:r>
            <a:r>
              <a:rPr lang="zh-CN" altLang="en-US" sz="1600">
                <a:solidFill>
                  <a:schemeClr val="bg1"/>
                </a:solidFill>
                <a:sym typeface="+mn-ea"/>
              </a:rPr>
              <a:t>罐能多得到什么？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270000" y="4110355"/>
            <a:ext cx="2743200" cy="87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+mn-ea"/>
              </a:rPr>
              <a:t>领取过福利迟迟不用的客户要发信息提醒客户使用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554980" y="4152265"/>
            <a:ext cx="2743200" cy="87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sym typeface="+mn-ea"/>
              </a:rPr>
              <a:t>复购的客户一定要跟进回访加强跟客户之间的粘性</a:t>
            </a:r>
          </a:p>
        </p:txBody>
      </p:sp>
      <p:sp>
        <p:nvSpPr>
          <p:cNvPr id="10" name="TextBox 53"/>
          <p:cNvSpPr txBox="1">
            <a:spLocks noChangeArrowheads="1"/>
          </p:cNvSpPr>
          <p:nvPr/>
        </p:nvSpPr>
        <p:spPr bwMode="auto">
          <a:xfrm>
            <a:off x="1114425" y="638175"/>
            <a:ext cx="7179945" cy="469265"/>
          </a:xfrm>
          <a:prstGeom prst="rect">
            <a:avLst/>
          </a:prstGeom>
          <a:noFill/>
          <a:ln>
            <a:noFill/>
          </a:ln>
        </p:spPr>
        <p:txBody>
          <a:bodyPr wrap="square" lIns="123462" tIns="61731" rIns="123462" bIns="617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7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深聊总结（用心做好服务，不断总结，不断优化）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798195" y="1773555"/>
            <a:ext cx="3686175" cy="1508125"/>
          </a:xfrm>
          <a:prstGeom prst="rect">
            <a:avLst/>
          </a:prstGeom>
          <a:noFill/>
          <a:ln w="38100">
            <a:solidFill>
              <a:srgbClr val="FEA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/>
          <p:cNvSpPr/>
          <p:nvPr/>
        </p:nvSpPr>
        <p:spPr>
          <a:xfrm>
            <a:off x="798195" y="1508125"/>
            <a:ext cx="629285" cy="436245"/>
          </a:xfrm>
          <a:prstGeom prst="hexagon">
            <a:avLst/>
          </a:prstGeom>
          <a:solidFill>
            <a:schemeClr val="accent4"/>
          </a:solidFill>
          <a:ln>
            <a:solidFill>
              <a:srgbClr val="4F6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55675" y="1508125"/>
            <a:ext cx="314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1</a:t>
            </a:r>
          </a:p>
        </p:txBody>
      </p:sp>
      <p:sp>
        <p:nvSpPr>
          <p:cNvPr id="13" name="矩形 12"/>
          <p:cNvSpPr/>
          <p:nvPr/>
        </p:nvSpPr>
        <p:spPr>
          <a:xfrm>
            <a:off x="4918075" y="1773555"/>
            <a:ext cx="3686175" cy="1508125"/>
          </a:xfrm>
          <a:prstGeom prst="rect">
            <a:avLst/>
          </a:prstGeom>
          <a:noFill/>
          <a:ln w="38100">
            <a:solidFill>
              <a:srgbClr val="FEA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98195" y="3795395"/>
            <a:ext cx="3686175" cy="1508125"/>
          </a:xfrm>
          <a:prstGeom prst="rect">
            <a:avLst/>
          </a:prstGeom>
          <a:noFill/>
          <a:ln w="38100">
            <a:solidFill>
              <a:srgbClr val="FEA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918075" y="3738880"/>
            <a:ext cx="3686175" cy="1508125"/>
          </a:xfrm>
          <a:prstGeom prst="rect">
            <a:avLst/>
          </a:prstGeom>
          <a:noFill/>
          <a:ln w="38100">
            <a:solidFill>
              <a:srgbClr val="FEA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269365" y="2371090"/>
            <a:ext cx="2743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赚钱欲望强烈的人</a:t>
            </a:r>
          </a:p>
        </p:txBody>
      </p:sp>
      <p:sp>
        <p:nvSpPr>
          <p:cNvPr id="16" name="六边形 15"/>
          <p:cNvSpPr/>
          <p:nvPr/>
        </p:nvSpPr>
        <p:spPr>
          <a:xfrm>
            <a:off x="4918075" y="1562735"/>
            <a:ext cx="629285" cy="436245"/>
          </a:xfrm>
          <a:prstGeom prst="hexagon">
            <a:avLst/>
          </a:prstGeom>
          <a:solidFill>
            <a:schemeClr val="accent4"/>
          </a:solidFill>
          <a:ln>
            <a:solidFill>
              <a:srgbClr val="4F6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6"/>
          <p:cNvSpPr/>
          <p:nvPr/>
        </p:nvSpPr>
        <p:spPr>
          <a:xfrm>
            <a:off x="798195" y="3547110"/>
            <a:ext cx="629285" cy="436245"/>
          </a:xfrm>
          <a:prstGeom prst="hexagon">
            <a:avLst/>
          </a:prstGeom>
          <a:solidFill>
            <a:schemeClr val="accent4"/>
          </a:solidFill>
          <a:ln>
            <a:solidFill>
              <a:srgbClr val="4F6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六边形 17"/>
          <p:cNvSpPr/>
          <p:nvPr/>
        </p:nvSpPr>
        <p:spPr>
          <a:xfrm>
            <a:off x="4918075" y="3547110"/>
            <a:ext cx="629285" cy="436245"/>
          </a:xfrm>
          <a:prstGeom prst="hexagon">
            <a:avLst/>
          </a:prstGeom>
          <a:solidFill>
            <a:schemeClr val="accent4"/>
          </a:solidFill>
          <a:ln>
            <a:solidFill>
              <a:srgbClr val="4F6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087620" y="1596390"/>
            <a:ext cx="387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2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30910" y="3581400"/>
            <a:ext cx="338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062855" y="3581400"/>
            <a:ext cx="339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4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554980" y="2371090"/>
            <a:ext cx="2743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有胜负欲望的人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270000" y="4375785"/>
            <a:ext cx="2743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爱学习，积极主动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600065" y="4375785"/>
            <a:ext cx="2743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善于思考总结的人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1790" y="336550"/>
            <a:ext cx="3609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什么样的人适合做销售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036955" y="1083465"/>
            <a:ext cx="7222490" cy="4094990"/>
            <a:chOff x="1765" y="1895"/>
            <a:chExt cx="10919" cy="6155"/>
          </a:xfrm>
        </p:grpSpPr>
        <p:grpSp>
          <p:nvGrpSpPr>
            <p:cNvPr id="41" name="组合 40"/>
            <p:cNvGrpSpPr/>
            <p:nvPr/>
          </p:nvGrpSpPr>
          <p:grpSpPr bwMode="auto">
            <a:xfrm>
              <a:off x="3718" y="2285"/>
              <a:ext cx="7284" cy="5765"/>
              <a:chOff x="2360613" y="1450975"/>
              <a:chExt cx="4303712" cy="3119438"/>
            </a:xfrm>
          </p:grpSpPr>
          <p:grpSp>
            <p:nvGrpSpPr>
              <p:cNvPr id="42" name="组合 6"/>
              <p:cNvGrpSpPr/>
              <p:nvPr/>
            </p:nvGrpSpPr>
            <p:grpSpPr bwMode="auto">
              <a:xfrm>
                <a:off x="2360613" y="1450975"/>
                <a:ext cx="4303712" cy="3119438"/>
                <a:chOff x="2360613" y="1450975"/>
                <a:chExt cx="4303712" cy="3119438"/>
              </a:xfrm>
            </p:grpSpPr>
            <p:sp>
              <p:nvSpPr>
                <p:cNvPr id="44" name="AutoShape 2"/>
                <p:cNvSpPr>
                  <a:spLocks noChangeArrowheads="1"/>
                </p:cNvSpPr>
                <p:nvPr/>
              </p:nvSpPr>
              <p:spPr bwMode="auto">
                <a:xfrm>
                  <a:off x="2360613" y="1558925"/>
                  <a:ext cx="4303712" cy="2913063"/>
                </a:xfrm>
                <a:prstGeom prst="roundRect">
                  <a:avLst>
                    <a:gd name="adj" fmla="val 9694"/>
                  </a:avLst>
                </a:prstGeom>
                <a:noFill/>
                <a:ln w="22225" cmpd="sng">
                  <a:solidFill>
                    <a:srgbClr val="FEA900"/>
                  </a:solidFill>
                  <a:prstDash val="sysDot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87313" tIns="44450" rIns="87313" bIns="4445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 kern="0">
                    <a:solidFill>
                      <a:srgbClr val="FFFFFF"/>
                    </a:solidFill>
                    <a:ea typeface="PMingLiU" pitchFamily="18" charset="-120"/>
                  </a:endParaRPr>
                </a:p>
              </p:txBody>
            </p:sp>
            <p:sp>
              <p:nvSpPr>
                <p:cNvPr id="45" name="AutoShape 51"/>
                <p:cNvSpPr>
                  <a:spLocks noChangeArrowheads="1"/>
                </p:cNvSpPr>
                <p:nvPr/>
              </p:nvSpPr>
              <p:spPr bwMode="auto">
                <a:xfrm rot="16200000">
                  <a:off x="4456906" y="4339432"/>
                  <a:ext cx="206375" cy="2555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EA900"/>
                </a:solidFill>
                <a:ln w="19050" cmpd="sng">
                  <a:noFill/>
                  <a:miter lim="800000"/>
                </a:ln>
              </p:spPr>
              <p:txBody>
                <a:bodyPr vert="eaVert" wrap="none" lIns="87313" tIns="44450" rIns="87313" bIns="4445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 kern="0">
                    <a:solidFill>
                      <a:srgbClr val="FFFFFF"/>
                    </a:solidFill>
                    <a:ea typeface="PMingLiU" pitchFamily="18" charset="-120"/>
                  </a:endParaRPr>
                </a:p>
              </p:txBody>
            </p:sp>
            <p:sp>
              <p:nvSpPr>
                <p:cNvPr id="46" name="AutoShape 52"/>
                <p:cNvSpPr>
                  <a:spLocks noChangeArrowheads="1"/>
                </p:cNvSpPr>
                <p:nvPr/>
              </p:nvSpPr>
              <p:spPr bwMode="auto">
                <a:xfrm rot="5400000">
                  <a:off x="6183313" y="1425575"/>
                  <a:ext cx="204788" cy="25558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EA900"/>
                </a:solidFill>
                <a:ln w="19050" cmpd="sng">
                  <a:noFill/>
                  <a:miter lim="800000"/>
                </a:ln>
              </p:spPr>
              <p:txBody>
                <a:bodyPr rot="10800000" vert="eaVert" wrap="none" lIns="87313" tIns="44450" rIns="87313" bIns="4445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600" kern="0">
                    <a:solidFill>
                      <a:srgbClr val="FFFFFF"/>
                    </a:solidFill>
                    <a:ea typeface="PMingLiU" pitchFamily="18" charset="-120"/>
                  </a:endParaRPr>
                </a:p>
              </p:txBody>
            </p:sp>
          </p:grpSp>
          <p:sp>
            <p:nvSpPr>
              <p:cNvPr id="43" name="AutoShape 52"/>
              <p:cNvSpPr>
                <a:spLocks noChangeArrowheads="1"/>
              </p:cNvSpPr>
              <p:nvPr/>
            </p:nvSpPr>
            <p:spPr bwMode="auto">
              <a:xfrm rot="5400000">
                <a:off x="2668588" y="1425575"/>
                <a:ext cx="204788" cy="255587"/>
              </a:xfrm>
              <a:prstGeom prst="triangle">
                <a:avLst>
                  <a:gd name="adj" fmla="val 50000"/>
                </a:avLst>
              </a:prstGeom>
              <a:solidFill>
                <a:srgbClr val="FEA900"/>
              </a:solidFill>
              <a:ln w="19050" cmpd="sng">
                <a:noFill/>
                <a:miter lim="800000"/>
              </a:ln>
            </p:spPr>
            <p:txBody>
              <a:bodyPr rot="10800000" vert="eaVert" wrap="none" lIns="87313" tIns="44450" rIns="87313" bIns="4445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 kern="0">
                  <a:solidFill>
                    <a:srgbClr val="FFFFFF"/>
                  </a:solidFill>
                  <a:ea typeface="PMingLiU" pitchFamily="18" charset="-120"/>
                </a:endParaRPr>
              </a:p>
            </p:txBody>
          </p:sp>
        </p:grp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5354" y="1895"/>
              <a:ext cx="3691" cy="788"/>
            </a:xfrm>
            <a:prstGeom prst="roundRect">
              <a:avLst>
                <a:gd name="adj" fmla="val 5630"/>
              </a:avLst>
            </a:prstGeom>
            <a:solidFill>
              <a:srgbClr val="FEA900"/>
            </a:solidFill>
            <a:ln w="25400">
              <a:solidFill>
                <a:srgbClr val="FEA900"/>
              </a:solidFill>
              <a:prstDash val="solid"/>
              <a:rou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E1B40C"/>
                </a:buClr>
                <a:buFont typeface="微软雅黑" panose="020B0503020204020204" charset="-122"/>
                <a:buNone/>
              </a:pPr>
              <a:endParaRPr lang="zh-CN" altLang="en-US" sz="9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765" y="3469"/>
              <a:ext cx="4064" cy="1425"/>
              <a:chOff x="4968" y="1504"/>
              <a:chExt cx="4064" cy="1425"/>
            </a:xfrm>
          </p:grpSpPr>
          <p:sp>
            <p:nvSpPr>
              <p:cNvPr id="37" name="AutoShape 9"/>
              <p:cNvSpPr>
                <a:spLocks noChangeArrowheads="1"/>
              </p:cNvSpPr>
              <p:nvPr/>
            </p:nvSpPr>
            <p:spPr bwMode="auto">
              <a:xfrm>
                <a:off x="4968" y="1885"/>
                <a:ext cx="4065" cy="1045"/>
              </a:xfrm>
              <a:prstGeom prst="roundRect">
                <a:avLst>
                  <a:gd name="adj" fmla="val 5630"/>
                </a:avLst>
              </a:prstGeom>
              <a:noFill/>
              <a:ln w="25400">
                <a:solidFill>
                  <a:srgbClr val="FEA900"/>
                </a:solidFill>
                <a:round/>
              </a:ln>
            </p:spPr>
            <p:txBody>
              <a:bodyPr wrap="none" anchor="ctr"/>
              <a:lstStyle/>
              <a:p>
                <a:pPr algn="l">
                  <a:spcBef>
                    <a:spcPct val="20000"/>
                  </a:spcBef>
                  <a:buClr>
                    <a:srgbClr val="E1B40C"/>
                  </a:buClr>
                  <a:buFont typeface="微软雅黑" panose="020B0503020204020204" charset="-122"/>
                  <a:buNone/>
                </a:pPr>
                <a:br>
                  <a:rPr lang="zh-CN" altLang="en-US" sz="90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团队里面的优秀员工，可以达到</a:t>
                </a:r>
                <a:r>
                  <a:rPr lang="en-US" altLang="zh-CN" sz="1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100</a:t>
                </a:r>
                <a:r>
                  <a:rPr lang="zh-CN" altLang="en-US" sz="1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分，</a:t>
                </a:r>
              </a:p>
              <a:p>
                <a:pPr algn="l">
                  <a:spcBef>
                    <a:spcPct val="20000"/>
                  </a:spcBef>
                  <a:buClr>
                    <a:srgbClr val="E1B40C"/>
                  </a:buClr>
                  <a:buFont typeface="微软雅黑" panose="020B0503020204020204" charset="-122"/>
                  <a:buNone/>
                </a:pPr>
                <a:r>
                  <a:rPr lang="zh-CN" altLang="en-US" sz="1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树立标杆</a:t>
                </a:r>
                <a:r>
                  <a:rPr lang="en-US" altLang="zh-CN" sz="1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,</a:t>
                </a:r>
                <a:r>
                  <a:rPr lang="zh-CN" altLang="en-US" sz="1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带动销售业绩</a:t>
                </a:r>
              </a:p>
            </p:txBody>
          </p:sp>
          <p:sp>
            <p:nvSpPr>
              <p:cNvPr id="38" name="Oval 10"/>
              <p:cNvSpPr>
                <a:spLocks noChangeAspect="1" noChangeArrowheads="1"/>
              </p:cNvSpPr>
              <p:nvPr/>
            </p:nvSpPr>
            <p:spPr bwMode="auto">
              <a:xfrm>
                <a:off x="5080" y="1797"/>
                <a:ext cx="750" cy="365"/>
              </a:xfrm>
              <a:prstGeom prst="ellipse">
                <a:avLst/>
              </a:prstGeom>
              <a:solidFill>
                <a:srgbClr val="FEA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39" name="AutoShape 19"/>
              <p:cNvSpPr>
                <a:spLocks noChangeArrowheads="1"/>
              </p:cNvSpPr>
              <p:nvPr/>
            </p:nvSpPr>
            <p:spPr bwMode="auto">
              <a:xfrm>
                <a:off x="6078" y="1610"/>
                <a:ext cx="2607" cy="393"/>
              </a:xfrm>
              <a:prstGeom prst="roundRect">
                <a:avLst>
                  <a:gd name="adj" fmla="val 5630"/>
                </a:avLst>
              </a:prstGeom>
              <a:solidFill>
                <a:srgbClr val="FEA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b="1">
                    <a:solidFill>
                      <a:schemeClr val="bg1"/>
                    </a:solidFill>
                    <a:ea typeface="微软雅黑" panose="020B0503020204020204" charset="-122"/>
                  </a:rPr>
                  <a:t>2</a:t>
                </a:r>
                <a:r>
                  <a:rPr lang="zh-CN" altLang="en-US" b="1">
                    <a:solidFill>
                      <a:schemeClr val="bg1"/>
                    </a:solidFill>
                    <a:ea typeface="微软雅黑" panose="020B0503020204020204" charset="-122"/>
                  </a:rPr>
                  <a:t>人标杆</a:t>
                </a: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5372" y="1504"/>
                <a:ext cx="166" cy="467"/>
                <a:chOff x="5413" y="1215"/>
                <a:chExt cx="166" cy="467"/>
              </a:xfrm>
            </p:grpSpPr>
            <p:sp>
              <p:nvSpPr>
                <p:cNvPr id="47" name="AutoShape 15"/>
                <p:cNvSpPr>
                  <a:spLocks noChangeArrowheads="1"/>
                </p:cNvSpPr>
                <p:nvPr/>
              </p:nvSpPr>
              <p:spPr bwMode="auto">
                <a:xfrm rot="10800000">
                  <a:off x="5413" y="1317"/>
                  <a:ext cx="167" cy="1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58" name="AutoShape 16"/>
                <p:cNvSpPr>
                  <a:spLocks noChangeArrowheads="1"/>
                </p:cNvSpPr>
                <p:nvPr/>
              </p:nvSpPr>
              <p:spPr bwMode="auto">
                <a:xfrm rot="8100000">
                  <a:off x="5452" y="1215"/>
                  <a:ext cx="87" cy="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59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5389" y="1531"/>
                  <a:ext cx="265" cy="3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0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5339" y="1531"/>
                  <a:ext cx="265" cy="3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grpSp>
          <p:nvGrpSpPr>
            <p:cNvPr id="61" name="组合 60"/>
            <p:cNvGrpSpPr/>
            <p:nvPr/>
          </p:nvGrpSpPr>
          <p:grpSpPr>
            <a:xfrm>
              <a:off x="8620" y="3367"/>
              <a:ext cx="4064" cy="1425"/>
              <a:chOff x="4968" y="1504"/>
              <a:chExt cx="4064" cy="1425"/>
            </a:xfrm>
          </p:grpSpPr>
          <p:sp>
            <p:nvSpPr>
              <p:cNvPr id="62" name="AutoShape 9"/>
              <p:cNvSpPr>
                <a:spLocks noChangeArrowheads="1"/>
              </p:cNvSpPr>
              <p:nvPr/>
            </p:nvSpPr>
            <p:spPr bwMode="auto">
              <a:xfrm>
                <a:off x="4968" y="1885"/>
                <a:ext cx="4065" cy="1045"/>
              </a:xfrm>
              <a:prstGeom prst="roundRect">
                <a:avLst>
                  <a:gd name="adj" fmla="val 5630"/>
                </a:avLst>
              </a:prstGeom>
              <a:noFill/>
              <a:ln w="25400">
                <a:solidFill>
                  <a:srgbClr val="FEA900"/>
                </a:solidFill>
                <a:round/>
              </a:ln>
            </p:spPr>
            <p:txBody>
              <a:bodyPr wrap="none" anchor="ctr"/>
              <a:lstStyle/>
              <a:p>
                <a:pPr algn="l">
                  <a:spcBef>
                    <a:spcPct val="20000"/>
                  </a:spcBef>
                  <a:buClr>
                    <a:srgbClr val="E1B40C"/>
                  </a:buClr>
                  <a:buFont typeface="微软雅黑" panose="020B0503020204020204" charset="-122"/>
                  <a:buNone/>
                </a:pPr>
                <a:br>
                  <a:rPr lang="zh-CN" altLang="en-US" sz="90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团队里面积极配合的员工，可以达到</a:t>
                </a:r>
                <a:r>
                  <a:rPr lang="en-US" altLang="zh-CN" sz="1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80</a:t>
                </a:r>
                <a:r>
                  <a:rPr lang="zh-CN" altLang="en-US" sz="1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分，</a:t>
                </a:r>
                <a:br>
                  <a:rPr lang="zh-CN" altLang="en-US" sz="1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作为小组长侯选</a:t>
                </a:r>
              </a:p>
            </p:txBody>
          </p:sp>
          <p:sp>
            <p:nvSpPr>
              <p:cNvPr id="63" name="Oval 10"/>
              <p:cNvSpPr>
                <a:spLocks noChangeAspect="1" noChangeArrowheads="1"/>
              </p:cNvSpPr>
              <p:nvPr/>
            </p:nvSpPr>
            <p:spPr bwMode="auto">
              <a:xfrm>
                <a:off x="5080" y="1797"/>
                <a:ext cx="750" cy="365"/>
              </a:xfrm>
              <a:prstGeom prst="ellipse">
                <a:avLst/>
              </a:prstGeom>
              <a:solidFill>
                <a:srgbClr val="FEA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64" name="AutoShape 19"/>
              <p:cNvSpPr>
                <a:spLocks noChangeArrowheads="1"/>
              </p:cNvSpPr>
              <p:nvPr/>
            </p:nvSpPr>
            <p:spPr bwMode="auto">
              <a:xfrm>
                <a:off x="6078" y="1610"/>
                <a:ext cx="2607" cy="393"/>
              </a:xfrm>
              <a:prstGeom prst="roundRect">
                <a:avLst>
                  <a:gd name="adj" fmla="val 5630"/>
                </a:avLst>
              </a:prstGeom>
              <a:solidFill>
                <a:srgbClr val="FEA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  <a:ea typeface="微软雅黑" panose="020B0503020204020204" charset="-122"/>
                  </a:rPr>
                  <a:t>2</a:t>
                </a:r>
                <a:r>
                  <a:rPr lang="zh-CN" altLang="en-US" sz="1600" b="1">
                    <a:solidFill>
                      <a:schemeClr val="bg1"/>
                    </a:solidFill>
                    <a:ea typeface="微软雅黑" panose="020B0503020204020204" charset="-122"/>
                  </a:rPr>
                  <a:t>人侯选</a:t>
                </a:r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>
                <a:off x="5372" y="1504"/>
                <a:ext cx="166" cy="467"/>
                <a:chOff x="5413" y="1215"/>
                <a:chExt cx="166" cy="467"/>
              </a:xfrm>
            </p:grpSpPr>
            <p:sp>
              <p:nvSpPr>
                <p:cNvPr id="66" name="AutoShape 15"/>
                <p:cNvSpPr>
                  <a:spLocks noChangeArrowheads="1"/>
                </p:cNvSpPr>
                <p:nvPr/>
              </p:nvSpPr>
              <p:spPr bwMode="auto">
                <a:xfrm rot="10800000">
                  <a:off x="5413" y="1317"/>
                  <a:ext cx="167" cy="1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7" name="AutoShape 16"/>
                <p:cNvSpPr>
                  <a:spLocks noChangeArrowheads="1"/>
                </p:cNvSpPr>
                <p:nvPr/>
              </p:nvSpPr>
              <p:spPr bwMode="auto">
                <a:xfrm rot="8100000">
                  <a:off x="5452" y="1215"/>
                  <a:ext cx="87" cy="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8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5389" y="1531"/>
                  <a:ext cx="265" cy="3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69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5339" y="1531"/>
                  <a:ext cx="265" cy="3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grpSp>
          <p:nvGrpSpPr>
            <p:cNvPr id="79" name="组合 78"/>
            <p:cNvGrpSpPr/>
            <p:nvPr/>
          </p:nvGrpSpPr>
          <p:grpSpPr>
            <a:xfrm>
              <a:off x="8620" y="6026"/>
              <a:ext cx="4064" cy="1425"/>
              <a:chOff x="4968" y="1504"/>
              <a:chExt cx="4064" cy="1425"/>
            </a:xfrm>
          </p:grpSpPr>
          <p:sp>
            <p:nvSpPr>
              <p:cNvPr id="80" name="AutoShape 9"/>
              <p:cNvSpPr>
                <a:spLocks noChangeArrowheads="1"/>
              </p:cNvSpPr>
              <p:nvPr/>
            </p:nvSpPr>
            <p:spPr bwMode="auto">
              <a:xfrm>
                <a:off x="4968" y="1885"/>
                <a:ext cx="4065" cy="1045"/>
              </a:xfrm>
              <a:prstGeom prst="roundRect">
                <a:avLst>
                  <a:gd name="adj" fmla="val 5630"/>
                </a:avLst>
              </a:prstGeom>
              <a:noFill/>
              <a:ln w="25400">
                <a:solidFill>
                  <a:srgbClr val="FEA900"/>
                </a:solidFill>
                <a:round/>
              </a:ln>
            </p:spPr>
            <p:txBody>
              <a:bodyPr wrap="none" anchor="ctr"/>
              <a:lstStyle/>
              <a:p>
                <a:pPr algn="l">
                  <a:spcBef>
                    <a:spcPct val="20000"/>
                  </a:spcBef>
                  <a:buClr>
                    <a:srgbClr val="E1B40C"/>
                  </a:buClr>
                  <a:buFont typeface="微软雅黑" panose="020B0503020204020204" charset="-122"/>
                  <a:buNone/>
                </a:pPr>
                <a:br>
                  <a:rPr lang="zh-CN" altLang="en-US" sz="90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不配合工作，销售不达标的员工</a:t>
                </a:r>
                <a:br>
                  <a:rPr lang="zh-CN" altLang="en-US" sz="1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实行末位淘汰制</a:t>
                </a:r>
              </a:p>
            </p:txBody>
          </p:sp>
          <p:sp>
            <p:nvSpPr>
              <p:cNvPr id="81" name="Oval 10"/>
              <p:cNvSpPr>
                <a:spLocks noChangeAspect="1" noChangeArrowheads="1"/>
              </p:cNvSpPr>
              <p:nvPr/>
            </p:nvSpPr>
            <p:spPr bwMode="auto">
              <a:xfrm>
                <a:off x="5080" y="1797"/>
                <a:ext cx="750" cy="365"/>
              </a:xfrm>
              <a:prstGeom prst="ellipse">
                <a:avLst/>
              </a:prstGeom>
              <a:solidFill>
                <a:srgbClr val="FEA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82" name="AutoShape 19"/>
              <p:cNvSpPr>
                <a:spLocks noChangeArrowheads="1"/>
              </p:cNvSpPr>
              <p:nvPr/>
            </p:nvSpPr>
            <p:spPr bwMode="auto">
              <a:xfrm>
                <a:off x="6078" y="1610"/>
                <a:ext cx="2607" cy="393"/>
              </a:xfrm>
              <a:prstGeom prst="roundRect">
                <a:avLst>
                  <a:gd name="adj" fmla="val 5630"/>
                </a:avLst>
              </a:prstGeom>
              <a:solidFill>
                <a:srgbClr val="FEA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  <a:ea typeface="微软雅黑" panose="020B0503020204020204" charset="-122"/>
                  </a:rPr>
                  <a:t>2</a:t>
                </a:r>
                <a:r>
                  <a:rPr lang="zh-CN" altLang="en-US" sz="1600" b="1">
                    <a:solidFill>
                      <a:schemeClr val="bg1"/>
                    </a:solidFill>
                    <a:ea typeface="微软雅黑" panose="020B0503020204020204" charset="-122"/>
                  </a:rPr>
                  <a:t>人淘汰</a:t>
                </a:r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5372" y="1504"/>
                <a:ext cx="166" cy="467"/>
                <a:chOff x="5413" y="1215"/>
                <a:chExt cx="166" cy="467"/>
              </a:xfrm>
            </p:grpSpPr>
            <p:sp>
              <p:nvSpPr>
                <p:cNvPr id="84" name="AutoShape 15"/>
                <p:cNvSpPr>
                  <a:spLocks noChangeArrowheads="1"/>
                </p:cNvSpPr>
                <p:nvPr/>
              </p:nvSpPr>
              <p:spPr bwMode="auto">
                <a:xfrm rot="10800000">
                  <a:off x="5413" y="1317"/>
                  <a:ext cx="167" cy="1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85" name="AutoShape 16"/>
                <p:cNvSpPr>
                  <a:spLocks noChangeArrowheads="1"/>
                </p:cNvSpPr>
                <p:nvPr/>
              </p:nvSpPr>
              <p:spPr bwMode="auto">
                <a:xfrm rot="8100000">
                  <a:off x="5452" y="1215"/>
                  <a:ext cx="87" cy="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86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5389" y="1531"/>
                  <a:ext cx="265" cy="3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87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5339" y="1531"/>
                  <a:ext cx="265" cy="3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  <p:grpSp>
          <p:nvGrpSpPr>
            <p:cNvPr id="90" name="组合 89"/>
            <p:cNvGrpSpPr/>
            <p:nvPr/>
          </p:nvGrpSpPr>
          <p:grpSpPr>
            <a:xfrm>
              <a:off x="1765" y="6044"/>
              <a:ext cx="4064" cy="1425"/>
              <a:chOff x="4968" y="1504"/>
              <a:chExt cx="4064" cy="1425"/>
            </a:xfrm>
          </p:grpSpPr>
          <p:sp>
            <p:nvSpPr>
              <p:cNvPr id="91" name="AutoShape 9"/>
              <p:cNvSpPr>
                <a:spLocks noChangeArrowheads="1"/>
              </p:cNvSpPr>
              <p:nvPr/>
            </p:nvSpPr>
            <p:spPr bwMode="auto">
              <a:xfrm>
                <a:off x="4968" y="1885"/>
                <a:ext cx="4065" cy="1045"/>
              </a:xfrm>
              <a:prstGeom prst="roundRect">
                <a:avLst>
                  <a:gd name="adj" fmla="val 5630"/>
                </a:avLst>
              </a:prstGeom>
              <a:noFill/>
              <a:ln w="25400">
                <a:solidFill>
                  <a:srgbClr val="FEA900"/>
                </a:solidFill>
                <a:round/>
              </a:ln>
            </p:spPr>
            <p:txBody>
              <a:bodyPr wrap="none" anchor="ctr"/>
              <a:lstStyle/>
              <a:p>
                <a:pPr algn="l">
                  <a:spcBef>
                    <a:spcPct val="20000"/>
                  </a:spcBef>
                  <a:buClr>
                    <a:srgbClr val="E1B40C"/>
                  </a:buClr>
                  <a:buFont typeface="微软雅黑" panose="020B0503020204020204" charset="-122"/>
                  <a:buNone/>
                </a:pPr>
                <a:br>
                  <a:rPr lang="zh-CN" altLang="en-US" sz="90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</a:br>
                <a:r>
                  <a:rPr lang="zh-CN" altLang="en-US" sz="10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在团队里面能达到考核标准，愿意配合工作</a:t>
                </a:r>
              </a:p>
            </p:txBody>
          </p:sp>
          <p:sp>
            <p:nvSpPr>
              <p:cNvPr id="92" name="Oval 10"/>
              <p:cNvSpPr>
                <a:spLocks noChangeAspect="1" noChangeArrowheads="1"/>
              </p:cNvSpPr>
              <p:nvPr/>
            </p:nvSpPr>
            <p:spPr bwMode="auto">
              <a:xfrm>
                <a:off x="5080" y="1797"/>
                <a:ext cx="750" cy="365"/>
              </a:xfrm>
              <a:prstGeom prst="ellipse">
                <a:avLst/>
              </a:prstGeom>
              <a:solidFill>
                <a:srgbClr val="FEA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93" name="AutoShape 19"/>
              <p:cNvSpPr>
                <a:spLocks noChangeArrowheads="1"/>
              </p:cNvSpPr>
              <p:nvPr/>
            </p:nvSpPr>
            <p:spPr bwMode="auto">
              <a:xfrm>
                <a:off x="6078" y="1610"/>
                <a:ext cx="2607" cy="393"/>
              </a:xfrm>
              <a:prstGeom prst="roundRect">
                <a:avLst>
                  <a:gd name="adj" fmla="val 5630"/>
                </a:avLst>
              </a:prstGeom>
              <a:solidFill>
                <a:srgbClr val="FEA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zh-CN" b="1">
                    <a:solidFill>
                      <a:schemeClr val="bg1"/>
                    </a:solidFill>
                    <a:ea typeface="微软雅黑" panose="020B0503020204020204" charset="-122"/>
                  </a:rPr>
                  <a:t>4</a:t>
                </a:r>
                <a:r>
                  <a:rPr lang="zh-CN" altLang="en-US" b="1">
                    <a:solidFill>
                      <a:schemeClr val="bg1"/>
                    </a:solidFill>
                    <a:ea typeface="微软雅黑" panose="020B0503020204020204" charset="-122"/>
                  </a:rPr>
                  <a:t>人及格</a:t>
                </a: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372" y="1504"/>
                <a:ext cx="166" cy="467"/>
                <a:chOff x="5413" y="1215"/>
                <a:chExt cx="166" cy="467"/>
              </a:xfrm>
            </p:grpSpPr>
            <p:sp>
              <p:nvSpPr>
                <p:cNvPr id="99" name="AutoShape 15"/>
                <p:cNvSpPr>
                  <a:spLocks noChangeArrowheads="1"/>
                </p:cNvSpPr>
                <p:nvPr/>
              </p:nvSpPr>
              <p:spPr bwMode="auto">
                <a:xfrm rot="10800000">
                  <a:off x="5413" y="1317"/>
                  <a:ext cx="167" cy="17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100" name="AutoShape 16"/>
                <p:cNvSpPr>
                  <a:spLocks noChangeArrowheads="1"/>
                </p:cNvSpPr>
                <p:nvPr/>
              </p:nvSpPr>
              <p:spPr bwMode="auto">
                <a:xfrm rot="8100000">
                  <a:off x="5452" y="1215"/>
                  <a:ext cx="87" cy="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101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5389" y="1531"/>
                  <a:ext cx="265" cy="3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  <p:sp>
              <p:nvSpPr>
                <p:cNvPr id="102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5339" y="1531"/>
                  <a:ext cx="265" cy="3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auto" latinLnBrk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000000"/>
                    </a:solidFill>
                    <a:latin typeface="Gulim" pitchFamily="34" charset="-127"/>
                    <a:ea typeface="Gulim" pitchFamily="34" charset="-127"/>
                  </a:endParaRPr>
                </a:p>
              </p:txBody>
            </p:sp>
          </p:grpSp>
        </p:grpSp>
      </p:grpSp>
      <p:sp>
        <p:nvSpPr>
          <p:cNvPr id="3" name="文本框 2"/>
          <p:cNvSpPr txBox="1"/>
          <p:nvPr/>
        </p:nvSpPr>
        <p:spPr>
          <a:xfrm>
            <a:off x="3782060" y="1054100"/>
            <a:ext cx="2140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10</a:t>
            </a:r>
            <a:r>
              <a:rPr lang="zh-CN" altLang="en-US" sz="2800" b="1">
                <a:solidFill>
                  <a:schemeClr val="bg1"/>
                </a:solidFill>
              </a:rPr>
              <a:t>人团队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4950" y="217170"/>
            <a:ext cx="3175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优秀销售团队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0"/>
            <a:ext cx="10238740" cy="57594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2040" y="1487170"/>
            <a:ext cx="25361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工作计划目标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74090" y="2160905"/>
            <a:ext cx="4165600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40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：跟进完成深聊目标</a:t>
            </a:r>
            <a:br>
              <a:rPr lang="zh-CN" altLang="en-US" sz="1600">
                <a:solidFill>
                  <a:schemeClr val="bg1"/>
                </a:solidFill>
                <a:sym typeface="+mn-ea"/>
              </a:rPr>
            </a:br>
            <a:r>
              <a:rPr lang="en-US" altLang="zh-CN" sz="240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：继续优化深聊话术</a:t>
            </a:r>
            <a:br>
              <a:rPr lang="zh-CN" altLang="en-US" sz="2400">
                <a:solidFill>
                  <a:schemeClr val="bg1"/>
                </a:solidFill>
                <a:sym typeface="+mn-ea"/>
              </a:rPr>
            </a:br>
            <a:r>
              <a:rPr lang="en-US" altLang="zh-CN" sz="2400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：梳理销售流程话术</a:t>
            </a:r>
            <a:br>
              <a:rPr lang="zh-CN" altLang="en-US" sz="2400">
                <a:solidFill>
                  <a:schemeClr val="bg1"/>
                </a:solidFill>
                <a:sym typeface="+mn-ea"/>
              </a:rPr>
            </a:br>
            <a:r>
              <a:rPr lang="en-US" altLang="zh-CN" sz="2400">
                <a:solidFill>
                  <a:schemeClr val="bg1"/>
                </a:solidFill>
                <a:sym typeface="+mn-ea"/>
              </a:rPr>
              <a:t>4:   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整理母婴知识百问百答</a:t>
            </a: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8298180" y="471170"/>
            <a:ext cx="431800" cy="431800"/>
          </a:xfrm>
          <a:prstGeom prst="ellipse">
            <a:avLst/>
          </a:prstGeom>
          <a:solidFill>
            <a:srgbClr val="FE6F25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31393938393834313b31393939353234363bbbf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265" y="516255"/>
            <a:ext cx="341630" cy="3416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733155" y="501650"/>
            <a:ext cx="1024890" cy="370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ct val="120000"/>
              </a:lnSpc>
            </a:pPr>
            <a:r>
              <a:rPr lang="zh-CN" altLang="zh-CN" sz="1600" dirty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点燃私域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34950" y="217170"/>
            <a:ext cx="3175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评分表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165F13-7C1A-4DF1-940D-CC0AC6F92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62" y="1600896"/>
            <a:ext cx="2790521" cy="28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80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5360" y="494665"/>
            <a:ext cx="1459865" cy="431800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02055" y="2825115"/>
            <a:ext cx="2656205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感谢观看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1261745" y="3650615"/>
            <a:ext cx="2458720" cy="663575"/>
            <a:chOff x="1594" y="6497"/>
            <a:chExt cx="3872" cy="1045"/>
          </a:xfrm>
        </p:grpSpPr>
        <p:grpSp>
          <p:nvGrpSpPr>
            <p:cNvPr id="42" name="组合 41"/>
            <p:cNvGrpSpPr/>
            <p:nvPr/>
          </p:nvGrpSpPr>
          <p:grpSpPr>
            <a:xfrm>
              <a:off x="1594" y="7166"/>
              <a:ext cx="3873" cy="376"/>
              <a:chOff x="1594" y="7166"/>
              <a:chExt cx="3873" cy="376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59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团队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64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运营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704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成绩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759" y="7166"/>
                <a:ext cx="709" cy="3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案例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705" y="6497"/>
              <a:ext cx="682" cy="680"/>
              <a:chOff x="3705" y="6497"/>
              <a:chExt cx="682" cy="680"/>
            </a:xfrm>
          </p:grpSpPr>
          <p:sp>
            <p:nvSpPr>
              <p:cNvPr id="14" name="圆角矩形 13"/>
              <p:cNvSpPr>
                <a:spLocks noChangeAspect="1"/>
              </p:cNvSpPr>
              <p:nvPr/>
            </p:nvSpPr>
            <p:spPr>
              <a:xfrm>
                <a:off x="3705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FFB80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 descr="45304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2" y="6530"/>
                <a:ext cx="567" cy="567"/>
              </a:xfrm>
              <a:prstGeom prst="rect">
                <a:avLst/>
              </a:prstGeom>
            </p:spPr>
          </p:pic>
        </p:grpSp>
        <p:grpSp>
          <p:nvGrpSpPr>
            <p:cNvPr id="29" name="组合 28"/>
            <p:cNvGrpSpPr/>
            <p:nvPr/>
          </p:nvGrpSpPr>
          <p:grpSpPr>
            <a:xfrm>
              <a:off x="1594" y="6497"/>
              <a:ext cx="682" cy="680"/>
              <a:chOff x="1594" y="6497"/>
              <a:chExt cx="682" cy="680"/>
            </a:xfrm>
          </p:grpSpPr>
          <p:sp>
            <p:nvSpPr>
              <p:cNvPr id="9" name="圆角矩形 8"/>
              <p:cNvSpPr>
                <a:spLocks noChangeAspect="1"/>
              </p:cNvSpPr>
              <p:nvPr/>
            </p:nvSpPr>
            <p:spPr>
              <a:xfrm>
                <a:off x="1594" y="6497"/>
                <a:ext cx="683" cy="680"/>
              </a:xfrm>
              <a:prstGeom prst="roundRect">
                <a:avLst>
                  <a:gd name="adj" fmla="val 29982"/>
                </a:avLst>
              </a:prstGeom>
              <a:solidFill>
                <a:srgbClr val="78C16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6" name="图片 125" descr="32313533373738383b32313533373731383bcdc5b6d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8" y="6610"/>
                <a:ext cx="495" cy="454"/>
              </a:xfrm>
              <a:prstGeom prst="rect">
                <a:avLst/>
              </a:prstGeom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2650" y="6497"/>
              <a:ext cx="682" cy="680"/>
              <a:chOff x="2650" y="6497"/>
              <a:chExt cx="682" cy="680"/>
            </a:xfrm>
          </p:grpSpPr>
          <p:sp>
            <p:nvSpPr>
              <p:cNvPr id="13" name="圆角矩形 12"/>
              <p:cNvSpPr>
                <a:spLocks noChangeAspect="1"/>
              </p:cNvSpPr>
              <p:nvPr/>
            </p:nvSpPr>
            <p:spPr>
              <a:xfrm>
                <a:off x="265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EE646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 descr="368105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6" y="6610"/>
                <a:ext cx="451" cy="397"/>
              </a:xfrm>
              <a:prstGeom prst="rect">
                <a:avLst/>
              </a:prstGeom>
            </p:spPr>
          </p:pic>
        </p:grpSp>
        <p:grpSp>
          <p:nvGrpSpPr>
            <p:cNvPr id="40" name="组合 39"/>
            <p:cNvGrpSpPr/>
            <p:nvPr/>
          </p:nvGrpSpPr>
          <p:grpSpPr>
            <a:xfrm>
              <a:off x="4760" y="6497"/>
              <a:ext cx="682" cy="680"/>
              <a:chOff x="4760" y="6497"/>
              <a:chExt cx="682" cy="680"/>
            </a:xfrm>
          </p:grpSpPr>
          <p:sp>
            <p:nvSpPr>
              <p:cNvPr id="15" name="圆角矩形 14"/>
              <p:cNvSpPr>
                <a:spLocks noChangeAspect="1"/>
              </p:cNvSpPr>
              <p:nvPr/>
            </p:nvSpPr>
            <p:spPr>
              <a:xfrm>
                <a:off x="4760" y="6497"/>
                <a:ext cx="682" cy="680"/>
              </a:xfrm>
              <a:prstGeom prst="roundRect">
                <a:avLst>
                  <a:gd name="adj" fmla="val 29982"/>
                </a:avLst>
              </a:prstGeom>
              <a:solidFill>
                <a:srgbClr val="A868F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5" name="图片 34" descr="343435383038393b343532323232333bc6f3d2b5cec4bba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15" y="6618"/>
                <a:ext cx="400" cy="454"/>
              </a:xfrm>
              <a:prstGeom prst="rect">
                <a:avLst/>
              </a:prstGeom>
            </p:spPr>
          </p:pic>
        </p:grpSp>
      </p:grpSp>
      <p:pic>
        <p:nvPicPr>
          <p:cNvPr id="52" name="图片 51" descr="微信图片_202112251658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4285" y="1047750"/>
            <a:ext cx="4852035" cy="389191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994535" y="1716405"/>
            <a:ext cx="1080000" cy="1080000"/>
            <a:chOff x="7401" y="6417"/>
            <a:chExt cx="1190" cy="1190"/>
          </a:xfrm>
        </p:grpSpPr>
        <p:sp>
          <p:nvSpPr>
            <p:cNvPr id="16" name="矩形 15"/>
            <p:cNvSpPr/>
            <p:nvPr/>
          </p:nvSpPr>
          <p:spPr>
            <a:xfrm>
              <a:off x="7401" y="6417"/>
              <a:ext cx="1191" cy="1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432" y="6446"/>
              <a:ext cx="1134" cy="1134"/>
              <a:chOff x="6602" y="7573"/>
              <a:chExt cx="1162" cy="1180"/>
            </a:xfrm>
          </p:grpSpPr>
          <p:pic>
            <p:nvPicPr>
              <p:cNvPr id="7" name="图片 6" descr="015d8b6baa35987936daeba60c0d12a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14" y="7591"/>
                <a:ext cx="1139" cy="1144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33" y="8016"/>
                <a:ext cx="300" cy="295"/>
              </a:xfrm>
              <a:prstGeom prst="rect">
                <a:avLst/>
              </a:prstGeom>
            </p:spPr>
          </p:pic>
          <p:sp>
            <p:nvSpPr>
              <p:cNvPr id="10" name="矩形 9"/>
              <p:cNvSpPr/>
              <p:nvPr/>
            </p:nvSpPr>
            <p:spPr>
              <a:xfrm>
                <a:off x="6602" y="7573"/>
                <a:ext cx="1162" cy="1180"/>
              </a:xfrm>
              <a:prstGeom prst="rect">
                <a:avLst/>
              </a:prstGeom>
              <a:noFill/>
              <a:ln w="12700" cmpd="sng">
                <a:solidFill>
                  <a:srgbClr val="120C16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8298180" y="471170"/>
            <a:ext cx="1459865" cy="431800"/>
            <a:chOff x="13068" y="742"/>
            <a:chExt cx="2299" cy="680"/>
          </a:xfrm>
        </p:grpSpPr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13068" y="742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39" y="813"/>
              <a:ext cx="538" cy="53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753" y="790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4320" y="4039235"/>
            <a:ext cx="8567420" cy="1640840"/>
            <a:chOff x="48" y="6361"/>
            <a:chExt cx="13492" cy="2584"/>
          </a:xfrm>
        </p:grpSpPr>
        <p:pic>
          <p:nvPicPr>
            <p:cNvPr id="24" name="图片 23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80" y="6361"/>
              <a:ext cx="974" cy="974"/>
            </a:xfrm>
            <a:prstGeom prst="rect">
              <a:avLst/>
            </a:prstGeom>
          </p:spPr>
        </p:pic>
        <p:pic>
          <p:nvPicPr>
            <p:cNvPr id="32" name="图片 31" descr="31393938393834313b31393939353234363bbbf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780" y="6361"/>
              <a:ext cx="974" cy="97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8" y="6397"/>
              <a:ext cx="13492" cy="25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0" algn="l">
                <a:lnSpc>
                  <a:spcPct val="120000"/>
                </a:lnSpc>
                <a:buNone/>
              </a:pPr>
              <a:r>
                <a:rPr lang="en-US" altLang="zh-CN" sz="9600" b="1" i="1" dirty="0">
                  <a:solidFill>
                    <a:srgbClr val="7194ED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Bold" panose="020B0800000000000000" charset="-122"/>
                </a:rPr>
                <a:t>CONTENTS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603625" y="1105535"/>
            <a:ext cx="4208145" cy="2644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深聊前期工作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私域深聊进度</a:t>
            </a:r>
          </a:p>
          <a:p>
            <a:pPr marL="514350" indent="-514350" algn="l">
              <a:lnSpc>
                <a:spcPct val="160000"/>
              </a:lnSpc>
              <a:buAutoNum type="arabicPeriod"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思源黑体 CN Bold" panose="020B0800000000000000" charset="-122"/>
              </a:rPr>
              <a:t>工作计划目标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958217" y="2466281"/>
            <a:ext cx="2448272" cy="2375693"/>
          </a:xfrm>
          <a:prstGeom prst="roundRect">
            <a:avLst>
              <a:gd name="adj" fmla="val 9450"/>
            </a:avLst>
          </a:prstGeom>
          <a:noFill/>
          <a:ln w="25400">
            <a:solidFill>
              <a:srgbClr val="FE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3543302" y="2466281"/>
            <a:ext cx="2448272" cy="2375693"/>
          </a:xfrm>
          <a:prstGeom prst="roundRect">
            <a:avLst>
              <a:gd name="adj" fmla="val 9450"/>
            </a:avLst>
          </a:prstGeom>
          <a:noFill/>
          <a:ln w="25400">
            <a:solidFill>
              <a:srgbClr val="FE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404963" y="1257562"/>
            <a:ext cx="1447442" cy="1447442"/>
            <a:chOff x="304800" y="673100"/>
            <a:chExt cx="4000500" cy="4000500"/>
          </a:xfrm>
          <a:solidFill>
            <a:schemeClr val="accent4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>
          <a:xfrm>
            <a:off x="2479205" y="1978000"/>
            <a:ext cx="373310" cy="373310"/>
          </a:xfrm>
          <a:prstGeom prst="ellipse">
            <a:avLst/>
          </a:prstGeom>
          <a:solidFill>
            <a:schemeClr val="accent4"/>
          </a:solidFill>
          <a:ln>
            <a:solidFill>
              <a:srgbClr val="FFFFFF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" name="Freeform 8"/>
          <p:cNvSpPr>
            <a:spLocks noEditPoints="1"/>
          </p:cNvSpPr>
          <p:nvPr/>
        </p:nvSpPr>
        <p:spPr bwMode="auto">
          <a:xfrm>
            <a:off x="1724496" y="1566166"/>
            <a:ext cx="634333" cy="555779"/>
          </a:xfrm>
          <a:custGeom>
            <a:avLst/>
            <a:gdLst>
              <a:gd name="T0" fmla="*/ 92 w 137"/>
              <a:gd name="T1" fmla="*/ 69 h 120"/>
              <a:gd name="T2" fmla="*/ 76 w 137"/>
              <a:gd name="T3" fmla="*/ 52 h 120"/>
              <a:gd name="T4" fmla="*/ 75 w 137"/>
              <a:gd name="T5" fmla="*/ 38 h 120"/>
              <a:gd name="T6" fmla="*/ 69 w 137"/>
              <a:gd name="T7" fmla="*/ 44 h 120"/>
              <a:gd name="T8" fmla="*/ 52 w 137"/>
              <a:gd name="T9" fmla="*/ 28 h 120"/>
              <a:gd name="T10" fmla="*/ 41 w 137"/>
              <a:gd name="T11" fmla="*/ 37 h 120"/>
              <a:gd name="T12" fmla="*/ 18 w 137"/>
              <a:gd name="T13" fmla="*/ 38 h 120"/>
              <a:gd name="T14" fmla="*/ 16 w 137"/>
              <a:gd name="T15" fmla="*/ 52 h 120"/>
              <a:gd name="T16" fmla="*/ 0 w 137"/>
              <a:gd name="T17" fmla="*/ 69 h 120"/>
              <a:gd name="T18" fmla="*/ 9 w 137"/>
              <a:gd name="T19" fmla="*/ 80 h 120"/>
              <a:gd name="T20" fmla="*/ 10 w 137"/>
              <a:gd name="T21" fmla="*/ 103 h 120"/>
              <a:gd name="T22" fmla="*/ 24 w 137"/>
              <a:gd name="T23" fmla="*/ 104 h 120"/>
              <a:gd name="T24" fmla="*/ 41 w 137"/>
              <a:gd name="T25" fmla="*/ 120 h 120"/>
              <a:gd name="T26" fmla="*/ 52 w 137"/>
              <a:gd name="T27" fmla="*/ 111 h 120"/>
              <a:gd name="T28" fmla="*/ 72 w 137"/>
              <a:gd name="T29" fmla="*/ 107 h 120"/>
              <a:gd name="T30" fmla="*/ 83 w 137"/>
              <a:gd name="T31" fmla="*/ 103 h 120"/>
              <a:gd name="T32" fmla="*/ 83 w 137"/>
              <a:gd name="T33" fmla="*/ 80 h 120"/>
              <a:gd name="T34" fmla="*/ 72 w 137"/>
              <a:gd name="T35" fmla="*/ 84 h 120"/>
              <a:gd name="T36" fmla="*/ 46 w 137"/>
              <a:gd name="T37" fmla="*/ 101 h 120"/>
              <a:gd name="T38" fmla="*/ 46 w 137"/>
              <a:gd name="T39" fmla="*/ 47 h 120"/>
              <a:gd name="T40" fmla="*/ 73 w 137"/>
              <a:gd name="T41" fmla="*/ 74 h 120"/>
              <a:gd name="T42" fmla="*/ 129 w 137"/>
              <a:gd name="T43" fmla="*/ 77 h 120"/>
              <a:gd name="T44" fmla="*/ 137 w 137"/>
              <a:gd name="T45" fmla="*/ 85 h 120"/>
              <a:gd name="T46" fmla="*/ 133 w 137"/>
              <a:gd name="T47" fmla="*/ 91 h 120"/>
              <a:gd name="T48" fmla="*/ 132 w 137"/>
              <a:gd name="T49" fmla="*/ 102 h 120"/>
              <a:gd name="T50" fmla="*/ 125 w 137"/>
              <a:gd name="T51" fmla="*/ 103 h 120"/>
              <a:gd name="T52" fmla="*/ 117 w 137"/>
              <a:gd name="T53" fmla="*/ 111 h 120"/>
              <a:gd name="T54" fmla="*/ 111 w 137"/>
              <a:gd name="T55" fmla="*/ 107 h 120"/>
              <a:gd name="T56" fmla="*/ 100 w 137"/>
              <a:gd name="T57" fmla="*/ 106 h 120"/>
              <a:gd name="T58" fmla="*/ 99 w 137"/>
              <a:gd name="T59" fmla="*/ 99 h 120"/>
              <a:gd name="T60" fmla="*/ 91 w 137"/>
              <a:gd name="T61" fmla="*/ 91 h 120"/>
              <a:gd name="T62" fmla="*/ 96 w 137"/>
              <a:gd name="T63" fmla="*/ 85 h 120"/>
              <a:gd name="T64" fmla="*/ 96 w 137"/>
              <a:gd name="T65" fmla="*/ 74 h 120"/>
              <a:gd name="T66" fmla="*/ 103 w 137"/>
              <a:gd name="T67" fmla="*/ 73 h 120"/>
              <a:gd name="T68" fmla="*/ 111 w 137"/>
              <a:gd name="T69" fmla="*/ 65 h 120"/>
              <a:gd name="T70" fmla="*/ 117 w 137"/>
              <a:gd name="T71" fmla="*/ 70 h 120"/>
              <a:gd name="T72" fmla="*/ 128 w 137"/>
              <a:gd name="T73" fmla="*/ 70 h 120"/>
              <a:gd name="T74" fmla="*/ 129 w 137"/>
              <a:gd name="T75" fmla="*/ 77 h 120"/>
              <a:gd name="T76" fmla="*/ 128 w 137"/>
              <a:gd name="T77" fmla="*/ 88 h 120"/>
              <a:gd name="T78" fmla="*/ 101 w 137"/>
              <a:gd name="T79" fmla="*/ 88 h 120"/>
              <a:gd name="T80" fmla="*/ 114 w 137"/>
              <a:gd name="T81" fmla="*/ 102 h 120"/>
              <a:gd name="T82" fmla="*/ 137 w 137"/>
              <a:gd name="T83" fmla="*/ 27 h 120"/>
              <a:gd name="T84" fmla="*/ 131 w 137"/>
              <a:gd name="T85" fmla="*/ 34 h 120"/>
              <a:gd name="T86" fmla="*/ 131 w 137"/>
              <a:gd name="T87" fmla="*/ 50 h 120"/>
              <a:gd name="T88" fmla="*/ 122 w 137"/>
              <a:gd name="T89" fmla="*/ 51 h 120"/>
              <a:gd name="T90" fmla="*/ 111 w 137"/>
              <a:gd name="T91" fmla="*/ 61 h 120"/>
              <a:gd name="T92" fmla="*/ 103 w 137"/>
              <a:gd name="T93" fmla="*/ 55 h 120"/>
              <a:gd name="T94" fmla="*/ 88 w 137"/>
              <a:gd name="T95" fmla="*/ 55 h 120"/>
              <a:gd name="T96" fmla="*/ 87 w 137"/>
              <a:gd name="T97" fmla="*/ 46 h 120"/>
              <a:gd name="T98" fmla="*/ 76 w 137"/>
              <a:gd name="T99" fmla="*/ 34 h 120"/>
              <a:gd name="T100" fmla="*/ 82 w 137"/>
              <a:gd name="T101" fmla="*/ 27 h 120"/>
              <a:gd name="T102" fmla="*/ 83 w 137"/>
              <a:gd name="T103" fmla="*/ 12 h 120"/>
              <a:gd name="T104" fmla="*/ 92 w 137"/>
              <a:gd name="T105" fmla="*/ 11 h 120"/>
              <a:gd name="T106" fmla="*/ 103 w 137"/>
              <a:gd name="T107" fmla="*/ 0 h 120"/>
              <a:gd name="T108" fmla="*/ 110 w 137"/>
              <a:gd name="T109" fmla="*/ 6 h 120"/>
              <a:gd name="T110" fmla="*/ 126 w 137"/>
              <a:gd name="T111" fmla="*/ 7 h 120"/>
              <a:gd name="T112" fmla="*/ 127 w 137"/>
              <a:gd name="T113" fmla="*/ 16 h 120"/>
              <a:gd name="T114" fmla="*/ 107 w 137"/>
              <a:gd name="T115" fmla="*/ 49 h 120"/>
              <a:gd name="T116" fmla="*/ 89 w 137"/>
              <a:gd name="T117" fmla="*/ 31 h 120"/>
              <a:gd name="T118" fmla="*/ 125 w 137"/>
              <a:gd name="T119" fmla="*/ 3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" h="120">
                <a:moveTo>
                  <a:pt x="92" y="80"/>
                </a:moveTo>
                <a:cubicBezTo>
                  <a:pt x="92" y="69"/>
                  <a:pt x="92" y="69"/>
                  <a:pt x="92" y="69"/>
                </a:cubicBezTo>
                <a:cubicBezTo>
                  <a:pt x="83" y="69"/>
                  <a:pt x="83" y="69"/>
                  <a:pt x="83" y="69"/>
                </a:cubicBezTo>
                <a:cubicBezTo>
                  <a:pt x="82" y="62"/>
                  <a:pt x="80" y="57"/>
                  <a:pt x="76" y="52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38"/>
                  <a:pt x="75" y="38"/>
                  <a:pt x="75" y="38"/>
                </a:cubicBezTo>
                <a:cubicBezTo>
                  <a:pt x="72" y="41"/>
                  <a:pt x="72" y="41"/>
                  <a:pt x="72" y="41"/>
                </a:cubicBezTo>
                <a:cubicBezTo>
                  <a:pt x="69" y="44"/>
                  <a:pt x="69" y="44"/>
                  <a:pt x="69" y="44"/>
                </a:cubicBezTo>
                <a:cubicBezTo>
                  <a:pt x="64" y="40"/>
                  <a:pt x="58" y="38"/>
                  <a:pt x="52" y="37"/>
                </a:cubicBezTo>
                <a:cubicBezTo>
                  <a:pt x="52" y="28"/>
                  <a:pt x="52" y="28"/>
                  <a:pt x="52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37"/>
                  <a:pt x="41" y="37"/>
                  <a:pt x="41" y="37"/>
                </a:cubicBezTo>
                <a:cubicBezTo>
                  <a:pt x="35" y="38"/>
                  <a:pt x="29" y="40"/>
                  <a:pt x="24" y="44"/>
                </a:cubicBezTo>
                <a:cubicBezTo>
                  <a:pt x="18" y="38"/>
                  <a:pt x="18" y="38"/>
                  <a:pt x="18" y="38"/>
                </a:cubicBezTo>
                <a:cubicBezTo>
                  <a:pt x="10" y="46"/>
                  <a:pt x="10" y="46"/>
                  <a:pt x="10" y="46"/>
                </a:cubicBezTo>
                <a:cubicBezTo>
                  <a:pt x="16" y="52"/>
                  <a:pt x="16" y="52"/>
                  <a:pt x="16" y="52"/>
                </a:cubicBezTo>
                <a:cubicBezTo>
                  <a:pt x="13" y="57"/>
                  <a:pt x="10" y="63"/>
                  <a:pt x="9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80"/>
                  <a:pt x="0" y="80"/>
                  <a:pt x="0" y="80"/>
                </a:cubicBezTo>
                <a:cubicBezTo>
                  <a:pt x="9" y="80"/>
                  <a:pt x="9" y="80"/>
                  <a:pt x="9" y="80"/>
                </a:cubicBezTo>
                <a:cubicBezTo>
                  <a:pt x="10" y="86"/>
                  <a:pt x="13" y="92"/>
                  <a:pt x="16" y="97"/>
                </a:cubicBezTo>
                <a:cubicBezTo>
                  <a:pt x="10" y="103"/>
                  <a:pt x="10" y="103"/>
                  <a:pt x="10" y="103"/>
                </a:cubicBezTo>
                <a:cubicBezTo>
                  <a:pt x="18" y="111"/>
                  <a:pt x="18" y="111"/>
                  <a:pt x="18" y="111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9" y="108"/>
                  <a:pt x="35" y="110"/>
                  <a:pt x="41" y="111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8" y="110"/>
                  <a:pt x="64" y="108"/>
                  <a:pt x="69" y="104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77" y="96"/>
                  <a:pt x="77" y="96"/>
                  <a:pt x="77" y="96"/>
                </a:cubicBezTo>
                <a:cubicBezTo>
                  <a:pt x="80" y="91"/>
                  <a:pt x="83" y="86"/>
                  <a:pt x="83" y="80"/>
                </a:cubicBezTo>
                <a:cubicBezTo>
                  <a:pt x="92" y="80"/>
                  <a:pt x="92" y="80"/>
                  <a:pt x="92" y="80"/>
                </a:cubicBezTo>
                <a:close/>
                <a:moveTo>
                  <a:pt x="72" y="84"/>
                </a:moveTo>
                <a:cubicBezTo>
                  <a:pt x="72" y="84"/>
                  <a:pt x="72" y="84"/>
                  <a:pt x="72" y="84"/>
                </a:cubicBezTo>
                <a:cubicBezTo>
                  <a:pt x="68" y="94"/>
                  <a:pt x="58" y="101"/>
                  <a:pt x="46" y="101"/>
                </a:cubicBezTo>
                <a:cubicBezTo>
                  <a:pt x="31" y="101"/>
                  <a:pt x="19" y="89"/>
                  <a:pt x="19" y="74"/>
                </a:cubicBezTo>
                <a:cubicBezTo>
                  <a:pt x="19" y="59"/>
                  <a:pt x="31" y="47"/>
                  <a:pt x="46" y="47"/>
                </a:cubicBezTo>
                <a:cubicBezTo>
                  <a:pt x="58" y="47"/>
                  <a:pt x="68" y="54"/>
                  <a:pt x="72" y="64"/>
                </a:cubicBezTo>
                <a:cubicBezTo>
                  <a:pt x="73" y="67"/>
                  <a:pt x="73" y="71"/>
                  <a:pt x="73" y="74"/>
                </a:cubicBezTo>
                <a:cubicBezTo>
                  <a:pt x="73" y="78"/>
                  <a:pt x="73" y="81"/>
                  <a:pt x="72" y="84"/>
                </a:cubicBezTo>
                <a:close/>
                <a:moveTo>
                  <a:pt x="129" y="77"/>
                </a:moveTo>
                <a:cubicBezTo>
                  <a:pt x="131" y="79"/>
                  <a:pt x="132" y="82"/>
                  <a:pt x="133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3" y="91"/>
                  <a:pt x="133" y="91"/>
                  <a:pt x="133" y="91"/>
                </a:cubicBezTo>
                <a:cubicBezTo>
                  <a:pt x="132" y="94"/>
                  <a:pt x="131" y="97"/>
                  <a:pt x="129" y="99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5"/>
                  <a:pt x="120" y="106"/>
                  <a:pt x="117" y="107"/>
                </a:cubicBezTo>
                <a:cubicBezTo>
                  <a:pt x="117" y="111"/>
                  <a:pt x="117" y="111"/>
                  <a:pt x="117" y="11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08" y="106"/>
                  <a:pt x="105" y="105"/>
                  <a:pt x="103" y="103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99" y="99"/>
                  <a:pt x="99" y="99"/>
                  <a:pt x="99" y="99"/>
                </a:cubicBezTo>
                <a:cubicBezTo>
                  <a:pt x="97" y="97"/>
                  <a:pt x="96" y="94"/>
                  <a:pt x="96" y="91"/>
                </a:cubicBezTo>
                <a:cubicBezTo>
                  <a:pt x="91" y="91"/>
                  <a:pt x="91" y="91"/>
                  <a:pt x="91" y="91"/>
                </a:cubicBezTo>
                <a:cubicBezTo>
                  <a:pt x="91" y="85"/>
                  <a:pt x="91" y="85"/>
                  <a:pt x="91" y="85"/>
                </a:cubicBezTo>
                <a:cubicBezTo>
                  <a:pt x="96" y="85"/>
                  <a:pt x="96" y="85"/>
                  <a:pt x="96" y="85"/>
                </a:cubicBezTo>
                <a:cubicBezTo>
                  <a:pt x="96" y="82"/>
                  <a:pt x="97" y="79"/>
                  <a:pt x="99" y="77"/>
                </a:cubicBezTo>
                <a:cubicBezTo>
                  <a:pt x="96" y="74"/>
                  <a:pt x="96" y="74"/>
                  <a:pt x="96" y="74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5" y="71"/>
                  <a:pt x="108" y="70"/>
                  <a:pt x="111" y="70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70"/>
                  <a:pt x="117" y="70"/>
                  <a:pt x="117" y="70"/>
                </a:cubicBezTo>
                <a:cubicBezTo>
                  <a:pt x="120" y="70"/>
                  <a:pt x="123" y="71"/>
                  <a:pt x="125" y="73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29" y="77"/>
                  <a:pt x="129" y="77"/>
                  <a:pt x="129" y="77"/>
                </a:cubicBezTo>
                <a:close/>
                <a:moveTo>
                  <a:pt x="114" y="102"/>
                </a:moveTo>
                <a:cubicBezTo>
                  <a:pt x="122" y="102"/>
                  <a:pt x="128" y="96"/>
                  <a:pt x="128" y="88"/>
                </a:cubicBezTo>
                <a:cubicBezTo>
                  <a:pt x="128" y="81"/>
                  <a:pt x="122" y="75"/>
                  <a:pt x="114" y="75"/>
                </a:cubicBezTo>
                <a:cubicBezTo>
                  <a:pt x="107" y="75"/>
                  <a:pt x="101" y="81"/>
                  <a:pt x="101" y="88"/>
                </a:cubicBezTo>
                <a:cubicBezTo>
                  <a:pt x="101" y="96"/>
                  <a:pt x="107" y="102"/>
                  <a:pt x="114" y="102"/>
                </a:cubicBezTo>
                <a:cubicBezTo>
                  <a:pt x="114" y="102"/>
                  <a:pt x="114" y="102"/>
                  <a:pt x="114" y="102"/>
                </a:cubicBezTo>
                <a:close/>
                <a:moveTo>
                  <a:pt x="131" y="27"/>
                </a:moveTo>
                <a:cubicBezTo>
                  <a:pt x="137" y="27"/>
                  <a:pt x="137" y="27"/>
                  <a:pt x="137" y="27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31" y="38"/>
                  <a:pt x="129" y="42"/>
                  <a:pt x="127" y="45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2" y="51"/>
                  <a:pt x="122" y="51"/>
                  <a:pt x="122" y="51"/>
                </a:cubicBezTo>
                <a:cubicBezTo>
                  <a:pt x="118" y="53"/>
                  <a:pt x="115" y="55"/>
                  <a:pt x="111" y="55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99" y="55"/>
                  <a:pt x="95" y="53"/>
                  <a:pt x="92" y="51"/>
                </a:cubicBezTo>
                <a:cubicBezTo>
                  <a:pt x="88" y="55"/>
                  <a:pt x="88" y="55"/>
                  <a:pt x="88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7" y="46"/>
                  <a:pt x="87" y="46"/>
                  <a:pt x="87" y="46"/>
                </a:cubicBezTo>
                <a:cubicBezTo>
                  <a:pt x="85" y="42"/>
                  <a:pt x="83" y="39"/>
                  <a:pt x="82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6" y="27"/>
                  <a:pt x="76" y="27"/>
                  <a:pt x="76" y="27"/>
                </a:cubicBezTo>
                <a:cubicBezTo>
                  <a:pt x="82" y="27"/>
                  <a:pt x="82" y="27"/>
                  <a:pt x="82" y="27"/>
                </a:cubicBezTo>
                <a:cubicBezTo>
                  <a:pt x="83" y="23"/>
                  <a:pt x="84" y="19"/>
                  <a:pt x="87" y="16"/>
                </a:cubicBezTo>
                <a:cubicBezTo>
                  <a:pt x="83" y="12"/>
                  <a:pt x="83" y="12"/>
                  <a:pt x="83" y="12"/>
                </a:cubicBezTo>
                <a:cubicBezTo>
                  <a:pt x="88" y="7"/>
                  <a:pt x="88" y="7"/>
                  <a:pt x="88" y="7"/>
                </a:cubicBezTo>
                <a:cubicBezTo>
                  <a:pt x="92" y="11"/>
                  <a:pt x="92" y="11"/>
                  <a:pt x="92" y="11"/>
                </a:cubicBezTo>
                <a:cubicBezTo>
                  <a:pt x="95" y="8"/>
                  <a:pt x="99" y="7"/>
                  <a:pt x="103" y="6"/>
                </a:cubicBezTo>
                <a:cubicBezTo>
                  <a:pt x="103" y="0"/>
                  <a:pt x="103" y="0"/>
                  <a:pt x="103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6"/>
                  <a:pt x="110" y="6"/>
                  <a:pt x="110" y="6"/>
                </a:cubicBezTo>
                <a:cubicBezTo>
                  <a:pt x="115" y="7"/>
                  <a:pt x="118" y="8"/>
                  <a:pt x="121" y="11"/>
                </a:cubicBezTo>
                <a:cubicBezTo>
                  <a:pt x="126" y="7"/>
                  <a:pt x="126" y="7"/>
                  <a:pt x="126" y="7"/>
                </a:cubicBezTo>
                <a:cubicBezTo>
                  <a:pt x="131" y="12"/>
                  <a:pt x="131" y="12"/>
                  <a:pt x="131" y="12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9" y="19"/>
                  <a:pt x="131" y="23"/>
                  <a:pt x="131" y="27"/>
                </a:cubicBezTo>
                <a:close/>
                <a:moveTo>
                  <a:pt x="107" y="49"/>
                </a:moveTo>
                <a:cubicBezTo>
                  <a:pt x="107" y="49"/>
                  <a:pt x="107" y="49"/>
                  <a:pt x="107" y="49"/>
                </a:cubicBezTo>
                <a:cubicBezTo>
                  <a:pt x="97" y="49"/>
                  <a:pt x="89" y="41"/>
                  <a:pt x="89" y="31"/>
                </a:cubicBezTo>
                <a:cubicBezTo>
                  <a:pt x="89" y="21"/>
                  <a:pt x="97" y="13"/>
                  <a:pt x="107" y="13"/>
                </a:cubicBezTo>
                <a:cubicBezTo>
                  <a:pt x="117" y="13"/>
                  <a:pt x="125" y="21"/>
                  <a:pt x="125" y="31"/>
                </a:cubicBezTo>
                <a:cubicBezTo>
                  <a:pt x="125" y="41"/>
                  <a:pt x="117" y="49"/>
                  <a:pt x="107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176647" y="2466281"/>
            <a:ext cx="2448272" cy="2375693"/>
          </a:xfrm>
          <a:prstGeom prst="roundRect">
            <a:avLst>
              <a:gd name="adj" fmla="val 9450"/>
            </a:avLst>
          </a:prstGeom>
          <a:noFill/>
          <a:ln w="25400">
            <a:solidFill>
              <a:srgbClr val="FE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068153" y="1175647"/>
            <a:ext cx="1447442" cy="1447442"/>
            <a:chOff x="304800" y="673100"/>
            <a:chExt cx="4000500" cy="4000500"/>
          </a:xfrm>
          <a:solidFill>
            <a:schemeClr val="accent4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31343" y="1143897"/>
            <a:ext cx="1447442" cy="1447442"/>
            <a:chOff x="304800" y="673100"/>
            <a:chExt cx="4000500" cy="4000500"/>
          </a:xfrm>
          <a:solidFill>
            <a:schemeClr val="accent4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4429041" y="1566069"/>
            <a:ext cx="664409" cy="417387"/>
          </a:xfrm>
          <a:custGeom>
            <a:avLst/>
            <a:gdLst>
              <a:gd name="T0" fmla="*/ 107 w 165"/>
              <a:gd name="T1" fmla="*/ 104 h 104"/>
              <a:gd name="T2" fmla="*/ 124 w 165"/>
              <a:gd name="T3" fmla="*/ 104 h 104"/>
              <a:gd name="T4" fmla="*/ 124 w 165"/>
              <a:gd name="T5" fmla="*/ 45 h 104"/>
              <a:gd name="T6" fmla="*/ 107 w 165"/>
              <a:gd name="T7" fmla="*/ 61 h 104"/>
              <a:gd name="T8" fmla="*/ 107 w 165"/>
              <a:gd name="T9" fmla="*/ 104 h 104"/>
              <a:gd name="T10" fmla="*/ 132 w 165"/>
              <a:gd name="T11" fmla="*/ 104 h 104"/>
              <a:gd name="T12" fmla="*/ 149 w 165"/>
              <a:gd name="T13" fmla="*/ 104 h 104"/>
              <a:gd name="T14" fmla="*/ 149 w 165"/>
              <a:gd name="T15" fmla="*/ 22 h 104"/>
              <a:gd name="T16" fmla="*/ 132 w 165"/>
              <a:gd name="T17" fmla="*/ 38 h 104"/>
              <a:gd name="T18" fmla="*/ 132 w 165"/>
              <a:gd name="T19" fmla="*/ 104 h 104"/>
              <a:gd name="T20" fmla="*/ 161 w 165"/>
              <a:gd name="T21" fmla="*/ 0 h 104"/>
              <a:gd name="T22" fmla="*/ 164 w 165"/>
              <a:gd name="T23" fmla="*/ 4 h 104"/>
              <a:gd name="T24" fmla="*/ 164 w 165"/>
              <a:gd name="T25" fmla="*/ 5 h 104"/>
              <a:gd name="T26" fmla="*/ 161 w 165"/>
              <a:gd name="T27" fmla="*/ 15 h 104"/>
              <a:gd name="T28" fmla="*/ 161 w 165"/>
              <a:gd name="T29" fmla="*/ 16 h 104"/>
              <a:gd name="T30" fmla="*/ 156 w 165"/>
              <a:gd name="T31" fmla="*/ 17 h 104"/>
              <a:gd name="T32" fmla="*/ 155 w 165"/>
              <a:gd name="T33" fmla="*/ 17 h 104"/>
              <a:gd name="T34" fmla="*/ 153 w 165"/>
              <a:gd name="T35" fmla="*/ 14 h 104"/>
              <a:gd name="T36" fmla="*/ 103 w 165"/>
              <a:gd name="T37" fmla="*/ 61 h 104"/>
              <a:gd name="T38" fmla="*/ 87 w 165"/>
              <a:gd name="T39" fmla="*/ 44 h 104"/>
              <a:gd name="T40" fmla="*/ 74 w 165"/>
              <a:gd name="T41" fmla="*/ 30 h 104"/>
              <a:gd name="T42" fmla="*/ 3 w 165"/>
              <a:gd name="T43" fmla="*/ 96 h 104"/>
              <a:gd name="T44" fmla="*/ 0 w 165"/>
              <a:gd name="T45" fmla="*/ 93 h 104"/>
              <a:gd name="T46" fmla="*/ 74 w 165"/>
              <a:gd name="T47" fmla="*/ 24 h 104"/>
              <a:gd name="T48" fmla="*/ 87 w 165"/>
              <a:gd name="T49" fmla="*/ 37 h 104"/>
              <a:gd name="T50" fmla="*/ 103 w 165"/>
              <a:gd name="T51" fmla="*/ 55 h 104"/>
              <a:gd name="T52" fmla="*/ 150 w 165"/>
              <a:gd name="T53" fmla="*/ 11 h 104"/>
              <a:gd name="T54" fmla="*/ 148 w 165"/>
              <a:gd name="T55" fmla="*/ 9 h 104"/>
              <a:gd name="T56" fmla="*/ 147 w 165"/>
              <a:gd name="T57" fmla="*/ 8 h 104"/>
              <a:gd name="T58" fmla="*/ 149 w 165"/>
              <a:gd name="T59" fmla="*/ 3 h 104"/>
              <a:gd name="T60" fmla="*/ 150 w 165"/>
              <a:gd name="T61" fmla="*/ 3 h 104"/>
              <a:gd name="T62" fmla="*/ 160 w 165"/>
              <a:gd name="T63" fmla="*/ 1 h 104"/>
              <a:gd name="T64" fmla="*/ 161 w 165"/>
              <a:gd name="T65" fmla="*/ 0 h 104"/>
              <a:gd name="T66" fmla="*/ 7 w 165"/>
              <a:gd name="T67" fmla="*/ 104 h 104"/>
              <a:gd name="T68" fmla="*/ 24 w 165"/>
              <a:gd name="T69" fmla="*/ 104 h 104"/>
              <a:gd name="T70" fmla="*/ 24 w 165"/>
              <a:gd name="T71" fmla="*/ 81 h 104"/>
              <a:gd name="T72" fmla="*/ 7 w 165"/>
              <a:gd name="T73" fmla="*/ 97 h 104"/>
              <a:gd name="T74" fmla="*/ 7 w 165"/>
              <a:gd name="T75" fmla="*/ 104 h 104"/>
              <a:gd name="T76" fmla="*/ 32 w 165"/>
              <a:gd name="T77" fmla="*/ 104 h 104"/>
              <a:gd name="T78" fmla="*/ 49 w 165"/>
              <a:gd name="T79" fmla="*/ 104 h 104"/>
              <a:gd name="T80" fmla="*/ 49 w 165"/>
              <a:gd name="T81" fmla="*/ 58 h 104"/>
              <a:gd name="T82" fmla="*/ 32 w 165"/>
              <a:gd name="T83" fmla="*/ 74 h 104"/>
              <a:gd name="T84" fmla="*/ 32 w 165"/>
              <a:gd name="T85" fmla="*/ 104 h 104"/>
              <a:gd name="T86" fmla="*/ 57 w 165"/>
              <a:gd name="T87" fmla="*/ 50 h 104"/>
              <a:gd name="T88" fmla="*/ 57 w 165"/>
              <a:gd name="T89" fmla="*/ 104 h 104"/>
              <a:gd name="T90" fmla="*/ 74 w 165"/>
              <a:gd name="T91" fmla="*/ 104 h 104"/>
              <a:gd name="T92" fmla="*/ 74 w 165"/>
              <a:gd name="T93" fmla="*/ 34 h 104"/>
              <a:gd name="T94" fmla="*/ 74 w 165"/>
              <a:gd name="T95" fmla="*/ 34 h 104"/>
              <a:gd name="T96" fmla="*/ 57 w 165"/>
              <a:gd name="T97" fmla="*/ 50 h 104"/>
              <a:gd name="T98" fmla="*/ 82 w 165"/>
              <a:gd name="T99" fmla="*/ 43 h 104"/>
              <a:gd name="T100" fmla="*/ 82 w 165"/>
              <a:gd name="T101" fmla="*/ 104 h 104"/>
              <a:gd name="T102" fmla="*/ 87 w 165"/>
              <a:gd name="T103" fmla="*/ 104 h 104"/>
              <a:gd name="T104" fmla="*/ 99 w 165"/>
              <a:gd name="T105" fmla="*/ 104 h 104"/>
              <a:gd name="T106" fmla="*/ 99 w 165"/>
              <a:gd name="T107" fmla="*/ 61 h 104"/>
              <a:gd name="T108" fmla="*/ 87 w 165"/>
              <a:gd name="T109" fmla="*/ 48 h 104"/>
              <a:gd name="T110" fmla="*/ 82 w 165"/>
              <a:gd name="T111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" h="104">
                <a:moveTo>
                  <a:pt x="107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104"/>
                  <a:pt x="107" y="104"/>
                  <a:pt x="107" y="104"/>
                </a:cubicBezTo>
                <a:close/>
                <a:moveTo>
                  <a:pt x="132" y="104"/>
                </a:moveTo>
                <a:cubicBezTo>
                  <a:pt x="149" y="104"/>
                  <a:pt x="149" y="104"/>
                  <a:pt x="149" y="104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104"/>
                  <a:pt x="132" y="104"/>
                  <a:pt x="132" y="104"/>
                </a:cubicBezTo>
                <a:close/>
                <a:moveTo>
                  <a:pt x="161" y="0"/>
                </a:moveTo>
                <a:cubicBezTo>
                  <a:pt x="164" y="0"/>
                  <a:pt x="165" y="2"/>
                  <a:pt x="164" y="4"/>
                </a:cubicBezTo>
                <a:cubicBezTo>
                  <a:pt x="164" y="5"/>
                  <a:pt x="164" y="5"/>
                  <a:pt x="164" y="5"/>
                </a:cubicBezTo>
                <a:cubicBezTo>
                  <a:pt x="163" y="8"/>
                  <a:pt x="162" y="12"/>
                  <a:pt x="161" y="15"/>
                </a:cubicBezTo>
                <a:cubicBezTo>
                  <a:pt x="161" y="16"/>
                  <a:pt x="161" y="16"/>
                  <a:pt x="161" y="16"/>
                </a:cubicBezTo>
                <a:cubicBezTo>
                  <a:pt x="160" y="19"/>
                  <a:pt x="158" y="19"/>
                  <a:pt x="156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4" y="16"/>
                  <a:pt x="154" y="15"/>
                  <a:pt x="153" y="14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87" y="44"/>
                  <a:pt x="87" y="44"/>
                  <a:pt x="87" y="44"/>
                </a:cubicBezTo>
                <a:cubicBezTo>
                  <a:pt x="74" y="30"/>
                  <a:pt x="74" y="30"/>
                  <a:pt x="74" y="30"/>
                </a:cubicBezTo>
                <a:cubicBezTo>
                  <a:pt x="3" y="96"/>
                  <a:pt x="3" y="96"/>
                  <a:pt x="3" y="96"/>
                </a:cubicBezTo>
                <a:cubicBezTo>
                  <a:pt x="0" y="93"/>
                  <a:pt x="0" y="93"/>
                  <a:pt x="0" y="93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37"/>
                  <a:pt x="87" y="37"/>
                  <a:pt x="87" y="37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50" y="11"/>
                  <a:pt x="150" y="11"/>
                  <a:pt x="150" y="11"/>
                </a:cubicBezTo>
                <a:cubicBezTo>
                  <a:pt x="149" y="10"/>
                  <a:pt x="148" y="9"/>
                  <a:pt x="148" y="9"/>
                </a:cubicBezTo>
                <a:cubicBezTo>
                  <a:pt x="147" y="8"/>
                  <a:pt x="147" y="8"/>
                  <a:pt x="147" y="8"/>
                </a:cubicBezTo>
                <a:cubicBezTo>
                  <a:pt x="145" y="6"/>
                  <a:pt x="146" y="4"/>
                  <a:pt x="149" y="3"/>
                </a:cubicBezTo>
                <a:cubicBezTo>
                  <a:pt x="150" y="3"/>
                  <a:pt x="150" y="3"/>
                  <a:pt x="150" y="3"/>
                </a:cubicBezTo>
                <a:cubicBezTo>
                  <a:pt x="152" y="2"/>
                  <a:pt x="157" y="1"/>
                  <a:pt x="160" y="1"/>
                </a:cubicBezTo>
                <a:cubicBezTo>
                  <a:pt x="161" y="0"/>
                  <a:pt x="161" y="0"/>
                  <a:pt x="161" y="0"/>
                </a:cubicBezTo>
                <a:close/>
                <a:moveTo>
                  <a:pt x="7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81"/>
                  <a:pt x="24" y="81"/>
                  <a:pt x="24" y="81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104"/>
                  <a:pt x="7" y="104"/>
                  <a:pt x="7" y="104"/>
                </a:cubicBezTo>
                <a:close/>
                <a:moveTo>
                  <a:pt x="32" y="104"/>
                </a:moveTo>
                <a:cubicBezTo>
                  <a:pt x="49" y="104"/>
                  <a:pt x="49" y="104"/>
                  <a:pt x="49" y="104"/>
                </a:cubicBezTo>
                <a:cubicBezTo>
                  <a:pt x="49" y="58"/>
                  <a:pt x="49" y="58"/>
                  <a:pt x="49" y="58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104"/>
                  <a:pt x="32" y="104"/>
                  <a:pt x="32" y="104"/>
                </a:cubicBezTo>
                <a:close/>
                <a:moveTo>
                  <a:pt x="57" y="50"/>
                </a:moveTo>
                <a:cubicBezTo>
                  <a:pt x="57" y="104"/>
                  <a:pt x="57" y="104"/>
                  <a:pt x="57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34"/>
                  <a:pt x="74" y="34"/>
                  <a:pt x="74" y="34"/>
                </a:cubicBezTo>
                <a:cubicBezTo>
                  <a:pt x="74" y="34"/>
                  <a:pt x="74" y="34"/>
                  <a:pt x="74" y="34"/>
                </a:cubicBezTo>
                <a:cubicBezTo>
                  <a:pt x="57" y="50"/>
                  <a:pt x="57" y="50"/>
                  <a:pt x="57" y="50"/>
                </a:cubicBezTo>
                <a:close/>
                <a:moveTo>
                  <a:pt x="82" y="43"/>
                </a:moveTo>
                <a:cubicBezTo>
                  <a:pt x="82" y="104"/>
                  <a:pt x="82" y="104"/>
                  <a:pt x="82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99" y="61"/>
                  <a:pt x="99" y="61"/>
                  <a:pt x="99" y="61"/>
                </a:cubicBezTo>
                <a:cubicBezTo>
                  <a:pt x="87" y="48"/>
                  <a:pt x="87" y="48"/>
                  <a:pt x="87" y="48"/>
                </a:cubicBezTo>
                <a:lnTo>
                  <a:pt x="82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7163530" y="1544702"/>
            <a:ext cx="583929" cy="581800"/>
          </a:xfrm>
          <a:custGeom>
            <a:avLst/>
            <a:gdLst>
              <a:gd name="T0" fmla="*/ 86 w 116"/>
              <a:gd name="T1" fmla="*/ 17 h 116"/>
              <a:gd name="T2" fmla="*/ 8 w 116"/>
              <a:gd name="T3" fmla="*/ 45 h 116"/>
              <a:gd name="T4" fmla="*/ 11 w 116"/>
              <a:gd name="T5" fmla="*/ 50 h 116"/>
              <a:gd name="T6" fmla="*/ 12 w 116"/>
              <a:gd name="T7" fmla="*/ 59 h 116"/>
              <a:gd name="T8" fmla="*/ 16 w 116"/>
              <a:gd name="T9" fmla="*/ 69 h 116"/>
              <a:gd name="T10" fmla="*/ 20 w 116"/>
              <a:gd name="T11" fmla="*/ 77 h 116"/>
              <a:gd name="T12" fmla="*/ 24 w 116"/>
              <a:gd name="T13" fmla="*/ 83 h 116"/>
              <a:gd name="T14" fmla="*/ 27 w 116"/>
              <a:gd name="T15" fmla="*/ 98 h 116"/>
              <a:gd name="T16" fmla="*/ 33 w 116"/>
              <a:gd name="T17" fmla="*/ 105 h 116"/>
              <a:gd name="T18" fmla="*/ 34 w 116"/>
              <a:gd name="T19" fmla="*/ 101 h 116"/>
              <a:gd name="T20" fmla="*/ 37 w 116"/>
              <a:gd name="T21" fmla="*/ 93 h 116"/>
              <a:gd name="T22" fmla="*/ 41 w 116"/>
              <a:gd name="T23" fmla="*/ 83 h 116"/>
              <a:gd name="T24" fmla="*/ 49 w 116"/>
              <a:gd name="T25" fmla="*/ 73 h 116"/>
              <a:gd name="T26" fmla="*/ 53 w 116"/>
              <a:gd name="T27" fmla="*/ 66 h 116"/>
              <a:gd name="T28" fmla="*/ 45 w 116"/>
              <a:gd name="T29" fmla="*/ 61 h 116"/>
              <a:gd name="T30" fmla="*/ 38 w 116"/>
              <a:gd name="T31" fmla="*/ 58 h 116"/>
              <a:gd name="T32" fmla="*/ 33 w 116"/>
              <a:gd name="T33" fmla="*/ 51 h 116"/>
              <a:gd name="T34" fmla="*/ 25 w 116"/>
              <a:gd name="T35" fmla="*/ 47 h 116"/>
              <a:gd name="T36" fmla="*/ 17 w 116"/>
              <a:gd name="T37" fmla="*/ 49 h 116"/>
              <a:gd name="T38" fmla="*/ 13 w 116"/>
              <a:gd name="T39" fmla="*/ 44 h 116"/>
              <a:gd name="T40" fmla="*/ 12 w 116"/>
              <a:gd name="T41" fmla="*/ 37 h 116"/>
              <a:gd name="T42" fmla="*/ 8 w 116"/>
              <a:gd name="T43" fmla="*/ 37 h 116"/>
              <a:gd name="T44" fmla="*/ 12 w 116"/>
              <a:gd name="T45" fmla="*/ 30 h 116"/>
              <a:gd name="T46" fmla="*/ 18 w 116"/>
              <a:gd name="T47" fmla="*/ 30 h 116"/>
              <a:gd name="T48" fmla="*/ 24 w 116"/>
              <a:gd name="T49" fmla="*/ 25 h 116"/>
              <a:gd name="T50" fmla="*/ 30 w 116"/>
              <a:gd name="T51" fmla="*/ 18 h 116"/>
              <a:gd name="T52" fmla="*/ 32 w 116"/>
              <a:gd name="T53" fmla="*/ 15 h 116"/>
              <a:gd name="T54" fmla="*/ 42 w 116"/>
              <a:gd name="T55" fmla="*/ 12 h 116"/>
              <a:gd name="T56" fmla="*/ 34 w 116"/>
              <a:gd name="T57" fmla="*/ 8 h 116"/>
              <a:gd name="T58" fmla="*/ 32 w 116"/>
              <a:gd name="T59" fmla="*/ 8 h 116"/>
              <a:gd name="T60" fmla="*/ 49 w 116"/>
              <a:gd name="T61" fmla="*/ 2 h 116"/>
              <a:gd name="T62" fmla="*/ 56 w 116"/>
              <a:gd name="T63" fmla="*/ 5 h 116"/>
              <a:gd name="T64" fmla="*/ 82 w 116"/>
              <a:gd name="T65" fmla="*/ 6 h 116"/>
              <a:gd name="T66" fmla="*/ 79 w 116"/>
              <a:gd name="T67" fmla="*/ 11 h 116"/>
              <a:gd name="T68" fmla="*/ 85 w 116"/>
              <a:gd name="T69" fmla="*/ 19 h 116"/>
              <a:gd name="T70" fmla="*/ 89 w 116"/>
              <a:gd name="T71" fmla="*/ 19 h 116"/>
              <a:gd name="T72" fmla="*/ 93 w 116"/>
              <a:gd name="T73" fmla="*/ 17 h 116"/>
              <a:gd name="T74" fmla="*/ 97 w 116"/>
              <a:gd name="T75" fmla="*/ 23 h 116"/>
              <a:gd name="T76" fmla="*/ 101 w 116"/>
              <a:gd name="T77" fmla="*/ 27 h 116"/>
              <a:gd name="T78" fmla="*/ 95 w 116"/>
              <a:gd name="T79" fmla="*/ 27 h 116"/>
              <a:gd name="T80" fmla="*/ 89 w 116"/>
              <a:gd name="T81" fmla="*/ 25 h 116"/>
              <a:gd name="T82" fmla="*/ 81 w 116"/>
              <a:gd name="T83" fmla="*/ 24 h 116"/>
              <a:gd name="T84" fmla="*/ 74 w 116"/>
              <a:gd name="T85" fmla="*/ 30 h 116"/>
              <a:gd name="T86" fmla="*/ 70 w 116"/>
              <a:gd name="T87" fmla="*/ 39 h 116"/>
              <a:gd name="T88" fmla="*/ 73 w 116"/>
              <a:gd name="T89" fmla="*/ 50 h 116"/>
              <a:gd name="T90" fmla="*/ 82 w 116"/>
              <a:gd name="T91" fmla="*/ 53 h 116"/>
              <a:gd name="T92" fmla="*/ 91 w 116"/>
              <a:gd name="T93" fmla="*/ 53 h 116"/>
              <a:gd name="T94" fmla="*/ 95 w 116"/>
              <a:gd name="T95" fmla="*/ 61 h 116"/>
              <a:gd name="T96" fmla="*/ 96 w 116"/>
              <a:gd name="T97" fmla="*/ 71 h 116"/>
              <a:gd name="T98" fmla="*/ 95 w 116"/>
              <a:gd name="T99" fmla="*/ 81 h 116"/>
              <a:gd name="T100" fmla="*/ 100 w 116"/>
              <a:gd name="T101" fmla="*/ 90 h 116"/>
              <a:gd name="T102" fmla="*/ 107 w 116"/>
              <a:gd name="T103" fmla="*/ 82 h 116"/>
              <a:gd name="T104" fmla="*/ 112 w 116"/>
              <a:gd name="T105" fmla="*/ 69 h 116"/>
              <a:gd name="T106" fmla="*/ 114 w 116"/>
              <a:gd name="T107" fmla="*/ 53 h 116"/>
              <a:gd name="T108" fmla="*/ 109 w 116"/>
              <a:gd name="T109" fmla="*/ 39 h 116"/>
              <a:gd name="T110" fmla="*/ 105 w 116"/>
              <a:gd name="T111" fmla="*/ 32 h 116"/>
              <a:gd name="T112" fmla="*/ 111 w 116"/>
              <a:gd name="T113" fmla="*/ 41 h 116"/>
              <a:gd name="T114" fmla="*/ 79 w 116"/>
              <a:gd name="T115" fmla="*/ 10 h 116"/>
              <a:gd name="T116" fmla="*/ 75 w 116"/>
              <a:gd name="T117" fmla="*/ 5 h 116"/>
              <a:gd name="T118" fmla="*/ 76 w 116"/>
              <a:gd name="T119" fmla="*/ 9 h 116"/>
              <a:gd name="T120" fmla="*/ 73 w 116"/>
              <a:gd name="T121" fmla="*/ 4 h 116"/>
              <a:gd name="T122" fmla="*/ 109 w 116"/>
              <a:gd name="T123" fmla="*/ 8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" h="116"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3"/>
                </a:cubicBezTo>
                <a:close/>
                <a:moveTo>
                  <a:pt x="5" y="35"/>
                </a:move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5"/>
                </a:cubicBezTo>
                <a:cubicBezTo>
                  <a:pt x="5" y="35"/>
                  <a:pt x="5" y="35"/>
                  <a:pt x="5" y="35"/>
                </a:cubicBezTo>
                <a:close/>
                <a:moveTo>
                  <a:pt x="88" y="18"/>
                </a:move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6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lose/>
                <a:moveTo>
                  <a:pt x="112" y="37"/>
                </a:moveTo>
                <a:cubicBezTo>
                  <a:pt x="114" y="44"/>
                  <a:pt x="116" y="51"/>
                  <a:pt x="116" y="58"/>
                </a:cubicBezTo>
                <a:cubicBezTo>
                  <a:pt x="116" y="90"/>
                  <a:pt x="90" y="116"/>
                  <a:pt x="58" y="116"/>
                </a:cubicBezTo>
                <a:cubicBezTo>
                  <a:pt x="26" y="116"/>
                  <a:pt x="0" y="90"/>
                  <a:pt x="0" y="58"/>
                </a:cubicBezTo>
                <a:cubicBezTo>
                  <a:pt x="0" y="50"/>
                  <a:pt x="2" y="42"/>
                  <a:pt x="5" y="35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4"/>
                  <a:pt x="8" y="44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1"/>
                  <a:pt x="14" y="51"/>
                  <a:pt x="14" y="51"/>
                </a:cubicBezTo>
                <a:cubicBezTo>
                  <a:pt x="14" y="51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5" y="53"/>
                  <a:pt x="15" y="53"/>
                  <a:pt x="15" y="54"/>
                </a:cubicBezTo>
                <a:cubicBezTo>
                  <a:pt x="15" y="54"/>
                  <a:pt x="15" y="54"/>
                  <a:pt x="14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0"/>
                  <a:pt x="12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13" y="64"/>
                  <a:pt x="13" y="65"/>
                </a:cubicBezTo>
                <a:cubicBezTo>
                  <a:pt x="13" y="65"/>
                  <a:pt x="13" y="65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7"/>
                  <a:pt x="14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4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6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6" y="71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7" y="73"/>
                </a:cubicBezTo>
                <a:cubicBezTo>
                  <a:pt x="17" y="73"/>
                  <a:pt x="17" y="73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5"/>
                  <a:pt x="17" y="75"/>
                </a:cubicBezTo>
                <a:cubicBezTo>
                  <a:pt x="17" y="75"/>
                  <a:pt x="17" y="75"/>
                  <a:pt x="18" y="75"/>
                </a:cubicBezTo>
                <a:cubicBezTo>
                  <a:pt x="18" y="75"/>
                  <a:pt x="18" y="75"/>
                  <a:pt x="18" y="75"/>
                </a:cubicBezTo>
                <a:cubicBezTo>
                  <a:pt x="18" y="76"/>
                  <a:pt x="18" y="76"/>
                  <a:pt x="18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8"/>
                  <a:pt x="21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9"/>
                  <a:pt x="22" y="79"/>
                </a:cubicBezTo>
                <a:cubicBezTo>
                  <a:pt x="22" y="79"/>
                  <a:pt x="22" y="79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4"/>
                  <a:pt x="24" y="85"/>
                  <a:pt x="24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90"/>
                  <a:pt x="24" y="90"/>
                  <a:pt x="24" y="90"/>
                </a:cubicBezTo>
                <a:cubicBezTo>
                  <a:pt x="24" y="90"/>
                  <a:pt x="24" y="90"/>
                  <a:pt x="25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0"/>
                  <a:pt x="25" y="91"/>
                  <a:pt x="25" y="91"/>
                </a:cubicBezTo>
                <a:cubicBezTo>
                  <a:pt x="25" y="91"/>
                  <a:pt x="25" y="92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6"/>
                  <a:pt x="26" y="96"/>
                  <a:pt x="26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7" y="97"/>
                  <a:pt x="27" y="97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8" y="98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9" y="99"/>
                </a:cubicBezTo>
                <a:cubicBezTo>
                  <a:pt x="29" y="100"/>
                  <a:pt x="29" y="100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1"/>
                  <a:pt x="30" y="101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1" y="103"/>
                </a:cubicBezTo>
                <a:cubicBezTo>
                  <a:pt x="31" y="103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2" y="104"/>
                  <a:pt x="32" y="104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5" y="106"/>
                </a:cubicBezTo>
                <a:cubicBezTo>
                  <a:pt x="35" y="106"/>
                  <a:pt x="35" y="106"/>
                  <a:pt x="35" y="105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05"/>
                  <a:pt x="35" y="105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3"/>
                </a:cubicBezTo>
                <a:cubicBezTo>
                  <a:pt x="35" y="103"/>
                  <a:pt x="35" y="103"/>
                  <a:pt x="35" y="103"/>
                </a:cubicBezTo>
                <a:cubicBezTo>
                  <a:pt x="35" y="103"/>
                  <a:pt x="35" y="102"/>
                  <a:pt x="35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99"/>
                  <a:pt x="34" y="99"/>
                </a:cubicBezTo>
                <a:cubicBezTo>
                  <a:pt x="34" y="99"/>
                  <a:pt x="34" y="99"/>
                  <a:pt x="33" y="99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4" y="97"/>
                  <a:pt x="34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7" y="95"/>
                  <a:pt x="37" y="95"/>
                </a:cubicBezTo>
                <a:cubicBezTo>
                  <a:pt x="37" y="94"/>
                  <a:pt x="37" y="94"/>
                  <a:pt x="37" y="93"/>
                </a:cubicBezTo>
                <a:cubicBezTo>
                  <a:pt x="37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5" y="93"/>
                  <a:pt x="35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8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9" y="90"/>
                  <a:pt x="39" y="90"/>
                  <a:pt x="39" y="90"/>
                </a:cubicBezTo>
                <a:cubicBezTo>
                  <a:pt x="39" y="90"/>
                  <a:pt x="40" y="89"/>
                  <a:pt x="40" y="89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4"/>
                  <a:pt x="40" y="84"/>
                </a:cubicBezTo>
                <a:cubicBezTo>
                  <a:pt x="40" y="84"/>
                  <a:pt x="40" y="84"/>
                  <a:pt x="40" y="84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3"/>
                  <a:pt x="41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83"/>
                  <a:pt x="41" y="83"/>
                  <a:pt x="42" y="82"/>
                </a:cubicBezTo>
                <a:cubicBezTo>
                  <a:pt x="42" y="82"/>
                  <a:pt x="42" y="82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0"/>
                  <a:pt x="46" y="80"/>
                  <a:pt x="46" y="80"/>
                </a:cubicBezTo>
                <a:cubicBezTo>
                  <a:pt x="46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8" y="80"/>
                  <a:pt x="48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8"/>
                  <a:pt x="48" y="78"/>
                  <a:pt x="48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7"/>
                  <a:pt x="49" y="76"/>
                  <a:pt x="49" y="76"/>
                </a:cubicBezTo>
                <a:cubicBezTo>
                  <a:pt x="49" y="75"/>
                  <a:pt x="49" y="75"/>
                  <a:pt x="49" y="75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1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2" y="69"/>
                  <a:pt x="52" y="69"/>
                </a:cubicBezTo>
                <a:cubicBezTo>
                  <a:pt x="52" y="69"/>
                  <a:pt x="52" y="68"/>
                  <a:pt x="53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4" y="68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0" y="63"/>
                  <a:pt x="50" y="63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62"/>
                  <a:pt x="49" y="61"/>
                  <a:pt x="49" y="61"/>
                </a:cubicBezTo>
                <a:cubicBezTo>
                  <a:pt x="49" y="61"/>
                  <a:pt x="49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0"/>
                  <a:pt x="44" y="60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3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8" y="59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40" y="58"/>
                  <a:pt x="40" y="58"/>
                </a:cubicBezTo>
                <a:cubicBezTo>
                  <a:pt x="40" y="58"/>
                  <a:pt x="39" y="57"/>
                  <a:pt x="39" y="57"/>
                </a:cubicBezTo>
                <a:cubicBezTo>
                  <a:pt x="39" y="57"/>
                  <a:pt x="39" y="57"/>
                  <a:pt x="39" y="56"/>
                </a:cubicBezTo>
                <a:cubicBezTo>
                  <a:pt x="39" y="56"/>
                  <a:pt x="38" y="56"/>
                  <a:pt x="38" y="56"/>
                </a:cubicBezTo>
                <a:cubicBezTo>
                  <a:pt x="38" y="56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49"/>
                  <a:pt x="29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5" y="48"/>
                  <a:pt x="26" y="48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4" y="47"/>
                  <a:pt x="24" y="47"/>
                </a:cubicBezTo>
                <a:cubicBezTo>
                  <a:pt x="24" y="47"/>
                  <a:pt x="24" y="47"/>
                  <a:pt x="23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2" y="46"/>
                  <a:pt x="22" y="46"/>
                </a:cubicBezTo>
                <a:cubicBezTo>
                  <a:pt x="22" y="46"/>
                  <a:pt x="22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2" y="48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3" y="46"/>
                  <a:pt x="13" y="45"/>
                </a:cubicBezTo>
                <a:cubicBezTo>
                  <a:pt x="13" y="45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2"/>
                </a:cubicBez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2" y="40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8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ubicBezTo>
                  <a:pt x="11" y="37"/>
                  <a:pt x="10" y="37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8" y="40"/>
                  <a:pt x="8" y="40"/>
                </a:cubicBezTo>
                <a:cubicBezTo>
                  <a:pt x="8" y="40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6"/>
                </a:cubicBezTo>
                <a:cubicBezTo>
                  <a:pt x="9" y="36"/>
                  <a:pt x="8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5"/>
                  <a:pt x="9" y="35"/>
                </a:cubicBezTo>
                <a:cubicBezTo>
                  <a:pt x="9" y="35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9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7" y="30"/>
                  <a:pt x="17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8" y="33"/>
                  <a:pt x="18" y="32"/>
                  <a:pt x="18" y="32"/>
                </a:cubicBezTo>
                <a:cubicBezTo>
                  <a:pt x="18" y="32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2" y="27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4"/>
                  <a:pt x="24" y="24"/>
                </a:cubicBezTo>
                <a:cubicBezTo>
                  <a:pt x="24" y="24"/>
                  <a:pt x="24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2"/>
                  <a:pt x="25" y="22"/>
                </a:cubicBezTo>
                <a:cubicBezTo>
                  <a:pt x="26" y="22"/>
                  <a:pt x="26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3" y="1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6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2"/>
                </a:cubicBezTo>
                <a:cubicBezTo>
                  <a:pt x="39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1"/>
                  <a:pt x="42" y="11"/>
                </a:cubicBezTo>
                <a:cubicBezTo>
                  <a:pt x="42" y="11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1" y="11"/>
                </a:cubicBezTo>
                <a:cubicBezTo>
                  <a:pt x="31" y="11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6"/>
                  <a:pt x="34" y="6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41" y="3"/>
                  <a:pt x="45" y="2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50" y="3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5"/>
                  <a:pt x="49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7"/>
                  <a:pt x="49" y="7"/>
                  <a:pt x="49" y="7"/>
                </a:cubicBezTo>
                <a:cubicBezTo>
                  <a:pt x="49" y="7"/>
                  <a:pt x="49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3" y="8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6" y="6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7" y="5"/>
                </a:cubicBezTo>
                <a:cubicBezTo>
                  <a:pt x="57" y="5"/>
                  <a:pt x="57" y="5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68" y="1"/>
                  <a:pt x="75" y="3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9"/>
                  <a:pt x="82" y="9"/>
                </a:cubicBezTo>
                <a:cubicBezTo>
                  <a:pt x="82" y="9"/>
                  <a:pt x="82" y="9"/>
                  <a:pt x="82" y="9"/>
                </a:cubicBezTo>
                <a:cubicBezTo>
                  <a:pt x="83" y="9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10"/>
                  <a:pt x="83" y="10"/>
                  <a:pt x="83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8" y="11"/>
                  <a:pt x="78" y="11"/>
                  <a:pt x="78" y="12"/>
                </a:cubicBezTo>
                <a:cubicBezTo>
                  <a:pt x="77" y="12"/>
                  <a:pt x="77" y="12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6" y="13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7" y="15"/>
                  <a:pt x="77" y="16"/>
                  <a:pt x="78" y="16"/>
                </a:cubicBezTo>
                <a:cubicBezTo>
                  <a:pt x="78" y="16"/>
                  <a:pt x="78" y="17"/>
                  <a:pt x="79" y="17"/>
                </a:cubicBezTo>
                <a:cubicBezTo>
                  <a:pt x="79" y="18"/>
                  <a:pt x="80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20"/>
                  <a:pt x="81" y="20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8"/>
                </a:cubicBezTo>
                <a:cubicBezTo>
                  <a:pt x="83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9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6" y="19"/>
                  <a:pt x="86" y="19"/>
                </a:cubicBezTo>
                <a:cubicBezTo>
                  <a:pt x="86" y="19"/>
                  <a:pt x="86" y="19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0"/>
                  <a:pt x="88" y="20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3"/>
                  <a:pt x="88" y="23"/>
                  <a:pt x="88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4"/>
                  <a:pt x="89" y="24"/>
                  <a:pt x="89" y="24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0" y="20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19"/>
                  <a:pt x="90" y="19"/>
                  <a:pt x="89" y="19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4" y="22"/>
                  <a:pt x="94" y="22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0"/>
                  <a:pt x="94" y="20"/>
                </a:cubicBezTo>
                <a:cubicBezTo>
                  <a:pt x="94" y="19"/>
                  <a:pt x="94" y="18"/>
                  <a:pt x="93" y="18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4" y="16"/>
                  <a:pt x="94" y="16"/>
                  <a:pt x="94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6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6" y="17"/>
                  <a:pt x="96" y="18"/>
                  <a:pt x="96" y="18"/>
                </a:cubicBezTo>
                <a:cubicBezTo>
                  <a:pt x="96" y="18"/>
                  <a:pt x="96" y="18"/>
                  <a:pt x="96" y="18"/>
                </a:cubicBezTo>
                <a:cubicBezTo>
                  <a:pt x="97" y="18"/>
                  <a:pt x="97" y="18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6" y="19"/>
                  <a:pt x="96" y="19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1"/>
                  <a:pt x="95" y="21"/>
                  <a:pt x="96" y="21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3"/>
                  <a:pt x="100" y="23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8"/>
                  <a:pt x="101" y="28"/>
                </a:cubicBezTo>
                <a:cubicBezTo>
                  <a:pt x="101" y="28"/>
                  <a:pt x="101" y="27"/>
                  <a:pt x="101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99" y="28"/>
                  <a:pt x="99" y="28"/>
                </a:cubicBezTo>
                <a:cubicBezTo>
                  <a:pt x="99" y="27"/>
                  <a:pt x="99" y="27"/>
                  <a:pt x="99" y="27"/>
                </a:cubicBezTo>
                <a:cubicBezTo>
                  <a:pt x="99" y="27"/>
                  <a:pt x="99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7"/>
                  <a:pt x="97" y="27"/>
                  <a:pt x="97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7"/>
                  <a:pt x="96" y="28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3"/>
                  <a:pt x="89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8" y="22"/>
                  <a:pt x="88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85" y="23"/>
                  <a:pt x="85" y="23"/>
                  <a:pt x="84" y="23"/>
                </a:cubicBezTo>
                <a:cubicBezTo>
                  <a:pt x="84" y="23"/>
                  <a:pt x="83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5"/>
                </a:cubicBezTo>
                <a:cubicBezTo>
                  <a:pt x="78" y="25"/>
                  <a:pt x="78" y="25"/>
                  <a:pt x="77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6" y="25"/>
                </a:cubicBezTo>
                <a:cubicBezTo>
                  <a:pt x="76" y="25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5" y="26"/>
                </a:cubicBezTo>
                <a:cubicBezTo>
                  <a:pt x="75" y="26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5" y="29"/>
                  <a:pt x="75" y="29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1"/>
                </a:cubicBezTo>
                <a:cubicBezTo>
                  <a:pt x="71" y="31"/>
                  <a:pt x="71" y="31"/>
                  <a:pt x="71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1" y="34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6"/>
                </a:cubicBezTo>
                <a:cubicBezTo>
                  <a:pt x="70" y="36"/>
                  <a:pt x="70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1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1"/>
                  <a:pt x="70" y="42"/>
                  <a:pt x="70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0" y="43"/>
                  <a:pt x="69" y="43"/>
                  <a:pt x="69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70" y="45"/>
                  <a:pt x="70" y="45"/>
                  <a:pt x="71" y="45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3" y="48"/>
                  <a:pt x="73" y="48"/>
                  <a:pt x="73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3"/>
                  <a:pt x="77" y="53"/>
                  <a:pt x="78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3"/>
                  <a:pt x="79" y="53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3"/>
                  <a:pt x="8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6" y="54"/>
                  <a:pt x="86" y="53"/>
                  <a:pt x="86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6" y="53"/>
                  <a:pt x="86" y="52"/>
                </a:cubicBezTo>
                <a:cubicBezTo>
                  <a:pt x="86" y="52"/>
                  <a:pt x="86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9" y="52"/>
                  <a:pt x="89" y="52"/>
                  <a:pt x="89" y="52"/>
                </a:cubicBezTo>
                <a:cubicBezTo>
                  <a:pt x="89" y="52"/>
                  <a:pt x="89" y="52"/>
                  <a:pt x="89" y="53"/>
                </a:cubicBezTo>
                <a:cubicBezTo>
                  <a:pt x="89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2" y="53"/>
                </a:cubicBezTo>
                <a:cubicBezTo>
                  <a:pt x="92" y="53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4"/>
                  <a:pt x="93" y="54"/>
                  <a:pt x="94" y="55"/>
                </a:cubicBezTo>
                <a:cubicBezTo>
                  <a:pt x="94" y="55"/>
                  <a:pt x="94" y="55"/>
                  <a:pt x="94" y="56"/>
                </a:cubicBezTo>
                <a:cubicBezTo>
                  <a:pt x="94" y="56"/>
                  <a:pt x="94" y="56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3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5" y="60"/>
                </a:cubicBezTo>
                <a:cubicBezTo>
                  <a:pt x="95" y="60"/>
                  <a:pt x="95" y="61"/>
                  <a:pt x="95" y="61"/>
                </a:cubicBezTo>
                <a:cubicBezTo>
                  <a:pt x="95" y="61"/>
                  <a:pt x="95" y="61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7"/>
                  <a:pt x="97" y="67"/>
                  <a:pt x="97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70"/>
                  <a:pt x="97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6" y="70"/>
                  <a:pt x="96" y="70"/>
                </a:cubicBezTo>
                <a:cubicBezTo>
                  <a:pt x="96" y="70"/>
                  <a:pt x="96" y="70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4"/>
                  <a:pt x="95" y="74"/>
                  <a:pt x="94" y="74"/>
                </a:cubicBezTo>
                <a:cubicBezTo>
                  <a:pt x="94" y="74"/>
                  <a:pt x="94" y="74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1"/>
                  <a:pt x="94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5" y="87"/>
                  <a:pt x="95" y="87"/>
                </a:cubicBezTo>
                <a:cubicBezTo>
                  <a:pt x="95" y="87"/>
                  <a:pt x="95" y="88"/>
                  <a:pt x="95" y="88"/>
                </a:cubicBezTo>
                <a:cubicBezTo>
                  <a:pt x="95" y="88"/>
                  <a:pt x="95" y="89"/>
                  <a:pt x="95" y="89"/>
                </a:cubicBezTo>
                <a:cubicBezTo>
                  <a:pt x="95" y="89"/>
                  <a:pt x="95" y="89"/>
                  <a:pt x="95" y="89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3" y="90"/>
                  <a:pt x="93" y="90"/>
                </a:cubicBezTo>
                <a:cubicBezTo>
                  <a:pt x="93" y="90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2"/>
                  <a:pt x="93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5" y="92"/>
                </a:cubicBezTo>
                <a:cubicBezTo>
                  <a:pt x="95" y="92"/>
                  <a:pt x="95" y="92"/>
                  <a:pt x="96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97" y="92"/>
                  <a:pt x="98" y="92"/>
                  <a:pt x="98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100" y="91"/>
                  <a:pt x="100" y="91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89"/>
                  <a:pt x="101" y="88"/>
                  <a:pt x="101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2" y="88"/>
                  <a:pt x="103" y="88"/>
                  <a:pt x="103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3" y="88"/>
                  <a:pt x="103" y="88"/>
                  <a:pt x="104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7"/>
                  <a:pt x="105" y="86"/>
                  <a:pt x="105" y="86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5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4"/>
                  <a:pt x="105" y="84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6" y="83"/>
                  <a:pt x="106" y="83"/>
                  <a:pt x="106" y="83"/>
                </a:cubicBezTo>
                <a:cubicBezTo>
                  <a:pt x="106" y="83"/>
                  <a:pt x="107" y="82"/>
                  <a:pt x="107" y="82"/>
                </a:cubicBezTo>
                <a:cubicBezTo>
                  <a:pt x="107" y="81"/>
                  <a:pt x="107" y="81"/>
                  <a:pt x="107" y="80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07" y="80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8"/>
                  <a:pt x="107" y="78"/>
                </a:cubicBezTo>
                <a:cubicBezTo>
                  <a:pt x="107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5"/>
                  <a:pt x="109" y="75"/>
                </a:cubicBezTo>
                <a:cubicBezTo>
                  <a:pt x="110" y="75"/>
                  <a:pt x="110" y="74"/>
                  <a:pt x="111" y="74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1" y="74"/>
                  <a:pt x="111" y="73"/>
                  <a:pt x="111" y="73"/>
                </a:cubicBezTo>
                <a:cubicBezTo>
                  <a:pt x="111" y="73"/>
                  <a:pt x="111" y="72"/>
                  <a:pt x="11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1"/>
                  <a:pt x="111" y="71"/>
                  <a:pt x="111" y="70"/>
                </a:cubicBezTo>
                <a:cubicBezTo>
                  <a:pt x="111" y="70"/>
                  <a:pt x="111" y="70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7"/>
                  <a:pt x="112" y="66"/>
                  <a:pt x="112" y="65"/>
                </a:cubicBezTo>
                <a:cubicBezTo>
                  <a:pt x="112" y="65"/>
                  <a:pt x="112" y="64"/>
                  <a:pt x="112" y="64"/>
                </a:cubicBezTo>
                <a:cubicBezTo>
                  <a:pt x="112" y="63"/>
                  <a:pt x="112" y="62"/>
                  <a:pt x="113" y="62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4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57"/>
                  <a:pt x="113" y="56"/>
                  <a:pt x="113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3" y="56"/>
                  <a:pt x="113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49"/>
                  <a:pt x="115" y="49"/>
                  <a:pt x="114" y="49"/>
                </a:cubicBezTo>
                <a:cubicBezTo>
                  <a:pt x="114" y="48"/>
                  <a:pt x="113" y="48"/>
                  <a:pt x="113" y="48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6"/>
                  <a:pt x="112" y="46"/>
                  <a:pt x="112" y="46"/>
                </a:cubicBezTo>
                <a:cubicBezTo>
                  <a:pt x="112" y="46"/>
                  <a:pt x="112" y="46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4"/>
                </a:cubicBezTo>
                <a:cubicBezTo>
                  <a:pt x="112" y="44"/>
                  <a:pt x="112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2"/>
                  <a:pt x="111" y="42"/>
                </a:cubicBezTo>
                <a:cubicBezTo>
                  <a:pt x="111" y="42"/>
                  <a:pt x="110" y="42"/>
                  <a:pt x="110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9" y="41"/>
                  <a:pt x="109" y="40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8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4"/>
                  <a:pt x="105" y="34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4" y="32"/>
                  <a:pt x="104" y="31"/>
                  <a:pt x="103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5"/>
                  <a:pt x="107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7"/>
                  <a:pt x="108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3"/>
                  <a:pt x="111" y="43"/>
                </a:cubicBezTo>
                <a:cubicBezTo>
                  <a:pt x="112" y="43"/>
                  <a:pt x="112" y="43"/>
                  <a:pt x="112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42"/>
                  <a:pt x="112" y="41"/>
                  <a:pt x="112" y="39"/>
                </a:cubicBezTo>
                <a:cubicBezTo>
                  <a:pt x="112" y="38"/>
                  <a:pt x="112" y="38"/>
                  <a:pt x="112" y="37"/>
                </a:cubicBezTo>
                <a:close/>
                <a:moveTo>
                  <a:pt x="79" y="5"/>
                </a:moveTo>
                <a:cubicBezTo>
                  <a:pt x="79" y="5"/>
                  <a:pt x="78" y="5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7"/>
                  <a:pt x="79" y="7"/>
                  <a:pt x="79" y="7"/>
                </a:cubicBezTo>
                <a:cubicBezTo>
                  <a:pt x="79" y="8"/>
                  <a:pt x="79" y="8"/>
                  <a:pt x="79" y="8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8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1" y="7"/>
                </a:cubicBezTo>
                <a:cubicBezTo>
                  <a:pt x="81" y="7"/>
                  <a:pt x="81" y="7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79" y="5"/>
                  <a:pt x="79" y="5"/>
                  <a:pt x="79" y="5"/>
                </a:cubicBezTo>
                <a:cubicBezTo>
                  <a:pt x="79" y="5"/>
                  <a:pt x="79" y="5"/>
                  <a:pt x="79" y="5"/>
                </a:cubicBezTo>
                <a:close/>
                <a:moveTo>
                  <a:pt x="75" y="5"/>
                </a:move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9"/>
                  <a:pt x="74" y="9"/>
                </a:cubicBezTo>
                <a:cubicBezTo>
                  <a:pt x="74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8"/>
                </a:cubicBezTo>
                <a:cubicBezTo>
                  <a:pt x="78" y="8"/>
                  <a:pt x="78" y="8"/>
                  <a:pt x="78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8" y="6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5" y="3"/>
                  <a:pt x="75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5"/>
                  <a:pt x="73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lose/>
                <a:moveTo>
                  <a:pt x="112" y="77"/>
                </a:moveTo>
                <a:cubicBezTo>
                  <a:pt x="113" y="76"/>
                  <a:pt x="113" y="75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2" y="73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1" y="74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75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9" y="78"/>
                  <a:pt x="109" y="78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80"/>
                  <a:pt x="109" y="81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0" y="82"/>
                  <a:pt x="111" y="81"/>
                  <a:pt x="111" y="81"/>
                </a:cubicBezTo>
                <a:cubicBezTo>
                  <a:pt x="111" y="81"/>
                  <a:pt x="111" y="80"/>
                  <a:pt x="111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0"/>
                  <a:pt x="111" y="80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2" y="78"/>
                  <a:pt x="112" y="78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142395" y="2082775"/>
            <a:ext cx="373310" cy="373310"/>
          </a:xfrm>
          <a:prstGeom prst="ellipse">
            <a:avLst/>
          </a:prstGeom>
          <a:solidFill>
            <a:schemeClr val="accent4"/>
          </a:solidFill>
          <a:ln>
            <a:solidFill>
              <a:srgbClr val="FFFFFF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</a:p>
        </p:txBody>
      </p:sp>
      <p:sp>
        <p:nvSpPr>
          <p:cNvPr id="25" name="椭圆 24"/>
          <p:cNvSpPr/>
          <p:nvPr/>
        </p:nvSpPr>
        <p:spPr>
          <a:xfrm>
            <a:off x="7805585" y="2092935"/>
            <a:ext cx="373310" cy="373310"/>
          </a:xfrm>
          <a:prstGeom prst="ellipse">
            <a:avLst/>
          </a:prstGeom>
          <a:solidFill>
            <a:schemeClr val="accent4"/>
          </a:solidFill>
          <a:ln>
            <a:solidFill>
              <a:srgbClr val="FFFFFF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41425" y="2967990"/>
            <a:ext cx="19189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客户主要是宝宝1-24个月的宝妈消费为主，少部分宝爸</a:t>
            </a:r>
            <a:br>
              <a:rPr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822700" y="2951480"/>
            <a:ext cx="19278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习惯大促销一次性买比较多囤货为主，最低1罐，最高36罐</a:t>
            </a:r>
            <a:br>
              <a:rPr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412865" y="3054350"/>
            <a:ext cx="19761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经济实力强、消费高、产品认可度较高、复购能力强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318135" y="274320"/>
            <a:ext cx="21609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客户特征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014095" y="598805"/>
          <a:ext cx="6346825" cy="3605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9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 gridSpan="6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11-12月销售人群分布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用户质量</a:t>
                      </a:r>
                      <a:endParaRPr lang="zh-CN" altLang="en-US" sz="12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消费金额区间</a:t>
                      </a:r>
                      <a:endParaRPr lang="zh-CN" altLang="en-US" sz="12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用户数</a:t>
                      </a:r>
                      <a:endParaRPr lang="zh-CN" altLang="en-US" sz="12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占比</a:t>
                      </a:r>
                      <a:endParaRPr lang="zh-CN" altLang="en-US" sz="12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销售额</a:t>
                      </a:r>
                      <a:endParaRPr lang="zh-CN" altLang="en-US" sz="12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占比</a:t>
                      </a:r>
                      <a:endParaRPr lang="zh-CN" altLang="en-US" sz="12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待发掘</a:t>
                      </a:r>
                      <a:endParaRPr lang="zh-CN" altLang="en-US" sz="12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100以下</a:t>
                      </a:r>
                      <a:endParaRPr lang="zh-CN" altLang="en-US" sz="12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675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62.73%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27467.13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5.56%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低净值</a:t>
                      </a:r>
                      <a:endParaRPr lang="zh-CN" altLang="en-US" sz="12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100-499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240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22.30%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66476.49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13.47%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中低净值</a:t>
                      </a:r>
                      <a:endParaRPr lang="zh-CN" altLang="en-US" sz="12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500-999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43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4.00%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35506.88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7.19%</a:t>
                      </a:r>
                      <a:endParaRPr lang="en-US" altLang="en-US" sz="12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中净值</a:t>
                      </a:r>
                      <a:endParaRPr lang="zh-CN" altLang="en-US" sz="16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1000-1999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74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6.88%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134131.75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27.17%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中高净值</a:t>
                      </a:r>
                      <a:endParaRPr lang="zh-CN" altLang="en-US" sz="16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2000-2999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15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1.39%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50354.56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10.20%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高净值</a:t>
                      </a:r>
                      <a:endParaRPr lang="zh-CN" altLang="en-US" sz="16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3000-3999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19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1.77%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103370.02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20.94%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超高净值</a:t>
                      </a:r>
                      <a:endParaRPr lang="zh-CN" altLang="en-US" sz="16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4000-4999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0.74%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48117.29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9.75%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超超高净值</a:t>
                      </a:r>
                      <a:endParaRPr lang="zh-CN" altLang="en-US" sz="16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5000以上</a:t>
                      </a:r>
                      <a:endParaRPr lang="zh-CN" altLang="en-US" sz="16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0.19%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28193.07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5.71%</a:t>
                      </a:r>
                      <a:endParaRPr lang="en-US" altLang="en-US" sz="16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zh-CN" altLang="en-US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1076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493617.19</a:t>
                      </a: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823595" y="4465320"/>
            <a:ext cx="6537325" cy="1100455"/>
          </a:xfrm>
        </p:spPr>
        <p:txBody>
          <a:bodyPr>
            <a:normAutofit fontScale="32500" lnSpcReduction="10000"/>
          </a:bodyPr>
          <a:lstStyle/>
          <a:p>
            <a:pPr algn="l"/>
            <a:r>
              <a:rPr lang="zh-CN" altLang="en-US" sz="80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r>
              <a:rPr lang="en-US" altLang="zh-CN" sz="80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zh-CN" altLang="en-US" sz="8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1" algn="l"/>
            <a:r>
              <a:rPr lang="en-US" altLang="zh-CN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1000</a:t>
            </a:r>
            <a:r>
              <a:rPr lang="zh-CN" altLang="en-US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以上的用户数</a:t>
            </a:r>
            <a:r>
              <a:rPr lang="en-US" altLang="zh-CN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118</a:t>
            </a:r>
            <a:r>
              <a:rPr lang="zh-CN" altLang="en-US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人，销售：</a:t>
            </a:r>
            <a:r>
              <a:rPr lang="en-US" altLang="zh-CN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364166.69</a:t>
            </a:r>
            <a:r>
              <a:rPr lang="zh-CN" altLang="en-US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</a:t>
            </a:r>
            <a:r>
              <a:rPr lang="en-US" altLang="zh-CN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，客单价：</a:t>
            </a:r>
            <a:r>
              <a:rPr lang="en-US" altLang="zh-CN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3086.1</a:t>
            </a:r>
            <a:r>
              <a:rPr lang="zh-CN" altLang="en-US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</a:t>
            </a:r>
            <a:br>
              <a:rPr lang="zh-CN" altLang="en-US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br>
              <a:rPr lang="zh-CN" altLang="en-US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占比总销售：</a:t>
            </a:r>
            <a:r>
              <a:rPr lang="en-US" altLang="zh-CN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73.7%</a:t>
            </a:r>
            <a:r>
              <a:rPr lang="zh-CN" altLang="en-US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，重点关注</a:t>
            </a:r>
            <a:r>
              <a:rPr lang="en-US" altLang="zh-CN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1000</a:t>
            </a:r>
            <a:r>
              <a:rPr lang="zh-CN" altLang="en-US" sz="4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以上的中高净值的消费用户，重点跟进！重点服务！</a:t>
            </a:r>
            <a:endParaRPr lang="en-US" altLang="zh-CN" sz="4800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buNone/>
            </a:pPr>
            <a:endParaRPr lang="en-US" altLang="zh-CN" sz="4800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36867" name="圆角矩形 16"/>
          <p:cNvSpPr>
            <a:spLocks noChangeArrowheads="1"/>
          </p:cNvSpPr>
          <p:nvPr/>
        </p:nvSpPr>
        <p:spPr bwMode="auto">
          <a:xfrm>
            <a:off x="720725" y="1166495"/>
            <a:ext cx="4045585" cy="1380490"/>
          </a:xfrm>
          <a:prstGeom prst="roundRect">
            <a:avLst>
              <a:gd name="adj" fmla="val 9083"/>
            </a:avLst>
          </a:prstGeom>
          <a:noFill/>
          <a:ln w="25400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69" name="圆角矩形 18"/>
          <p:cNvSpPr>
            <a:spLocks noChangeArrowheads="1"/>
          </p:cNvSpPr>
          <p:nvPr/>
        </p:nvSpPr>
        <p:spPr bwMode="auto">
          <a:xfrm>
            <a:off x="720725" y="3562985"/>
            <a:ext cx="4137025" cy="1459865"/>
          </a:xfrm>
          <a:prstGeom prst="roundRect">
            <a:avLst>
              <a:gd name="adj" fmla="val 9083"/>
            </a:avLst>
          </a:prstGeom>
          <a:noFill/>
          <a:ln w="25400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73" name="圆角矩形 22"/>
          <p:cNvSpPr>
            <a:spLocks noChangeArrowheads="1"/>
          </p:cNvSpPr>
          <p:nvPr/>
        </p:nvSpPr>
        <p:spPr bwMode="auto">
          <a:xfrm>
            <a:off x="1496060" y="3205480"/>
            <a:ext cx="2585720" cy="49911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1000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中高净值用户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36871" name="圆角矩形 20"/>
          <p:cNvSpPr>
            <a:spLocks noChangeArrowheads="1"/>
          </p:cNvSpPr>
          <p:nvPr/>
        </p:nvSpPr>
        <p:spPr bwMode="auto">
          <a:xfrm>
            <a:off x="1438275" y="857885"/>
            <a:ext cx="2643505" cy="46291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zh-CN" altLang="en-US" sz="2000" b="1">
                <a:solidFill>
                  <a:srgbClr val="FFFFFF"/>
                </a:solidFill>
              </a:rPr>
              <a:t>私域用户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02765" y="1532255"/>
            <a:ext cx="22904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总人数：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24256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endParaRPr lang="zh-CN" altLang="en-US" sz="2000">
              <a:solidFill>
                <a:srgbClr val="FFFFFF"/>
              </a:solidFill>
            </a:endParaRPr>
          </a:p>
          <a:p>
            <a:pPr algn="l"/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被删除：</a:t>
            </a:r>
            <a:r>
              <a:rPr lang="en-US" altLang="zh-CN" sz="20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5409</a:t>
            </a: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人</a:t>
            </a:r>
            <a:br>
              <a:rPr lang="en-US" altLang="zh-CN" sz="2000" b="1" dirty="0">
                <a:solidFill>
                  <a:schemeClr val="bg2"/>
                </a:solidFill>
                <a:latin typeface="+mj-ea"/>
                <a:ea typeface="+mj-ea"/>
                <a:sym typeface="+mn-ea"/>
              </a:rPr>
            </a:b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留存数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:18847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29740" y="4064000"/>
            <a:ext cx="2489835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总人数：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1387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b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被删除：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240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b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留存数：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1147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</a:t>
            </a:r>
            <a:b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5530215" y="1423035"/>
            <a:ext cx="4647565" cy="279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altLang="zh-CN" sz="2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用户被删除分析</a:t>
            </a:r>
            <a:br>
              <a:rPr lang="zh-CN" altLang="en-US" sz="2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br>
              <a:rPr lang="en-US" altLang="zh-CN" sz="1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：服务没有衔接上，有漏回复的情况</a:t>
            </a:r>
            <a:b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2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：兑奖的规则没有说清楚，导致用户误会，以为进   来就可以送赠品，活动规则是下次订单截图送</a:t>
            </a:r>
            <a:b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：兑奖之后，没有后续跟进，二次触达的时间相隔太久，发的都是活动信息</a:t>
            </a:r>
            <a:b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：用户觉得线下购买方便，而且优惠力度也挺大</a:t>
            </a:r>
            <a:b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1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24" name="TextBox 3"/>
          <p:cNvSpPr txBox="1"/>
          <p:nvPr/>
        </p:nvSpPr>
        <p:spPr>
          <a:xfrm>
            <a:off x="1556469" y="1615992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问题一</a:t>
            </a:r>
          </a:p>
        </p:txBody>
      </p:sp>
      <p:sp>
        <p:nvSpPr>
          <p:cNvPr id="25" name="TextBox 3"/>
          <p:cNvSpPr txBox="1"/>
          <p:nvPr/>
        </p:nvSpPr>
        <p:spPr>
          <a:xfrm>
            <a:off x="1871429" y="2728512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问题二</a:t>
            </a:r>
          </a:p>
        </p:txBody>
      </p:sp>
      <p:sp>
        <p:nvSpPr>
          <p:cNvPr id="26" name="TextBox 3"/>
          <p:cNvSpPr txBox="1"/>
          <p:nvPr/>
        </p:nvSpPr>
        <p:spPr>
          <a:xfrm>
            <a:off x="2832819" y="3689902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问题三</a:t>
            </a:r>
          </a:p>
        </p:txBody>
      </p:sp>
      <p:sp>
        <p:nvSpPr>
          <p:cNvPr id="27" name="TextBox 3"/>
          <p:cNvSpPr txBox="1"/>
          <p:nvPr/>
        </p:nvSpPr>
        <p:spPr>
          <a:xfrm>
            <a:off x="5718259" y="3572427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问题四</a:t>
            </a:r>
          </a:p>
        </p:txBody>
      </p:sp>
      <p:sp>
        <p:nvSpPr>
          <p:cNvPr id="33" name="TextBox 3"/>
          <p:cNvSpPr txBox="1"/>
          <p:nvPr/>
        </p:nvSpPr>
        <p:spPr>
          <a:xfrm>
            <a:off x="6362784" y="2865672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问题五</a:t>
            </a:r>
          </a:p>
        </p:txBody>
      </p:sp>
      <p:sp>
        <p:nvSpPr>
          <p:cNvPr id="34" name="TextBox 3"/>
          <p:cNvSpPr txBox="1"/>
          <p:nvPr/>
        </p:nvSpPr>
        <p:spPr>
          <a:xfrm>
            <a:off x="6801569" y="1649647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问题六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735580" y="1039495"/>
            <a:ext cx="4039235" cy="2848610"/>
            <a:chOff x="4156" y="1682"/>
            <a:chExt cx="6361" cy="4486"/>
          </a:xfrm>
        </p:grpSpPr>
        <p:sp>
          <p:nvSpPr>
            <p:cNvPr id="3" name="椭圆 54"/>
            <p:cNvSpPr/>
            <p:nvPr/>
          </p:nvSpPr>
          <p:spPr>
            <a:xfrm>
              <a:off x="4466" y="2829"/>
              <a:ext cx="5477" cy="2838"/>
            </a:xfrm>
            <a:custGeom>
              <a:avLst/>
              <a:gdLst>
                <a:gd name="connsiteX0" fmla="*/ 0 w 3439659"/>
                <a:gd name="connsiteY0" fmla="*/ 1719830 h 3439659"/>
                <a:gd name="connsiteX1" fmla="*/ 1719830 w 3439659"/>
                <a:gd name="connsiteY1" fmla="*/ 0 h 3439659"/>
                <a:gd name="connsiteX2" fmla="*/ 3439660 w 3439659"/>
                <a:gd name="connsiteY2" fmla="*/ 1719830 h 3439659"/>
                <a:gd name="connsiteX3" fmla="*/ 1719830 w 3439659"/>
                <a:gd name="connsiteY3" fmla="*/ 3439660 h 3439659"/>
                <a:gd name="connsiteX4" fmla="*/ 0 w 3439659"/>
                <a:gd name="connsiteY4" fmla="*/ 1719830 h 3439659"/>
                <a:gd name="connsiteX0-1" fmla="*/ 0 w 3487467"/>
                <a:gd name="connsiteY0-2" fmla="*/ 0 h 1719830"/>
                <a:gd name="connsiteX1-3" fmla="*/ 3439660 w 3487467"/>
                <a:gd name="connsiteY1-4" fmla="*/ 0 h 1719830"/>
                <a:gd name="connsiteX2-5" fmla="*/ 1719830 w 3487467"/>
                <a:gd name="connsiteY2-6" fmla="*/ 1719830 h 1719830"/>
                <a:gd name="connsiteX3-7" fmla="*/ 0 w 3487467"/>
                <a:gd name="connsiteY3-8" fmla="*/ 0 h 1719830"/>
                <a:gd name="connsiteX0-9" fmla="*/ 6132 w 3493599"/>
                <a:gd name="connsiteY0-10" fmla="*/ 130018 h 1849848"/>
                <a:gd name="connsiteX1-11" fmla="*/ 3445792 w 3493599"/>
                <a:gd name="connsiteY1-12" fmla="*/ 130018 h 1849848"/>
                <a:gd name="connsiteX2-13" fmla="*/ 1725962 w 3493599"/>
                <a:gd name="connsiteY2-14" fmla="*/ 1849848 h 1849848"/>
                <a:gd name="connsiteX3-15" fmla="*/ 6132 w 3493599"/>
                <a:gd name="connsiteY3-16" fmla="*/ 130018 h 1849848"/>
                <a:gd name="connsiteX0-17" fmla="*/ 6132 w 3493599"/>
                <a:gd name="connsiteY0-18" fmla="*/ 35412 h 1755242"/>
                <a:gd name="connsiteX1-19" fmla="*/ 3445792 w 3493599"/>
                <a:gd name="connsiteY1-20" fmla="*/ 35412 h 1755242"/>
                <a:gd name="connsiteX2-21" fmla="*/ 1725962 w 3493599"/>
                <a:gd name="connsiteY2-22" fmla="*/ 1755242 h 1755242"/>
                <a:gd name="connsiteX3-23" fmla="*/ 6132 w 3493599"/>
                <a:gd name="connsiteY3-24" fmla="*/ 35412 h 1755242"/>
                <a:gd name="connsiteX0-25" fmla="*/ 4377 w 3488420"/>
                <a:gd name="connsiteY0-26" fmla="*/ 11795 h 1772900"/>
                <a:gd name="connsiteX1-27" fmla="*/ 3450912 w 3488420"/>
                <a:gd name="connsiteY1-28" fmla="*/ 53046 h 1772900"/>
                <a:gd name="connsiteX2-29" fmla="*/ 1731082 w 3488420"/>
                <a:gd name="connsiteY2-30" fmla="*/ 1772876 h 1772900"/>
                <a:gd name="connsiteX3-31" fmla="*/ 4377 w 3488420"/>
                <a:gd name="connsiteY3-32" fmla="*/ 11795 h 1772900"/>
                <a:gd name="connsiteX0-33" fmla="*/ 39013 w 3522446"/>
                <a:gd name="connsiteY0-34" fmla="*/ 134148 h 1909003"/>
                <a:gd name="connsiteX1-35" fmla="*/ 3485548 w 3522446"/>
                <a:gd name="connsiteY1-36" fmla="*/ 175399 h 1909003"/>
                <a:gd name="connsiteX2-37" fmla="*/ 1738217 w 3522446"/>
                <a:gd name="connsiteY2-38" fmla="*/ 1908979 h 1909003"/>
                <a:gd name="connsiteX3-39" fmla="*/ 39013 w 3522446"/>
                <a:gd name="connsiteY3-40" fmla="*/ 134148 h 1909003"/>
                <a:gd name="connsiteX0-41" fmla="*/ 55067 w 3553265"/>
                <a:gd name="connsiteY0-42" fmla="*/ 134148 h 1909002"/>
                <a:gd name="connsiteX1-43" fmla="*/ 3501602 w 3553265"/>
                <a:gd name="connsiteY1-44" fmla="*/ 175399 h 1909002"/>
                <a:gd name="connsiteX2-45" fmla="*/ 1754271 w 3553265"/>
                <a:gd name="connsiteY2-46" fmla="*/ 1908979 h 1909002"/>
                <a:gd name="connsiteX3-47" fmla="*/ 55067 w 3553265"/>
                <a:gd name="connsiteY3-48" fmla="*/ 134148 h 1909002"/>
                <a:gd name="connsiteX0-49" fmla="*/ 39426 w 3502160"/>
                <a:gd name="connsiteY0-50" fmla="*/ 134148 h 1909003"/>
                <a:gd name="connsiteX1-51" fmla="*/ 3465335 w 3502160"/>
                <a:gd name="connsiteY1-52" fmla="*/ 175399 h 1909003"/>
                <a:gd name="connsiteX2-53" fmla="*/ 1718004 w 3502160"/>
                <a:gd name="connsiteY2-54" fmla="*/ 1908979 h 1909003"/>
                <a:gd name="connsiteX3-55" fmla="*/ 39426 w 3502160"/>
                <a:gd name="connsiteY3-56" fmla="*/ 134148 h 1909003"/>
                <a:gd name="connsiteX0-57" fmla="*/ 8999 w 3471733"/>
                <a:gd name="connsiteY0-58" fmla="*/ 21578 h 1796433"/>
                <a:gd name="connsiteX1-59" fmla="*/ 3434908 w 3471733"/>
                <a:gd name="connsiteY1-60" fmla="*/ 62829 h 1796433"/>
                <a:gd name="connsiteX2-61" fmla="*/ 1687577 w 3471733"/>
                <a:gd name="connsiteY2-62" fmla="*/ 1796409 h 1796433"/>
                <a:gd name="connsiteX3-63" fmla="*/ 8999 w 3471733"/>
                <a:gd name="connsiteY3-64" fmla="*/ 21578 h 1796433"/>
                <a:gd name="connsiteX0-65" fmla="*/ 39425 w 3502159"/>
                <a:gd name="connsiteY0-66" fmla="*/ 135675 h 1931154"/>
                <a:gd name="connsiteX1-67" fmla="*/ 3465334 w 3502159"/>
                <a:gd name="connsiteY1-68" fmla="*/ 176926 h 1931154"/>
                <a:gd name="connsiteX2-69" fmla="*/ 1718003 w 3502159"/>
                <a:gd name="connsiteY2-70" fmla="*/ 1931131 h 1931154"/>
                <a:gd name="connsiteX3-71" fmla="*/ 39425 w 3502159"/>
                <a:gd name="connsiteY3-72" fmla="*/ 135675 h 1931154"/>
                <a:gd name="connsiteX0-73" fmla="*/ 7276 w 3470010"/>
                <a:gd name="connsiteY0-74" fmla="*/ 26065 h 1821544"/>
                <a:gd name="connsiteX1-75" fmla="*/ 3433185 w 3470010"/>
                <a:gd name="connsiteY1-76" fmla="*/ 67316 h 1821544"/>
                <a:gd name="connsiteX2-77" fmla="*/ 1685854 w 3470010"/>
                <a:gd name="connsiteY2-78" fmla="*/ 1821521 h 1821544"/>
                <a:gd name="connsiteX3-79" fmla="*/ 7276 w 3470010"/>
                <a:gd name="connsiteY3-80" fmla="*/ 26065 h 1821544"/>
                <a:gd name="connsiteX0-81" fmla="*/ 12669 w 3492943"/>
                <a:gd name="connsiteY0-82" fmla="*/ 26065 h 1822469"/>
                <a:gd name="connsiteX1-83" fmla="*/ 3438578 w 3492943"/>
                <a:gd name="connsiteY1-84" fmla="*/ 67316 h 1822469"/>
                <a:gd name="connsiteX2-85" fmla="*/ 1691247 w 3492943"/>
                <a:gd name="connsiteY2-86" fmla="*/ 1821521 h 1822469"/>
                <a:gd name="connsiteX3-87" fmla="*/ 12669 w 3492943"/>
                <a:gd name="connsiteY3-88" fmla="*/ 26065 h 1822469"/>
                <a:gd name="connsiteX0-89" fmla="*/ 48756 w 3529030"/>
                <a:gd name="connsiteY0-90" fmla="*/ 3139 h 1799516"/>
                <a:gd name="connsiteX1-91" fmla="*/ 3474665 w 3529030"/>
                <a:gd name="connsiteY1-92" fmla="*/ 44390 h 1799516"/>
                <a:gd name="connsiteX2-93" fmla="*/ 1727334 w 3529030"/>
                <a:gd name="connsiteY2-94" fmla="*/ 1798595 h 1799516"/>
                <a:gd name="connsiteX3-95" fmla="*/ 48756 w 3529030"/>
                <a:gd name="connsiteY3-96" fmla="*/ 3139 h 1799516"/>
                <a:gd name="connsiteX0-97" fmla="*/ 48756 w 3529030"/>
                <a:gd name="connsiteY0-98" fmla="*/ 5796 h 1802173"/>
                <a:gd name="connsiteX1-99" fmla="*/ 3474665 w 3529030"/>
                <a:gd name="connsiteY1-100" fmla="*/ 47047 h 1802173"/>
                <a:gd name="connsiteX2-101" fmla="*/ 1727334 w 3529030"/>
                <a:gd name="connsiteY2-102" fmla="*/ 1801252 h 1802173"/>
                <a:gd name="connsiteX3-103" fmla="*/ 48756 w 3529030"/>
                <a:gd name="connsiteY3-104" fmla="*/ 5796 h 1802173"/>
                <a:gd name="connsiteX0-105" fmla="*/ 48756 w 3477652"/>
                <a:gd name="connsiteY0-106" fmla="*/ 5796 h 1802173"/>
                <a:gd name="connsiteX1-107" fmla="*/ 3474665 w 3477652"/>
                <a:gd name="connsiteY1-108" fmla="*/ 47047 h 1802173"/>
                <a:gd name="connsiteX2-109" fmla="*/ 1727334 w 3477652"/>
                <a:gd name="connsiteY2-110" fmla="*/ 1801252 h 1802173"/>
                <a:gd name="connsiteX3-111" fmla="*/ 48756 w 3477652"/>
                <a:gd name="connsiteY3-112" fmla="*/ 5796 h 18021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477652" h="1802173">
                  <a:moveTo>
                    <a:pt x="48756" y="5796"/>
                  </a:moveTo>
                  <a:cubicBezTo>
                    <a:pt x="305602" y="15937"/>
                    <a:pt x="3181151" y="-33335"/>
                    <a:pt x="3474665" y="47047"/>
                  </a:cubicBezTo>
                  <a:cubicBezTo>
                    <a:pt x="3527547" y="271809"/>
                    <a:pt x="2875835" y="1753126"/>
                    <a:pt x="1727334" y="1801252"/>
                  </a:cubicBezTo>
                  <a:cubicBezTo>
                    <a:pt x="578833" y="1849378"/>
                    <a:pt x="-208090" y="-4345"/>
                    <a:pt x="48756" y="5796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4156" y="2822"/>
              <a:ext cx="3014" cy="33"/>
            </a:xfrm>
            <a:prstGeom prst="line">
              <a:avLst/>
            </a:prstGeom>
            <a:ln w="76200">
              <a:solidFill>
                <a:srgbClr val="818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170" y="2822"/>
              <a:ext cx="2931" cy="22"/>
            </a:xfrm>
            <a:prstGeom prst="line">
              <a:avLst/>
            </a:prstGeom>
            <a:ln w="76200">
              <a:solidFill>
                <a:srgbClr val="818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4809" y="2822"/>
              <a:ext cx="2361" cy="1660"/>
            </a:xfrm>
            <a:prstGeom prst="line">
              <a:avLst/>
            </a:prstGeom>
            <a:ln w="76200">
              <a:solidFill>
                <a:srgbClr val="818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6184" y="2822"/>
              <a:ext cx="986" cy="2802"/>
            </a:xfrm>
            <a:prstGeom prst="line">
              <a:avLst/>
            </a:prstGeom>
            <a:ln w="76200">
              <a:solidFill>
                <a:srgbClr val="818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7170" y="2822"/>
              <a:ext cx="1056" cy="2704"/>
            </a:xfrm>
            <a:prstGeom prst="line">
              <a:avLst/>
            </a:prstGeom>
            <a:ln w="76200">
              <a:solidFill>
                <a:srgbClr val="818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7170" y="2822"/>
              <a:ext cx="2307" cy="1537"/>
            </a:xfrm>
            <a:prstGeom prst="line">
              <a:avLst/>
            </a:prstGeom>
            <a:ln w="76200">
              <a:solidFill>
                <a:srgbClr val="818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9061" y="3728"/>
              <a:ext cx="1040" cy="10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7916" y="4976"/>
              <a:ext cx="1040" cy="10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752" y="5128"/>
              <a:ext cx="1040" cy="10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156" y="4088"/>
              <a:ext cx="1040" cy="10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101" y="1682"/>
              <a:ext cx="2208" cy="2208"/>
              <a:chOff x="3851771" y="1163107"/>
              <a:chExt cx="1402358" cy="1402358"/>
            </a:xfrm>
            <a:solidFill>
              <a:schemeClr val="accent4"/>
            </a:solidFill>
          </p:grpSpPr>
          <p:grpSp>
            <p:nvGrpSpPr>
              <p:cNvPr id="29" name="组合 28"/>
              <p:cNvGrpSpPr/>
              <p:nvPr/>
            </p:nvGrpSpPr>
            <p:grpSpPr>
              <a:xfrm>
                <a:off x="3851771" y="1163107"/>
                <a:ext cx="1402358" cy="1402358"/>
                <a:chOff x="304800" y="673100"/>
                <a:chExt cx="4000500" cy="4000500"/>
              </a:xfrm>
              <a:grpFill/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1" name="同心圆 30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4258621" y="1567587"/>
                <a:ext cx="589280" cy="5835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目前</a:t>
                </a:r>
                <a:b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</a:b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问题</a:t>
                </a: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9477" y="2319"/>
              <a:ext cx="1040" cy="10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79095" y="1922780"/>
            <a:ext cx="2082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客户添加过来兑换完奖品之后没有下一步互动，有部分没兑奖没有任何互动联系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18795" y="3138805"/>
            <a:ext cx="2255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点对点发送太多消息对客户造成一定的骚扰，出现客户删除流失和后面激活不回复居多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261745" y="4059555"/>
            <a:ext cx="23634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在客户印象中，会感觉工作号发消息回复的是机器人，并不是一个真实的人</a:t>
            </a:r>
            <a:b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020435" y="3912235"/>
            <a:ext cx="23228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回复话术偏官方，在客户角度属于一个客服形象，并不会产生其他聊下去的兴趣</a:t>
            </a:r>
            <a:b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6568440" y="3159760"/>
            <a:ext cx="26079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深聊在寻找精准用户上花费了较多的时间，没有办法很快速的找准有购买意向的用户</a:t>
            </a:r>
            <a:b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744335" y="1956435"/>
            <a:ext cx="23634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因为统一是用同一个账号，前面有深聊过的用户，刷新过后需要重新去寻找，这个过程容易影响工作效率</a:t>
            </a:r>
            <a:b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503295" y="279400"/>
            <a:ext cx="3065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私聊存在的问题</a:t>
            </a:r>
          </a:p>
        </p:txBody>
      </p:sp>
      <p:sp>
        <p:nvSpPr>
          <p:cNvPr id="23" name="椭圆 22"/>
          <p:cNvSpPr/>
          <p:nvPr/>
        </p:nvSpPr>
        <p:spPr>
          <a:xfrm>
            <a:off x="2419077" y="1551541"/>
            <a:ext cx="660132" cy="66013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26170" y="112395"/>
            <a:ext cx="1474470" cy="408305"/>
            <a:chOff x="1226" y="779"/>
            <a:chExt cx="2299" cy="68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31393938393834313b31393939353234363bbbf0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51865" y="478155"/>
            <a:ext cx="353568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月份第一周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43320" y="478155"/>
            <a:ext cx="3535680" cy="609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月份第二周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5115" y="4378960"/>
            <a:ext cx="7075805" cy="1228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总结：</a:t>
            </a:r>
            <a:b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2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第二周的深聊有客服提供的销售线索加持相比第一周的回复率，订单数，销售额都有很大的提升；</a:t>
            </a:r>
            <a:br>
              <a:rPr lang="zh-CN" altLang="en-US" sz="12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2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rPr>
              <a:t>销售线索可以更快速的提供精准用户给到销售，销售可以有更多的时间来进行深聊；</a:t>
            </a: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285115" y="1160145"/>
          <a:ext cx="4058285" cy="244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8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日期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私聊数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回复数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回复率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订单数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销售额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1月3日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68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11.76%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1192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1月4日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71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7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9.86%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5656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1月5日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72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7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9.72%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660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累计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211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22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10.42%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7580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返回购买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7109.06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汇总: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14689.06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5511800" y="1089025"/>
          <a:ext cx="3985260" cy="303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01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日期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私聊数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回复数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回复率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订单数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销售额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1月10日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16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31.25%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4211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1月11日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51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21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41.18%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4164.8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1月12日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56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21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37.50%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4193.8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1月13日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51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31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60.78%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7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8890.72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1月14日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57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22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38.60%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7989.57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1月15日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63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26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41.27%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7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6244.88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累计</a:t>
                      </a:r>
                      <a:endParaRPr lang="zh-CN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294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126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42.86%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28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35694.77</a:t>
                      </a:r>
                      <a:endParaRPr lang="en-US" altLang="en-US" sz="1200" b="1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3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返回购买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8476.85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汇总:</a:t>
                      </a:r>
                      <a:endParaRPr lang="zh-CN" altLang="en-US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36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44171.62</a:t>
                      </a:r>
                      <a:endParaRPr lang="en-US" altLang="en-US" sz="1200" b="1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grpSp>
        <p:nvGrpSpPr>
          <p:cNvPr id="313530" name="Group 186"/>
          <p:cNvGrpSpPr/>
          <p:nvPr/>
        </p:nvGrpSpPr>
        <p:grpSpPr bwMode="auto">
          <a:xfrm>
            <a:off x="693420" y="902335"/>
            <a:ext cx="7718088" cy="3914140"/>
            <a:chOff x="0" y="0"/>
            <a:chExt cx="5051" cy="2906"/>
          </a:xfrm>
        </p:grpSpPr>
        <p:sp>
          <p:nvSpPr>
            <p:cNvPr id="78851" name="Line 2"/>
            <p:cNvSpPr>
              <a:spLocks noChangeShapeType="1"/>
            </p:cNvSpPr>
            <p:nvPr/>
          </p:nvSpPr>
          <p:spPr bwMode="auto">
            <a:xfrm>
              <a:off x="2541" y="1500"/>
              <a:ext cx="0" cy="754"/>
            </a:xfrm>
            <a:prstGeom prst="line">
              <a:avLst/>
            </a:prstGeom>
            <a:noFill/>
            <a:ln w="19050" cap="rnd">
              <a:solidFill>
                <a:srgbClr val="B2B2B2"/>
              </a:solidFill>
              <a:prstDash val="sysDot"/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52" name="WordArt 3"/>
            <p:cNvSpPr>
              <a:spLocks noChangeArrowheads="1" noChangeShapeType="1" noTextEdit="1"/>
            </p:cNvSpPr>
            <p:nvPr/>
          </p:nvSpPr>
          <p:spPr bwMode="auto">
            <a:xfrm>
              <a:off x="1998" y="38"/>
              <a:ext cx="1151" cy="2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zh-CN" altLang="en-US" sz="24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8853" name="AutoShape 5"/>
            <p:cNvSpPr>
              <a:spLocks noChangeArrowheads="1"/>
            </p:cNvSpPr>
            <p:nvPr/>
          </p:nvSpPr>
          <p:spPr bwMode="auto">
            <a:xfrm rot="10800000">
              <a:off x="1845" y="2296"/>
              <a:ext cx="1441" cy="610"/>
            </a:xfrm>
            <a:prstGeom prst="roundRect">
              <a:avLst>
                <a:gd name="adj" fmla="val 6171"/>
              </a:avLst>
            </a:prstGeom>
            <a:noFill/>
            <a:ln w="25400">
              <a:solidFill>
                <a:srgbClr val="FEA900"/>
              </a:solidFill>
              <a:round/>
            </a:ln>
          </p:spPr>
          <p:txBody>
            <a:bodyPr rot="10800000" wrap="none" anchor="ctr"/>
            <a:lstStyle/>
            <a:p>
              <a:pPr algn="l">
                <a:lnSpc>
                  <a:spcPct val="120000"/>
                </a:lnSpc>
              </a:pPr>
              <a:b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</a:br>
              <a:b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</a:b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运营根据客户购买的记录分析她的</a:t>
              </a:r>
              <a:b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</a:b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购买周期，购买次数，购买数量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>
                <a:lnSpc>
                  <a:spcPct val="120000"/>
                </a:lnSpc>
              </a:pPr>
              <a:endPara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>
                <a:lnSpc>
                  <a:spcPct val="120000"/>
                </a:lnSpc>
              </a:pPr>
              <a:endParaRPr lang="zh-CN" altLang="en-US" sz="1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8854" name="Group 190"/>
            <p:cNvGrpSpPr/>
            <p:nvPr/>
          </p:nvGrpSpPr>
          <p:grpSpPr bwMode="auto">
            <a:xfrm>
              <a:off x="72" y="1979"/>
              <a:ext cx="4979" cy="610"/>
              <a:chOff x="0" y="0"/>
              <a:chExt cx="4979" cy="610"/>
            </a:xfrm>
          </p:grpSpPr>
          <p:sp>
            <p:nvSpPr>
              <p:cNvPr id="78874" name="AutoShape 4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1491" cy="610"/>
              </a:xfrm>
              <a:prstGeom prst="roundRect">
                <a:avLst>
                  <a:gd name="adj" fmla="val 6171"/>
                </a:avLst>
              </a:prstGeom>
              <a:noFill/>
              <a:ln w="25400">
                <a:solidFill>
                  <a:srgbClr val="FEA900"/>
                </a:solidFill>
                <a:round/>
              </a:ln>
            </p:spPr>
            <p:txBody>
              <a:bodyPr rot="10800000" wrap="none" anchor="ctr"/>
              <a:lstStyle/>
              <a:p>
                <a:pPr algn="l">
                  <a:lnSpc>
                    <a:spcPct val="120000"/>
                  </a:lnSpc>
                </a:pPr>
                <a:br>
                  <a:rPr lang="en-US" altLang="zh-CN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</a:br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主动询问活动，产品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，育儿问题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的用户</a:t>
                </a:r>
                <a:endParaRPr lang="zh-CN" altLang="en-US" sz="100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客服可以当下做好转接给销售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深聊</a:t>
                </a:r>
                <a:br>
                  <a:rPr lang="en-US" altLang="zh-CN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</a:br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做好标签</a:t>
                </a:r>
                <a:br>
                  <a:rPr lang="en-US" altLang="zh-CN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</a:br>
                <a:endPara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78875" name="AutoShape 6"/>
              <p:cNvSpPr>
                <a:spLocks noChangeArrowheads="1"/>
              </p:cNvSpPr>
              <p:nvPr/>
            </p:nvSpPr>
            <p:spPr bwMode="auto">
              <a:xfrm rot="10800000">
                <a:off x="3496" y="0"/>
                <a:ext cx="1483" cy="610"/>
              </a:xfrm>
              <a:prstGeom prst="roundRect">
                <a:avLst>
                  <a:gd name="adj" fmla="val 6171"/>
                </a:avLst>
              </a:prstGeom>
              <a:noFill/>
              <a:ln w="25400">
                <a:solidFill>
                  <a:srgbClr val="FEA900"/>
                </a:solidFill>
                <a:round/>
              </a:ln>
            </p:spPr>
            <p:txBody>
              <a:bodyPr rot="10800000" wrap="none" anchor="ctr"/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运营筛选上个月有购买正装奶粉的用户</a:t>
                </a:r>
                <a:endParaRPr lang="zh-CN" altLang="en-US" sz="100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最近下单日期，购买数量，购买次数</a:t>
                </a:r>
              </a:p>
            </p:txBody>
          </p:sp>
        </p:grpSp>
        <p:sp>
          <p:nvSpPr>
            <p:cNvPr id="78856" name="AutoShape 8"/>
            <p:cNvSpPr>
              <a:spLocks noChangeArrowheads="1"/>
            </p:cNvSpPr>
            <p:nvPr/>
          </p:nvSpPr>
          <p:spPr bwMode="auto">
            <a:xfrm>
              <a:off x="1466" y="0"/>
              <a:ext cx="2151" cy="320"/>
            </a:xfrm>
            <a:prstGeom prst="roundRect">
              <a:avLst>
                <a:gd name="adj" fmla="val 24375"/>
              </a:avLst>
            </a:prstGeom>
            <a:noFill/>
            <a:ln w="25400">
              <a:solidFill>
                <a:schemeClr val="accent4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rgbClr val="FFFFFF"/>
                  </a:solidFill>
                  <a:latin typeface="Arial" panose="020B0604020202020204" pitchFamily="34" charset="0"/>
                </a:rPr>
                <a:t>深聊意向用户</a:t>
              </a:r>
            </a:p>
          </p:txBody>
        </p:sp>
        <p:sp>
          <p:nvSpPr>
            <p:cNvPr id="78858" name="AutoShape 10"/>
            <p:cNvSpPr>
              <a:spLocks noChangeArrowheads="1"/>
            </p:cNvSpPr>
            <p:nvPr/>
          </p:nvSpPr>
          <p:spPr bwMode="auto">
            <a:xfrm>
              <a:off x="1773" y="1180"/>
              <a:ext cx="1567" cy="284"/>
            </a:xfrm>
            <a:prstGeom prst="roundRect">
              <a:avLst>
                <a:gd name="adj" fmla="val 22537"/>
              </a:avLst>
            </a:prstGeom>
            <a:noFill/>
            <a:ln w="25400">
              <a:solidFill>
                <a:srgbClr val="FEA900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高客单价，持续回购的高净值用户</a:t>
              </a:r>
            </a:p>
          </p:txBody>
        </p:sp>
        <p:grpSp>
          <p:nvGrpSpPr>
            <p:cNvPr id="78859" name="Group 197"/>
            <p:cNvGrpSpPr/>
            <p:nvPr/>
          </p:nvGrpSpPr>
          <p:grpSpPr bwMode="auto">
            <a:xfrm>
              <a:off x="0" y="940"/>
              <a:ext cx="5050" cy="284"/>
              <a:chOff x="0" y="0"/>
              <a:chExt cx="5050" cy="284"/>
            </a:xfrm>
          </p:grpSpPr>
          <p:sp>
            <p:nvSpPr>
              <p:cNvPr id="78871" name="AutoShap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62" cy="284"/>
              </a:xfrm>
              <a:prstGeom prst="roundRect">
                <a:avLst>
                  <a:gd name="adj" fmla="val 22537"/>
                </a:avLst>
              </a:prstGeom>
              <a:noFill/>
              <a:ln w="25400">
                <a:solidFill>
                  <a:srgbClr val="FEA900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活跃的近期有购买意向的用户</a:t>
                </a:r>
              </a:p>
            </p:txBody>
          </p:sp>
          <p:sp>
            <p:nvSpPr>
              <p:cNvPr id="78873" name="AutoShape 14"/>
              <p:cNvSpPr>
                <a:spLocks noChangeArrowheads="1"/>
              </p:cNvSpPr>
              <p:nvPr/>
            </p:nvSpPr>
            <p:spPr bwMode="auto">
              <a:xfrm>
                <a:off x="3504" y="0"/>
                <a:ext cx="1546" cy="284"/>
              </a:xfrm>
              <a:prstGeom prst="roundRect">
                <a:avLst>
                  <a:gd name="adj" fmla="val 23944"/>
                </a:avLst>
              </a:prstGeom>
              <a:noFill/>
              <a:ln w="25400">
                <a:solidFill>
                  <a:srgbClr val="FEA900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1个月之内有复购意向用户</a:t>
                </a:r>
              </a:p>
            </p:txBody>
          </p:sp>
        </p:grpSp>
        <p:grpSp>
          <p:nvGrpSpPr>
            <p:cNvPr id="78860" name="Group 202"/>
            <p:cNvGrpSpPr/>
            <p:nvPr/>
          </p:nvGrpSpPr>
          <p:grpSpPr bwMode="auto">
            <a:xfrm>
              <a:off x="794" y="1727"/>
              <a:ext cx="3492" cy="227"/>
              <a:chOff x="0" y="0"/>
              <a:chExt cx="3492" cy="227"/>
            </a:xfrm>
          </p:grpSpPr>
          <p:sp>
            <p:nvSpPr>
              <p:cNvPr id="78867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3492" cy="0"/>
              </a:xfrm>
              <a:prstGeom prst="line">
                <a:avLst/>
              </a:prstGeom>
              <a:noFill/>
              <a:ln w="19050" cap="rnd">
                <a:solidFill>
                  <a:srgbClr val="FEA900"/>
                </a:solidFill>
                <a:prstDash val="sysDot"/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68" name="Line 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227"/>
              </a:xfrm>
              <a:prstGeom prst="line">
                <a:avLst/>
              </a:prstGeom>
              <a:noFill/>
              <a:ln w="19050" cap="rnd">
                <a:solidFill>
                  <a:srgbClr val="FEA900"/>
                </a:solidFill>
                <a:prstDash val="sysDot"/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69" name="Line 17"/>
              <p:cNvSpPr>
                <a:spLocks noChangeShapeType="1"/>
              </p:cNvSpPr>
              <p:nvPr/>
            </p:nvSpPr>
            <p:spPr bwMode="auto">
              <a:xfrm>
                <a:off x="3492" y="0"/>
                <a:ext cx="0" cy="227"/>
              </a:xfrm>
              <a:prstGeom prst="line">
                <a:avLst/>
              </a:prstGeom>
              <a:noFill/>
              <a:ln w="19050" cap="rnd">
                <a:solidFill>
                  <a:srgbClr val="FEA900"/>
                </a:solidFill>
                <a:prstDash val="sysDot"/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8861" name="Line 18"/>
            <p:cNvSpPr>
              <a:spLocks noChangeShapeType="1"/>
            </p:cNvSpPr>
            <p:nvPr/>
          </p:nvSpPr>
          <p:spPr bwMode="auto">
            <a:xfrm>
              <a:off x="2541" y="360"/>
              <a:ext cx="0" cy="784"/>
            </a:xfrm>
            <a:prstGeom prst="line">
              <a:avLst/>
            </a:prstGeom>
            <a:noFill/>
            <a:ln w="19050" cap="rnd">
              <a:solidFill>
                <a:srgbClr val="FEA900"/>
              </a:solidFill>
              <a:prstDash val="sysDot"/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8862" name="Group 207"/>
            <p:cNvGrpSpPr/>
            <p:nvPr/>
          </p:nvGrpSpPr>
          <p:grpSpPr bwMode="auto">
            <a:xfrm>
              <a:off x="794" y="587"/>
              <a:ext cx="3492" cy="323"/>
              <a:chOff x="0" y="0"/>
              <a:chExt cx="3492" cy="323"/>
            </a:xfrm>
          </p:grpSpPr>
          <p:sp>
            <p:nvSpPr>
              <p:cNvPr id="78863" name="Line 19"/>
              <p:cNvSpPr>
                <a:spLocks noChangeShapeType="1"/>
              </p:cNvSpPr>
              <p:nvPr/>
            </p:nvSpPr>
            <p:spPr bwMode="auto">
              <a:xfrm>
                <a:off x="0" y="0"/>
                <a:ext cx="3492" cy="0"/>
              </a:xfrm>
              <a:prstGeom prst="line">
                <a:avLst/>
              </a:prstGeom>
              <a:noFill/>
              <a:ln w="19050" cap="rnd">
                <a:solidFill>
                  <a:srgbClr val="FEA900"/>
                </a:solidFill>
                <a:prstDash val="sysDot"/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8864" name="Group 209"/>
              <p:cNvGrpSpPr/>
              <p:nvPr/>
            </p:nvGrpSpPr>
            <p:grpSpPr bwMode="auto">
              <a:xfrm>
                <a:off x="0" y="0"/>
                <a:ext cx="3492" cy="323"/>
                <a:chOff x="0" y="0"/>
                <a:chExt cx="3492" cy="227"/>
              </a:xfrm>
            </p:grpSpPr>
            <p:sp>
              <p:nvSpPr>
                <p:cNvPr id="78865" name="Line 21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227"/>
                </a:xfrm>
                <a:prstGeom prst="line">
                  <a:avLst/>
                </a:prstGeom>
                <a:noFill/>
                <a:ln w="19050" cap="rnd">
                  <a:solidFill>
                    <a:srgbClr val="FEA900"/>
                  </a:solidFill>
                  <a:prstDash val="sysDot"/>
                  <a:rou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866" name="Line 22"/>
                <p:cNvSpPr>
                  <a:spLocks noChangeShapeType="1"/>
                </p:cNvSpPr>
                <p:nvPr/>
              </p:nvSpPr>
              <p:spPr bwMode="auto">
                <a:xfrm>
                  <a:off x="3492" y="0"/>
                  <a:ext cx="0" cy="227"/>
                </a:xfrm>
                <a:prstGeom prst="line">
                  <a:avLst/>
                </a:prstGeom>
                <a:noFill/>
                <a:ln w="19050" cap="rnd">
                  <a:solidFill>
                    <a:srgbClr val="FEA900"/>
                  </a:solidFill>
                  <a:prstDash val="sysDot"/>
                  <a:rou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" name="椭圆 2"/>
          <p:cNvSpPr/>
          <p:nvPr/>
        </p:nvSpPr>
        <p:spPr>
          <a:xfrm>
            <a:off x="1700060" y="1870050"/>
            <a:ext cx="373310" cy="373310"/>
          </a:xfrm>
          <a:prstGeom prst="ellipse">
            <a:avLst/>
          </a:prstGeom>
          <a:solidFill>
            <a:schemeClr val="accent4"/>
          </a:solidFill>
          <a:ln>
            <a:solidFill>
              <a:srgbClr val="FFFFFF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4389452" y="2088490"/>
            <a:ext cx="373310" cy="37331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059081" y="1795120"/>
            <a:ext cx="373310" cy="373310"/>
          </a:xfrm>
          <a:prstGeom prst="ellipse">
            <a:avLst/>
          </a:prstGeom>
          <a:solidFill>
            <a:schemeClr val="accent4"/>
          </a:solidFill>
          <a:ln>
            <a:solidFill>
              <a:srgbClr val="FFFFFF"/>
            </a:soli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9EF0"/>
            </a:gs>
            <a:gs pos="35000">
              <a:srgbClr val="6783E6"/>
            </a:gs>
            <a:gs pos="57000">
              <a:srgbClr val="5167D6"/>
            </a:gs>
            <a:gs pos="88000">
              <a:srgbClr val="4C58D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98180" y="471170"/>
            <a:ext cx="1459865" cy="431800"/>
            <a:chOff x="1226" y="779"/>
            <a:chExt cx="2299" cy="68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226" y="779"/>
              <a:ext cx="680" cy="68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31393938393834313b31393939353234363bbbf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97" y="850"/>
              <a:ext cx="538" cy="53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911" y="827"/>
              <a:ext cx="1614" cy="5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zh-CN" sz="1600" dirty="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点燃私域</a:t>
              </a:r>
            </a:p>
          </p:txBody>
        </p:sp>
      </p:grpSp>
      <p:sp>
        <p:nvSpPr>
          <p:cNvPr id="21517" name="Rectangle 187"/>
          <p:cNvSpPr>
            <a:spLocks noChangeArrowheads="1"/>
          </p:cNvSpPr>
          <p:nvPr/>
        </p:nvSpPr>
        <p:spPr bwMode="auto">
          <a:xfrm>
            <a:off x="3056255" y="1456055"/>
            <a:ext cx="558165" cy="48895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AU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2" name="Rectangle 187"/>
          <p:cNvSpPr>
            <a:spLocks noChangeArrowheads="1"/>
          </p:cNvSpPr>
          <p:nvPr/>
        </p:nvSpPr>
        <p:spPr bwMode="auto">
          <a:xfrm>
            <a:off x="3044825" y="4338320"/>
            <a:ext cx="536575" cy="447675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US" altLang="en-AU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4" name="Rectangle 187"/>
          <p:cNvSpPr>
            <a:spLocks noChangeArrowheads="1"/>
          </p:cNvSpPr>
          <p:nvPr/>
        </p:nvSpPr>
        <p:spPr bwMode="auto">
          <a:xfrm>
            <a:off x="3044825" y="3418840"/>
            <a:ext cx="558165" cy="456565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US" altLang="en-AU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10" name="Rectangle 187"/>
          <p:cNvSpPr>
            <a:spLocks noChangeArrowheads="1"/>
          </p:cNvSpPr>
          <p:nvPr/>
        </p:nvSpPr>
        <p:spPr bwMode="auto">
          <a:xfrm>
            <a:off x="3044825" y="2398395"/>
            <a:ext cx="558165" cy="507365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r>
              <a:rPr lang="en-US" altLang="en-AU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81125" y="1464310"/>
            <a:ext cx="1563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情感关怀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81125" y="2445385"/>
            <a:ext cx="1440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引导复购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399540" y="3359150"/>
            <a:ext cx="1656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售后跟踪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99540" y="4272915"/>
            <a:ext cx="1656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</a:rPr>
              <a:t>待产孕妈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14325" y="196215"/>
            <a:ext cx="2436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深聊破冰话术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976370" y="1400810"/>
            <a:ext cx="41001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话术</a:t>
            </a:r>
            <a:r>
              <a:rPr lang="en-US" altLang="zh-CN" sz="1400">
                <a:solidFill>
                  <a:schemeClr val="bg1"/>
                </a:solidFill>
              </a:rPr>
              <a:t>1:</a:t>
            </a:r>
            <a:br>
              <a:rPr lang="en-US" altLang="zh-CN" sz="1600">
                <a:solidFill>
                  <a:schemeClr val="bg1"/>
                </a:solidFill>
              </a:rPr>
            </a:br>
            <a:r>
              <a:rPr lang="en-US" altLang="zh-CN" sz="1200">
                <a:solidFill>
                  <a:schemeClr val="bg1"/>
                </a:solidFill>
              </a:rPr>
              <a:t>宝，最近天气降温，你跟宝宝要注意保暖哦</a:t>
            </a:r>
            <a:r>
              <a:rPr lang="en-US" altLang="zh-CN" sz="1400">
                <a:solidFill>
                  <a:schemeClr val="bg1"/>
                </a:solidFill>
              </a:rPr>
              <a:t>！</a:t>
            </a:r>
            <a:br>
              <a:rPr lang="en-US" altLang="zh-CN" sz="1400">
                <a:solidFill>
                  <a:schemeClr val="bg1"/>
                </a:solidFill>
              </a:rPr>
            </a:b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841750" y="2344420"/>
            <a:ext cx="4963160" cy="61150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3826510" y="1400810"/>
            <a:ext cx="4979035" cy="53848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983990" y="2310130"/>
            <a:ext cx="470090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话术</a:t>
            </a:r>
            <a:r>
              <a:rPr lang="en-US" altLang="zh-CN" sz="1400">
                <a:solidFill>
                  <a:schemeClr val="bg1"/>
                </a:solidFill>
              </a:rPr>
              <a:t>1</a:t>
            </a:r>
            <a:r>
              <a:rPr lang="en-US" altLang="zh-CN" sz="1600">
                <a:solidFill>
                  <a:schemeClr val="bg1"/>
                </a:solidFill>
              </a:rPr>
              <a:t>:</a:t>
            </a:r>
            <a:br>
              <a:rPr lang="en-US" altLang="zh-CN" sz="1600">
                <a:solidFill>
                  <a:schemeClr val="bg1"/>
                </a:solidFill>
              </a:rPr>
            </a:br>
            <a:r>
              <a:rPr lang="en-US" altLang="zh-CN" sz="1200">
                <a:solidFill>
                  <a:schemeClr val="bg1"/>
                </a:solidFill>
              </a:rPr>
              <a:t>宝宝妈妈，快过年了，我们春节的物流停运时间20号左右宝宝的口粮有没有准备充足呀？</a:t>
            </a:r>
            <a:br>
              <a:rPr lang="en-US" altLang="zh-CN" sz="1000">
                <a:solidFill>
                  <a:schemeClr val="bg1"/>
                </a:solidFill>
              </a:rPr>
            </a:br>
            <a:endParaRPr lang="en-US" altLang="zh-CN" sz="100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76370" y="3418840"/>
            <a:ext cx="470090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话术</a:t>
            </a:r>
            <a:r>
              <a:rPr lang="en-US" altLang="zh-CN" sz="1400">
                <a:solidFill>
                  <a:schemeClr val="bg1"/>
                </a:solidFill>
              </a:rPr>
              <a:t>1:</a:t>
            </a:r>
            <a:br>
              <a:rPr lang="en-US" altLang="zh-CN" sz="1000">
                <a:solidFill>
                  <a:schemeClr val="bg1"/>
                </a:solidFill>
              </a:rPr>
            </a:br>
            <a:r>
              <a:rPr lang="en-US" altLang="zh-CN" sz="1200">
                <a:solidFill>
                  <a:schemeClr val="bg1"/>
                </a:solidFill>
              </a:rPr>
              <a:t>宝宝妈妈，前两天小宝宝有拉绿便的情况，现在怎么样啦？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3831590" y="3382645"/>
            <a:ext cx="5001895" cy="52895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3826510" y="4272915"/>
            <a:ext cx="5006975" cy="57848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983355" y="4352290"/>
            <a:ext cx="470154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话术</a:t>
            </a:r>
            <a:r>
              <a:rPr lang="en-US" altLang="zh-CN" sz="1400">
                <a:solidFill>
                  <a:schemeClr val="bg1"/>
                </a:solidFill>
              </a:rPr>
              <a:t>1:</a:t>
            </a:r>
            <a:br>
              <a:rPr lang="en-US" altLang="zh-CN" sz="800">
                <a:solidFill>
                  <a:schemeClr val="bg1"/>
                </a:solidFill>
              </a:rPr>
            </a:br>
            <a:r>
              <a:rPr lang="en-US" altLang="zh-CN" sz="1200">
                <a:solidFill>
                  <a:schemeClr val="bg1"/>
                </a:solidFill>
              </a:rPr>
              <a:t>宝</a:t>
            </a:r>
            <a:r>
              <a:rPr lang="zh-CN" altLang="en-US" sz="1200">
                <a:solidFill>
                  <a:schemeClr val="bg1"/>
                </a:solidFill>
              </a:rPr>
              <a:t>，你还有</a:t>
            </a:r>
            <a:r>
              <a:rPr lang="en-US" altLang="zh-CN" sz="1200">
                <a:solidFill>
                  <a:schemeClr val="bg1"/>
                </a:solidFill>
              </a:rPr>
              <a:t>*</a:t>
            </a:r>
            <a:r>
              <a:rPr lang="zh-CN" altLang="en-US" sz="1200">
                <a:solidFill>
                  <a:schemeClr val="bg1"/>
                </a:solidFill>
              </a:rPr>
              <a:t>天就到预产期了，现在身体状态怎么样呀</a:t>
            </a:r>
            <a:r>
              <a:rPr lang="en-US" altLang="zh-CN" sz="1200">
                <a:solidFill>
                  <a:schemeClr val="bg1"/>
                </a:solidFill>
              </a:rPr>
              <a:t>？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aa3964e-78a0-4715-a186-a78abf48b818}"/>
  <p:tag name="TABLE_ENDDRAG_ORIGIN_RECT" val="499*283"/>
  <p:tag name="TABLE_ENDDRAG_RECT" val="79*47*499*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a055c44-1f3a-484a-965c-8a8de41b0d59}"/>
  <p:tag name="TABLE_ENDDRAG_ORIGIN_RECT" val="319*192"/>
  <p:tag name="TABLE_ENDDRAG_RECT" val="22*91*319*1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7864f22-06c0-42b2-8263-f260539ea6bc}"/>
  <p:tag name="TABLE_ENDDRAG_ORIGIN_RECT" val="313*238"/>
  <p:tag name="TABLE_ENDDRAG_RECT" val="434*85*313*2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d32ab63-bde7-47ca-aba6-4ef11774fbb2}"/>
  <p:tag name="TABLE_ENDDRAG_ORIGIN_RECT" val="626*370"/>
  <p:tag name="TABLE_ENDDRAG_RECT" val="7*71*626*37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1921</Words>
  <Application>Microsoft Office PowerPoint</Application>
  <PresentationFormat>自定义</PresentationFormat>
  <Paragraphs>328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Gulim</vt:lpstr>
      <vt:lpstr>黑体</vt:lpstr>
      <vt:lpstr>思源黑体 CN Regular</vt:lpstr>
      <vt:lpstr>宋体</vt:lpstr>
      <vt:lpstr>微软雅黑</vt:lpstr>
      <vt:lpstr>Arial</vt:lpstr>
      <vt:lpstr>Calibri</vt:lpstr>
      <vt:lpstr>Century Gothic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538</cp:revision>
  <dcterms:created xsi:type="dcterms:W3CDTF">2021-12-13T01:52:00Z</dcterms:created>
  <dcterms:modified xsi:type="dcterms:W3CDTF">2022-01-21T06:55:20Z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E02CA85A1D0E46EBB88AA576F9F26766</vt:lpwstr>
  </property>
</Properties>
</file>