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300" r:id="rId2"/>
    <p:sldId id="3841" r:id="rId3"/>
    <p:sldId id="3922" r:id="rId4"/>
    <p:sldId id="3949" r:id="rId5"/>
    <p:sldId id="3923" r:id="rId6"/>
    <p:sldId id="3939" r:id="rId7"/>
    <p:sldId id="3924" r:id="rId8"/>
    <p:sldId id="3964" r:id="rId9"/>
    <p:sldId id="3940" r:id="rId10"/>
    <p:sldId id="3962" r:id="rId11"/>
    <p:sldId id="3941" r:id="rId12"/>
    <p:sldId id="3942" r:id="rId13"/>
    <p:sldId id="3943" r:id="rId14"/>
    <p:sldId id="3963" r:id="rId15"/>
    <p:sldId id="3889" r:id="rId16"/>
    <p:sldId id="3944" r:id="rId17"/>
    <p:sldId id="3945" r:id="rId18"/>
    <p:sldId id="3950" r:id="rId19"/>
    <p:sldId id="3965" r:id="rId20"/>
    <p:sldId id="3840" r:id="rId21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同学" initials="刘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BC90"/>
    <a:srgbClr val="FFFFFF"/>
    <a:srgbClr val="E0C096"/>
    <a:srgbClr val="DEBD91"/>
    <a:srgbClr val="E2C297"/>
    <a:srgbClr val="DFBF94"/>
    <a:srgbClr val="E2C399"/>
    <a:srgbClr val="DAB88A"/>
    <a:srgbClr val="DAB98C"/>
    <a:srgbClr val="4F6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21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notesSlide" Target="../notesSlides/notesSlide15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2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5360" y="494665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09930" y="1252855"/>
            <a:ext cx="3338195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如何打造舒适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的成交流程</a:t>
            </a:r>
            <a:b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991235" y="4022090"/>
            <a:ext cx="2458720" cy="663575"/>
            <a:chOff x="1594" y="6497"/>
            <a:chExt cx="3872" cy="1045"/>
          </a:xfrm>
        </p:grpSpPr>
        <p:grpSp>
          <p:nvGrpSpPr>
            <p:cNvPr id="42" name="组合 41"/>
            <p:cNvGrpSpPr/>
            <p:nvPr/>
          </p:nvGrpSpPr>
          <p:grpSpPr>
            <a:xfrm>
              <a:off x="1594" y="7166"/>
              <a:ext cx="3873" cy="376"/>
              <a:chOff x="1594" y="7166"/>
              <a:chExt cx="3873" cy="376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59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团队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64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运营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70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成绩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75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案例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705" y="6497"/>
              <a:ext cx="682" cy="680"/>
              <a:chOff x="3705" y="6497"/>
              <a:chExt cx="682" cy="680"/>
            </a:xfrm>
          </p:grpSpPr>
          <p:sp>
            <p:nvSpPr>
              <p:cNvPr id="14" name="圆角矩形 13"/>
              <p:cNvSpPr>
                <a:spLocks noChangeAspect="1"/>
              </p:cNvSpPr>
              <p:nvPr/>
            </p:nvSpPr>
            <p:spPr>
              <a:xfrm>
                <a:off x="3705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FFB80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 descr="45304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62" y="6530"/>
                <a:ext cx="567" cy="567"/>
              </a:xfrm>
              <a:prstGeom prst="rect">
                <a:avLst/>
              </a:prstGeom>
            </p:spPr>
          </p:pic>
        </p:grpSp>
        <p:grpSp>
          <p:nvGrpSpPr>
            <p:cNvPr id="29" name="组合 28"/>
            <p:cNvGrpSpPr/>
            <p:nvPr/>
          </p:nvGrpSpPr>
          <p:grpSpPr>
            <a:xfrm>
              <a:off x="1594" y="6497"/>
              <a:ext cx="682" cy="680"/>
              <a:chOff x="1594" y="6497"/>
              <a:chExt cx="682" cy="680"/>
            </a:xfrm>
          </p:grpSpPr>
          <p:sp>
            <p:nvSpPr>
              <p:cNvPr id="9" name="圆角矩形 8"/>
              <p:cNvSpPr>
                <a:spLocks noChangeAspect="1"/>
              </p:cNvSpPr>
              <p:nvPr/>
            </p:nvSpPr>
            <p:spPr>
              <a:xfrm>
                <a:off x="1594" y="6497"/>
                <a:ext cx="683" cy="680"/>
              </a:xfrm>
              <a:prstGeom prst="roundRect">
                <a:avLst>
                  <a:gd name="adj" fmla="val 29982"/>
                </a:avLst>
              </a:prstGeom>
              <a:solidFill>
                <a:srgbClr val="78C16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6" name="图片 125" descr="32313533373738383b32313533373731383bcdc5b6d3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698" y="6610"/>
                <a:ext cx="495" cy="454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2650" y="6497"/>
              <a:ext cx="682" cy="680"/>
              <a:chOff x="2650" y="6497"/>
              <a:chExt cx="682" cy="680"/>
            </a:xfrm>
          </p:grpSpPr>
          <p:sp>
            <p:nvSpPr>
              <p:cNvPr id="13" name="圆角矩形 12"/>
              <p:cNvSpPr>
                <a:spLocks noChangeAspect="1"/>
              </p:cNvSpPr>
              <p:nvPr/>
            </p:nvSpPr>
            <p:spPr>
              <a:xfrm>
                <a:off x="265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EE646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 descr="368105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766" y="6610"/>
                <a:ext cx="451" cy="397"/>
              </a:xfrm>
              <a:prstGeom prst="rect">
                <a:avLst/>
              </a:prstGeom>
            </p:spPr>
          </p:pic>
        </p:grpSp>
        <p:grpSp>
          <p:nvGrpSpPr>
            <p:cNvPr id="40" name="组合 39"/>
            <p:cNvGrpSpPr/>
            <p:nvPr/>
          </p:nvGrpSpPr>
          <p:grpSpPr>
            <a:xfrm>
              <a:off x="4760" y="6497"/>
              <a:ext cx="682" cy="680"/>
              <a:chOff x="4760" y="6497"/>
              <a:chExt cx="682" cy="680"/>
            </a:xfrm>
          </p:grpSpPr>
          <p:sp>
            <p:nvSpPr>
              <p:cNvPr id="15" name="圆角矩形 14"/>
              <p:cNvSpPr>
                <a:spLocks noChangeAspect="1"/>
              </p:cNvSpPr>
              <p:nvPr/>
            </p:nvSpPr>
            <p:spPr>
              <a:xfrm>
                <a:off x="476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A868F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5" name="图片 34" descr="343435383038393b343532323232333bc6f3d2b5cec4bba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915" y="6618"/>
                <a:ext cx="400" cy="454"/>
              </a:xfrm>
              <a:prstGeom prst="rect">
                <a:avLst/>
              </a:prstGeom>
            </p:spPr>
          </p:pic>
        </p:grpSp>
      </p:grpSp>
      <p:pic>
        <p:nvPicPr>
          <p:cNvPr id="52" name="图片 51" descr="微信图片_202112251658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74285" y="1047750"/>
            <a:ext cx="4852035" cy="38919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pic>
        <p:nvPicPr>
          <p:cNvPr id="8" name="图片 7" descr="1845c41585d4332ded128f6e178e0e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65" y="645160"/>
            <a:ext cx="2911475" cy="498665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3685540" y="2903220"/>
            <a:ext cx="1242060" cy="0"/>
          </a:xfrm>
          <a:prstGeom prst="straightConnector1">
            <a:avLst/>
          </a:prstGeom>
          <a:ln w="57150">
            <a:solidFill>
              <a:srgbClr val="E0C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070475" y="1920875"/>
            <a:ext cx="4069080" cy="2170430"/>
          </a:xfrm>
          <a:prstGeom prst="rect">
            <a:avLst/>
          </a:prstGeom>
          <a:noFill/>
          <a:ln w="38100">
            <a:solidFill>
              <a:srgbClr val="DDB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323205" y="2338070"/>
            <a:ext cx="35636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销售能成交，有时候不仅仅是因为产品，更多的时候是因为销售的这个人，优秀的销售能站在客户的角度，为她着想，赢得她的信任，并且让客户愿意为这种信任买单！</a:t>
            </a:r>
          </a:p>
        </p:txBody>
      </p:sp>
      <p:sp>
        <p:nvSpPr>
          <p:cNvPr id="14" name="矩形 13"/>
          <p:cNvSpPr/>
          <p:nvPr/>
        </p:nvSpPr>
        <p:spPr>
          <a:xfrm>
            <a:off x="5942965" y="1689100"/>
            <a:ext cx="2016760" cy="4673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112510" y="1738630"/>
            <a:ext cx="1847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情感搭建很重要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" y="1240790"/>
            <a:ext cx="5341620" cy="31496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6163801" y="1231445"/>
            <a:ext cx="573820" cy="751431"/>
            <a:chOff x="5110162" y="1965326"/>
            <a:chExt cx="733425" cy="960437"/>
          </a:xfrm>
          <a:solidFill>
            <a:srgbClr val="D3AE7E"/>
          </a:solidFill>
        </p:grpSpPr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5324475" y="1989138"/>
              <a:ext cx="26987" cy="830263"/>
            </a:xfrm>
            <a:prstGeom prst="rect">
              <a:avLst/>
            </a:prstGeom>
            <a:grpFill/>
            <a:ln w="19050" cap="flat">
              <a:solidFill>
                <a:srgbClr val="D7B485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380" tIns="45690" rIns="91380" bIns="45690" numCol="1" spcCol="0" rtlCol="0" fromWordArt="0" anchor="t" anchorCtr="0" forceAA="0" compatLnSpc="1">
              <a:noAutofit/>
            </a:bodyPr>
            <a:lstStyle/>
            <a:p>
              <a:pPr algn="ctr">
                <a:spcBef>
                  <a:spcPct val="20000"/>
                </a:spcBef>
              </a:pPr>
              <a:endParaRPr lang="zh-CN" altLang="en-US" sz="200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24" name="Freeform 25"/>
            <p:cNvSpPr>
              <a:spLocks noEditPoints="1"/>
            </p:cNvSpPr>
            <p:nvPr/>
          </p:nvSpPr>
          <p:spPr bwMode="auto">
            <a:xfrm>
              <a:off x="5110162" y="2719388"/>
              <a:ext cx="457200" cy="206375"/>
            </a:xfrm>
            <a:custGeom>
              <a:avLst/>
              <a:gdLst>
                <a:gd name="T0" fmla="*/ 373 w 577"/>
                <a:gd name="T1" fmla="*/ 129 h 260"/>
                <a:gd name="T2" fmla="*/ 289 w 577"/>
                <a:gd name="T3" fmla="*/ 164 h 260"/>
                <a:gd name="T4" fmla="*/ 204 w 577"/>
                <a:gd name="T5" fmla="*/ 129 h 260"/>
                <a:gd name="T6" fmla="*/ 255 w 577"/>
                <a:gd name="T7" fmla="*/ 97 h 260"/>
                <a:gd name="T8" fmla="*/ 255 w 577"/>
                <a:gd name="T9" fmla="*/ 126 h 260"/>
                <a:gd name="T10" fmla="*/ 270 w 577"/>
                <a:gd name="T11" fmla="*/ 141 h 260"/>
                <a:gd name="T12" fmla="*/ 305 w 577"/>
                <a:gd name="T13" fmla="*/ 141 h 260"/>
                <a:gd name="T14" fmla="*/ 319 w 577"/>
                <a:gd name="T15" fmla="*/ 126 h 260"/>
                <a:gd name="T16" fmla="*/ 319 w 577"/>
                <a:gd name="T17" fmla="*/ 97 h 260"/>
                <a:gd name="T18" fmla="*/ 373 w 577"/>
                <a:gd name="T19" fmla="*/ 129 h 260"/>
                <a:gd name="T20" fmla="*/ 289 w 577"/>
                <a:gd name="T21" fmla="*/ 217 h 260"/>
                <a:gd name="T22" fmla="*/ 73 w 577"/>
                <a:gd name="T23" fmla="*/ 129 h 260"/>
                <a:gd name="T24" fmla="*/ 254 w 577"/>
                <a:gd name="T25" fmla="*/ 42 h 260"/>
                <a:gd name="T26" fmla="*/ 254 w 577"/>
                <a:gd name="T27" fmla="*/ 66 h 260"/>
                <a:gd name="T28" fmla="*/ 130 w 577"/>
                <a:gd name="T29" fmla="*/ 129 h 260"/>
                <a:gd name="T30" fmla="*/ 289 w 577"/>
                <a:gd name="T31" fmla="*/ 194 h 260"/>
                <a:gd name="T32" fmla="*/ 447 w 577"/>
                <a:gd name="T33" fmla="*/ 129 h 260"/>
                <a:gd name="T34" fmla="*/ 319 w 577"/>
                <a:gd name="T35" fmla="*/ 66 h 260"/>
                <a:gd name="T36" fmla="*/ 319 w 577"/>
                <a:gd name="T37" fmla="*/ 42 h 260"/>
                <a:gd name="T38" fmla="*/ 504 w 577"/>
                <a:gd name="T39" fmla="*/ 129 h 260"/>
                <a:gd name="T40" fmla="*/ 289 w 577"/>
                <a:gd name="T41" fmla="*/ 217 h 260"/>
                <a:gd name="T42" fmla="*/ 289 w 577"/>
                <a:gd name="T43" fmla="*/ 260 h 260"/>
                <a:gd name="T44" fmla="*/ 0 w 577"/>
                <a:gd name="T45" fmla="*/ 129 h 260"/>
                <a:gd name="T46" fmla="*/ 254 w 577"/>
                <a:gd name="T47" fmla="*/ 0 h 260"/>
                <a:gd name="T48" fmla="*/ 254 w 577"/>
                <a:gd name="T49" fmla="*/ 19 h 260"/>
                <a:gd name="T50" fmla="*/ 42 w 577"/>
                <a:gd name="T51" fmla="*/ 129 h 260"/>
                <a:gd name="T52" fmla="*/ 289 w 577"/>
                <a:gd name="T53" fmla="*/ 242 h 260"/>
                <a:gd name="T54" fmla="*/ 535 w 577"/>
                <a:gd name="T55" fmla="*/ 129 h 260"/>
                <a:gd name="T56" fmla="*/ 319 w 577"/>
                <a:gd name="T57" fmla="*/ 18 h 260"/>
                <a:gd name="T58" fmla="*/ 319 w 577"/>
                <a:gd name="T59" fmla="*/ 0 h 260"/>
                <a:gd name="T60" fmla="*/ 577 w 577"/>
                <a:gd name="T61" fmla="*/ 129 h 260"/>
                <a:gd name="T62" fmla="*/ 289 w 577"/>
                <a:gd name="T63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7" h="260">
                  <a:moveTo>
                    <a:pt x="373" y="129"/>
                  </a:moveTo>
                  <a:cubicBezTo>
                    <a:pt x="373" y="148"/>
                    <a:pt x="336" y="164"/>
                    <a:pt x="289" y="164"/>
                  </a:cubicBezTo>
                  <a:cubicBezTo>
                    <a:pt x="241" y="164"/>
                    <a:pt x="204" y="148"/>
                    <a:pt x="204" y="129"/>
                  </a:cubicBezTo>
                  <a:cubicBezTo>
                    <a:pt x="204" y="115"/>
                    <a:pt x="225" y="103"/>
                    <a:pt x="255" y="97"/>
                  </a:cubicBezTo>
                  <a:lnTo>
                    <a:pt x="255" y="126"/>
                  </a:lnTo>
                  <a:cubicBezTo>
                    <a:pt x="255" y="135"/>
                    <a:pt x="262" y="141"/>
                    <a:pt x="270" y="141"/>
                  </a:cubicBezTo>
                  <a:lnTo>
                    <a:pt x="305" y="141"/>
                  </a:lnTo>
                  <a:cubicBezTo>
                    <a:pt x="312" y="141"/>
                    <a:pt x="319" y="135"/>
                    <a:pt x="319" y="126"/>
                  </a:cubicBezTo>
                  <a:lnTo>
                    <a:pt x="319" y="97"/>
                  </a:lnTo>
                  <a:cubicBezTo>
                    <a:pt x="351" y="102"/>
                    <a:pt x="373" y="114"/>
                    <a:pt x="373" y="129"/>
                  </a:cubicBezTo>
                  <a:close/>
                  <a:moveTo>
                    <a:pt x="289" y="217"/>
                  </a:moveTo>
                  <a:cubicBezTo>
                    <a:pt x="170" y="217"/>
                    <a:pt x="73" y="177"/>
                    <a:pt x="73" y="129"/>
                  </a:cubicBezTo>
                  <a:cubicBezTo>
                    <a:pt x="73" y="86"/>
                    <a:pt x="152" y="49"/>
                    <a:pt x="254" y="42"/>
                  </a:cubicBezTo>
                  <a:lnTo>
                    <a:pt x="254" y="66"/>
                  </a:lnTo>
                  <a:cubicBezTo>
                    <a:pt x="184" y="73"/>
                    <a:pt x="130" y="98"/>
                    <a:pt x="130" y="129"/>
                  </a:cubicBezTo>
                  <a:cubicBezTo>
                    <a:pt x="130" y="165"/>
                    <a:pt x="201" y="194"/>
                    <a:pt x="289" y="194"/>
                  </a:cubicBezTo>
                  <a:cubicBezTo>
                    <a:pt x="376" y="194"/>
                    <a:pt x="447" y="165"/>
                    <a:pt x="447" y="129"/>
                  </a:cubicBezTo>
                  <a:cubicBezTo>
                    <a:pt x="447" y="98"/>
                    <a:pt x="392" y="72"/>
                    <a:pt x="319" y="66"/>
                  </a:cubicBezTo>
                  <a:lnTo>
                    <a:pt x="319" y="42"/>
                  </a:lnTo>
                  <a:cubicBezTo>
                    <a:pt x="423" y="48"/>
                    <a:pt x="504" y="85"/>
                    <a:pt x="504" y="129"/>
                  </a:cubicBezTo>
                  <a:cubicBezTo>
                    <a:pt x="504" y="177"/>
                    <a:pt x="406" y="217"/>
                    <a:pt x="289" y="217"/>
                  </a:cubicBezTo>
                  <a:close/>
                  <a:moveTo>
                    <a:pt x="289" y="260"/>
                  </a:moveTo>
                  <a:cubicBezTo>
                    <a:pt x="130" y="260"/>
                    <a:pt x="0" y="201"/>
                    <a:pt x="0" y="129"/>
                  </a:cubicBezTo>
                  <a:cubicBezTo>
                    <a:pt x="0" y="63"/>
                    <a:pt x="112" y="7"/>
                    <a:pt x="254" y="0"/>
                  </a:cubicBezTo>
                  <a:lnTo>
                    <a:pt x="254" y="19"/>
                  </a:lnTo>
                  <a:cubicBezTo>
                    <a:pt x="135" y="26"/>
                    <a:pt x="42" y="73"/>
                    <a:pt x="42" y="129"/>
                  </a:cubicBezTo>
                  <a:cubicBezTo>
                    <a:pt x="42" y="191"/>
                    <a:pt x="152" y="242"/>
                    <a:pt x="289" y="242"/>
                  </a:cubicBezTo>
                  <a:cubicBezTo>
                    <a:pt x="425" y="242"/>
                    <a:pt x="535" y="191"/>
                    <a:pt x="535" y="129"/>
                  </a:cubicBezTo>
                  <a:cubicBezTo>
                    <a:pt x="535" y="73"/>
                    <a:pt x="441" y="25"/>
                    <a:pt x="319" y="18"/>
                  </a:cubicBezTo>
                  <a:lnTo>
                    <a:pt x="319" y="0"/>
                  </a:lnTo>
                  <a:cubicBezTo>
                    <a:pt x="463" y="6"/>
                    <a:pt x="577" y="62"/>
                    <a:pt x="577" y="129"/>
                  </a:cubicBezTo>
                  <a:cubicBezTo>
                    <a:pt x="577" y="201"/>
                    <a:pt x="447" y="260"/>
                    <a:pt x="289" y="260"/>
                  </a:cubicBezTo>
                  <a:close/>
                </a:path>
              </a:pathLst>
            </a:custGeom>
            <a:grpFill/>
            <a:ln w="19050" cap="flat">
              <a:solidFill>
                <a:srgbClr val="D7B485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380" tIns="45690" rIns="91380" bIns="45690" numCol="1" spcCol="0" rtlCol="0" fromWordArt="0" anchor="t" anchorCtr="0" forceAA="0" compatLnSpc="1">
              <a:noAutofit/>
            </a:bodyPr>
            <a:lstStyle/>
            <a:p>
              <a:pPr algn="ctr">
                <a:spcBef>
                  <a:spcPct val="20000"/>
                </a:spcBef>
              </a:pPr>
              <a:endParaRPr lang="zh-CN" altLang="en-US" sz="200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5365750" y="1965326"/>
              <a:ext cx="477837" cy="438150"/>
            </a:xfrm>
            <a:custGeom>
              <a:avLst/>
              <a:gdLst>
                <a:gd name="T0" fmla="*/ 0 w 603"/>
                <a:gd name="T1" fmla="*/ 42 h 553"/>
                <a:gd name="T2" fmla="*/ 0 w 603"/>
                <a:gd name="T3" fmla="*/ 484 h 553"/>
                <a:gd name="T4" fmla="*/ 237 w 603"/>
                <a:gd name="T5" fmla="*/ 484 h 553"/>
                <a:gd name="T6" fmla="*/ 603 w 603"/>
                <a:gd name="T7" fmla="*/ 484 h 553"/>
                <a:gd name="T8" fmla="*/ 603 w 603"/>
                <a:gd name="T9" fmla="*/ 69 h 553"/>
                <a:gd name="T10" fmla="*/ 258 w 603"/>
                <a:gd name="T11" fmla="*/ 53 h 553"/>
                <a:gd name="T12" fmla="*/ 0 w 603"/>
                <a:gd name="T13" fmla="*/ 42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553">
                  <a:moveTo>
                    <a:pt x="0" y="42"/>
                  </a:moveTo>
                  <a:cubicBezTo>
                    <a:pt x="0" y="189"/>
                    <a:pt x="0" y="336"/>
                    <a:pt x="0" y="484"/>
                  </a:cubicBezTo>
                  <a:cubicBezTo>
                    <a:pt x="33" y="423"/>
                    <a:pt x="112" y="423"/>
                    <a:pt x="237" y="484"/>
                  </a:cubicBezTo>
                  <a:cubicBezTo>
                    <a:pt x="363" y="545"/>
                    <a:pt x="486" y="553"/>
                    <a:pt x="603" y="484"/>
                  </a:cubicBezTo>
                  <a:cubicBezTo>
                    <a:pt x="603" y="345"/>
                    <a:pt x="603" y="207"/>
                    <a:pt x="603" y="69"/>
                  </a:cubicBezTo>
                  <a:cubicBezTo>
                    <a:pt x="490" y="113"/>
                    <a:pt x="374" y="100"/>
                    <a:pt x="258" y="53"/>
                  </a:cubicBezTo>
                  <a:cubicBezTo>
                    <a:pt x="172" y="11"/>
                    <a:pt x="86" y="0"/>
                    <a:pt x="0" y="42"/>
                  </a:cubicBezTo>
                  <a:close/>
                </a:path>
              </a:pathLst>
            </a:custGeom>
            <a:grpFill/>
            <a:ln w="19050" cap="flat">
              <a:solidFill>
                <a:srgbClr val="D7B485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380" tIns="45690" rIns="91380" bIns="45690" numCol="1" spcCol="0" rtlCol="0" fromWordArt="0" anchor="t" anchorCtr="0" forceAA="0" compatLnSpc="1">
              <a:noAutofit/>
            </a:bodyPr>
            <a:lstStyle/>
            <a:p>
              <a:pPr algn="ctr">
                <a:spcBef>
                  <a:spcPct val="20000"/>
                </a:spcBef>
              </a:pPr>
              <a:endParaRPr lang="zh-CN" altLang="en-US" sz="200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64436" y="2374428"/>
            <a:ext cx="573820" cy="752673"/>
            <a:chOff x="4545012" y="3243263"/>
            <a:chExt cx="733425" cy="962025"/>
          </a:xfrm>
          <a:solidFill>
            <a:srgbClr val="D6B384"/>
          </a:solidFill>
        </p:grpSpPr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4757737" y="3268663"/>
              <a:ext cx="28575" cy="830263"/>
            </a:xfrm>
            <a:prstGeom prst="rect">
              <a:avLst/>
            </a:prstGeom>
            <a:grpFill/>
            <a:ln w="19050" cap="flat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380" tIns="45690" rIns="91380" bIns="45690" numCol="1" spcCol="0" rtlCol="0" fromWordArt="0" anchor="t" anchorCtr="0" forceAA="0" compatLnSpc="1">
              <a:noAutofit/>
            </a:bodyPr>
            <a:lstStyle/>
            <a:p>
              <a:pPr algn="ctr">
                <a:spcBef>
                  <a:spcPct val="20000"/>
                </a:spcBef>
              </a:pPr>
              <a:endParaRPr lang="zh-CN" altLang="en-US" sz="200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18" name="Freeform 22"/>
            <p:cNvSpPr>
              <a:spLocks noEditPoints="1"/>
            </p:cNvSpPr>
            <p:nvPr/>
          </p:nvSpPr>
          <p:spPr bwMode="auto">
            <a:xfrm>
              <a:off x="4545012" y="3998913"/>
              <a:ext cx="455612" cy="206375"/>
            </a:xfrm>
            <a:custGeom>
              <a:avLst/>
              <a:gdLst>
                <a:gd name="T0" fmla="*/ 373 w 576"/>
                <a:gd name="T1" fmla="*/ 129 h 260"/>
                <a:gd name="T2" fmla="*/ 289 w 576"/>
                <a:gd name="T3" fmla="*/ 164 h 260"/>
                <a:gd name="T4" fmla="*/ 203 w 576"/>
                <a:gd name="T5" fmla="*/ 129 h 260"/>
                <a:gd name="T6" fmla="*/ 255 w 576"/>
                <a:gd name="T7" fmla="*/ 97 h 260"/>
                <a:gd name="T8" fmla="*/ 255 w 576"/>
                <a:gd name="T9" fmla="*/ 126 h 260"/>
                <a:gd name="T10" fmla="*/ 269 w 576"/>
                <a:gd name="T11" fmla="*/ 141 h 260"/>
                <a:gd name="T12" fmla="*/ 305 w 576"/>
                <a:gd name="T13" fmla="*/ 141 h 260"/>
                <a:gd name="T14" fmla="*/ 319 w 576"/>
                <a:gd name="T15" fmla="*/ 126 h 260"/>
                <a:gd name="T16" fmla="*/ 319 w 576"/>
                <a:gd name="T17" fmla="*/ 97 h 260"/>
                <a:gd name="T18" fmla="*/ 373 w 576"/>
                <a:gd name="T19" fmla="*/ 129 h 260"/>
                <a:gd name="T20" fmla="*/ 289 w 576"/>
                <a:gd name="T21" fmla="*/ 217 h 260"/>
                <a:gd name="T22" fmla="*/ 73 w 576"/>
                <a:gd name="T23" fmla="*/ 129 h 260"/>
                <a:gd name="T24" fmla="*/ 254 w 576"/>
                <a:gd name="T25" fmla="*/ 42 h 260"/>
                <a:gd name="T26" fmla="*/ 254 w 576"/>
                <a:gd name="T27" fmla="*/ 66 h 260"/>
                <a:gd name="T28" fmla="*/ 130 w 576"/>
                <a:gd name="T29" fmla="*/ 129 h 260"/>
                <a:gd name="T30" fmla="*/ 289 w 576"/>
                <a:gd name="T31" fmla="*/ 194 h 260"/>
                <a:gd name="T32" fmla="*/ 447 w 576"/>
                <a:gd name="T33" fmla="*/ 129 h 260"/>
                <a:gd name="T34" fmla="*/ 319 w 576"/>
                <a:gd name="T35" fmla="*/ 66 h 260"/>
                <a:gd name="T36" fmla="*/ 319 w 576"/>
                <a:gd name="T37" fmla="*/ 42 h 260"/>
                <a:gd name="T38" fmla="*/ 503 w 576"/>
                <a:gd name="T39" fmla="*/ 129 h 260"/>
                <a:gd name="T40" fmla="*/ 289 w 576"/>
                <a:gd name="T41" fmla="*/ 217 h 260"/>
                <a:gd name="T42" fmla="*/ 289 w 576"/>
                <a:gd name="T43" fmla="*/ 260 h 260"/>
                <a:gd name="T44" fmla="*/ 0 w 576"/>
                <a:gd name="T45" fmla="*/ 129 h 260"/>
                <a:gd name="T46" fmla="*/ 254 w 576"/>
                <a:gd name="T47" fmla="*/ 0 h 260"/>
                <a:gd name="T48" fmla="*/ 254 w 576"/>
                <a:gd name="T49" fmla="*/ 19 h 260"/>
                <a:gd name="T50" fmla="*/ 41 w 576"/>
                <a:gd name="T51" fmla="*/ 129 h 260"/>
                <a:gd name="T52" fmla="*/ 289 w 576"/>
                <a:gd name="T53" fmla="*/ 242 h 260"/>
                <a:gd name="T54" fmla="*/ 535 w 576"/>
                <a:gd name="T55" fmla="*/ 129 h 260"/>
                <a:gd name="T56" fmla="*/ 319 w 576"/>
                <a:gd name="T57" fmla="*/ 18 h 260"/>
                <a:gd name="T58" fmla="*/ 319 w 576"/>
                <a:gd name="T59" fmla="*/ 0 h 260"/>
                <a:gd name="T60" fmla="*/ 576 w 576"/>
                <a:gd name="T61" fmla="*/ 129 h 260"/>
                <a:gd name="T62" fmla="*/ 289 w 576"/>
                <a:gd name="T63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6" h="260">
                  <a:moveTo>
                    <a:pt x="373" y="129"/>
                  </a:moveTo>
                  <a:cubicBezTo>
                    <a:pt x="373" y="148"/>
                    <a:pt x="335" y="164"/>
                    <a:pt x="289" y="164"/>
                  </a:cubicBezTo>
                  <a:cubicBezTo>
                    <a:pt x="241" y="164"/>
                    <a:pt x="203" y="148"/>
                    <a:pt x="203" y="129"/>
                  </a:cubicBezTo>
                  <a:cubicBezTo>
                    <a:pt x="203" y="115"/>
                    <a:pt x="225" y="103"/>
                    <a:pt x="255" y="97"/>
                  </a:cubicBezTo>
                  <a:lnTo>
                    <a:pt x="255" y="126"/>
                  </a:lnTo>
                  <a:cubicBezTo>
                    <a:pt x="255" y="134"/>
                    <a:pt x="261" y="141"/>
                    <a:pt x="269" y="141"/>
                  </a:cubicBezTo>
                  <a:lnTo>
                    <a:pt x="305" y="141"/>
                  </a:lnTo>
                  <a:cubicBezTo>
                    <a:pt x="312" y="141"/>
                    <a:pt x="319" y="134"/>
                    <a:pt x="319" y="126"/>
                  </a:cubicBezTo>
                  <a:lnTo>
                    <a:pt x="319" y="97"/>
                  </a:lnTo>
                  <a:cubicBezTo>
                    <a:pt x="350" y="102"/>
                    <a:pt x="373" y="114"/>
                    <a:pt x="373" y="129"/>
                  </a:cubicBezTo>
                  <a:close/>
                  <a:moveTo>
                    <a:pt x="289" y="217"/>
                  </a:moveTo>
                  <a:cubicBezTo>
                    <a:pt x="170" y="217"/>
                    <a:pt x="73" y="177"/>
                    <a:pt x="73" y="129"/>
                  </a:cubicBezTo>
                  <a:cubicBezTo>
                    <a:pt x="73" y="86"/>
                    <a:pt x="152" y="49"/>
                    <a:pt x="254" y="42"/>
                  </a:cubicBezTo>
                  <a:lnTo>
                    <a:pt x="254" y="66"/>
                  </a:lnTo>
                  <a:cubicBezTo>
                    <a:pt x="183" y="73"/>
                    <a:pt x="130" y="98"/>
                    <a:pt x="130" y="129"/>
                  </a:cubicBezTo>
                  <a:cubicBezTo>
                    <a:pt x="130" y="165"/>
                    <a:pt x="200" y="194"/>
                    <a:pt x="289" y="194"/>
                  </a:cubicBezTo>
                  <a:cubicBezTo>
                    <a:pt x="376" y="194"/>
                    <a:pt x="447" y="165"/>
                    <a:pt x="447" y="129"/>
                  </a:cubicBezTo>
                  <a:cubicBezTo>
                    <a:pt x="447" y="98"/>
                    <a:pt x="392" y="72"/>
                    <a:pt x="319" y="66"/>
                  </a:cubicBezTo>
                  <a:lnTo>
                    <a:pt x="319" y="42"/>
                  </a:lnTo>
                  <a:cubicBezTo>
                    <a:pt x="422" y="48"/>
                    <a:pt x="503" y="85"/>
                    <a:pt x="503" y="129"/>
                  </a:cubicBezTo>
                  <a:cubicBezTo>
                    <a:pt x="503" y="177"/>
                    <a:pt x="406" y="217"/>
                    <a:pt x="289" y="217"/>
                  </a:cubicBezTo>
                  <a:close/>
                  <a:moveTo>
                    <a:pt x="289" y="260"/>
                  </a:moveTo>
                  <a:cubicBezTo>
                    <a:pt x="130" y="260"/>
                    <a:pt x="0" y="201"/>
                    <a:pt x="0" y="129"/>
                  </a:cubicBezTo>
                  <a:cubicBezTo>
                    <a:pt x="0" y="63"/>
                    <a:pt x="111" y="7"/>
                    <a:pt x="254" y="0"/>
                  </a:cubicBezTo>
                  <a:lnTo>
                    <a:pt x="254" y="19"/>
                  </a:lnTo>
                  <a:cubicBezTo>
                    <a:pt x="135" y="26"/>
                    <a:pt x="41" y="73"/>
                    <a:pt x="41" y="129"/>
                  </a:cubicBezTo>
                  <a:cubicBezTo>
                    <a:pt x="41" y="191"/>
                    <a:pt x="152" y="242"/>
                    <a:pt x="289" y="242"/>
                  </a:cubicBezTo>
                  <a:cubicBezTo>
                    <a:pt x="424" y="242"/>
                    <a:pt x="535" y="191"/>
                    <a:pt x="535" y="129"/>
                  </a:cubicBezTo>
                  <a:cubicBezTo>
                    <a:pt x="535" y="73"/>
                    <a:pt x="441" y="25"/>
                    <a:pt x="319" y="18"/>
                  </a:cubicBezTo>
                  <a:lnTo>
                    <a:pt x="319" y="0"/>
                  </a:lnTo>
                  <a:cubicBezTo>
                    <a:pt x="463" y="6"/>
                    <a:pt x="576" y="62"/>
                    <a:pt x="576" y="129"/>
                  </a:cubicBezTo>
                  <a:cubicBezTo>
                    <a:pt x="576" y="201"/>
                    <a:pt x="447" y="260"/>
                    <a:pt x="289" y="26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380" tIns="45690" rIns="91380" bIns="45690" numCol="1" spcCol="0" rtlCol="0" fromWordArt="0" anchor="t" anchorCtr="0" forceAA="0" compatLnSpc="1">
              <a:noAutofit/>
            </a:bodyPr>
            <a:lstStyle/>
            <a:p>
              <a:pPr algn="ctr">
                <a:spcBef>
                  <a:spcPct val="20000"/>
                </a:spcBef>
              </a:pPr>
              <a:endParaRPr lang="zh-CN" altLang="en-US" sz="200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4800600" y="3243263"/>
              <a:ext cx="477837" cy="439738"/>
            </a:xfrm>
            <a:custGeom>
              <a:avLst/>
              <a:gdLst>
                <a:gd name="T0" fmla="*/ 0 w 603"/>
                <a:gd name="T1" fmla="*/ 43 h 554"/>
                <a:gd name="T2" fmla="*/ 0 w 603"/>
                <a:gd name="T3" fmla="*/ 485 h 554"/>
                <a:gd name="T4" fmla="*/ 237 w 603"/>
                <a:gd name="T5" fmla="*/ 485 h 554"/>
                <a:gd name="T6" fmla="*/ 603 w 603"/>
                <a:gd name="T7" fmla="*/ 485 h 554"/>
                <a:gd name="T8" fmla="*/ 603 w 603"/>
                <a:gd name="T9" fmla="*/ 70 h 554"/>
                <a:gd name="T10" fmla="*/ 257 w 603"/>
                <a:gd name="T11" fmla="*/ 54 h 554"/>
                <a:gd name="T12" fmla="*/ 0 w 603"/>
                <a:gd name="T13" fmla="*/ 4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554">
                  <a:moveTo>
                    <a:pt x="0" y="43"/>
                  </a:moveTo>
                  <a:cubicBezTo>
                    <a:pt x="0" y="190"/>
                    <a:pt x="0" y="337"/>
                    <a:pt x="0" y="485"/>
                  </a:cubicBezTo>
                  <a:cubicBezTo>
                    <a:pt x="32" y="424"/>
                    <a:pt x="111" y="424"/>
                    <a:pt x="237" y="485"/>
                  </a:cubicBezTo>
                  <a:cubicBezTo>
                    <a:pt x="363" y="546"/>
                    <a:pt x="485" y="554"/>
                    <a:pt x="603" y="485"/>
                  </a:cubicBezTo>
                  <a:cubicBezTo>
                    <a:pt x="603" y="346"/>
                    <a:pt x="603" y="208"/>
                    <a:pt x="603" y="70"/>
                  </a:cubicBezTo>
                  <a:cubicBezTo>
                    <a:pt x="489" y="114"/>
                    <a:pt x="374" y="101"/>
                    <a:pt x="257" y="54"/>
                  </a:cubicBezTo>
                  <a:cubicBezTo>
                    <a:pt x="171" y="12"/>
                    <a:pt x="86" y="0"/>
                    <a:pt x="0" y="4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380" tIns="45690" rIns="91380" bIns="45690" numCol="1" spcCol="0" rtlCol="0" fromWordArt="0" anchor="t" anchorCtr="0" forceAA="0" compatLnSpc="1">
              <a:noAutofit/>
            </a:bodyPr>
            <a:lstStyle/>
            <a:p>
              <a:pPr algn="ctr">
                <a:spcBef>
                  <a:spcPct val="20000"/>
                </a:spcBef>
              </a:pPr>
              <a:endParaRPr lang="zh-CN" altLang="en-US" sz="200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30781" y="3609535"/>
            <a:ext cx="572579" cy="751431"/>
            <a:chOff x="2990850" y="4156076"/>
            <a:chExt cx="731838" cy="960437"/>
          </a:xfrm>
          <a:solidFill>
            <a:srgbClr val="D6B384"/>
          </a:solidFill>
        </p:grpSpPr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3203575" y="4181476"/>
              <a:ext cx="28575" cy="828675"/>
            </a:xfrm>
            <a:prstGeom prst="rect">
              <a:avLst/>
            </a:prstGeom>
            <a:grpFill/>
            <a:ln w="19050" cap="flat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380" tIns="45690" rIns="91380" bIns="45690" numCol="1" spcCol="0" rtlCol="0" fromWordArt="0" anchor="t" anchorCtr="0" forceAA="0" compatLnSpc="1">
              <a:noAutofit/>
            </a:bodyPr>
            <a:lstStyle/>
            <a:p>
              <a:pPr algn="ctr">
                <a:spcBef>
                  <a:spcPct val="20000"/>
                </a:spcBef>
              </a:pPr>
              <a:endParaRPr lang="zh-CN" altLang="en-US" sz="200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2990850" y="4910138"/>
              <a:ext cx="455612" cy="206375"/>
            </a:xfrm>
            <a:custGeom>
              <a:avLst/>
              <a:gdLst>
                <a:gd name="T0" fmla="*/ 372 w 576"/>
                <a:gd name="T1" fmla="*/ 129 h 260"/>
                <a:gd name="T2" fmla="*/ 288 w 576"/>
                <a:gd name="T3" fmla="*/ 164 h 260"/>
                <a:gd name="T4" fmla="*/ 203 w 576"/>
                <a:gd name="T5" fmla="*/ 129 h 260"/>
                <a:gd name="T6" fmla="*/ 255 w 576"/>
                <a:gd name="T7" fmla="*/ 97 h 260"/>
                <a:gd name="T8" fmla="*/ 255 w 576"/>
                <a:gd name="T9" fmla="*/ 126 h 260"/>
                <a:gd name="T10" fmla="*/ 269 w 576"/>
                <a:gd name="T11" fmla="*/ 141 h 260"/>
                <a:gd name="T12" fmla="*/ 304 w 576"/>
                <a:gd name="T13" fmla="*/ 141 h 260"/>
                <a:gd name="T14" fmla="*/ 319 w 576"/>
                <a:gd name="T15" fmla="*/ 126 h 260"/>
                <a:gd name="T16" fmla="*/ 319 w 576"/>
                <a:gd name="T17" fmla="*/ 97 h 260"/>
                <a:gd name="T18" fmla="*/ 372 w 576"/>
                <a:gd name="T19" fmla="*/ 129 h 260"/>
                <a:gd name="T20" fmla="*/ 288 w 576"/>
                <a:gd name="T21" fmla="*/ 217 h 260"/>
                <a:gd name="T22" fmla="*/ 72 w 576"/>
                <a:gd name="T23" fmla="*/ 129 h 260"/>
                <a:gd name="T24" fmla="*/ 254 w 576"/>
                <a:gd name="T25" fmla="*/ 42 h 260"/>
                <a:gd name="T26" fmla="*/ 254 w 576"/>
                <a:gd name="T27" fmla="*/ 66 h 260"/>
                <a:gd name="T28" fmla="*/ 129 w 576"/>
                <a:gd name="T29" fmla="*/ 129 h 260"/>
                <a:gd name="T30" fmla="*/ 288 w 576"/>
                <a:gd name="T31" fmla="*/ 194 h 260"/>
                <a:gd name="T32" fmla="*/ 446 w 576"/>
                <a:gd name="T33" fmla="*/ 129 h 260"/>
                <a:gd name="T34" fmla="*/ 319 w 576"/>
                <a:gd name="T35" fmla="*/ 66 h 260"/>
                <a:gd name="T36" fmla="*/ 319 w 576"/>
                <a:gd name="T37" fmla="*/ 42 h 260"/>
                <a:gd name="T38" fmla="*/ 503 w 576"/>
                <a:gd name="T39" fmla="*/ 129 h 260"/>
                <a:gd name="T40" fmla="*/ 288 w 576"/>
                <a:gd name="T41" fmla="*/ 217 h 260"/>
                <a:gd name="T42" fmla="*/ 288 w 576"/>
                <a:gd name="T43" fmla="*/ 260 h 260"/>
                <a:gd name="T44" fmla="*/ 0 w 576"/>
                <a:gd name="T45" fmla="*/ 129 h 260"/>
                <a:gd name="T46" fmla="*/ 254 w 576"/>
                <a:gd name="T47" fmla="*/ 0 h 260"/>
                <a:gd name="T48" fmla="*/ 254 w 576"/>
                <a:gd name="T49" fmla="*/ 19 h 260"/>
                <a:gd name="T50" fmla="*/ 41 w 576"/>
                <a:gd name="T51" fmla="*/ 129 h 260"/>
                <a:gd name="T52" fmla="*/ 288 w 576"/>
                <a:gd name="T53" fmla="*/ 242 h 260"/>
                <a:gd name="T54" fmla="*/ 534 w 576"/>
                <a:gd name="T55" fmla="*/ 129 h 260"/>
                <a:gd name="T56" fmla="*/ 319 w 576"/>
                <a:gd name="T57" fmla="*/ 18 h 260"/>
                <a:gd name="T58" fmla="*/ 319 w 576"/>
                <a:gd name="T59" fmla="*/ 0 h 260"/>
                <a:gd name="T60" fmla="*/ 576 w 576"/>
                <a:gd name="T61" fmla="*/ 129 h 260"/>
                <a:gd name="T62" fmla="*/ 288 w 576"/>
                <a:gd name="T63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6" h="260">
                  <a:moveTo>
                    <a:pt x="372" y="129"/>
                  </a:moveTo>
                  <a:cubicBezTo>
                    <a:pt x="372" y="148"/>
                    <a:pt x="335" y="164"/>
                    <a:pt x="288" y="164"/>
                  </a:cubicBezTo>
                  <a:cubicBezTo>
                    <a:pt x="241" y="164"/>
                    <a:pt x="203" y="148"/>
                    <a:pt x="203" y="129"/>
                  </a:cubicBezTo>
                  <a:cubicBezTo>
                    <a:pt x="203" y="115"/>
                    <a:pt x="224" y="103"/>
                    <a:pt x="255" y="97"/>
                  </a:cubicBezTo>
                  <a:lnTo>
                    <a:pt x="255" y="126"/>
                  </a:lnTo>
                  <a:cubicBezTo>
                    <a:pt x="255" y="134"/>
                    <a:pt x="261" y="141"/>
                    <a:pt x="269" y="141"/>
                  </a:cubicBezTo>
                  <a:lnTo>
                    <a:pt x="304" y="141"/>
                  </a:lnTo>
                  <a:cubicBezTo>
                    <a:pt x="312" y="141"/>
                    <a:pt x="319" y="134"/>
                    <a:pt x="319" y="126"/>
                  </a:cubicBezTo>
                  <a:lnTo>
                    <a:pt x="319" y="97"/>
                  </a:lnTo>
                  <a:cubicBezTo>
                    <a:pt x="350" y="102"/>
                    <a:pt x="372" y="114"/>
                    <a:pt x="372" y="129"/>
                  </a:cubicBezTo>
                  <a:close/>
                  <a:moveTo>
                    <a:pt x="288" y="217"/>
                  </a:moveTo>
                  <a:cubicBezTo>
                    <a:pt x="170" y="217"/>
                    <a:pt x="72" y="177"/>
                    <a:pt x="72" y="129"/>
                  </a:cubicBezTo>
                  <a:cubicBezTo>
                    <a:pt x="72" y="86"/>
                    <a:pt x="151" y="49"/>
                    <a:pt x="254" y="42"/>
                  </a:cubicBezTo>
                  <a:lnTo>
                    <a:pt x="254" y="66"/>
                  </a:lnTo>
                  <a:cubicBezTo>
                    <a:pt x="183" y="73"/>
                    <a:pt x="129" y="98"/>
                    <a:pt x="129" y="129"/>
                  </a:cubicBezTo>
                  <a:cubicBezTo>
                    <a:pt x="129" y="165"/>
                    <a:pt x="200" y="194"/>
                    <a:pt x="288" y="194"/>
                  </a:cubicBezTo>
                  <a:cubicBezTo>
                    <a:pt x="375" y="194"/>
                    <a:pt x="446" y="165"/>
                    <a:pt x="446" y="129"/>
                  </a:cubicBezTo>
                  <a:cubicBezTo>
                    <a:pt x="446" y="98"/>
                    <a:pt x="392" y="72"/>
                    <a:pt x="319" y="66"/>
                  </a:cubicBezTo>
                  <a:lnTo>
                    <a:pt x="319" y="42"/>
                  </a:lnTo>
                  <a:cubicBezTo>
                    <a:pt x="422" y="48"/>
                    <a:pt x="503" y="85"/>
                    <a:pt x="503" y="129"/>
                  </a:cubicBezTo>
                  <a:cubicBezTo>
                    <a:pt x="503" y="177"/>
                    <a:pt x="406" y="217"/>
                    <a:pt x="288" y="217"/>
                  </a:cubicBezTo>
                  <a:close/>
                  <a:moveTo>
                    <a:pt x="288" y="260"/>
                  </a:moveTo>
                  <a:cubicBezTo>
                    <a:pt x="129" y="260"/>
                    <a:pt x="0" y="201"/>
                    <a:pt x="0" y="129"/>
                  </a:cubicBezTo>
                  <a:cubicBezTo>
                    <a:pt x="0" y="63"/>
                    <a:pt x="111" y="7"/>
                    <a:pt x="254" y="0"/>
                  </a:cubicBezTo>
                  <a:lnTo>
                    <a:pt x="254" y="19"/>
                  </a:lnTo>
                  <a:cubicBezTo>
                    <a:pt x="134" y="26"/>
                    <a:pt x="41" y="73"/>
                    <a:pt x="41" y="129"/>
                  </a:cubicBezTo>
                  <a:cubicBezTo>
                    <a:pt x="41" y="191"/>
                    <a:pt x="151" y="242"/>
                    <a:pt x="288" y="242"/>
                  </a:cubicBezTo>
                  <a:cubicBezTo>
                    <a:pt x="424" y="242"/>
                    <a:pt x="534" y="191"/>
                    <a:pt x="534" y="129"/>
                  </a:cubicBezTo>
                  <a:cubicBezTo>
                    <a:pt x="534" y="73"/>
                    <a:pt x="440" y="25"/>
                    <a:pt x="319" y="18"/>
                  </a:cubicBezTo>
                  <a:lnTo>
                    <a:pt x="319" y="0"/>
                  </a:lnTo>
                  <a:cubicBezTo>
                    <a:pt x="462" y="6"/>
                    <a:pt x="576" y="61"/>
                    <a:pt x="576" y="129"/>
                  </a:cubicBezTo>
                  <a:cubicBezTo>
                    <a:pt x="576" y="201"/>
                    <a:pt x="446" y="260"/>
                    <a:pt x="288" y="26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380" tIns="45690" rIns="91380" bIns="45690" numCol="1" spcCol="0" rtlCol="0" fromWordArt="0" anchor="t" anchorCtr="0" forceAA="0" compatLnSpc="1">
              <a:noAutofit/>
            </a:bodyPr>
            <a:lstStyle/>
            <a:p>
              <a:pPr algn="ctr">
                <a:spcBef>
                  <a:spcPct val="20000"/>
                </a:spcBef>
              </a:pPr>
              <a:endParaRPr lang="zh-CN" altLang="en-US" sz="200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15" name="Freeform 20"/>
            <p:cNvSpPr/>
            <p:nvPr/>
          </p:nvSpPr>
          <p:spPr bwMode="auto">
            <a:xfrm>
              <a:off x="3246438" y="4156076"/>
              <a:ext cx="476250" cy="439738"/>
            </a:xfrm>
            <a:custGeom>
              <a:avLst/>
              <a:gdLst>
                <a:gd name="T0" fmla="*/ 0 w 602"/>
                <a:gd name="T1" fmla="*/ 43 h 554"/>
                <a:gd name="T2" fmla="*/ 0 w 602"/>
                <a:gd name="T3" fmla="*/ 485 h 554"/>
                <a:gd name="T4" fmla="*/ 237 w 602"/>
                <a:gd name="T5" fmla="*/ 485 h 554"/>
                <a:gd name="T6" fmla="*/ 602 w 602"/>
                <a:gd name="T7" fmla="*/ 485 h 554"/>
                <a:gd name="T8" fmla="*/ 602 w 602"/>
                <a:gd name="T9" fmla="*/ 70 h 554"/>
                <a:gd name="T10" fmla="*/ 257 w 602"/>
                <a:gd name="T11" fmla="*/ 54 h 554"/>
                <a:gd name="T12" fmla="*/ 0 w 602"/>
                <a:gd name="T13" fmla="*/ 4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2" h="554">
                  <a:moveTo>
                    <a:pt x="0" y="43"/>
                  </a:moveTo>
                  <a:cubicBezTo>
                    <a:pt x="0" y="190"/>
                    <a:pt x="0" y="337"/>
                    <a:pt x="0" y="485"/>
                  </a:cubicBezTo>
                  <a:cubicBezTo>
                    <a:pt x="32" y="424"/>
                    <a:pt x="111" y="424"/>
                    <a:pt x="237" y="485"/>
                  </a:cubicBezTo>
                  <a:cubicBezTo>
                    <a:pt x="362" y="545"/>
                    <a:pt x="485" y="554"/>
                    <a:pt x="602" y="485"/>
                  </a:cubicBezTo>
                  <a:cubicBezTo>
                    <a:pt x="602" y="346"/>
                    <a:pt x="602" y="208"/>
                    <a:pt x="602" y="70"/>
                  </a:cubicBezTo>
                  <a:cubicBezTo>
                    <a:pt x="489" y="114"/>
                    <a:pt x="373" y="101"/>
                    <a:pt x="257" y="54"/>
                  </a:cubicBezTo>
                  <a:cubicBezTo>
                    <a:pt x="171" y="12"/>
                    <a:pt x="86" y="0"/>
                    <a:pt x="0" y="4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380" tIns="45690" rIns="91380" bIns="45690" numCol="1" spcCol="0" rtlCol="0" fromWordArt="0" anchor="t" anchorCtr="0" forceAA="0" compatLnSpc="1">
              <a:noAutofit/>
            </a:bodyPr>
            <a:lstStyle/>
            <a:p>
              <a:pPr algn="ctr">
                <a:spcBef>
                  <a:spcPct val="20000"/>
                </a:spcBef>
              </a:pPr>
              <a:endParaRPr lang="zh-CN" altLang="en-US" sz="200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6933565" y="1236980"/>
            <a:ext cx="33045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DFBE93"/>
                </a:solidFill>
                <a:latin typeface="微软雅黑" panose="020B0503020204020204" charset="-122"/>
                <a:ea typeface="微软雅黑" panose="020B0503020204020204" charset="-122"/>
              </a:rPr>
              <a:t>四</a:t>
            </a:r>
            <a:r>
              <a:rPr lang="en-US" altLang="zh-CN" sz="1600" b="1" dirty="0">
                <a:solidFill>
                  <a:srgbClr val="DFBE93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1600" b="1" dirty="0">
                <a:solidFill>
                  <a:srgbClr val="DFBE93"/>
                </a:solidFill>
                <a:latin typeface="微软雅黑" panose="020B0503020204020204" charset="-122"/>
                <a:ea typeface="微软雅黑" panose="020B0503020204020204" charset="-122"/>
              </a:rPr>
              <a:t>找出顾客的问题，需求与渴望</a:t>
            </a:r>
          </a:p>
        </p:txBody>
      </p:sp>
      <p:sp>
        <p:nvSpPr>
          <p:cNvPr id="8" name="矩形 7"/>
          <p:cNvSpPr/>
          <p:nvPr/>
        </p:nvSpPr>
        <p:spPr>
          <a:xfrm>
            <a:off x="6996430" y="1642110"/>
            <a:ext cx="321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问题越大需求就越大，</a:t>
            </a:r>
            <a:b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顾客愿付的价格也就越高</a:t>
            </a:r>
          </a:p>
        </p:txBody>
      </p:sp>
      <p:sp>
        <p:nvSpPr>
          <p:cNvPr id="32" name="矩形 31"/>
          <p:cNvSpPr/>
          <p:nvPr/>
        </p:nvSpPr>
        <p:spPr>
          <a:xfrm>
            <a:off x="7003415" y="2378075"/>
            <a:ext cx="19913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DFBE93"/>
                </a:solidFill>
                <a:latin typeface="微软雅黑" panose="020B0503020204020204" charset="-122"/>
                <a:ea typeface="微软雅黑" panose="020B0503020204020204" charset="-122"/>
              </a:rPr>
              <a:t>五</a:t>
            </a:r>
            <a:r>
              <a:rPr lang="en-US" altLang="zh-CN" sz="1600" b="1" dirty="0">
                <a:solidFill>
                  <a:srgbClr val="DFBE93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1600" b="1" dirty="0">
                <a:solidFill>
                  <a:srgbClr val="DFBE93"/>
                </a:solidFill>
                <a:latin typeface="微软雅黑" panose="020B0503020204020204" charset="-122"/>
                <a:ea typeface="微软雅黑" panose="020B0503020204020204" charset="-122"/>
              </a:rPr>
              <a:t>塑造产品价值</a:t>
            </a:r>
          </a:p>
        </p:txBody>
      </p:sp>
      <p:sp>
        <p:nvSpPr>
          <p:cNvPr id="10" name="矩形 9"/>
          <p:cNvSpPr/>
          <p:nvPr/>
        </p:nvSpPr>
        <p:spPr>
          <a:xfrm>
            <a:off x="6998335" y="2812415"/>
            <a:ext cx="3032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需要塑造产品核心价值及附加价值</a:t>
            </a:r>
            <a:b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让客户感觉产品价值大于价格</a:t>
            </a:r>
          </a:p>
        </p:txBody>
      </p:sp>
      <p:sp>
        <p:nvSpPr>
          <p:cNvPr id="31" name="矩形 30"/>
          <p:cNvSpPr/>
          <p:nvPr/>
        </p:nvSpPr>
        <p:spPr>
          <a:xfrm>
            <a:off x="6968490" y="3524250"/>
            <a:ext cx="2120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DFBE93"/>
                </a:solidFill>
                <a:latin typeface="微软雅黑" panose="020B0503020204020204" charset="-122"/>
                <a:ea typeface="微软雅黑" panose="020B0503020204020204" charset="-122"/>
              </a:rPr>
              <a:t>六</a:t>
            </a:r>
            <a:r>
              <a:rPr lang="en-US" altLang="zh-CN" sz="1600" b="1" dirty="0">
                <a:solidFill>
                  <a:srgbClr val="DFBE93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1600" b="1" dirty="0">
                <a:solidFill>
                  <a:srgbClr val="DFBE93"/>
                </a:solidFill>
                <a:latin typeface="微软雅黑" panose="020B0503020204020204" charset="-122"/>
                <a:ea typeface="微软雅黑" panose="020B0503020204020204" charset="-122"/>
              </a:rPr>
              <a:t>分析竞争对手</a:t>
            </a:r>
          </a:p>
        </p:txBody>
      </p:sp>
      <p:sp>
        <p:nvSpPr>
          <p:cNvPr id="19" name="矩形 18"/>
          <p:cNvSpPr/>
          <p:nvPr/>
        </p:nvSpPr>
        <p:spPr>
          <a:xfrm>
            <a:off x="6933565" y="3962400"/>
            <a:ext cx="337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需要的是表现出与竞争对手的差异之处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但绝对不要去批评竞争对手。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Freeform 7"/>
          <p:cNvSpPr/>
          <p:nvPr/>
        </p:nvSpPr>
        <p:spPr bwMode="auto">
          <a:xfrm>
            <a:off x="1400810" y="1779905"/>
            <a:ext cx="1832610" cy="1970405"/>
          </a:xfrm>
          <a:custGeom>
            <a:avLst/>
            <a:gdLst>
              <a:gd name="T0" fmla="*/ 859 w 1619"/>
              <a:gd name="T1" fmla="*/ 20 h 1850"/>
              <a:gd name="T2" fmla="*/ 1214 w 1619"/>
              <a:gd name="T3" fmla="*/ 225 h 1850"/>
              <a:gd name="T4" fmla="*/ 1571 w 1619"/>
              <a:gd name="T5" fmla="*/ 431 h 1850"/>
              <a:gd name="T6" fmla="*/ 1618 w 1619"/>
              <a:gd name="T7" fmla="*/ 515 h 1850"/>
              <a:gd name="T8" fmla="*/ 1618 w 1619"/>
              <a:gd name="T9" fmla="*/ 925 h 1850"/>
              <a:gd name="T10" fmla="*/ 1618 w 1619"/>
              <a:gd name="T11" fmla="*/ 1337 h 1850"/>
              <a:gd name="T12" fmla="*/ 1569 w 1619"/>
              <a:gd name="T13" fmla="*/ 1420 h 1850"/>
              <a:gd name="T14" fmla="*/ 1214 w 1619"/>
              <a:gd name="T15" fmla="*/ 1625 h 1850"/>
              <a:gd name="T16" fmla="*/ 857 w 1619"/>
              <a:gd name="T17" fmla="*/ 1831 h 1850"/>
              <a:gd name="T18" fmla="*/ 760 w 1619"/>
              <a:gd name="T19" fmla="*/ 1830 h 1850"/>
              <a:gd name="T20" fmla="*/ 405 w 1619"/>
              <a:gd name="T21" fmla="*/ 1625 h 1850"/>
              <a:gd name="T22" fmla="*/ 48 w 1619"/>
              <a:gd name="T23" fmla="*/ 1419 h 1850"/>
              <a:gd name="T24" fmla="*/ 1 w 1619"/>
              <a:gd name="T25" fmla="*/ 1334 h 1850"/>
              <a:gd name="T26" fmla="*/ 1 w 1619"/>
              <a:gd name="T27" fmla="*/ 925 h 1850"/>
              <a:gd name="T28" fmla="*/ 1 w 1619"/>
              <a:gd name="T29" fmla="*/ 512 h 1850"/>
              <a:gd name="T30" fmla="*/ 51 w 1619"/>
              <a:gd name="T31" fmla="*/ 430 h 1850"/>
              <a:gd name="T32" fmla="*/ 405 w 1619"/>
              <a:gd name="T33" fmla="*/ 225 h 1850"/>
              <a:gd name="T34" fmla="*/ 763 w 1619"/>
              <a:gd name="T35" fmla="*/ 18 h 1850"/>
              <a:gd name="T36" fmla="*/ 859 w 1619"/>
              <a:gd name="T37" fmla="*/ 2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19" h="1850">
                <a:moveTo>
                  <a:pt x="859" y="20"/>
                </a:moveTo>
                <a:lnTo>
                  <a:pt x="1214" y="225"/>
                </a:lnTo>
                <a:cubicBezTo>
                  <a:pt x="1333" y="294"/>
                  <a:pt x="1452" y="362"/>
                  <a:pt x="1571" y="431"/>
                </a:cubicBezTo>
                <a:cubicBezTo>
                  <a:pt x="1603" y="448"/>
                  <a:pt x="1617" y="477"/>
                  <a:pt x="1618" y="515"/>
                </a:cubicBezTo>
                <a:lnTo>
                  <a:pt x="1618" y="925"/>
                </a:lnTo>
                <a:cubicBezTo>
                  <a:pt x="1618" y="1062"/>
                  <a:pt x="1618" y="1200"/>
                  <a:pt x="1618" y="1337"/>
                </a:cubicBezTo>
                <a:cubicBezTo>
                  <a:pt x="1619" y="1373"/>
                  <a:pt x="1601" y="1400"/>
                  <a:pt x="1569" y="1420"/>
                </a:cubicBezTo>
                <a:lnTo>
                  <a:pt x="1214" y="1625"/>
                </a:lnTo>
                <a:cubicBezTo>
                  <a:pt x="1095" y="1694"/>
                  <a:pt x="976" y="1763"/>
                  <a:pt x="857" y="1831"/>
                </a:cubicBezTo>
                <a:cubicBezTo>
                  <a:pt x="826" y="1850"/>
                  <a:pt x="794" y="1848"/>
                  <a:pt x="760" y="1830"/>
                </a:cubicBezTo>
                <a:lnTo>
                  <a:pt x="405" y="1625"/>
                </a:lnTo>
                <a:cubicBezTo>
                  <a:pt x="286" y="1556"/>
                  <a:pt x="167" y="1487"/>
                  <a:pt x="48" y="1419"/>
                </a:cubicBezTo>
                <a:cubicBezTo>
                  <a:pt x="17" y="1402"/>
                  <a:pt x="3" y="1373"/>
                  <a:pt x="1" y="1334"/>
                </a:cubicBezTo>
                <a:lnTo>
                  <a:pt x="1" y="925"/>
                </a:lnTo>
                <a:cubicBezTo>
                  <a:pt x="1" y="787"/>
                  <a:pt x="1" y="650"/>
                  <a:pt x="1" y="512"/>
                </a:cubicBezTo>
                <a:cubicBezTo>
                  <a:pt x="0" y="477"/>
                  <a:pt x="18" y="450"/>
                  <a:pt x="51" y="430"/>
                </a:cubicBezTo>
                <a:lnTo>
                  <a:pt x="405" y="225"/>
                </a:lnTo>
                <a:cubicBezTo>
                  <a:pt x="525" y="156"/>
                  <a:pt x="644" y="87"/>
                  <a:pt x="763" y="18"/>
                </a:cubicBezTo>
                <a:cubicBezTo>
                  <a:pt x="793" y="0"/>
                  <a:pt x="825" y="2"/>
                  <a:pt x="859" y="20"/>
                </a:cubicBezTo>
                <a:close/>
              </a:path>
            </a:pathLst>
          </a:custGeom>
          <a:solidFill>
            <a:srgbClr val="DFBF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1473835" y="1915795"/>
            <a:ext cx="1687195" cy="1698625"/>
          </a:xfrm>
          <a:custGeom>
            <a:avLst/>
            <a:gdLst>
              <a:gd name="T0" fmla="*/ 755 w 1461"/>
              <a:gd name="T1" fmla="*/ 12 h 1681"/>
              <a:gd name="T2" fmla="*/ 711 w 1461"/>
              <a:gd name="T3" fmla="*/ 10 h 1681"/>
              <a:gd name="T4" fmla="*/ 710 w 1461"/>
              <a:gd name="T5" fmla="*/ 10 h 1681"/>
              <a:gd name="T6" fmla="*/ 366 w 1461"/>
              <a:gd name="T7" fmla="*/ 209 h 1681"/>
              <a:gd name="T8" fmla="*/ 25 w 1461"/>
              <a:gd name="T9" fmla="*/ 405 h 1681"/>
              <a:gd name="T10" fmla="*/ 1 w 1461"/>
              <a:gd name="T11" fmla="*/ 442 h 1681"/>
              <a:gd name="T12" fmla="*/ 1 w 1461"/>
              <a:gd name="T13" fmla="*/ 444 h 1681"/>
              <a:gd name="T14" fmla="*/ 1 w 1461"/>
              <a:gd name="T15" fmla="*/ 841 h 1681"/>
              <a:gd name="T16" fmla="*/ 1 w 1461"/>
              <a:gd name="T17" fmla="*/ 1234 h 1681"/>
              <a:gd name="T18" fmla="*/ 21 w 1461"/>
              <a:gd name="T19" fmla="*/ 1274 h 1681"/>
              <a:gd name="T20" fmla="*/ 22 w 1461"/>
              <a:gd name="T21" fmla="*/ 1274 h 1681"/>
              <a:gd name="T22" fmla="*/ 366 w 1461"/>
              <a:gd name="T23" fmla="*/ 1473 h 1681"/>
              <a:gd name="T24" fmla="*/ 706 w 1461"/>
              <a:gd name="T25" fmla="*/ 1669 h 1681"/>
              <a:gd name="T26" fmla="*/ 750 w 1461"/>
              <a:gd name="T27" fmla="*/ 1672 h 1681"/>
              <a:gd name="T28" fmla="*/ 752 w 1461"/>
              <a:gd name="T29" fmla="*/ 1671 h 1681"/>
              <a:gd name="T30" fmla="*/ 1096 w 1461"/>
              <a:gd name="T31" fmla="*/ 1473 h 1681"/>
              <a:gd name="T32" fmla="*/ 1436 w 1461"/>
              <a:gd name="T33" fmla="*/ 1276 h 1681"/>
              <a:gd name="T34" fmla="*/ 1460 w 1461"/>
              <a:gd name="T35" fmla="*/ 1239 h 1681"/>
              <a:gd name="T36" fmla="*/ 1460 w 1461"/>
              <a:gd name="T37" fmla="*/ 1238 h 1681"/>
              <a:gd name="T38" fmla="*/ 1460 w 1461"/>
              <a:gd name="T39" fmla="*/ 841 h 1681"/>
              <a:gd name="T40" fmla="*/ 1460 w 1461"/>
              <a:gd name="T41" fmla="*/ 448 h 1681"/>
              <a:gd name="T42" fmla="*/ 1441 w 1461"/>
              <a:gd name="T43" fmla="*/ 408 h 1681"/>
              <a:gd name="T44" fmla="*/ 1439 w 1461"/>
              <a:gd name="T45" fmla="*/ 407 h 1681"/>
              <a:gd name="T46" fmla="*/ 1096 w 1461"/>
              <a:gd name="T47" fmla="*/ 209 h 1681"/>
              <a:gd name="T48" fmla="*/ 755 w 1461"/>
              <a:gd name="T49" fmla="*/ 12 h 1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61" h="1681">
                <a:moveTo>
                  <a:pt x="755" y="12"/>
                </a:moveTo>
                <a:cubicBezTo>
                  <a:pt x="741" y="5"/>
                  <a:pt x="726" y="0"/>
                  <a:pt x="711" y="10"/>
                </a:cubicBezTo>
                <a:lnTo>
                  <a:pt x="710" y="10"/>
                </a:lnTo>
                <a:cubicBezTo>
                  <a:pt x="595" y="77"/>
                  <a:pt x="480" y="143"/>
                  <a:pt x="366" y="209"/>
                </a:cubicBezTo>
                <a:lnTo>
                  <a:pt x="25" y="405"/>
                </a:lnTo>
                <a:cubicBezTo>
                  <a:pt x="11" y="414"/>
                  <a:pt x="0" y="425"/>
                  <a:pt x="1" y="442"/>
                </a:cubicBezTo>
                <a:lnTo>
                  <a:pt x="1" y="444"/>
                </a:lnTo>
                <a:cubicBezTo>
                  <a:pt x="1" y="576"/>
                  <a:pt x="1" y="709"/>
                  <a:pt x="1" y="841"/>
                </a:cubicBezTo>
                <a:lnTo>
                  <a:pt x="1" y="1234"/>
                </a:lnTo>
                <a:cubicBezTo>
                  <a:pt x="2" y="1250"/>
                  <a:pt x="5" y="1265"/>
                  <a:pt x="21" y="1274"/>
                </a:cubicBezTo>
                <a:lnTo>
                  <a:pt x="22" y="1274"/>
                </a:lnTo>
                <a:cubicBezTo>
                  <a:pt x="137" y="1341"/>
                  <a:pt x="251" y="1407"/>
                  <a:pt x="366" y="1473"/>
                </a:cubicBezTo>
                <a:lnTo>
                  <a:pt x="706" y="1669"/>
                </a:lnTo>
                <a:cubicBezTo>
                  <a:pt x="721" y="1677"/>
                  <a:pt x="735" y="1681"/>
                  <a:pt x="750" y="1672"/>
                </a:cubicBezTo>
                <a:lnTo>
                  <a:pt x="752" y="1671"/>
                </a:lnTo>
                <a:cubicBezTo>
                  <a:pt x="866" y="1605"/>
                  <a:pt x="981" y="1539"/>
                  <a:pt x="1096" y="1473"/>
                </a:cubicBezTo>
                <a:lnTo>
                  <a:pt x="1436" y="1276"/>
                </a:lnTo>
                <a:cubicBezTo>
                  <a:pt x="1450" y="1267"/>
                  <a:pt x="1461" y="1257"/>
                  <a:pt x="1460" y="1239"/>
                </a:cubicBezTo>
                <a:lnTo>
                  <a:pt x="1460" y="1238"/>
                </a:lnTo>
                <a:cubicBezTo>
                  <a:pt x="1460" y="1105"/>
                  <a:pt x="1460" y="973"/>
                  <a:pt x="1460" y="841"/>
                </a:cubicBezTo>
                <a:lnTo>
                  <a:pt x="1460" y="448"/>
                </a:lnTo>
                <a:cubicBezTo>
                  <a:pt x="1460" y="431"/>
                  <a:pt x="1456" y="416"/>
                  <a:pt x="1441" y="408"/>
                </a:cubicBezTo>
                <a:lnTo>
                  <a:pt x="1439" y="407"/>
                </a:lnTo>
                <a:cubicBezTo>
                  <a:pt x="1325" y="341"/>
                  <a:pt x="1210" y="275"/>
                  <a:pt x="1096" y="209"/>
                </a:cubicBezTo>
                <a:lnTo>
                  <a:pt x="755" y="12"/>
                </a:lnTo>
                <a:close/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/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1948815" y="2263775"/>
            <a:ext cx="865505" cy="1002665"/>
          </a:xfrm>
          <a:custGeom>
            <a:avLst/>
            <a:gdLst>
              <a:gd name="T0" fmla="*/ 587 w 752"/>
              <a:gd name="T1" fmla="*/ 234 h 752"/>
              <a:gd name="T2" fmla="*/ 494 w 752"/>
              <a:gd name="T3" fmla="*/ 188 h 752"/>
              <a:gd name="T4" fmla="*/ 541 w 752"/>
              <a:gd name="T5" fmla="*/ 141 h 752"/>
              <a:gd name="T6" fmla="*/ 634 w 752"/>
              <a:gd name="T7" fmla="*/ 95 h 752"/>
              <a:gd name="T8" fmla="*/ 681 w 752"/>
              <a:gd name="T9" fmla="*/ 141 h 752"/>
              <a:gd name="T10" fmla="*/ 587 w 752"/>
              <a:gd name="T11" fmla="*/ 0 h 752"/>
              <a:gd name="T12" fmla="*/ 587 w 752"/>
              <a:gd name="T13" fmla="*/ 329 h 752"/>
              <a:gd name="T14" fmla="*/ 587 w 752"/>
              <a:gd name="T15" fmla="*/ 0 h 752"/>
              <a:gd name="T16" fmla="*/ 402 w 752"/>
              <a:gd name="T17" fmla="*/ 586 h 752"/>
              <a:gd name="T18" fmla="*/ 402 w 752"/>
              <a:gd name="T19" fmla="*/ 704 h 752"/>
              <a:gd name="T20" fmla="*/ 200 w 752"/>
              <a:gd name="T21" fmla="*/ 704 h 752"/>
              <a:gd name="T22" fmla="*/ 47 w 752"/>
              <a:gd name="T23" fmla="*/ 647 h 752"/>
              <a:gd name="T24" fmla="*/ 63 w 752"/>
              <a:gd name="T25" fmla="*/ 65 h 752"/>
              <a:gd name="T26" fmla="*/ 411 w 752"/>
              <a:gd name="T27" fmla="*/ 48 h 752"/>
              <a:gd name="T28" fmla="*/ 99 w 752"/>
              <a:gd name="T29" fmla="*/ 0 h 752"/>
              <a:gd name="T30" fmla="*/ 0 w 752"/>
              <a:gd name="T31" fmla="*/ 99 h 752"/>
              <a:gd name="T32" fmla="*/ 99 w 752"/>
              <a:gd name="T33" fmla="*/ 752 h 752"/>
              <a:gd name="T34" fmla="*/ 366 w 752"/>
              <a:gd name="T35" fmla="*/ 752 h 752"/>
              <a:gd name="T36" fmla="*/ 433 w 752"/>
              <a:gd name="T37" fmla="*/ 740 h 752"/>
              <a:gd name="T38" fmla="*/ 564 w 752"/>
              <a:gd name="T39" fmla="*/ 595 h 752"/>
              <a:gd name="T40" fmla="*/ 564 w 752"/>
              <a:gd name="T41" fmla="*/ 375 h 752"/>
              <a:gd name="T42" fmla="*/ 518 w 752"/>
              <a:gd name="T43" fmla="*/ 586 h 752"/>
              <a:gd name="T44" fmla="*/ 111 w 752"/>
              <a:gd name="T45" fmla="*/ 156 h 752"/>
              <a:gd name="T46" fmla="*/ 94 w 752"/>
              <a:gd name="T47" fmla="*/ 239 h 752"/>
              <a:gd name="T48" fmla="*/ 177 w 752"/>
              <a:gd name="T49" fmla="*/ 256 h 752"/>
              <a:gd name="T50" fmla="*/ 194 w 752"/>
              <a:gd name="T51" fmla="*/ 172 h 752"/>
              <a:gd name="T52" fmla="*/ 177 w 752"/>
              <a:gd name="T53" fmla="*/ 326 h 752"/>
              <a:gd name="T54" fmla="*/ 94 w 752"/>
              <a:gd name="T55" fmla="*/ 343 h 752"/>
              <a:gd name="T56" fmla="*/ 111 w 752"/>
              <a:gd name="T57" fmla="*/ 426 h 752"/>
              <a:gd name="T58" fmla="*/ 194 w 752"/>
              <a:gd name="T59" fmla="*/ 409 h 752"/>
              <a:gd name="T60" fmla="*/ 177 w 752"/>
              <a:gd name="T61" fmla="*/ 326 h 752"/>
              <a:gd name="T62" fmla="*/ 111 w 752"/>
              <a:gd name="T63" fmla="*/ 496 h 752"/>
              <a:gd name="T64" fmla="*/ 94 w 752"/>
              <a:gd name="T65" fmla="*/ 580 h 752"/>
              <a:gd name="T66" fmla="*/ 177 w 752"/>
              <a:gd name="T67" fmla="*/ 596 h 752"/>
              <a:gd name="T68" fmla="*/ 194 w 752"/>
              <a:gd name="T69" fmla="*/ 513 h 752"/>
              <a:gd name="T70" fmla="*/ 376 w 752"/>
              <a:gd name="T71" fmla="*/ 165 h 752"/>
              <a:gd name="T72" fmla="*/ 235 w 752"/>
              <a:gd name="T73" fmla="*/ 188 h 752"/>
              <a:gd name="T74" fmla="*/ 381 w 752"/>
              <a:gd name="T75" fmla="*/ 212 h 752"/>
              <a:gd name="T76" fmla="*/ 258 w 752"/>
              <a:gd name="T77" fmla="*/ 259 h 752"/>
              <a:gd name="T78" fmla="*/ 258 w 752"/>
              <a:gd name="T79" fmla="*/ 306 h 752"/>
              <a:gd name="T80" fmla="*/ 398 w 752"/>
              <a:gd name="T81" fmla="*/ 259 h 752"/>
              <a:gd name="T82" fmla="*/ 235 w 752"/>
              <a:gd name="T83" fmla="*/ 376 h 752"/>
              <a:gd name="T84" fmla="*/ 447 w 752"/>
              <a:gd name="T85" fmla="*/ 400 h 752"/>
              <a:gd name="T86" fmla="*/ 447 w 752"/>
              <a:gd name="T87" fmla="*/ 353 h 752"/>
              <a:gd name="T88" fmla="*/ 235 w 752"/>
              <a:gd name="T89" fmla="*/ 376 h 752"/>
              <a:gd name="T90" fmla="*/ 258 w 752"/>
              <a:gd name="T91" fmla="*/ 447 h 752"/>
              <a:gd name="T92" fmla="*/ 258 w 752"/>
              <a:gd name="T93" fmla="*/ 494 h 752"/>
              <a:gd name="T94" fmla="*/ 470 w 752"/>
              <a:gd name="T95" fmla="*/ 470 h 752"/>
              <a:gd name="T96" fmla="*/ 353 w 752"/>
              <a:gd name="T97" fmla="*/ 541 h 752"/>
              <a:gd name="T98" fmla="*/ 235 w 752"/>
              <a:gd name="T99" fmla="*/ 564 h 752"/>
              <a:gd name="T100" fmla="*/ 353 w 752"/>
              <a:gd name="T101" fmla="*/ 587 h 752"/>
              <a:gd name="T102" fmla="*/ 353 w 752"/>
              <a:gd name="T103" fmla="*/ 5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52" h="752">
                <a:moveTo>
                  <a:pt x="681" y="141"/>
                </a:moveTo>
                <a:lnTo>
                  <a:pt x="587" y="234"/>
                </a:lnTo>
                <a:cubicBezTo>
                  <a:pt x="575" y="247"/>
                  <a:pt x="554" y="247"/>
                  <a:pt x="541" y="234"/>
                </a:cubicBezTo>
                <a:lnTo>
                  <a:pt x="494" y="188"/>
                </a:lnTo>
                <a:cubicBezTo>
                  <a:pt x="482" y="175"/>
                  <a:pt x="482" y="154"/>
                  <a:pt x="494" y="141"/>
                </a:cubicBezTo>
                <a:cubicBezTo>
                  <a:pt x="508" y="129"/>
                  <a:pt x="528" y="129"/>
                  <a:pt x="541" y="141"/>
                </a:cubicBezTo>
                <a:lnTo>
                  <a:pt x="564" y="165"/>
                </a:lnTo>
                <a:lnTo>
                  <a:pt x="634" y="95"/>
                </a:lnTo>
                <a:cubicBezTo>
                  <a:pt x="647" y="82"/>
                  <a:pt x="668" y="82"/>
                  <a:pt x="681" y="95"/>
                </a:cubicBezTo>
                <a:cubicBezTo>
                  <a:pt x="694" y="108"/>
                  <a:pt x="694" y="129"/>
                  <a:pt x="681" y="141"/>
                </a:cubicBezTo>
                <a:close/>
                <a:moveTo>
                  <a:pt x="587" y="0"/>
                </a:moveTo>
                <a:lnTo>
                  <a:pt x="587" y="0"/>
                </a:lnTo>
                <a:cubicBezTo>
                  <a:pt x="497" y="0"/>
                  <a:pt x="423" y="74"/>
                  <a:pt x="423" y="165"/>
                </a:cubicBezTo>
                <a:cubicBezTo>
                  <a:pt x="423" y="256"/>
                  <a:pt x="497" y="329"/>
                  <a:pt x="587" y="329"/>
                </a:cubicBezTo>
                <a:cubicBezTo>
                  <a:pt x="678" y="329"/>
                  <a:pt x="752" y="256"/>
                  <a:pt x="752" y="165"/>
                </a:cubicBezTo>
                <a:cubicBezTo>
                  <a:pt x="752" y="74"/>
                  <a:pt x="678" y="0"/>
                  <a:pt x="587" y="0"/>
                </a:cubicBezTo>
                <a:close/>
                <a:moveTo>
                  <a:pt x="518" y="586"/>
                </a:moveTo>
                <a:lnTo>
                  <a:pt x="402" y="586"/>
                </a:lnTo>
                <a:lnTo>
                  <a:pt x="402" y="704"/>
                </a:lnTo>
                <a:lnTo>
                  <a:pt x="402" y="704"/>
                </a:lnTo>
                <a:lnTo>
                  <a:pt x="363" y="704"/>
                </a:lnTo>
                <a:lnTo>
                  <a:pt x="200" y="704"/>
                </a:lnTo>
                <a:lnTo>
                  <a:pt x="104" y="704"/>
                </a:lnTo>
                <a:cubicBezTo>
                  <a:pt x="72" y="704"/>
                  <a:pt x="47" y="678"/>
                  <a:pt x="47" y="647"/>
                </a:cubicBezTo>
                <a:lnTo>
                  <a:pt x="47" y="106"/>
                </a:lnTo>
                <a:cubicBezTo>
                  <a:pt x="47" y="90"/>
                  <a:pt x="52" y="76"/>
                  <a:pt x="63" y="65"/>
                </a:cubicBezTo>
                <a:cubicBezTo>
                  <a:pt x="74" y="54"/>
                  <a:pt x="89" y="48"/>
                  <a:pt x="104" y="48"/>
                </a:cubicBezTo>
                <a:lnTo>
                  <a:pt x="411" y="48"/>
                </a:lnTo>
                <a:cubicBezTo>
                  <a:pt x="423" y="30"/>
                  <a:pt x="438" y="14"/>
                  <a:pt x="455" y="0"/>
                </a:cubicBezTo>
                <a:lnTo>
                  <a:pt x="99" y="0"/>
                </a:lnTo>
                <a:cubicBezTo>
                  <a:pt x="72" y="0"/>
                  <a:pt x="47" y="11"/>
                  <a:pt x="29" y="29"/>
                </a:cubicBezTo>
                <a:cubicBezTo>
                  <a:pt x="11" y="47"/>
                  <a:pt x="0" y="72"/>
                  <a:pt x="0" y="99"/>
                </a:cubicBezTo>
                <a:lnTo>
                  <a:pt x="0" y="653"/>
                </a:lnTo>
                <a:cubicBezTo>
                  <a:pt x="0" y="708"/>
                  <a:pt x="45" y="752"/>
                  <a:pt x="99" y="752"/>
                </a:cubicBezTo>
                <a:lnTo>
                  <a:pt x="198" y="752"/>
                </a:lnTo>
                <a:lnTo>
                  <a:pt x="366" y="752"/>
                </a:lnTo>
                <a:lnTo>
                  <a:pt x="406" y="752"/>
                </a:lnTo>
                <a:cubicBezTo>
                  <a:pt x="416" y="752"/>
                  <a:pt x="426" y="748"/>
                  <a:pt x="433" y="740"/>
                </a:cubicBezTo>
                <a:lnTo>
                  <a:pt x="552" y="622"/>
                </a:lnTo>
                <a:cubicBezTo>
                  <a:pt x="559" y="614"/>
                  <a:pt x="563" y="605"/>
                  <a:pt x="564" y="595"/>
                </a:cubicBezTo>
                <a:cubicBezTo>
                  <a:pt x="564" y="594"/>
                  <a:pt x="564" y="592"/>
                  <a:pt x="564" y="591"/>
                </a:cubicBezTo>
                <a:lnTo>
                  <a:pt x="564" y="375"/>
                </a:lnTo>
                <a:cubicBezTo>
                  <a:pt x="548" y="373"/>
                  <a:pt x="532" y="369"/>
                  <a:pt x="518" y="364"/>
                </a:cubicBezTo>
                <a:lnTo>
                  <a:pt x="518" y="586"/>
                </a:lnTo>
                <a:close/>
                <a:moveTo>
                  <a:pt x="177" y="156"/>
                </a:moveTo>
                <a:lnTo>
                  <a:pt x="111" y="156"/>
                </a:lnTo>
                <a:cubicBezTo>
                  <a:pt x="101" y="156"/>
                  <a:pt x="94" y="163"/>
                  <a:pt x="94" y="172"/>
                </a:cubicBezTo>
                <a:lnTo>
                  <a:pt x="94" y="239"/>
                </a:lnTo>
                <a:cubicBezTo>
                  <a:pt x="94" y="248"/>
                  <a:pt x="101" y="256"/>
                  <a:pt x="111" y="256"/>
                </a:cubicBezTo>
                <a:lnTo>
                  <a:pt x="177" y="256"/>
                </a:lnTo>
                <a:cubicBezTo>
                  <a:pt x="186" y="256"/>
                  <a:pt x="194" y="248"/>
                  <a:pt x="194" y="239"/>
                </a:cubicBezTo>
                <a:lnTo>
                  <a:pt x="194" y="172"/>
                </a:lnTo>
                <a:cubicBezTo>
                  <a:pt x="194" y="163"/>
                  <a:pt x="186" y="156"/>
                  <a:pt x="177" y="156"/>
                </a:cubicBezTo>
                <a:close/>
                <a:moveTo>
                  <a:pt x="177" y="326"/>
                </a:moveTo>
                <a:lnTo>
                  <a:pt x="111" y="326"/>
                </a:lnTo>
                <a:cubicBezTo>
                  <a:pt x="101" y="326"/>
                  <a:pt x="94" y="334"/>
                  <a:pt x="94" y="343"/>
                </a:cubicBezTo>
                <a:lnTo>
                  <a:pt x="94" y="409"/>
                </a:lnTo>
                <a:cubicBezTo>
                  <a:pt x="94" y="419"/>
                  <a:pt x="101" y="426"/>
                  <a:pt x="111" y="426"/>
                </a:cubicBezTo>
                <a:lnTo>
                  <a:pt x="177" y="426"/>
                </a:lnTo>
                <a:cubicBezTo>
                  <a:pt x="186" y="426"/>
                  <a:pt x="194" y="419"/>
                  <a:pt x="194" y="409"/>
                </a:cubicBezTo>
                <a:lnTo>
                  <a:pt x="194" y="343"/>
                </a:lnTo>
                <a:cubicBezTo>
                  <a:pt x="194" y="334"/>
                  <a:pt x="186" y="326"/>
                  <a:pt x="177" y="326"/>
                </a:cubicBezTo>
                <a:close/>
                <a:moveTo>
                  <a:pt x="177" y="496"/>
                </a:moveTo>
                <a:lnTo>
                  <a:pt x="111" y="496"/>
                </a:lnTo>
                <a:cubicBezTo>
                  <a:pt x="101" y="496"/>
                  <a:pt x="94" y="504"/>
                  <a:pt x="94" y="513"/>
                </a:cubicBezTo>
                <a:lnTo>
                  <a:pt x="94" y="580"/>
                </a:lnTo>
                <a:cubicBezTo>
                  <a:pt x="94" y="589"/>
                  <a:pt x="101" y="596"/>
                  <a:pt x="111" y="596"/>
                </a:cubicBezTo>
                <a:lnTo>
                  <a:pt x="177" y="596"/>
                </a:lnTo>
                <a:cubicBezTo>
                  <a:pt x="186" y="596"/>
                  <a:pt x="194" y="589"/>
                  <a:pt x="194" y="580"/>
                </a:cubicBezTo>
                <a:lnTo>
                  <a:pt x="194" y="513"/>
                </a:lnTo>
                <a:cubicBezTo>
                  <a:pt x="194" y="504"/>
                  <a:pt x="186" y="496"/>
                  <a:pt x="177" y="496"/>
                </a:cubicBezTo>
                <a:close/>
                <a:moveTo>
                  <a:pt x="376" y="165"/>
                </a:moveTo>
                <a:lnTo>
                  <a:pt x="258" y="165"/>
                </a:lnTo>
                <a:cubicBezTo>
                  <a:pt x="246" y="165"/>
                  <a:pt x="235" y="175"/>
                  <a:pt x="235" y="188"/>
                </a:cubicBezTo>
                <a:cubicBezTo>
                  <a:pt x="235" y="201"/>
                  <a:pt x="246" y="212"/>
                  <a:pt x="258" y="212"/>
                </a:cubicBezTo>
                <a:lnTo>
                  <a:pt x="381" y="212"/>
                </a:lnTo>
                <a:cubicBezTo>
                  <a:pt x="378" y="196"/>
                  <a:pt x="376" y="181"/>
                  <a:pt x="376" y="165"/>
                </a:cubicBezTo>
                <a:close/>
                <a:moveTo>
                  <a:pt x="258" y="259"/>
                </a:moveTo>
                <a:cubicBezTo>
                  <a:pt x="246" y="259"/>
                  <a:pt x="235" y="269"/>
                  <a:pt x="235" y="282"/>
                </a:cubicBezTo>
                <a:cubicBezTo>
                  <a:pt x="235" y="295"/>
                  <a:pt x="246" y="306"/>
                  <a:pt x="258" y="306"/>
                </a:cubicBezTo>
                <a:lnTo>
                  <a:pt x="430" y="306"/>
                </a:lnTo>
                <a:cubicBezTo>
                  <a:pt x="418" y="292"/>
                  <a:pt x="407" y="276"/>
                  <a:pt x="398" y="259"/>
                </a:cubicBezTo>
                <a:lnTo>
                  <a:pt x="258" y="259"/>
                </a:lnTo>
                <a:close/>
                <a:moveTo>
                  <a:pt x="235" y="376"/>
                </a:moveTo>
                <a:cubicBezTo>
                  <a:pt x="235" y="389"/>
                  <a:pt x="246" y="400"/>
                  <a:pt x="258" y="400"/>
                </a:cubicBezTo>
                <a:lnTo>
                  <a:pt x="447" y="400"/>
                </a:lnTo>
                <a:cubicBezTo>
                  <a:pt x="460" y="400"/>
                  <a:pt x="470" y="389"/>
                  <a:pt x="470" y="376"/>
                </a:cubicBezTo>
                <a:cubicBezTo>
                  <a:pt x="470" y="363"/>
                  <a:pt x="460" y="353"/>
                  <a:pt x="447" y="353"/>
                </a:cubicBezTo>
                <a:lnTo>
                  <a:pt x="258" y="353"/>
                </a:lnTo>
                <a:cubicBezTo>
                  <a:pt x="246" y="353"/>
                  <a:pt x="235" y="363"/>
                  <a:pt x="235" y="376"/>
                </a:cubicBezTo>
                <a:close/>
                <a:moveTo>
                  <a:pt x="447" y="447"/>
                </a:moveTo>
                <a:lnTo>
                  <a:pt x="258" y="447"/>
                </a:lnTo>
                <a:cubicBezTo>
                  <a:pt x="246" y="447"/>
                  <a:pt x="235" y="457"/>
                  <a:pt x="235" y="470"/>
                </a:cubicBezTo>
                <a:cubicBezTo>
                  <a:pt x="235" y="483"/>
                  <a:pt x="246" y="494"/>
                  <a:pt x="258" y="494"/>
                </a:cubicBezTo>
                <a:lnTo>
                  <a:pt x="447" y="494"/>
                </a:lnTo>
                <a:cubicBezTo>
                  <a:pt x="460" y="494"/>
                  <a:pt x="470" y="483"/>
                  <a:pt x="470" y="470"/>
                </a:cubicBezTo>
                <a:cubicBezTo>
                  <a:pt x="470" y="457"/>
                  <a:pt x="460" y="447"/>
                  <a:pt x="447" y="447"/>
                </a:cubicBezTo>
                <a:close/>
                <a:moveTo>
                  <a:pt x="353" y="541"/>
                </a:moveTo>
                <a:lnTo>
                  <a:pt x="258" y="541"/>
                </a:lnTo>
                <a:cubicBezTo>
                  <a:pt x="246" y="541"/>
                  <a:pt x="235" y="551"/>
                  <a:pt x="235" y="564"/>
                </a:cubicBezTo>
                <a:cubicBezTo>
                  <a:pt x="235" y="577"/>
                  <a:pt x="246" y="587"/>
                  <a:pt x="258" y="587"/>
                </a:cubicBezTo>
                <a:lnTo>
                  <a:pt x="353" y="587"/>
                </a:lnTo>
                <a:cubicBezTo>
                  <a:pt x="366" y="587"/>
                  <a:pt x="376" y="577"/>
                  <a:pt x="376" y="564"/>
                </a:cubicBezTo>
                <a:cubicBezTo>
                  <a:pt x="376" y="551"/>
                  <a:pt x="366" y="541"/>
                  <a:pt x="353" y="54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/>
          </a:p>
        </p:txBody>
      </p:sp>
      <p:sp>
        <p:nvSpPr>
          <p:cNvPr id="29" name="TextBox 61"/>
          <p:cNvSpPr txBox="1"/>
          <p:nvPr/>
        </p:nvSpPr>
        <p:spPr>
          <a:xfrm>
            <a:off x="3562985" y="1767205"/>
            <a:ext cx="60623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dist"/>
            <a:r>
              <a:rPr lang="zh-CN" altLang="zh-CN" sz="4400" dirty="0">
                <a:solidFill>
                  <a:schemeClr val="bg1"/>
                </a:solidFill>
              </a:rPr>
              <a:t>七：消除客户的抗拒点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23055" y="3016250"/>
            <a:ext cx="5174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销售是从拒绝开始，成交从异议开始</a:t>
            </a:r>
            <a:endParaRPr lang="zh-CN" altLang="en-US" sz="2400">
              <a:solidFill>
                <a:srgbClr val="D4B080"/>
              </a:solidFill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 flipV="1">
            <a:off x="3296285" y="2649220"/>
            <a:ext cx="6828155" cy="15240"/>
          </a:xfrm>
          <a:prstGeom prst="line">
            <a:avLst/>
          </a:prstGeom>
          <a:noFill/>
          <a:ln w="15875" cap="flat">
            <a:solidFill>
              <a:srgbClr val="CFAA7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31" name="TextBox 42"/>
          <p:cNvSpPr txBox="1"/>
          <p:nvPr/>
        </p:nvSpPr>
        <p:spPr>
          <a:xfrm>
            <a:off x="257810" y="191770"/>
            <a:ext cx="3326765" cy="492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</a:rPr>
              <a:t>抗拒的</a:t>
            </a:r>
            <a:r>
              <a:rPr lang="en-US" altLang="zh-CN" sz="3200" dirty="0">
                <a:solidFill>
                  <a:schemeClr val="bg1"/>
                </a:solidFill>
              </a:rPr>
              <a:t>6</a:t>
            </a:r>
            <a:r>
              <a:rPr lang="zh-CN" altLang="en-US" sz="3200" dirty="0">
                <a:solidFill>
                  <a:schemeClr val="bg1"/>
                </a:solidFill>
              </a:rPr>
              <a:t>大原因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971040" y="1553210"/>
            <a:ext cx="7428865" cy="3710940"/>
            <a:chOff x="2698" y="2005"/>
            <a:chExt cx="11337" cy="5834"/>
          </a:xfrm>
        </p:grpSpPr>
        <p:grpSp>
          <p:nvGrpSpPr>
            <p:cNvPr id="8" name="组合 7"/>
            <p:cNvGrpSpPr/>
            <p:nvPr/>
          </p:nvGrpSpPr>
          <p:grpSpPr>
            <a:xfrm>
              <a:off x="7917" y="2090"/>
              <a:ext cx="2838" cy="2535"/>
              <a:chOff x="-1684571" y="2264398"/>
              <a:chExt cx="2421957" cy="2162463"/>
            </a:xfrm>
          </p:grpSpPr>
          <p:sp>
            <p:nvSpPr>
              <p:cNvPr id="3" name="Freeform 5"/>
              <p:cNvSpPr/>
              <p:nvPr/>
            </p:nvSpPr>
            <p:spPr bwMode="auto">
              <a:xfrm>
                <a:off x="-1684571" y="2264398"/>
                <a:ext cx="2421957" cy="2162463"/>
              </a:xfrm>
              <a:custGeom>
                <a:avLst/>
                <a:gdLst>
                  <a:gd name="T0" fmla="*/ 2156 w 2759"/>
                  <a:gd name="T1" fmla="*/ 133 h 2444"/>
                  <a:gd name="T2" fmla="*/ 2434 w 2759"/>
                  <a:gd name="T3" fmla="*/ 614 h 2444"/>
                  <a:gd name="T4" fmla="*/ 2709 w 2759"/>
                  <a:gd name="T5" fmla="*/ 1090 h 2444"/>
                  <a:gd name="T6" fmla="*/ 2712 w 2759"/>
                  <a:gd name="T7" fmla="*/ 1350 h 2444"/>
                  <a:gd name="T8" fmla="*/ 2434 w 2759"/>
                  <a:gd name="T9" fmla="*/ 1831 h 2444"/>
                  <a:gd name="T10" fmla="*/ 2159 w 2759"/>
                  <a:gd name="T11" fmla="*/ 2307 h 2444"/>
                  <a:gd name="T12" fmla="*/ 1935 w 2759"/>
                  <a:gd name="T13" fmla="*/ 2439 h 2444"/>
                  <a:gd name="T14" fmla="*/ 1380 w 2759"/>
                  <a:gd name="T15" fmla="*/ 2439 h 2444"/>
                  <a:gd name="T16" fmla="*/ 829 w 2759"/>
                  <a:gd name="T17" fmla="*/ 2439 h 2444"/>
                  <a:gd name="T18" fmla="*/ 603 w 2759"/>
                  <a:gd name="T19" fmla="*/ 2312 h 2444"/>
                  <a:gd name="T20" fmla="*/ 326 w 2759"/>
                  <a:gd name="T21" fmla="*/ 1831 h 2444"/>
                  <a:gd name="T22" fmla="*/ 51 w 2759"/>
                  <a:gd name="T23" fmla="*/ 1354 h 2444"/>
                  <a:gd name="T24" fmla="*/ 48 w 2759"/>
                  <a:gd name="T25" fmla="*/ 1095 h 2444"/>
                  <a:gd name="T26" fmla="*/ 326 w 2759"/>
                  <a:gd name="T27" fmla="*/ 614 h 2444"/>
                  <a:gd name="T28" fmla="*/ 601 w 2759"/>
                  <a:gd name="T29" fmla="*/ 137 h 2444"/>
                  <a:gd name="T30" fmla="*/ 824 w 2759"/>
                  <a:gd name="T31" fmla="*/ 5 h 2444"/>
                  <a:gd name="T32" fmla="*/ 1380 w 2759"/>
                  <a:gd name="T33" fmla="*/ 5 h 2444"/>
                  <a:gd name="T34" fmla="*/ 1930 w 2759"/>
                  <a:gd name="T35" fmla="*/ 5 h 2444"/>
                  <a:gd name="T36" fmla="*/ 2156 w 2759"/>
                  <a:gd name="T37" fmla="*/ 133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59" h="2444">
                    <a:moveTo>
                      <a:pt x="2156" y="133"/>
                    </a:moveTo>
                    <a:lnTo>
                      <a:pt x="2434" y="614"/>
                    </a:lnTo>
                    <a:cubicBezTo>
                      <a:pt x="2525" y="773"/>
                      <a:pt x="2617" y="932"/>
                      <a:pt x="2709" y="1090"/>
                    </a:cubicBezTo>
                    <a:cubicBezTo>
                      <a:pt x="2759" y="1168"/>
                      <a:pt x="2755" y="1271"/>
                      <a:pt x="2712" y="1350"/>
                    </a:cubicBezTo>
                    <a:lnTo>
                      <a:pt x="2434" y="1831"/>
                    </a:lnTo>
                    <a:cubicBezTo>
                      <a:pt x="2342" y="1990"/>
                      <a:pt x="2250" y="2149"/>
                      <a:pt x="2159" y="2307"/>
                    </a:cubicBezTo>
                    <a:cubicBezTo>
                      <a:pt x="2117" y="2390"/>
                      <a:pt x="2025" y="2438"/>
                      <a:pt x="1935" y="2439"/>
                    </a:cubicBezTo>
                    <a:lnTo>
                      <a:pt x="1380" y="2439"/>
                    </a:lnTo>
                    <a:cubicBezTo>
                      <a:pt x="1196" y="2439"/>
                      <a:pt x="1013" y="2439"/>
                      <a:pt x="829" y="2439"/>
                    </a:cubicBezTo>
                    <a:cubicBezTo>
                      <a:pt x="737" y="2444"/>
                      <a:pt x="650" y="2389"/>
                      <a:pt x="603" y="2312"/>
                    </a:cubicBezTo>
                    <a:lnTo>
                      <a:pt x="326" y="1831"/>
                    </a:lnTo>
                    <a:cubicBezTo>
                      <a:pt x="234" y="1672"/>
                      <a:pt x="142" y="1513"/>
                      <a:pt x="51" y="1354"/>
                    </a:cubicBezTo>
                    <a:cubicBezTo>
                      <a:pt x="0" y="1277"/>
                      <a:pt x="4" y="1173"/>
                      <a:pt x="48" y="1095"/>
                    </a:cubicBezTo>
                    <a:lnTo>
                      <a:pt x="326" y="614"/>
                    </a:lnTo>
                    <a:cubicBezTo>
                      <a:pt x="417" y="455"/>
                      <a:pt x="509" y="296"/>
                      <a:pt x="601" y="137"/>
                    </a:cubicBezTo>
                    <a:cubicBezTo>
                      <a:pt x="643" y="55"/>
                      <a:pt x="735" y="7"/>
                      <a:pt x="824" y="5"/>
                    </a:cubicBezTo>
                    <a:lnTo>
                      <a:pt x="1380" y="5"/>
                    </a:lnTo>
                    <a:cubicBezTo>
                      <a:pt x="1563" y="5"/>
                      <a:pt x="1747" y="5"/>
                      <a:pt x="1930" y="5"/>
                    </a:cubicBezTo>
                    <a:cubicBezTo>
                      <a:pt x="2022" y="0"/>
                      <a:pt x="2110" y="56"/>
                      <a:pt x="2156" y="1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C1975F"/>
                  </a:gs>
                  <a:gs pos="100000">
                    <a:srgbClr val="E8CAA2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-1624628" y="2320141"/>
                <a:ext cx="2304704" cy="2050976"/>
              </a:xfrm>
              <a:custGeom>
                <a:avLst/>
                <a:gdLst>
                  <a:gd name="T0" fmla="*/ 2060 w 2654"/>
                  <a:gd name="T1" fmla="*/ 107 h 2342"/>
                  <a:gd name="T2" fmla="*/ 1880 w 2654"/>
                  <a:gd name="T3" fmla="*/ 4 h 2342"/>
                  <a:gd name="T4" fmla="*/ 1878 w 2654"/>
                  <a:gd name="T5" fmla="*/ 4 h 2342"/>
                  <a:gd name="T6" fmla="*/ 1877 w 2654"/>
                  <a:gd name="T7" fmla="*/ 4 h 2342"/>
                  <a:gd name="T8" fmla="*/ 1327 w 2654"/>
                  <a:gd name="T9" fmla="*/ 4 h 2342"/>
                  <a:gd name="T10" fmla="*/ 772 w 2654"/>
                  <a:gd name="T11" fmla="*/ 4 h 2342"/>
                  <a:gd name="T12" fmla="*/ 592 w 2654"/>
                  <a:gd name="T13" fmla="*/ 109 h 2342"/>
                  <a:gd name="T14" fmla="*/ 592 w 2654"/>
                  <a:gd name="T15" fmla="*/ 110 h 2342"/>
                  <a:gd name="T16" fmla="*/ 591 w 2654"/>
                  <a:gd name="T17" fmla="*/ 111 h 2342"/>
                  <a:gd name="T18" fmla="*/ 316 w 2654"/>
                  <a:gd name="T19" fmla="*/ 588 h 2342"/>
                  <a:gd name="T20" fmla="*/ 39 w 2654"/>
                  <a:gd name="T21" fmla="*/ 1068 h 2342"/>
                  <a:gd name="T22" fmla="*/ 39 w 2654"/>
                  <a:gd name="T23" fmla="*/ 1276 h 2342"/>
                  <a:gd name="T24" fmla="*/ 40 w 2654"/>
                  <a:gd name="T25" fmla="*/ 1277 h 2342"/>
                  <a:gd name="T26" fmla="*/ 41 w 2654"/>
                  <a:gd name="T27" fmla="*/ 1278 h 2342"/>
                  <a:gd name="T28" fmla="*/ 316 w 2654"/>
                  <a:gd name="T29" fmla="*/ 1755 h 2342"/>
                  <a:gd name="T30" fmla="*/ 593 w 2654"/>
                  <a:gd name="T31" fmla="*/ 2235 h 2342"/>
                  <a:gd name="T32" fmla="*/ 774 w 2654"/>
                  <a:gd name="T33" fmla="*/ 2339 h 2342"/>
                  <a:gd name="T34" fmla="*/ 775 w 2654"/>
                  <a:gd name="T35" fmla="*/ 2338 h 2342"/>
                  <a:gd name="T36" fmla="*/ 776 w 2654"/>
                  <a:gd name="T37" fmla="*/ 2338 h 2342"/>
                  <a:gd name="T38" fmla="*/ 1327 w 2654"/>
                  <a:gd name="T39" fmla="*/ 2338 h 2342"/>
                  <a:gd name="T40" fmla="*/ 1881 w 2654"/>
                  <a:gd name="T41" fmla="*/ 2338 h 2342"/>
                  <a:gd name="T42" fmla="*/ 2061 w 2654"/>
                  <a:gd name="T43" fmla="*/ 2234 h 2342"/>
                  <a:gd name="T44" fmla="*/ 2062 w 2654"/>
                  <a:gd name="T45" fmla="*/ 2233 h 2342"/>
                  <a:gd name="T46" fmla="*/ 2062 w 2654"/>
                  <a:gd name="T47" fmla="*/ 2231 h 2342"/>
                  <a:gd name="T48" fmla="*/ 2337 w 2654"/>
                  <a:gd name="T49" fmla="*/ 1755 h 2342"/>
                  <a:gd name="T50" fmla="*/ 2615 w 2654"/>
                  <a:gd name="T51" fmla="*/ 1274 h 2342"/>
                  <a:gd name="T52" fmla="*/ 2614 w 2654"/>
                  <a:gd name="T53" fmla="*/ 1067 h 2342"/>
                  <a:gd name="T54" fmla="*/ 2613 w 2654"/>
                  <a:gd name="T55" fmla="*/ 1066 h 2342"/>
                  <a:gd name="T56" fmla="*/ 2613 w 2654"/>
                  <a:gd name="T57" fmla="*/ 1064 h 2342"/>
                  <a:gd name="T58" fmla="*/ 2337 w 2654"/>
                  <a:gd name="T59" fmla="*/ 588 h 2342"/>
                  <a:gd name="T60" fmla="*/ 2060 w 2654"/>
                  <a:gd name="T61" fmla="*/ 107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54" h="2342">
                    <a:moveTo>
                      <a:pt x="2060" y="107"/>
                    </a:moveTo>
                    <a:cubicBezTo>
                      <a:pt x="2023" y="46"/>
                      <a:pt x="1953" y="0"/>
                      <a:pt x="1880" y="4"/>
                    </a:cubicBezTo>
                    <a:lnTo>
                      <a:pt x="1878" y="4"/>
                    </a:lnTo>
                    <a:lnTo>
                      <a:pt x="1877" y="4"/>
                    </a:lnTo>
                    <a:cubicBezTo>
                      <a:pt x="1694" y="4"/>
                      <a:pt x="1510" y="4"/>
                      <a:pt x="1327" y="4"/>
                    </a:cubicBezTo>
                    <a:lnTo>
                      <a:pt x="772" y="4"/>
                    </a:lnTo>
                    <a:cubicBezTo>
                      <a:pt x="700" y="5"/>
                      <a:pt x="626" y="44"/>
                      <a:pt x="592" y="109"/>
                    </a:cubicBezTo>
                    <a:lnTo>
                      <a:pt x="592" y="110"/>
                    </a:lnTo>
                    <a:lnTo>
                      <a:pt x="591" y="111"/>
                    </a:lnTo>
                    <a:cubicBezTo>
                      <a:pt x="499" y="270"/>
                      <a:pt x="408" y="429"/>
                      <a:pt x="316" y="588"/>
                    </a:cubicBezTo>
                    <a:lnTo>
                      <a:pt x="39" y="1068"/>
                    </a:lnTo>
                    <a:cubicBezTo>
                      <a:pt x="4" y="1131"/>
                      <a:pt x="0" y="1215"/>
                      <a:pt x="39" y="1276"/>
                    </a:cubicBezTo>
                    <a:lnTo>
                      <a:pt x="40" y="1277"/>
                    </a:lnTo>
                    <a:lnTo>
                      <a:pt x="41" y="1278"/>
                    </a:lnTo>
                    <a:cubicBezTo>
                      <a:pt x="133" y="1437"/>
                      <a:pt x="224" y="1596"/>
                      <a:pt x="316" y="1755"/>
                    </a:cubicBezTo>
                    <a:lnTo>
                      <a:pt x="593" y="2235"/>
                    </a:lnTo>
                    <a:cubicBezTo>
                      <a:pt x="630" y="2297"/>
                      <a:pt x="701" y="2342"/>
                      <a:pt x="774" y="2339"/>
                    </a:cubicBezTo>
                    <a:lnTo>
                      <a:pt x="775" y="2338"/>
                    </a:lnTo>
                    <a:lnTo>
                      <a:pt x="776" y="2338"/>
                    </a:lnTo>
                    <a:cubicBezTo>
                      <a:pt x="960" y="2338"/>
                      <a:pt x="1143" y="2338"/>
                      <a:pt x="1327" y="2338"/>
                    </a:cubicBezTo>
                    <a:lnTo>
                      <a:pt x="1881" y="2338"/>
                    </a:lnTo>
                    <a:cubicBezTo>
                      <a:pt x="1953" y="2337"/>
                      <a:pt x="2028" y="2299"/>
                      <a:pt x="2061" y="2234"/>
                    </a:cubicBezTo>
                    <a:lnTo>
                      <a:pt x="2062" y="2233"/>
                    </a:lnTo>
                    <a:lnTo>
                      <a:pt x="2062" y="2231"/>
                    </a:lnTo>
                    <a:cubicBezTo>
                      <a:pt x="2154" y="2073"/>
                      <a:pt x="2246" y="1914"/>
                      <a:pt x="2337" y="1755"/>
                    </a:cubicBezTo>
                    <a:lnTo>
                      <a:pt x="2615" y="1274"/>
                    </a:lnTo>
                    <a:cubicBezTo>
                      <a:pt x="2650" y="1212"/>
                      <a:pt x="2654" y="1128"/>
                      <a:pt x="2614" y="1067"/>
                    </a:cubicBezTo>
                    <a:lnTo>
                      <a:pt x="2613" y="1066"/>
                    </a:lnTo>
                    <a:lnTo>
                      <a:pt x="2613" y="1064"/>
                    </a:lnTo>
                    <a:cubicBezTo>
                      <a:pt x="2521" y="906"/>
                      <a:pt x="2429" y="747"/>
                      <a:pt x="2337" y="588"/>
                    </a:cubicBezTo>
                    <a:lnTo>
                      <a:pt x="2060" y="107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574" y="2005"/>
              <a:ext cx="2838" cy="2535"/>
              <a:chOff x="8332" y="1947"/>
              <a:chExt cx="2838" cy="2535"/>
            </a:xfrm>
          </p:grpSpPr>
          <p:sp>
            <p:nvSpPr>
              <p:cNvPr id="13" name="Freeform 5"/>
              <p:cNvSpPr/>
              <p:nvPr/>
            </p:nvSpPr>
            <p:spPr bwMode="auto">
              <a:xfrm>
                <a:off x="8332" y="1947"/>
                <a:ext cx="2838" cy="2535"/>
              </a:xfrm>
              <a:custGeom>
                <a:avLst/>
                <a:gdLst>
                  <a:gd name="T0" fmla="*/ 2156 w 2759"/>
                  <a:gd name="T1" fmla="*/ 133 h 2444"/>
                  <a:gd name="T2" fmla="*/ 2434 w 2759"/>
                  <a:gd name="T3" fmla="*/ 614 h 2444"/>
                  <a:gd name="T4" fmla="*/ 2709 w 2759"/>
                  <a:gd name="T5" fmla="*/ 1090 h 2444"/>
                  <a:gd name="T6" fmla="*/ 2712 w 2759"/>
                  <a:gd name="T7" fmla="*/ 1350 h 2444"/>
                  <a:gd name="T8" fmla="*/ 2434 w 2759"/>
                  <a:gd name="T9" fmla="*/ 1831 h 2444"/>
                  <a:gd name="T10" fmla="*/ 2159 w 2759"/>
                  <a:gd name="T11" fmla="*/ 2307 h 2444"/>
                  <a:gd name="T12" fmla="*/ 1935 w 2759"/>
                  <a:gd name="T13" fmla="*/ 2439 h 2444"/>
                  <a:gd name="T14" fmla="*/ 1380 w 2759"/>
                  <a:gd name="T15" fmla="*/ 2439 h 2444"/>
                  <a:gd name="T16" fmla="*/ 829 w 2759"/>
                  <a:gd name="T17" fmla="*/ 2439 h 2444"/>
                  <a:gd name="T18" fmla="*/ 603 w 2759"/>
                  <a:gd name="T19" fmla="*/ 2312 h 2444"/>
                  <a:gd name="T20" fmla="*/ 326 w 2759"/>
                  <a:gd name="T21" fmla="*/ 1831 h 2444"/>
                  <a:gd name="T22" fmla="*/ 51 w 2759"/>
                  <a:gd name="T23" fmla="*/ 1354 h 2444"/>
                  <a:gd name="T24" fmla="*/ 48 w 2759"/>
                  <a:gd name="T25" fmla="*/ 1095 h 2444"/>
                  <a:gd name="T26" fmla="*/ 326 w 2759"/>
                  <a:gd name="T27" fmla="*/ 614 h 2444"/>
                  <a:gd name="T28" fmla="*/ 601 w 2759"/>
                  <a:gd name="T29" fmla="*/ 137 h 2444"/>
                  <a:gd name="T30" fmla="*/ 824 w 2759"/>
                  <a:gd name="T31" fmla="*/ 5 h 2444"/>
                  <a:gd name="T32" fmla="*/ 1380 w 2759"/>
                  <a:gd name="T33" fmla="*/ 5 h 2444"/>
                  <a:gd name="T34" fmla="*/ 1930 w 2759"/>
                  <a:gd name="T35" fmla="*/ 5 h 2444"/>
                  <a:gd name="T36" fmla="*/ 2156 w 2759"/>
                  <a:gd name="T37" fmla="*/ 133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59" h="2444">
                    <a:moveTo>
                      <a:pt x="2156" y="133"/>
                    </a:moveTo>
                    <a:lnTo>
                      <a:pt x="2434" y="614"/>
                    </a:lnTo>
                    <a:cubicBezTo>
                      <a:pt x="2525" y="773"/>
                      <a:pt x="2617" y="932"/>
                      <a:pt x="2709" y="1090"/>
                    </a:cubicBezTo>
                    <a:cubicBezTo>
                      <a:pt x="2759" y="1168"/>
                      <a:pt x="2755" y="1271"/>
                      <a:pt x="2712" y="1350"/>
                    </a:cubicBezTo>
                    <a:lnTo>
                      <a:pt x="2434" y="1831"/>
                    </a:lnTo>
                    <a:cubicBezTo>
                      <a:pt x="2342" y="1990"/>
                      <a:pt x="2250" y="2149"/>
                      <a:pt x="2159" y="2307"/>
                    </a:cubicBezTo>
                    <a:cubicBezTo>
                      <a:pt x="2117" y="2390"/>
                      <a:pt x="2025" y="2438"/>
                      <a:pt x="1935" y="2439"/>
                    </a:cubicBezTo>
                    <a:lnTo>
                      <a:pt x="1380" y="2439"/>
                    </a:lnTo>
                    <a:cubicBezTo>
                      <a:pt x="1196" y="2439"/>
                      <a:pt x="1013" y="2439"/>
                      <a:pt x="829" y="2439"/>
                    </a:cubicBezTo>
                    <a:cubicBezTo>
                      <a:pt x="737" y="2444"/>
                      <a:pt x="650" y="2389"/>
                      <a:pt x="603" y="2312"/>
                    </a:cubicBezTo>
                    <a:lnTo>
                      <a:pt x="326" y="1831"/>
                    </a:lnTo>
                    <a:cubicBezTo>
                      <a:pt x="234" y="1672"/>
                      <a:pt x="142" y="1513"/>
                      <a:pt x="51" y="1354"/>
                    </a:cubicBezTo>
                    <a:cubicBezTo>
                      <a:pt x="0" y="1277"/>
                      <a:pt x="4" y="1173"/>
                      <a:pt x="48" y="1095"/>
                    </a:cubicBezTo>
                    <a:lnTo>
                      <a:pt x="326" y="614"/>
                    </a:lnTo>
                    <a:cubicBezTo>
                      <a:pt x="417" y="455"/>
                      <a:pt x="509" y="296"/>
                      <a:pt x="601" y="137"/>
                    </a:cubicBezTo>
                    <a:cubicBezTo>
                      <a:pt x="643" y="55"/>
                      <a:pt x="735" y="7"/>
                      <a:pt x="824" y="5"/>
                    </a:cubicBezTo>
                    <a:lnTo>
                      <a:pt x="1380" y="5"/>
                    </a:lnTo>
                    <a:cubicBezTo>
                      <a:pt x="1563" y="5"/>
                      <a:pt x="1747" y="5"/>
                      <a:pt x="1930" y="5"/>
                    </a:cubicBezTo>
                    <a:cubicBezTo>
                      <a:pt x="2022" y="0"/>
                      <a:pt x="2110" y="56"/>
                      <a:pt x="2156" y="1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C1975F"/>
                  </a:gs>
                  <a:gs pos="100000">
                    <a:srgbClr val="E8CAA2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8396" y="2021"/>
                <a:ext cx="2701" cy="2404"/>
              </a:xfrm>
              <a:custGeom>
                <a:avLst/>
                <a:gdLst>
                  <a:gd name="T0" fmla="*/ 2060 w 2654"/>
                  <a:gd name="T1" fmla="*/ 107 h 2342"/>
                  <a:gd name="T2" fmla="*/ 1880 w 2654"/>
                  <a:gd name="T3" fmla="*/ 4 h 2342"/>
                  <a:gd name="T4" fmla="*/ 1878 w 2654"/>
                  <a:gd name="T5" fmla="*/ 4 h 2342"/>
                  <a:gd name="T6" fmla="*/ 1877 w 2654"/>
                  <a:gd name="T7" fmla="*/ 4 h 2342"/>
                  <a:gd name="T8" fmla="*/ 1327 w 2654"/>
                  <a:gd name="T9" fmla="*/ 4 h 2342"/>
                  <a:gd name="T10" fmla="*/ 772 w 2654"/>
                  <a:gd name="T11" fmla="*/ 4 h 2342"/>
                  <a:gd name="T12" fmla="*/ 592 w 2654"/>
                  <a:gd name="T13" fmla="*/ 109 h 2342"/>
                  <a:gd name="T14" fmla="*/ 592 w 2654"/>
                  <a:gd name="T15" fmla="*/ 110 h 2342"/>
                  <a:gd name="T16" fmla="*/ 591 w 2654"/>
                  <a:gd name="T17" fmla="*/ 111 h 2342"/>
                  <a:gd name="T18" fmla="*/ 316 w 2654"/>
                  <a:gd name="T19" fmla="*/ 588 h 2342"/>
                  <a:gd name="T20" fmla="*/ 39 w 2654"/>
                  <a:gd name="T21" fmla="*/ 1068 h 2342"/>
                  <a:gd name="T22" fmla="*/ 39 w 2654"/>
                  <a:gd name="T23" fmla="*/ 1276 h 2342"/>
                  <a:gd name="T24" fmla="*/ 40 w 2654"/>
                  <a:gd name="T25" fmla="*/ 1277 h 2342"/>
                  <a:gd name="T26" fmla="*/ 41 w 2654"/>
                  <a:gd name="T27" fmla="*/ 1278 h 2342"/>
                  <a:gd name="T28" fmla="*/ 316 w 2654"/>
                  <a:gd name="T29" fmla="*/ 1755 h 2342"/>
                  <a:gd name="T30" fmla="*/ 593 w 2654"/>
                  <a:gd name="T31" fmla="*/ 2235 h 2342"/>
                  <a:gd name="T32" fmla="*/ 774 w 2654"/>
                  <a:gd name="T33" fmla="*/ 2339 h 2342"/>
                  <a:gd name="T34" fmla="*/ 775 w 2654"/>
                  <a:gd name="T35" fmla="*/ 2338 h 2342"/>
                  <a:gd name="T36" fmla="*/ 776 w 2654"/>
                  <a:gd name="T37" fmla="*/ 2338 h 2342"/>
                  <a:gd name="T38" fmla="*/ 1327 w 2654"/>
                  <a:gd name="T39" fmla="*/ 2338 h 2342"/>
                  <a:gd name="T40" fmla="*/ 1881 w 2654"/>
                  <a:gd name="T41" fmla="*/ 2338 h 2342"/>
                  <a:gd name="T42" fmla="*/ 2061 w 2654"/>
                  <a:gd name="T43" fmla="*/ 2234 h 2342"/>
                  <a:gd name="T44" fmla="*/ 2062 w 2654"/>
                  <a:gd name="T45" fmla="*/ 2233 h 2342"/>
                  <a:gd name="T46" fmla="*/ 2062 w 2654"/>
                  <a:gd name="T47" fmla="*/ 2231 h 2342"/>
                  <a:gd name="T48" fmla="*/ 2337 w 2654"/>
                  <a:gd name="T49" fmla="*/ 1755 h 2342"/>
                  <a:gd name="T50" fmla="*/ 2615 w 2654"/>
                  <a:gd name="T51" fmla="*/ 1274 h 2342"/>
                  <a:gd name="T52" fmla="*/ 2614 w 2654"/>
                  <a:gd name="T53" fmla="*/ 1067 h 2342"/>
                  <a:gd name="T54" fmla="*/ 2613 w 2654"/>
                  <a:gd name="T55" fmla="*/ 1066 h 2342"/>
                  <a:gd name="T56" fmla="*/ 2613 w 2654"/>
                  <a:gd name="T57" fmla="*/ 1064 h 2342"/>
                  <a:gd name="T58" fmla="*/ 2337 w 2654"/>
                  <a:gd name="T59" fmla="*/ 588 h 2342"/>
                  <a:gd name="T60" fmla="*/ 2060 w 2654"/>
                  <a:gd name="T61" fmla="*/ 107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54" h="2342">
                    <a:moveTo>
                      <a:pt x="2060" y="107"/>
                    </a:moveTo>
                    <a:cubicBezTo>
                      <a:pt x="2023" y="46"/>
                      <a:pt x="1953" y="0"/>
                      <a:pt x="1880" y="4"/>
                    </a:cubicBezTo>
                    <a:lnTo>
                      <a:pt x="1878" y="4"/>
                    </a:lnTo>
                    <a:lnTo>
                      <a:pt x="1877" y="4"/>
                    </a:lnTo>
                    <a:cubicBezTo>
                      <a:pt x="1694" y="4"/>
                      <a:pt x="1510" y="4"/>
                      <a:pt x="1327" y="4"/>
                    </a:cubicBezTo>
                    <a:lnTo>
                      <a:pt x="772" y="4"/>
                    </a:lnTo>
                    <a:cubicBezTo>
                      <a:pt x="700" y="5"/>
                      <a:pt x="626" y="44"/>
                      <a:pt x="592" y="109"/>
                    </a:cubicBezTo>
                    <a:lnTo>
                      <a:pt x="592" y="110"/>
                    </a:lnTo>
                    <a:lnTo>
                      <a:pt x="591" y="111"/>
                    </a:lnTo>
                    <a:cubicBezTo>
                      <a:pt x="499" y="270"/>
                      <a:pt x="408" y="429"/>
                      <a:pt x="316" y="588"/>
                    </a:cubicBezTo>
                    <a:lnTo>
                      <a:pt x="39" y="1068"/>
                    </a:lnTo>
                    <a:cubicBezTo>
                      <a:pt x="4" y="1131"/>
                      <a:pt x="0" y="1215"/>
                      <a:pt x="39" y="1276"/>
                    </a:cubicBezTo>
                    <a:lnTo>
                      <a:pt x="40" y="1277"/>
                    </a:lnTo>
                    <a:lnTo>
                      <a:pt x="41" y="1278"/>
                    </a:lnTo>
                    <a:cubicBezTo>
                      <a:pt x="133" y="1437"/>
                      <a:pt x="224" y="1596"/>
                      <a:pt x="316" y="1755"/>
                    </a:cubicBezTo>
                    <a:lnTo>
                      <a:pt x="593" y="2235"/>
                    </a:lnTo>
                    <a:cubicBezTo>
                      <a:pt x="630" y="2297"/>
                      <a:pt x="701" y="2342"/>
                      <a:pt x="774" y="2339"/>
                    </a:cubicBezTo>
                    <a:lnTo>
                      <a:pt x="775" y="2338"/>
                    </a:lnTo>
                    <a:lnTo>
                      <a:pt x="776" y="2338"/>
                    </a:lnTo>
                    <a:cubicBezTo>
                      <a:pt x="960" y="2338"/>
                      <a:pt x="1143" y="2338"/>
                      <a:pt x="1327" y="2338"/>
                    </a:cubicBezTo>
                    <a:lnTo>
                      <a:pt x="1881" y="2338"/>
                    </a:lnTo>
                    <a:cubicBezTo>
                      <a:pt x="1953" y="2337"/>
                      <a:pt x="2028" y="2299"/>
                      <a:pt x="2061" y="2234"/>
                    </a:cubicBezTo>
                    <a:lnTo>
                      <a:pt x="2062" y="2233"/>
                    </a:lnTo>
                    <a:lnTo>
                      <a:pt x="2062" y="2231"/>
                    </a:lnTo>
                    <a:cubicBezTo>
                      <a:pt x="2154" y="2073"/>
                      <a:pt x="2246" y="1914"/>
                      <a:pt x="2337" y="1755"/>
                    </a:cubicBezTo>
                    <a:lnTo>
                      <a:pt x="2615" y="1274"/>
                    </a:lnTo>
                    <a:cubicBezTo>
                      <a:pt x="2650" y="1212"/>
                      <a:pt x="2654" y="1128"/>
                      <a:pt x="2614" y="1067"/>
                    </a:cubicBezTo>
                    <a:lnTo>
                      <a:pt x="2613" y="1066"/>
                    </a:lnTo>
                    <a:lnTo>
                      <a:pt x="2613" y="1064"/>
                    </a:lnTo>
                    <a:cubicBezTo>
                      <a:pt x="2521" y="906"/>
                      <a:pt x="2429" y="747"/>
                      <a:pt x="2337" y="588"/>
                    </a:cubicBezTo>
                    <a:lnTo>
                      <a:pt x="2060" y="107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395" y="5243"/>
              <a:ext cx="2838" cy="2535"/>
              <a:chOff x="-2056634" y="2875236"/>
              <a:chExt cx="2421957" cy="2162463"/>
            </a:xfrm>
          </p:grpSpPr>
          <p:sp>
            <p:nvSpPr>
              <p:cNvPr id="22" name="Freeform 5"/>
              <p:cNvSpPr/>
              <p:nvPr/>
            </p:nvSpPr>
            <p:spPr bwMode="auto">
              <a:xfrm>
                <a:off x="-2056634" y="2875236"/>
                <a:ext cx="2421957" cy="2162463"/>
              </a:xfrm>
              <a:custGeom>
                <a:avLst/>
                <a:gdLst>
                  <a:gd name="T0" fmla="*/ 2156 w 2759"/>
                  <a:gd name="T1" fmla="*/ 133 h 2444"/>
                  <a:gd name="T2" fmla="*/ 2434 w 2759"/>
                  <a:gd name="T3" fmla="*/ 614 h 2444"/>
                  <a:gd name="T4" fmla="*/ 2709 w 2759"/>
                  <a:gd name="T5" fmla="*/ 1090 h 2444"/>
                  <a:gd name="T6" fmla="*/ 2712 w 2759"/>
                  <a:gd name="T7" fmla="*/ 1350 h 2444"/>
                  <a:gd name="T8" fmla="*/ 2434 w 2759"/>
                  <a:gd name="T9" fmla="*/ 1831 h 2444"/>
                  <a:gd name="T10" fmla="*/ 2159 w 2759"/>
                  <a:gd name="T11" fmla="*/ 2307 h 2444"/>
                  <a:gd name="T12" fmla="*/ 1935 w 2759"/>
                  <a:gd name="T13" fmla="*/ 2439 h 2444"/>
                  <a:gd name="T14" fmla="*/ 1380 w 2759"/>
                  <a:gd name="T15" fmla="*/ 2439 h 2444"/>
                  <a:gd name="T16" fmla="*/ 829 w 2759"/>
                  <a:gd name="T17" fmla="*/ 2439 h 2444"/>
                  <a:gd name="T18" fmla="*/ 603 w 2759"/>
                  <a:gd name="T19" fmla="*/ 2312 h 2444"/>
                  <a:gd name="T20" fmla="*/ 326 w 2759"/>
                  <a:gd name="T21" fmla="*/ 1831 h 2444"/>
                  <a:gd name="T22" fmla="*/ 51 w 2759"/>
                  <a:gd name="T23" fmla="*/ 1354 h 2444"/>
                  <a:gd name="T24" fmla="*/ 48 w 2759"/>
                  <a:gd name="T25" fmla="*/ 1095 h 2444"/>
                  <a:gd name="T26" fmla="*/ 326 w 2759"/>
                  <a:gd name="T27" fmla="*/ 614 h 2444"/>
                  <a:gd name="T28" fmla="*/ 601 w 2759"/>
                  <a:gd name="T29" fmla="*/ 137 h 2444"/>
                  <a:gd name="T30" fmla="*/ 824 w 2759"/>
                  <a:gd name="T31" fmla="*/ 5 h 2444"/>
                  <a:gd name="T32" fmla="*/ 1380 w 2759"/>
                  <a:gd name="T33" fmla="*/ 5 h 2444"/>
                  <a:gd name="T34" fmla="*/ 1930 w 2759"/>
                  <a:gd name="T35" fmla="*/ 5 h 2444"/>
                  <a:gd name="T36" fmla="*/ 2156 w 2759"/>
                  <a:gd name="T37" fmla="*/ 133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59" h="2444">
                    <a:moveTo>
                      <a:pt x="2156" y="133"/>
                    </a:moveTo>
                    <a:lnTo>
                      <a:pt x="2434" y="614"/>
                    </a:lnTo>
                    <a:cubicBezTo>
                      <a:pt x="2525" y="773"/>
                      <a:pt x="2617" y="932"/>
                      <a:pt x="2709" y="1090"/>
                    </a:cubicBezTo>
                    <a:cubicBezTo>
                      <a:pt x="2759" y="1168"/>
                      <a:pt x="2755" y="1271"/>
                      <a:pt x="2712" y="1350"/>
                    </a:cubicBezTo>
                    <a:lnTo>
                      <a:pt x="2434" y="1831"/>
                    </a:lnTo>
                    <a:cubicBezTo>
                      <a:pt x="2342" y="1990"/>
                      <a:pt x="2250" y="2149"/>
                      <a:pt x="2159" y="2307"/>
                    </a:cubicBezTo>
                    <a:cubicBezTo>
                      <a:pt x="2117" y="2390"/>
                      <a:pt x="2025" y="2438"/>
                      <a:pt x="1935" y="2439"/>
                    </a:cubicBezTo>
                    <a:lnTo>
                      <a:pt x="1380" y="2439"/>
                    </a:lnTo>
                    <a:cubicBezTo>
                      <a:pt x="1196" y="2439"/>
                      <a:pt x="1013" y="2439"/>
                      <a:pt x="829" y="2439"/>
                    </a:cubicBezTo>
                    <a:cubicBezTo>
                      <a:pt x="737" y="2444"/>
                      <a:pt x="650" y="2389"/>
                      <a:pt x="603" y="2312"/>
                    </a:cubicBezTo>
                    <a:lnTo>
                      <a:pt x="326" y="1831"/>
                    </a:lnTo>
                    <a:cubicBezTo>
                      <a:pt x="234" y="1672"/>
                      <a:pt x="142" y="1513"/>
                      <a:pt x="51" y="1354"/>
                    </a:cubicBezTo>
                    <a:cubicBezTo>
                      <a:pt x="0" y="1277"/>
                      <a:pt x="4" y="1173"/>
                      <a:pt x="48" y="1095"/>
                    </a:cubicBezTo>
                    <a:lnTo>
                      <a:pt x="326" y="614"/>
                    </a:lnTo>
                    <a:cubicBezTo>
                      <a:pt x="417" y="455"/>
                      <a:pt x="509" y="296"/>
                      <a:pt x="601" y="137"/>
                    </a:cubicBezTo>
                    <a:cubicBezTo>
                      <a:pt x="643" y="55"/>
                      <a:pt x="735" y="7"/>
                      <a:pt x="824" y="5"/>
                    </a:cubicBezTo>
                    <a:lnTo>
                      <a:pt x="1380" y="5"/>
                    </a:lnTo>
                    <a:cubicBezTo>
                      <a:pt x="1563" y="5"/>
                      <a:pt x="1747" y="5"/>
                      <a:pt x="1930" y="5"/>
                    </a:cubicBezTo>
                    <a:cubicBezTo>
                      <a:pt x="2022" y="0"/>
                      <a:pt x="2110" y="56"/>
                      <a:pt x="2156" y="1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C1975F"/>
                  </a:gs>
                  <a:gs pos="100000">
                    <a:srgbClr val="E8CAA2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-1993948" y="2930405"/>
                <a:ext cx="2304704" cy="2050976"/>
              </a:xfrm>
              <a:custGeom>
                <a:avLst/>
                <a:gdLst>
                  <a:gd name="T0" fmla="*/ 2060 w 2654"/>
                  <a:gd name="T1" fmla="*/ 107 h 2342"/>
                  <a:gd name="T2" fmla="*/ 1880 w 2654"/>
                  <a:gd name="T3" fmla="*/ 4 h 2342"/>
                  <a:gd name="T4" fmla="*/ 1878 w 2654"/>
                  <a:gd name="T5" fmla="*/ 4 h 2342"/>
                  <a:gd name="T6" fmla="*/ 1877 w 2654"/>
                  <a:gd name="T7" fmla="*/ 4 h 2342"/>
                  <a:gd name="T8" fmla="*/ 1327 w 2654"/>
                  <a:gd name="T9" fmla="*/ 4 h 2342"/>
                  <a:gd name="T10" fmla="*/ 772 w 2654"/>
                  <a:gd name="T11" fmla="*/ 4 h 2342"/>
                  <a:gd name="T12" fmla="*/ 592 w 2654"/>
                  <a:gd name="T13" fmla="*/ 109 h 2342"/>
                  <a:gd name="T14" fmla="*/ 592 w 2654"/>
                  <a:gd name="T15" fmla="*/ 110 h 2342"/>
                  <a:gd name="T16" fmla="*/ 591 w 2654"/>
                  <a:gd name="T17" fmla="*/ 111 h 2342"/>
                  <a:gd name="T18" fmla="*/ 316 w 2654"/>
                  <a:gd name="T19" fmla="*/ 588 h 2342"/>
                  <a:gd name="T20" fmla="*/ 39 w 2654"/>
                  <a:gd name="T21" fmla="*/ 1068 h 2342"/>
                  <a:gd name="T22" fmla="*/ 39 w 2654"/>
                  <a:gd name="T23" fmla="*/ 1276 h 2342"/>
                  <a:gd name="T24" fmla="*/ 40 w 2654"/>
                  <a:gd name="T25" fmla="*/ 1277 h 2342"/>
                  <a:gd name="T26" fmla="*/ 41 w 2654"/>
                  <a:gd name="T27" fmla="*/ 1278 h 2342"/>
                  <a:gd name="T28" fmla="*/ 316 w 2654"/>
                  <a:gd name="T29" fmla="*/ 1755 h 2342"/>
                  <a:gd name="T30" fmla="*/ 593 w 2654"/>
                  <a:gd name="T31" fmla="*/ 2235 h 2342"/>
                  <a:gd name="T32" fmla="*/ 774 w 2654"/>
                  <a:gd name="T33" fmla="*/ 2339 h 2342"/>
                  <a:gd name="T34" fmla="*/ 775 w 2654"/>
                  <a:gd name="T35" fmla="*/ 2338 h 2342"/>
                  <a:gd name="T36" fmla="*/ 776 w 2654"/>
                  <a:gd name="T37" fmla="*/ 2338 h 2342"/>
                  <a:gd name="T38" fmla="*/ 1327 w 2654"/>
                  <a:gd name="T39" fmla="*/ 2338 h 2342"/>
                  <a:gd name="T40" fmla="*/ 1881 w 2654"/>
                  <a:gd name="T41" fmla="*/ 2338 h 2342"/>
                  <a:gd name="T42" fmla="*/ 2061 w 2654"/>
                  <a:gd name="T43" fmla="*/ 2234 h 2342"/>
                  <a:gd name="T44" fmla="*/ 2062 w 2654"/>
                  <a:gd name="T45" fmla="*/ 2233 h 2342"/>
                  <a:gd name="T46" fmla="*/ 2062 w 2654"/>
                  <a:gd name="T47" fmla="*/ 2231 h 2342"/>
                  <a:gd name="T48" fmla="*/ 2337 w 2654"/>
                  <a:gd name="T49" fmla="*/ 1755 h 2342"/>
                  <a:gd name="T50" fmla="*/ 2615 w 2654"/>
                  <a:gd name="T51" fmla="*/ 1274 h 2342"/>
                  <a:gd name="T52" fmla="*/ 2614 w 2654"/>
                  <a:gd name="T53" fmla="*/ 1067 h 2342"/>
                  <a:gd name="T54" fmla="*/ 2613 w 2654"/>
                  <a:gd name="T55" fmla="*/ 1066 h 2342"/>
                  <a:gd name="T56" fmla="*/ 2613 w 2654"/>
                  <a:gd name="T57" fmla="*/ 1064 h 2342"/>
                  <a:gd name="T58" fmla="*/ 2337 w 2654"/>
                  <a:gd name="T59" fmla="*/ 588 h 2342"/>
                  <a:gd name="T60" fmla="*/ 2060 w 2654"/>
                  <a:gd name="T61" fmla="*/ 107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54" h="2342">
                    <a:moveTo>
                      <a:pt x="2060" y="107"/>
                    </a:moveTo>
                    <a:cubicBezTo>
                      <a:pt x="2023" y="46"/>
                      <a:pt x="1953" y="0"/>
                      <a:pt x="1880" y="4"/>
                    </a:cubicBezTo>
                    <a:lnTo>
                      <a:pt x="1878" y="4"/>
                    </a:lnTo>
                    <a:lnTo>
                      <a:pt x="1877" y="4"/>
                    </a:lnTo>
                    <a:cubicBezTo>
                      <a:pt x="1694" y="4"/>
                      <a:pt x="1510" y="4"/>
                      <a:pt x="1327" y="4"/>
                    </a:cubicBezTo>
                    <a:lnTo>
                      <a:pt x="772" y="4"/>
                    </a:lnTo>
                    <a:cubicBezTo>
                      <a:pt x="700" y="5"/>
                      <a:pt x="626" y="44"/>
                      <a:pt x="592" y="109"/>
                    </a:cubicBezTo>
                    <a:lnTo>
                      <a:pt x="592" y="110"/>
                    </a:lnTo>
                    <a:lnTo>
                      <a:pt x="591" y="111"/>
                    </a:lnTo>
                    <a:cubicBezTo>
                      <a:pt x="499" y="270"/>
                      <a:pt x="408" y="429"/>
                      <a:pt x="316" y="588"/>
                    </a:cubicBezTo>
                    <a:lnTo>
                      <a:pt x="39" y="1068"/>
                    </a:lnTo>
                    <a:cubicBezTo>
                      <a:pt x="4" y="1131"/>
                      <a:pt x="0" y="1215"/>
                      <a:pt x="39" y="1276"/>
                    </a:cubicBezTo>
                    <a:lnTo>
                      <a:pt x="40" y="1277"/>
                    </a:lnTo>
                    <a:lnTo>
                      <a:pt x="41" y="1278"/>
                    </a:lnTo>
                    <a:cubicBezTo>
                      <a:pt x="133" y="1437"/>
                      <a:pt x="224" y="1596"/>
                      <a:pt x="316" y="1755"/>
                    </a:cubicBezTo>
                    <a:lnTo>
                      <a:pt x="593" y="2235"/>
                    </a:lnTo>
                    <a:cubicBezTo>
                      <a:pt x="630" y="2297"/>
                      <a:pt x="701" y="2342"/>
                      <a:pt x="774" y="2339"/>
                    </a:cubicBezTo>
                    <a:lnTo>
                      <a:pt x="775" y="2338"/>
                    </a:lnTo>
                    <a:lnTo>
                      <a:pt x="776" y="2338"/>
                    </a:lnTo>
                    <a:cubicBezTo>
                      <a:pt x="960" y="2338"/>
                      <a:pt x="1143" y="2338"/>
                      <a:pt x="1327" y="2338"/>
                    </a:cubicBezTo>
                    <a:lnTo>
                      <a:pt x="1881" y="2338"/>
                    </a:lnTo>
                    <a:cubicBezTo>
                      <a:pt x="1953" y="2337"/>
                      <a:pt x="2028" y="2299"/>
                      <a:pt x="2061" y="2234"/>
                    </a:cubicBezTo>
                    <a:lnTo>
                      <a:pt x="2062" y="2233"/>
                    </a:lnTo>
                    <a:lnTo>
                      <a:pt x="2062" y="2231"/>
                    </a:lnTo>
                    <a:cubicBezTo>
                      <a:pt x="2154" y="2073"/>
                      <a:pt x="2246" y="1914"/>
                      <a:pt x="2337" y="1755"/>
                    </a:cubicBezTo>
                    <a:lnTo>
                      <a:pt x="2615" y="1274"/>
                    </a:lnTo>
                    <a:cubicBezTo>
                      <a:pt x="2650" y="1212"/>
                      <a:pt x="2654" y="1128"/>
                      <a:pt x="2614" y="1067"/>
                    </a:cubicBezTo>
                    <a:lnTo>
                      <a:pt x="2613" y="1066"/>
                    </a:lnTo>
                    <a:lnTo>
                      <a:pt x="2613" y="1064"/>
                    </a:lnTo>
                    <a:cubicBezTo>
                      <a:pt x="2521" y="906"/>
                      <a:pt x="2429" y="747"/>
                      <a:pt x="2337" y="588"/>
                    </a:cubicBezTo>
                    <a:lnTo>
                      <a:pt x="2060" y="107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698" y="5193"/>
              <a:ext cx="2838" cy="2534"/>
              <a:chOff x="1624" y="4710"/>
              <a:chExt cx="2838" cy="2534"/>
            </a:xfrm>
          </p:grpSpPr>
          <p:sp>
            <p:nvSpPr>
              <p:cNvPr id="16" name="Freeform 5"/>
              <p:cNvSpPr/>
              <p:nvPr/>
            </p:nvSpPr>
            <p:spPr bwMode="auto">
              <a:xfrm>
                <a:off x="1624" y="4710"/>
                <a:ext cx="2838" cy="2535"/>
              </a:xfrm>
              <a:custGeom>
                <a:avLst/>
                <a:gdLst>
                  <a:gd name="T0" fmla="*/ 2156 w 2759"/>
                  <a:gd name="T1" fmla="*/ 133 h 2444"/>
                  <a:gd name="T2" fmla="*/ 2434 w 2759"/>
                  <a:gd name="T3" fmla="*/ 614 h 2444"/>
                  <a:gd name="T4" fmla="*/ 2709 w 2759"/>
                  <a:gd name="T5" fmla="*/ 1090 h 2444"/>
                  <a:gd name="T6" fmla="*/ 2712 w 2759"/>
                  <a:gd name="T7" fmla="*/ 1350 h 2444"/>
                  <a:gd name="T8" fmla="*/ 2434 w 2759"/>
                  <a:gd name="T9" fmla="*/ 1831 h 2444"/>
                  <a:gd name="T10" fmla="*/ 2159 w 2759"/>
                  <a:gd name="T11" fmla="*/ 2307 h 2444"/>
                  <a:gd name="T12" fmla="*/ 1935 w 2759"/>
                  <a:gd name="T13" fmla="*/ 2439 h 2444"/>
                  <a:gd name="T14" fmla="*/ 1380 w 2759"/>
                  <a:gd name="T15" fmla="*/ 2439 h 2444"/>
                  <a:gd name="T16" fmla="*/ 829 w 2759"/>
                  <a:gd name="T17" fmla="*/ 2439 h 2444"/>
                  <a:gd name="T18" fmla="*/ 603 w 2759"/>
                  <a:gd name="T19" fmla="*/ 2312 h 2444"/>
                  <a:gd name="T20" fmla="*/ 326 w 2759"/>
                  <a:gd name="T21" fmla="*/ 1831 h 2444"/>
                  <a:gd name="T22" fmla="*/ 51 w 2759"/>
                  <a:gd name="T23" fmla="*/ 1354 h 2444"/>
                  <a:gd name="T24" fmla="*/ 48 w 2759"/>
                  <a:gd name="T25" fmla="*/ 1095 h 2444"/>
                  <a:gd name="T26" fmla="*/ 326 w 2759"/>
                  <a:gd name="T27" fmla="*/ 614 h 2444"/>
                  <a:gd name="T28" fmla="*/ 601 w 2759"/>
                  <a:gd name="T29" fmla="*/ 137 h 2444"/>
                  <a:gd name="T30" fmla="*/ 824 w 2759"/>
                  <a:gd name="T31" fmla="*/ 5 h 2444"/>
                  <a:gd name="T32" fmla="*/ 1380 w 2759"/>
                  <a:gd name="T33" fmla="*/ 5 h 2444"/>
                  <a:gd name="T34" fmla="*/ 1930 w 2759"/>
                  <a:gd name="T35" fmla="*/ 5 h 2444"/>
                  <a:gd name="T36" fmla="*/ 2156 w 2759"/>
                  <a:gd name="T37" fmla="*/ 133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59" h="2444">
                    <a:moveTo>
                      <a:pt x="2156" y="133"/>
                    </a:moveTo>
                    <a:lnTo>
                      <a:pt x="2434" y="614"/>
                    </a:lnTo>
                    <a:cubicBezTo>
                      <a:pt x="2525" y="773"/>
                      <a:pt x="2617" y="932"/>
                      <a:pt x="2709" y="1090"/>
                    </a:cubicBezTo>
                    <a:cubicBezTo>
                      <a:pt x="2759" y="1168"/>
                      <a:pt x="2755" y="1271"/>
                      <a:pt x="2712" y="1350"/>
                    </a:cubicBezTo>
                    <a:lnTo>
                      <a:pt x="2434" y="1831"/>
                    </a:lnTo>
                    <a:cubicBezTo>
                      <a:pt x="2342" y="1990"/>
                      <a:pt x="2250" y="2149"/>
                      <a:pt x="2159" y="2307"/>
                    </a:cubicBezTo>
                    <a:cubicBezTo>
                      <a:pt x="2117" y="2390"/>
                      <a:pt x="2025" y="2438"/>
                      <a:pt x="1935" y="2439"/>
                    </a:cubicBezTo>
                    <a:lnTo>
                      <a:pt x="1380" y="2439"/>
                    </a:lnTo>
                    <a:cubicBezTo>
                      <a:pt x="1196" y="2439"/>
                      <a:pt x="1013" y="2439"/>
                      <a:pt x="829" y="2439"/>
                    </a:cubicBezTo>
                    <a:cubicBezTo>
                      <a:pt x="737" y="2444"/>
                      <a:pt x="650" y="2389"/>
                      <a:pt x="603" y="2312"/>
                    </a:cubicBezTo>
                    <a:lnTo>
                      <a:pt x="326" y="1831"/>
                    </a:lnTo>
                    <a:cubicBezTo>
                      <a:pt x="234" y="1672"/>
                      <a:pt x="142" y="1513"/>
                      <a:pt x="51" y="1354"/>
                    </a:cubicBezTo>
                    <a:cubicBezTo>
                      <a:pt x="0" y="1277"/>
                      <a:pt x="4" y="1173"/>
                      <a:pt x="48" y="1095"/>
                    </a:cubicBezTo>
                    <a:lnTo>
                      <a:pt x="326" y="614"/>
                    </a:lnTo>
                    <a:cubicBezTo>
                      <a:pt x="417" y="455"/>
                      <a:pt x="509" y="296"/>
                      <a:pt x="601" y="137"/>
                    </a:cubicBezTo>
                    <a:cubicBezTo>
                      <a:pt x="643" y="55"/>
                      <a:pt x="735" y="7"/>
                      <a:pt x="824" y="5"/>
                    </a:cubicBezTo>
                    <a:lnTo>
                      <a:pt x="1380" y="5"/>
                    </a:lnTo>
                    <a:cubicBezTo>
                      <a:pt x="1563" y="5"/>
                      <a:pt x="1747" y="5"/>
                      <a:pt x="1930" y="5"/>
                    </a:cubicBezTo>
                    <a:cubicBezTo>
                      <a:pt x="2022" y="0"/>
                      <a:pt x="2110" y="56"/>
                      <a:pt x="2156" y="1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C1975F"/>
                  </a:gs>
                  <a:gs pos="100000">
                    <a:srgbClr val="E8CAA2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1676" y="4795"/>
                <a:ext cx="2700" cy="2366"/>
              </a:xfrm>
              <a:custGeom>
                <a:avLst/>
                <a:gdLst>
                  <a:gd name="T0" fmla="*/ 2060 w 2654"/>
                  <a:gd name="T1" fmla="*/ 107 h 2342"/>
                  <a:gd name="T2" fmla="*/ 1880 w 2654"/>
                  <a:gd name="T3" fmla="*/ 4 h 2342"/>
                  <a:gd name="T4" fmla="*/ 1878 w 2654"/>
                  <a:gd name="T5" fmla="*/ 4 h 2342"/>
                  <a:gd name="T6" fmla="*/ 1877 w 2654"/>
                  <a:gd name="T7" fmla="*/ 4 h 2342"/>
                  <a:gd name="T8" fmla="*/ 1327 w 2654"/>
                  <a:gd name="T9" fmla="*/ 4 h 2342"/>
                  <a:gd name="T10" fmla="*/ 772 w 2654"/>
                  <a:gd name="T11" fmla="*/ 4 h 2342"/>
                  <a:gd name="T12" fmla="*/ 592 w 2654"/>
                  <a:gd name="T13" fmla="*/ 109 h 2342"/>
                  <a:gd name="T14" fmla="*/ 592 w 2654"/>
                  <a:gd name="T15" fmla="*/ 110 h 2342"/>
                  <a:gd name="T16" fmla="*/ 591 w 2654"/>
                  <a:gd name="T17" fmla="*/ 111 h 2342"/>
                  <a:gd name="T18" fmla="*/ 316 w 2654"/>
                  <a:gd name="T19" fmla="*/ 588 h 2342"/>
                  <a:gd name="T20" fmla="*/ 39 w 2654"/>
                  <a:gd name="T21" fmla="*/ 1068 h 2342"/>
                  <a:gd name="T22" fmla="*/ 39 w 2654"/>
                  <a:gd name="T23" fmla="*/ 1276 h 2342"/>
                  <a:gd name="T24" fmla="*/ 40 w 2654"/>
                  <a:gd name="T25" fmla="*/ 1277 h 2342"/>
                  <a:gd name="T26" fmla="*/ 41 w 2654"/>
                  <a:gd name="T27" fmla="*/ 1278 h 2342"/>
                  <a:gd name="T28" fmla="*/ 316 w 2654"/>
                  <a:gd name="T29" fmla="*/ 1755 h 2342"/>
                  <a:gd name="T30" fmla="*/ 593 w 2654"/>
                  <a:gd name="T31" fmla="*/ 2235 h 2342"/>
                  <a:gd name="T32" fmla="*/ 774 w 2654"/>
                  <a:gd name="T33" fmla="*/ 2339 h 2342"/>
                  <a:gd name="T34" fmla="*/ 775 w 2654"/>
                  <a:gd name="T35" fmla="*/ 2338 h 2342"/>
                  <a:gd name="T36" fmla="*/ 776 w 2654"/>
                  <a:gd name="T37" fmla="*/ 2338 h 2342"/>
                  <a:gd name="T38" fmla="*/ 1327 w 2654"/>
                  <a:gd name="T39" fmla="*/ 2338 h 2342"/>
                  <a:gd name="T40" fmla="*/ 1881 w 2654"/>
                  <a:gd name="T41" fmla="*/ 2338 h 2342"/>
                  <a:gd name="T42" fmla="*/ 2061 w 2654"/>
                  <a:gd name="T43" fmla="*/ 2234 h 2342"/>
                  <a:gd name="T44" fmla="*/ 2062 w 2654"/>
                  <a:gd name="T45" fmla="*/ 2233 h 2342"/>
                  <a:gd name="T46" fmla="*/ 2062 w 2654"/>
                  <a:gd name="T47" fmla="*/ 2231 h 2342"/>
                  <a:gd name="T48" fmla="*/ 2337 w 2654"/>
                  <a:gd name="T49" fmla="*/ 1755 h 2342"/>
                  <a:gd name="T50" fmla="*/ 2615 w 2654"/>
                  <a:gd name="T51" fmla="*/ 1274 h 2342"/>
                  <a:gd name="T52" fmla="*/ 2614 w 2654"/>
                  <a:gd name="T53" fmla="*/ 1067 h 2342"/>
                  <a:gd name="T54" fmla="*/ 2613 w 2654"/>
                  <a:gd name="T55" fmla="*/ 1066 h 2342"/>
                  <a:gd name="T56" fmla="*/ 2613 w 2654"/>
                  <a:gd name="T57" fmla="*/ 1064 h 2342"/>
                  <a:gd name="T58" fmla="*/ 2337 w 2654"/>
                  <a:gd name="T59" fmla="*/ 588 h 2342"/>
                  <a:gd name="T60" fmla="*/ 2060 w 2654"/>
                  <a:gd name="T61" fmla="*/ 107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54" h="2342">
                    <a:moveTo>
                      <a:pt x="2060" y="107"/>
                    </a:moveTo>
                    <a:cubicBezTo>
                      <a:pt x="2023" y="46"/>
                      <a:pt x="1953" y="0"/>
                      <a:pt x="1880" y="4"/>
                    </a:cubicBezTo>
                    <a:lnTo>
                      <a:pt x="1878" y="4"/>
                    </a:lnTo>
                    <a:lnTo>
                      <a:pt x="1877" y="4"/>
                    </a:lnTo>
                    <a:cubicBezTo>
                      <a:pt x="1694" y="4"/>
                      <a:pt x="1510" y="4"/>
                      <a:pt x="1327" y="4"/>
                    </a:cubicBezTo>
                    <a:lnTo>
                      <a:pt x="772" y="4"/>
                    </a:lnTo>
                    <a:cubicBezTo>
                      <a:pt x="700" y="5"/>
                      <a:pt x="626" y="44"/>
                      <a:pt x="592" y="109"/>
                    </a:cubicBezTo>
                    <a:lnTo>
                      <a:pt x="592" y="110"/>
                    </a:lnTo>
                    <a:lnTo>
                      <a:pt x="591" y="111"/>
                    </a:lnTo>
                    <a:cubicBezTo>
                      <a:pt x="499" y="270"/>
                      <a:pt x="408" y="429"/>
                      <a:pt x="316" y="588"/>
                    </a:cubicBezTo>
                    <a:lnTo>
                      <a:pt x="39" y="1068"/>
                    </a:lnTo>
                    <a:cubicBezTo>
                      <a:pt x="4" y="1131"/>
                      <a:pt x="0" y="1215"/>
                      <a:pt x="39" y="1276"/>
                    </a:cubicBezTo>
                    <a:lnTo>
                      <a:pt x="40" y="1277"/>
                    </a:lnTo>
                    <a:lnTo>
                      <a:pt x="41" y="1278"/>
                    </a:lnTo>
                    <a:cubicBezTo>
                      <a:pt x="133" y="1437"/>
                      <a:pt x="224" y="1596"/>
                      <a:pt x="316" y="1755"/>
                    </a:cubicBezTo>
                    <a:lnTo>
                      <a:pt x="593" y="2235"/>
                    </a:lnTo>
                    <a:cubicBezTo>
                      <a:pt x="630" y="2297"/>
                      <a:pt x="701" y="2342"/>
                      <a:pt x="774" y="2339"/>
                    </a:cubicBezTo>
                    <a:lnTo>
                      <a:pt x="775" y="2338"/>
                    </a:lnTo>
                    <a:lnTo>
                      <a:pt x="776" y="2338"/>
                    </a:lnTo>
                    <a:cubicBezTo>
                      <a:pt x="960" y="2338"/>
                      <a:pt x="1143" y="2338"/>
                      <a:pt x="1327" y="2338"/>
                    </a:cubicBezTo>
                    <a:lnTo>
                      <a:pt x="1881" y="2338"/>
                    </a:lnTo>
                    <a:cubicBezTo>
                      <a:pt x="1953" y="2337"/>
                      <a:pt x="2028" y="2299"/>
                      <a:pt x="2061" y="2234"/>
                    </a:cubicBezTo>
                    <a:lnTo>
                      <a:pt x="2062" y="2233"/>
                    </a:lnTo>
                    <a:lnTo>
                      <a:pt x="2062" y="2231"/>
                    </a:lnTo>
                    <a:cubicBezTo>
                      <a:pt x="2154" y="2073"/>
                      <a:pt x="2246" y="1914"/>
                      <a:pt x="2337" y="1755"/>
                    </a:cubicBezTo>
                    <a:lnTo>
                      <a:pt x="2615" y="1274"/>
                    </a:lnTo>
                    <a:cubicBezTo>
                      <a:pt x="2650" y="1212"/>
                      <a:pt x="2654" y="1128"/>
                      <a:pt x="2614" y="1067"/>
                    </a:cubicBezTo>
                    <a:lnTo>
                      <a:pt x="2613" y="1066"/>
                    </a:lnTo>
                    <a:lnTo>
                      <a:pt x="2613" y="1064"/>
                    </a:lnTo>
                    <a:cubicBezTo>
                      <a:pt x="2521" y="906"/>
                      <a:pt x="2429" y="747"/>
                      <a:pt x="2337" y="588"/>
                    </a:cubicBezTo>
                    <a:lnTo>
                      <a:pt x="2060" y="107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9675" y="5304"/>
              <a:ext cx="2838" cy="2535"/>
              <a:chOff x="8313" y="1987"/>
              <a:chExt cx="2838" cy="2535"/>
            </a:xfrm>
          </p:grpSpPr>
          <p:sp>
            <p:nvSpPr>
              <p:cNvPr id="40" name="Freeform 5"/>
              <p:cNvSpPr/>
              <p:nvPr/>
            </p:nvSpPr>
            <p:spPr bwMode="auto">
              <a:xfrm>
                <a:off x="8313" y="1987"/>
                <a:ext cx="2838" cy="2535"/>
              </a:xfrm>
              <a:custGeom>
                <a:avLst/>
                <a:gdLst>
                  <a:gd name="T0" fmla="*/ 2156 w 2759"/>
                  <a:gd name="T1" fmla="*/ 133 h 2444"/>
                  <a:gd name="T2" fmla="*/ 2434 w 2759"/>
                  <a:gd name="T3" fmla="*/ 614 h 2444"/>
                  <a:gd name="T4" fmla="*/ 2709 w 2759"/>
                  <a:gd name="T5" fmla="*/ 1090 h 2444"/>
                  <a:gd name="T6" fmla="*/ 2712 w 2759"/>
                  <a:gd name="T7" fmla="*/ 1350 h 2444"/>
                  <a:gd name="T8" fmla="*/ 2434 w 2759"/>
                  <a:gd name="T9" fmla="*/ 1831 h 2444"/>
                  <a:gd name="T10" fmla="*/ 2159 w 2759"/>
                  <a:gd name="T11" fmla="*/ 2307 h 2444"/>
                  <a:gd name="T12" fmla="*/ 1935 w 2759"/>
                  <a:gd name="T13" fmla="*/ 2439 h 2444"/>
                  <a:gd name="T14" fmla="*/ 1380 w 2759"/>
                  <a:gd name="T15" fmla="*/ 2439 h 2444"/>
                  <a:gd name="T16" fmla="*/ 829 w 2759"/>
                  <a:gd name="T17" fmla="*/ 2439 h 2444"/>
                  <a:gd name="T18" fmla="*/ 603 w 2759"/>
                  <a:gd name="T19" fmla="*/ 2312 h 2444"/>
                  <a:gd name="T20" fmla="*/ 326 w 2759"/>
                  <a:gd name="T21" fmla="*/ 1831 h 2444"/>
                  <a:gd name="T22" fmla="*/ 51 w 2759"/>
                  <a:gd name="T23" fmla="*/ 1354 h 2444"/>
                  <a:gd name="T24" fmla="*/ 48 w 2759"/>
                  <a:gd name="T25" fmla="*/ 1095 h 2444"/>
                  <a:gd name="T26" fmla="*/ 326 w 2759"/>
                  <a:gd name="T27" fmla="*/ 614 h 2444"/>
                  <a:gd name="T28" fmla="*/ 601 w 2759"/>
                  <a:gd name="T29" fmla="*/ 137 h 2444"/>
                  <a:gd name="T30" fmla="*/ 824 w 2759"/>
                  <a:gd name="T31" fmla="*/ 5 h 2444"/>
                  <a:gd name="T32" fmla="*/ 1380 w 2759"/>
                  <a:gd name="T33" fmla="*/ 5 h 2444"/>
                  <a:gd name="T34" fmla="*/ 1930 w 2759"/>
                  <a:gd name="T35" fmla="*/ 5 h 2444"/>
                  <a:gd name="T36" fmla="*/ 2156 w 2759"/>
                  <a:gd name="T37" fmla="*/ 133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59" h="2444">
                    <a:moveTo>
                      <a:pt x="2156" y="133"/>
                    </a:moveTo>
                    <a:lnTo>
                      <a:pt x="2434" y="614"/>
                    </a:lnTo>
                    <a:cubicBezTo>
                      <a:pt x="2525" y="773"/>
                      <a:pt x="2617" y="932"/>
                      <a:pt x="2709" y="1090"/>
                    </a:cubicBezTo>
                    <a:cubicBezTo>
                      <a:pt x="2759" y="1168"/>
                      <a:pt x="2755" y="1271"/>
                      <a:pt x="2712" y="1350"/>
                    </a:cubicBezTo>
                    <a:lnTo>
                      <a:pt x="2434" y="1831"/>
                    </a:lnTo>
                    <a:cubicBezTo>
                      <a:pt x="2342" y="1990"/>
                      <a:pt x="2250" y="2149"/>
                      <a:pt x="2159" y="2307"/>
                    </a:cubicBezTo>
                    <a:cubicBezTo>
                      <a:pt x="2117" y="2390"/>
                      <a:pt x="2025" y="2438"/>
                      <a:pt x="1935" y="2439"/>
                    </a:cubicBezTo>
                    <a:lnTo>
                      <a:pt x="1380" y="2439"/>
                    </a:lnTo>
                    <a:cubicBezTo>
                      <a:pt x="1196" y="2439"/>
                      <a:pt x="1013" y="2439"/>
                      <a:pt x="829" y="2439"/>
                    </a:cubicBezTo>
                    <a:cubicBezTo>
                      <a:pt x="737" y="2444"/>
                      <a:pt x="650" y="2389"/>
                      <a:pt x="603" y="2312"/>
                    </a:cubicBezTo>
                    <a:lnTo>
                      <a:pt x="326" y="1831"/>
                    </a:lnTo>
                    <a:cubicBezTo>
                      <a:pt x="234" y="1672"/>
                      <a:pt x="142" y="1513"/>
                      <a:pt x="51" y="1354"/>
                    </a:cubicBezTo>
                    <a:cubicBezTo>
                      <a:pt x="0" y="1277"/>
                      <a:pt x="4" y="1173"/>
                      <a:pt x="48" y="1095"/>
                    </a:cubicBezTo>
                    <a:lnTo>
                      <a:pt x="326" y="614"/>
                    </a:lnTo>
                    <a:cubicBezTo>
                      <a:pt x="417" y="455"/>
                      <a:pt x="509" y="296"/>
                      <a:pt x="601" y="137"/>
                    </a:cubicBezTo>
                    <a:cubicBezTo>
                      <a:pt x="643" y="55"/>
                      <a:pt x="735" y="7"/>
                      <a:pt x="824" y="5"/>
                    </a:cubicBezTo>
                    <a:lnTo>
                      <a:pt x="1380" y="5"/>
                    </a:lnTo>
                    <a:cubicBezTo>
                      <a:pt x="1563" y="5"/>
                      <a:pt x="1747" y="5"/>
                      <a:pt x="1930" y="5"/>
                    </a:cubicBezTo>
                    <a:cubicBezTo>
                      <a:pt x="2022" y="0"/>
                      <a:pt x="2110" y="56"/>
                      <a:pt x="2156" y="1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C1975F"/>
                  </a:gs>
                  <a:gs pos="100000">
                    <a:srgbClr val="E8CAA2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1" name="Freeform 6"/>
              <p:cNvSpPr/>
              <p:nvPr/>
            </p:nvSpPr>
            <p:spPr bwMode="auto">
              <a:xfrm>
                <a:off x="8377" y="2040"/>
                <a:ext cx="2701" cy="2404"/>
              </a:xfrm>
              <a:custGeom>
                <a:avLst/>
                <a:gdLst>
                  <a:gd name="T0" fmla="*/ 2060 w 2654"/>
                  <a:gd name="T1" fmla="*/ 107 h 2342"/>
                  <a:gd name="T2" fmla="*/ 1880 w 2654"/>
                  <a:gd name="T3" fmla="*/ 4 h 2342"/>
                  <a:gd name="T4" fmla="*/ 1878 w 2654"/>
                  <a:gd name="T5" fmla="*/ 4 h 2342"/>
                  <a:gd name="T6" fmla="*/ 1877 w 2654"/>
                  <a:gd name="T7" fmla="*/ 4 h 2342"/>
                  <a:gd name="T8" fmla="*/ 1327 w 2654"/>
                  <a:gd name="T9" fmla="*/ 4 h 2342"/>
                  <a:gd name="T10" fmla="*/ 772 w 2654"/>
                  <a:gd name="T11" fmla="*/ 4 h 2342"/>
                  <a:gd name="T12" fmla="*/ 592 w 2654"/>
                  <a:gd name="T13" fmla="*/ 109 h 2342"/>
                  <a:gd name="T14" fmla="*/ 592 w 2654"/>
                  <a:gd name="T15" fmla="*/ 110 h 2342"/>
                  <a:gd name="T16" fmla="*/ 591 w 2654"/>
                  <a:gd name="T17" fmla="*/ 111 h 2342"/>
                  <a:gd name="T18" fmla="*/ 316 w 2654"/>
                  <a:gd name="T19" fmla="*/ 588 h 2342"/>
                  <a:gd name="T20" fmla="*/ 39 w 2654"/>
                  <a:gd name="T21" fmla="*/ 1068 h 2342"/>
                  <a:gd name="T22" fmla="*/ 39 w 2654"/>
                  <a:gd name="T23" fmla="*/ 1276 h 2342"/>
                  <a:gd name="T24" fmla="*/ 40 w 2654"/>
                  <a:gd name="T25" fmla="*/ 1277 h 2342"/>
                  <a:gd name="T26" fmla="*/ 41 w 2654"/>
                  <a:gd name="T27" fmla="*/ 1278 h 2342"/>
                  <a:gd name="T28" fmla="*/ 316 w 2654"/>
                  <a:gd name="T29" fmla="*/ 1755 h 2342"/>
                  <a:gd name="T30" fmla="*/ 593 w 2654"/>
                  <a:gd name="T31" fmla="*/ 2235 h 2342"/>
                  <a:gd name="T32" fmla="*/ 774 w 2654"/>
                  <a:gd name="T33" fmla="*/ 2339 h 2342"/>
                  <a:gd name="T34" fmla="*/ 775 w 2654"/>
                  <a:gd name="T35" fmla="*/ 2338 h 2342"/>
                  <a:gd name="T36" fmla="*/ 776 w 2654"/>
                  <a:gd name="T37" fmla="*/ 2338 h 2342"/>
                  <a:gd name="T38" fmla="*/ 1327 w 2654"/>
                  <a:gd name="T39" fmla="*/ 2338 h 2342"/>
                  <a:gd name="T40" fmla="*/ 1881 w 2654"/>
                  <a:gd name="T41" fmla="*/ 2338 h 2342"/>
                  <a:gd name="T42" fmla="*/ 2061 w 2654"/>
                  <a:gd name="T43" fmla="*/ 2234 h 2342"/>
                  <a:gd name="T44" fmla="*/ 2062 w 2654"/>
                  <a:gd name="T45" fmla="*/ 2233 h 2342"/>
                  <a:gd name="T46" fmla="*/ 2062 w 2654"/>
                  <a:gd name="T47" fmla="*/ 2231 h 2342"/>
                  <a:gd name="T48" fmla="*/ 2337 w 2654"/>
                  <a:gd name="T49" fmla="*/ 1755 h 2342"/>
                  <a:gd name="T50" fmla="*/ 2615 w 2654"/>
                  <a:gd name="T51" fmla="*/ 1274 h 2342"/>
                  <a:gd name="T52" fmla="*/ 2614 w 2654"/>
                  <a:gd name="T53" fmla="*/ 1067 h 2342"/>
                  <a:gd name="T54" fmla="*/ 2613 w 2654"/>
                  <a:gd name="T55" fmla="*/ 1066 h 2342"/>
                  <a:gd name="T56" fmla="*/ 2613 w 2654"/>
                  <a:gd name="T57" fmla="*/ 1064 h 2342"/>
                  <a:gd name="T58" fmla="*/ 2337 w 2654"/>
                  <a:gd name="T59" fmla="*/ 588 h 2342"/>
                  <a:gd name="T60" fmla="*/ 2060 w 2654"/>
                  <a:gd name="T61" fmla="*/ 107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54" h="2342">
                    <a:moveTo>
                      <a:pt x="2060" y="107"/>
                    </a:moveTo>
                    <a:cubicBezTo>
                      <a:pt x="2023" y="46"/>
                      <a:pt x="1953" y="0"/>
                      <a:pt x="1880" y="4"/>
                    </a:cubicBezTo>
                    <a:lnTo>
                      <a:pt x="1878" y="4"/>
                    </a:lnTo>
                    <a:lnTo>
                      <a:pt x="1877" y="4"/>
                    </a:lnTo>
                    <a:cubicBezTo>
                      <a:pt x="1694" y="4"/>
                      <a:pt x="1510" y="4"/>
                      <a:pt x="1327" y="4"/>
                    </a:cubicBezTo>
                    <a:lnTo>
                      <a:pt x="772" y="4"/>
                    </a:lnTo>
                    <a:cubicBezTo>
                      <a:pt x="700" y="5"/>
                      <a:pt x="626" y="44"/>
                      <a:pt x="592" y="109"/>
                    </a:cubicBezTo>
                    <a:lnTo>
                      <a:pt x="592" y="110"/>
                    </a:lnTo>
                    <a:lnTo>
                      <a:pt x="591" y="111"/>
                    </a:lnTo>
                    <a:cubicBezTo>
                      <a:pt x="499" y="270"/>
                      <a:pt x="408" y="429"/>
                      <a:pt x="316" y="588"/>
                    </a:cubicBezTo>
                    <a:lnTo>
                      <a:pt x="39" y="1068"/>
                    </a:lnTo>
                    <a:cubicBezTo>
                      <a:pt x="4" y="1131"/>
                      <a:pt x="0" y="1215"/>
                      <a:pt x="39" y="1276"/>
                    </a:cubicBezTo>
                    <a:lnTo>
                      <a:pt x="40" y="1277"/>
                    </a:lnTo>
                    <a:lnTo>
                      <a:pt x="41" y="1278"/>
                    </a:lnTo>
                    <a:cubicBezTo>
                      <a:pt x="133" y="1437"/>
                      <a:pt x="224" y="1596"/>
                      <a:pt x="316" y="1755"/>
                    </a:cubicBezTo>
                    <a:lnTo>
                      <a:pt x="593" y="2235"/>
                    </a:lnTo>
                    <a:cubicBezTo>
                      <a:pt x="630" y="2297"/>
                      <a:pt x="701" y="2342"/>
                      <a:pt x="774" y="2339"/>
                    </a:cubicBezTo>
                    <a:lnTo>
                      <a:pt x="775" y="2338"/>
                    </a:lnTo>
                    <a:lnTo>
                      <a:pt x="776" y="2338"/>
                    </a:lnTo>
                    <a:cubicBezTo>
                      <a:pt x="960" y="2338"/>
                      <a:pt x="1143" y="2338"/>
                      <a:pt x="1327" y="2338"/>
                    </a:cubicBezTo>
                    <a:lnTo>
                      <a:pt x="1881" y="2338"/>
                    </a:lnTo>
                    <a:cubicBezTo>
                      <a:pt x="1953" y="2337"/>
                      <a:pt x="2028" y="2299"/>
                      <a:pt x="2061" y="2234"/>
                    </a:cubicBezTo>
                    <a:lnTo>
                      <a:pt x="2062" y="2233"/>
                    </a:lnTo>
                    <a:lnTo>
                      <a:pt x="2062" y="2231"/>
                    </a:lnTo>
                    <a:cubicBezTo>
                      <a:pt x="2154" y="2073"/>
                      <a:pt x="2246" y="1914"/>
                      <a:pt x="2337" y="1755"/>
                    </a:cubicBezTo>
                    <a:lnTo>
                      <a:pt x="2615" y="1274"/>
                    </a:lnTo>
                    <a:cubicBezTo>
                      <a:pt x="2650" y="1212"/>
                      <a:pt x="2654" y="1128"/>
                      <a:pt x="2614" y="1067"/>
                    </a:cubicBezTo>
                    <a:lnTo>
                      <a:pt x="2613" y="1066"/>
                    </a:lnTo>
                    <a:lnTo>
                      <a:pt x="2613" y="1064"/>
                    </a:lnTo>
                    <a:cubicBezTo>
                      <a:pt x="2521" y="906"/>
                      <a:pt x="2429" y="747"/>
                      <a:pt x="2337" y="588"/>
                    </a:cubicBezTo>
                    <a:lnTo>
                      <a:pt x="2060" y="107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1197" y="2128"/>
              <a:ext cx="2838" cy="2535"/>
              <a:chOff x="8313" y="1987"/>
              <a:chExt cx="2838" cy="2535"/>
            </a:xfrm>
          </p:grpSpPr>
          <p:sp>
            <p:nvSpPr>
              <p:cNvPr id="44" name="Freeform 5"/>
              <p:cNvSpPr/>
              <p:nvPr/>
            </p:nvSpPr>
            <p:spPr bwMode="auto">
              <a:xfrm>
                <a:off x="8313" y="1987"/>
                <a:ext cx="2838" cy="2535"/>
              </a:xfrm>
              <a:custGeom>
                <a:avLst/>
                <a:gdLst>
                  <a:gd name="T0" fmla="*/ 2156 w 2759"/>
                  <a:gd name="T1" fmla="*/ 133 h 2444"/>
                  <a:gd name="T2" fmla="*/ 2434 w 2759"/>
                  <a:gd name="T3" fmla="*/ 614 h 2444"/>
                  <a:gd name="T4" fmla="*/ 2709 w 2759"/>
                  <a:gd name="T5" fmla="*/ 1090 h 2444"/>
                  <a:gd name="T6" fmla="*/ 2712 w 2759"/>
                  <a:gd name="T7" fmla="*/ 1350 h 2444"/>
                  <a:gd name="T8" fmla="*/ 2434 w 2759"/>
                  <a:gd name="T9" fmla="*/ 1831 h 2444"/>
                  <a:gd name="T10" fmla="*/ 2159 w 2759"/>
                  <a:gd name="T11" fmla="*/ 2307 h 2444"/>
                  <a:gd name="T12" fmla="*/ 1935 w 2759"/>
                  <a:gd name="T13" fmla="*/ 2439 h 2444"/>
                  <a:gd name="T14" fmla="*/ 1380 w 2759"/>
                  <a:gd name="T15" fmla="*/ 2439 h 2444"/>
                  <a:gd name="T16" fmla="*/ 829 w 2759"/>
                  <a:gd name="T17" fmla="*/ 2439 h 2444"/>
                  <a:gd name="T18" fmla="*/ 603 w 2759"/>
                  <a:gd name="T19" fmla="*/ 2312 h 2444"/>
                  <a:gd name="T20" fmla="*/ 326 w 2759"/>
                  <a:gd name="T21" fmla="*/ 1831 h 2444"/>
                  <a:gd name="T22" fmla="*/ 51 w 2759"/>
                  <a:gd name="T23" fmla="*/ 1354 h 2444"/>
                  <a:gd name="T24" fmla="*/ 48 w 2759"/>
                  <a:gd name="T25" fmla="*/ 1095 h 2444"/>
                  <a:gd name="T26" fmla="*/ 326 w 2759"/>
                  <a:gd name="T27" fmla="*/ 614 h 2444"/>
                  <a:gd name="T28" fmla="*/ 601 w 2759"/>
                  <a:gd name="T29" fmla="*/ 137 h 2444"/>
                  <a:gd name="T30" fmla="*/ 824 w 2759"/>
                  <a:gd name="T31" fmla="*/ 5 h 2444"/>
                  <a:gd name="T32" fmla="*/ 1380 w 2759"/>
                  <a:gd name="T33" fmla="*/ 5 h 2444"/>
                  <a:gd name="T34" fmla="*/ 1930 w 2759"/>
                  <a:gd name="T35" fmla="*/ 5 h 2444"/>
                  <a:gd name="T36" fmla="*/ 2156 w 2759"/>
                  <a:gd name="T37" fmla="*/ 133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59" h="2444">
                    <a:moveTo>
                      <a:pt x="2156" y="133"/>
                    </a:moveTo>
                    <a:lnTo>
                      <a:pt x="2434" y="614"/>
                    </a:lnTo>
                    <a:cubicBezTo>
                      <a:pt x="2525" y="773"/>
                      <a:pt x="2617" y="932"/>
                      <a:pt x="2709" y="1090"/>
                    </a:cubicBezTo>
                    <a:cubicBezTo>
                      <a:pt x="2759" y="1168"/>
                      <a:pt x="2755" y="1271"/>
                      <a:pt x="2712" y="1350"/>
                    </a:cubicBezTo>
                    <a:lnTo>
                      <a:pt x="2434" y="1831"/>
                    </a:lnTo>
                    <a:cubicBezTo>
                      <a:pt x="2342" y="1990"/>
                      <a:pt x="2250" y="2149"/>
                      <a:pt x="2159" y="2307"/>
                    </a:cubicBezTo>
                    <a:cubicBezTo>
                      <a:pt x="2117" y="2390"/>
                      <a:pt x="2025" y="2438"/>
                      <a:pt x="1935" y="2439"/>
                    </a:cubicBezTo>
                    <a:lnTo>
                      <a:pt x="1380" y="2439"/>
                    </a:lnTo>
                    <a:cubicBezTo>
                      <a:pt x="1196" y="2439"/>
                      <a:pt x="1013" y="2439"/>
                      <a:pt x="829" y="2439"/>
                    </a:cubicBezTo>
                    <a:cubicBezTo>
                      <a:pt x="737" y="2444"/>
                      <a:pt x="650" y="2389"/>
                      <a:pt x="603" y="2312"/>
                    </a:cubicBezTo>
                    <a:lnTo>
                      <a:pt x="326" y="1831"/>
                    </a:lnTo>
                    <a:cubicBezTo>
                      <a:pt x="234" y="1672"/>
                      <a:pt x="142" y="1513"/>
                      <a:pt x="51" y="1354"/>
                    </a:cubicBezTo>
                    <a:cubicBezTo>
                      <a:pt x="0" y="1277"/>
                      <a:pt x="4" y="1173"/>
                      <a:pt x="48" y="1095"/>
                    </a:cubicBezTo>
                    <a:lnTo>
                      <a:pt x="326" y="614"/>
                    </a:lnTo>
                    <a:cubicBezTo>
                      <a:pt x="417" y="455"/>
                      <a:pt x="509" y="296"/>
                      <a:pt x="601" y="137"/>
                    </a:cubicBezTo>
                    <a:cubicBezTo>
                      <a:pt x="643" y="55"/>
                      <a:pt x="735" y="7"/>
                      <a:pt x="824" y="5"/>
                    </a:cubicBezTo>
                    <a:lnTo>
                      <a:pt x="1380" y="5"/>
                    </a:lnTo>
                    <a:cubicBezTo>
                      <a:pt x="1563" y="5"/>
                      <a:pt x="1747" y="5"/>
                      <a:pt x="1930" y="5"/>
                    </a:cubicBezTo>
                    <a:cubicBezTo>
                      <a:pt x="2022" y="0"/>
                      <a:pt x="2110" y="56"/>
                      <a:pt x="2156" y="1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C1975F"/>
                  </a:gs>
                  <a:gs pos="100000">
                    <a:srgbClr val="E8CAA2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5" name="Freeform 6"/>
              <p:cNvSpPr/>
              <p:nvPr/>
            </p:nvSpPr>
            <p:spPr bwMode="auto">
              <a:xfrm>
                <a:off x="8377" y="2040"/>
                <a:ext cx="2701" cy="2404"/>
              </a:xfrm>
              <a:custGeom>
                <a:avLst/>
                <a:gdLst>
                  <a:gd name="T0" fmla="*/ 2060 w 2654"/>
                  <a:gd name="T1" fmla="*/ 107 h 2342"/>
                  <a:gd name="T2" fmla="*/ 1880 w 2654"/>
                  <a:gd name="T3" fmla="*/ 4 h 2342"/>
                  <a:gd name="T4" fmla="*/ 1878 w 2654"/>
                  <a:gd name="T5" fmla="*/ 4 h 2342"/>
                  <a:gd name="T6" fmla="*/ 1877 w 2654"/>
                  <a:gd name="T7" fmla="*/ 4 h 2342"/>
                  <a:gd name="T8" fmla="*/ 1327 w 2654"/>
                  <a:gd name="T9" fmla="*/ 4 h 2342"/>
                  <a:gd name="T10" fmla="*/ 772 w 2654"/>
                  <a:gd name="T11" fmla="*/ 4 h 2342"/>
                  <a:gd name="T12" fmla="*/ 592 w 2654"/>
                  <a:gd name="T13" fmla="*/ 109 h 2342"/>
                  <a:gd name="T14" fmla="*/ 592 w 2654"/>
                  <a:gd name="T15" fmla="*/ 110 h 2342"/>
                  <a:gd name="T16" fmla="*/ 591 w 2654"/>
                  <a:gd name="T17" fmla="*/ 111 h 2342"/>
                  <a:gd name="T18" fmla="*/ 316 w 2654"/>
                  <a:gd name="T19" fmla="*/ 588 h 2342"/>
                  <a:gd name="T20" fmla="*/ 39 w 2654"/>
                  <a:gd name="T21" fmla="*/ 1068 h 2342"/>
                  <a:gd name="T22" fmla="*/ 39 w 2654"/>
                  <a:gd name="T23" fmla="*/ 1276 h 2342"/>
                  <a:gd name="T24" fmla="*/ 40 w 2654"/>
                  <a:gd name="T25" fmla="*/ 1277 h 2342"/>
                  <a:gd name="T26" fmla="*/ 41 w 2654"/>
                  <a:gd name="T27" fmla="*/ 1278 h 2342"/>
                  <a:gd name="T28" fmla="*/ 316 w 2654"/>
                  <a:gd name="T29" fmla="*/ 1755 h 2342"/>
                  <a:gd name="T30" fmla="*/ 593 w 2654"/>
                  <a:gd name="T31" fmla="*/ 2235 h 2342"/>
                  <a:gd name="T32" fmla="*/ 774 w 2654"/>
                  <a:gd name="T33" fmla="*/ 2339 h 2342"/>
                  <a:gd name="T34" fmla="*/ 775 w 2654"/>
                  <a:gd name="T35" fmla="*/ 2338 h 2342"/>
                  <a:gd name="T36" fmla="*/ 776 w 2654"/>
                  <a:gd name="T37" fmla="*/ 2338 h 2342"/>
                  <a:gd name="T38" fmla="*/ 1327 w 2654"/>
                  <a:gd name="T39" fmla="*/ 2338 h 2342"/>
                  <a:gd name="T40" fmla="*/ 1881 w 2654"/>
                  <a:gd name="T41" fmla="*/ 2338 h 2342"/>
                  <a:gd name="T42" fmla="*/ 2061 w 2654"/>
                  <a:gd name="T43" fmla="*/ 2234 h 2342"/>
                  <a:gd name="T44" fmla="*/ 2062 w 2654"/>
                  <a:gd name="T45" fmla="*/ 2233 h 2342"/>
                  <a:gd name="T46" fmla="*/ 2062 w 2654"/>
                  <a:gd name="T47" fmla="*/ 2231 h 2342"/>
                  <a:gd name="T48" fmla="*/ 2337 w 2654"/>
                  <a:gd name="T49" fmla="*/ 1755 h 2342"/>
                  <a:gd name="T50" fmla="*/ 2615 w 2654"/>
                  <a:gd name="T51" fmla="*/ 1274 h 2342"/>
                  <a:gd name="T52" fmla="*/ 2614 w 2654"/>
                  <a:gd name="T53" fmla="*/ 1067 h 2342"/>
                  <a:gd name="T54" fmla="*/ 2613 w 2654"/>
                  <a:gd name="T55" fmla="*/ 1066 h 2342"/>
                  <a:gd name="T56" fmla="*/ 2613 w 2654"/>
                  <a:gd name="T57" fmla="*/ 1064 h 2342"/>
                  <a:gd name="T58" fmla="*/ 2337 w 2654"/>
                  <a:gd name="T59" fmla="*/ 588 h 2342"/>
                  <a:gd name="T60" fmla="*/ 2060 w 2654"/>
                  <a:gd name="T61" fmla="*/ 107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54" h="2342">
                    <a:moveTo>
                      <a:pt x="2060" y="107"/>
                    </a:moveTo>
                    <a:cubicBezTo>
                      <a:pt x="2023" y="46"/>
                      <a:pt x="1953" y="0"/>
                      <a:pt x="1880" y="4"/>
                    </a:cubicBezTo>
                    <a:lnTo>
                      <a:pt x="1878" y="4"/>
                    </a:lnTo>
                    <a:lnTo>
                      <a:pt x="1877" y="4"/>
                    </a:lnTo>
                    <a:cubicBezTo>
                      <a:pt x="1694" y="4"/>
                      <a:pt x="1510" y="4"/>
                      <a:pt x="1327" y="4"/>
                    </a:cubicBezTo>
                    <a:lnTo>
                      <a:pt x="772" y="4"/>
                    </a:lnTo>
                    <a:cubicBezTo>
                      <a:pt x="700" y="5"/>
                      <a:pt x="626" y="44"/>
                      <a:pt x="592" y="109"/>
                    </a:cubicBezTo>
                    <a:lnTo>
                      <a:pt x="592" y="110"/>
                    </a:lnTo>
                    <a:lnTo>
                      <a:pt x="591" y="111"/>
                    </a:lnTo>
                    <a:cubicBezTo>
                      <a:pt x="499" y="270"/>
                      <a:pt x="408" y="429"/>
                      <a:pt x="316" y="588"/>
                    </a:cubicBezTo>
                    <a:lnTo>
                      <a:pt x="39" y="1068"/>
                    </a:lnTo>
                    <a:cubicBezTo>
                      <a:pt x="4" y="1131"/>
                      <a:pt x="0" y="1215"/>
                      <a:pt x="39" y="1276"/>
                    </a:cubicBezTo>
                    <a:lnTo>
                      <a:pt x="40" y="1277"/>
                    </a:lnTo>
                    <a:lnTo>
                      <a:pt x="41" y="1278"/>
                    </a:lnTo>
                    <a:cubicBezTo>
                      <a:pt x="133" y="1437"/>
                      <a:pt x="224" y="1596"/>
                      <a:pt x="316" y="1755"/>
                    </a:cubicBezTo>
                    <a:lnTo>
                      <a:pt x="593" y="2235"/>
                    </a:lnTo>
                    <a:cubicBezTo>
                      <a:pt x="630" y="2297"/>
                      <a:pt x="701" y="2342"/>
                      <a:pt x="774" y="2339"/>
                    </a:cubicBezTo>
                    <a:lnTo>
                      <a:pt x="775" y="2338"/>
                    </a:lnTo>
                    <a:lnTo>
                      <a:pt x="776" y="2338"/>
                    </a:lnTo>
                    <a:cubicBezTo>
                      <a:pt x="960" y="2338"/>
                      <a:pt x="1143" y="2338"/>
                      <a:pt x="1327" y="2338"/>
                    </a:cubicBezTo>
                    <a:lnTo>
                      <a:pt x="1881" y="2338"/>
                    </a:lnTo>
                    <a:cubicBezTo>
                      <a:pt x="1953" y="2337"/>
                      <a:pt x="2028" y="2299"/>
                      <a:pt x="2061" y="2234"/>
                    </a:cubicBezTo>
                    <a:lnTo>
                      <a:pt x="2062" y="2233"/>
                    </a:lnTo>
                    <a:lnTo>
                      <a:pt x="2062" y="2231"/>
                    </a:lnTo>
                    <a:cubicBezTo>
                      <a:pt x="2154" y="2073"/>
                      <a:pt x="2246" y="1914"/>
                      <a:pt x="2337" y="1755"/>
                    </a:cubicBezTo>
                    <a:lnTo>
                      <a:pt x="2615" y="1274"/>
                    </a:lnTo>
                    <a:cubicBezTo>
                      <a:pt x="2650" y="1212"/>
                      <a:pt x="2654" y="1128"/>
                      <a:pt x="2614" y="1067"/>
                    </a:cubicBezTo>
                    <a:lnTo>
                      <a:pt x="2613" y="1066"/>
                    </a:lnTo>
                    <a:lnTo>
                      <a:pt x="2613" y="1064"/>
                    </a:lnTo>
                    <a:cubicBezTo>
                      <a:pt x="2521" y="906"/>
                      <a:pt x="2429" y="747"/>
                      <a:pt x="2337" y="588"/>
                    </a:cubicBezTo>
                    <a:lnTo>
                      <a:pt x="2060" y="107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3422271" y="1768762"/>
            <a:ext cx="153018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没有分辨好准客户</a:t>
            </a:r>
            <a:endParaRPr lang="zh-CN" altLang="en-US" sz="2000" b="1" spc="150"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70641" y="1857666"/>
            <a:ext cx="143562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没有建立信赖感</a:t>
            </a:r>
            <a:endParaRPr lang="zh-CN" altLang="en-US" sz="2000" b="1" spc="150"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71396" y="1904009"/>
            <a:ext cx="134042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没有找到</a:t>
            </a:r>
            <a:b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客户需求</a:t>
            </a:r>
            <a:endParaRPr lang="zh-CN" altLang="en-US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82418" y="3926099"/>
            <a:ext cx="143562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没有塑造好产品的价值</a:t>
            </a:r>
            <a:endParaRPr lang="zh-CN" altLang="en-US" b="1"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38934" y="3957855"/>
            <a:ext cx="137596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没有找到购买关键按钮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28924" y="4001008"/>
            <a:ext cx="11620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没有遵照销售顺序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pic>
        <p:nvPicPr>
          <p:cNvPr id="4" name="图片 3" descr="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" y="902970"/>
            <a:ext cx="3422650" cy="4515485"/>
          </a:xfrm>
          <a:prstGeom prst="rect">
            <a:avLst/>
          </a:prstGeom>
        </p:spPr>
      </p:pic>
      <p:pic>
        <p:nvPicPr>
          <p:cNvPr id="10" name="图片 9" descr="3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530" y="896620"/>
            <a:ext cx="3362960" cy="452818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282815" y="2426335"/>
            <a:ext cx="2621280" cy="1468120"/>
          </a:xfrm>
          <a:prstGeom prst="rect">
            <a:avLst/>
          </a:prstGeom>
          <a:noFill/>
          <a:ln w="38100">
            <a:solidFill>
              <a:srgbClr val="DAB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359650" y="2699385"/>
            <a:ext cx="25444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销售成交都是有一个流程的，遵循销售流程，成交几率会大很多！</a:t>
            </a:r>
          </a:p>
        </p:txBody>
      </p:sp>
      <p:sp>
        <p:nvSpPr>
          <p:cNvPr id="14" name="矩形 13"/>
          <p:cNvSpPr/>
          <p:nvPr/>
        </p:nvSpPr>
        <p:spPr>
          <a:xfrm>
            <a:off x="7800340" y="2169795"/>
            <a:ext cx="1428115" cy="4191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980045" y="2220595"/>
            <a:ext cx="1226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销售顺序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41" name="标题 1"/>
          <p:cNvSpPr txBox="1"/>
          <p:nvPr>
            <p:custDataLst>
              <p:tags r:id="rId1"/>
            </p:custDataLst>
          </p:nvPr>
        </p:nvSpPr>
        <p:spPr>
          <a:xfrm>
            <a:off x="3137498" y="468235"/>
            <a:ext cx="4652762" cy="59405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dist">
              <a:lnSpc>
                <a:spcPct val="120000"/>
              </a:lnSpc>
            </a:pPr>
            <a:r>
              <a:rPr lang="zh-CN" altLang="en-US" sz="3600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八：成交的信号</a:t>
            </a:r>
          </a:p>
        </p:txBody>
      </p:sp>
      <p:sp>
        <p:nvSpPr>
          <p:cNvPr id="15" name="圆角矩形 14"/>
          <p:cNvSpPr/>
          <p:nvPr>
            <p:custDataLst>
              <p:tags r:id="rId2"/>
            </p:custDataLst>
          </p:nvPr>
        </p:nvSpPr>
        <p:spPr>
          <a:xfrm>
            <a:off x="1396340" y="2581624"/>
            <a:ext cx="721354" cy="1397626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>
            <p:custDataLst>
              <p:tags r:id="rId3"/>
            </p:custDataLst>
          </p:nvPr>
        </p:nvSpPr>
        <p:spPr>
          <a:xfrm>
            <a:off x="1866000" y="4214498"/>
            <a:ext cx="323653" cy="1302592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endParaRPr lang="zh-CN" altLang="en-US" baseline="-25000" dirty="0">
              <a:sym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>
            <p:custDataLst>
              <p:tags r:id="rId4"/>
            </p:custDataLst>
          </p:nvPr>
        </p:nvSpPr>
        <p:spPr>
          <a:xfrm>
            <a:off x="1446377" y="3932780"/>
            <a:ext cx="315598" cy="1584176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endParaRPr lang="zh-CN" altLang="en-US" baseline="-25000" dirty="0"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>
            <p:custDataLst>
              <p:tags r:id="rId5"/>
            </p:custDataLst>
          </p:nvPr>
        </p:nvSpPr>
        <p:spPr>
          <a:xfrm>
            <a:off x="1446276" y="1734074"/>
            <a:ext cx="808764" cy="80876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>
            <p:custDataLst>
              <p:tags r:id="rId6"/>
            </p:custDataLst>
          </p:nvPr>
        </p:nvSpPr>
        <p:spPr>
          <a:xfrm rot="3531662">
            <a:off x="2450984" y="2012129"/>
            <a:ext cx="287481" cy="1366124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endParaRPr lang="zh-CN" altLang="en-US" baseline="-25000" dirty="0">
              <a:sym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>
            <p:custDataLst>
              <p:tags r:id="rId7"/>
            </p:custDataLst>
          </p:nvPr>
        </p:nvSpPr>
        <p:spPr>
          <a:xfrm rot="3224468">
            <a:off x="2358132" y="1675444"/>
            <a:ext cx="287398" cy="1366124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endParaRPr lang="zh-CN" altLang="en-US" baseline="-25000" dirty="0">
              <a:sym typeface="Arial" panose="020B0604020202020204" pitchFamily="34" charset="0"/>
            </a:endParaRPr>
          </a:p>
        </p:txBody>
      </p:sp>
      <p:sp>
        <p:nvSpPr>
          <p:cNvPr id="21" name="圆角矩形 20"/>
          <p:cNvSpPr/>
          <p:nvPr>
            <p:custDataLst>
              <p:tags r:id="rId8"/>
            </p:custDataLst>
          </p:nvPr>
        </p:nvSpPr>
        <p:spPr>
          <a:xfrm rot="20318279">
            <a:off x="1834341" y="3910830"/>
            <a:ext cx="338678" cy="510537"/>
          </a:xfrm>
          <a:prstGeom prst="roundRect">
            <a:avLst>
              <a:gd name="adj" fmla="val 29625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endParaRPr lang="zh-CN" altLang="en-US" baseline="-25000" dirty="0">
              <a:sym typeface="Arial" panose="020B0604020202020204" pitchFamily="34" charset="0"/>
            </a:endParaRPr>
          </a:p>
        </p:txBody>
      </p:sp>
      <p:sp>
        <p:nvSpPr>
          <p:cNvPr id="31" name="圆角矩形 30"/>
          <p:cNvSpPr/>
          <p:nvPr>
            <p:custDataLst>
              <p:tags r:id="rId9"/>
            </p:custDataLst>
          </p:nvPr>
        </p:nvSpPr>
        <p:spPr>
          <a:xfrm rot="21116664">
            <a:off x="2997835" y="1576070"/>
            <a:ext cx="693420" cy="603250"/>
          </a:xfrm>
          <a:prstGeom prst="roundRect">
            <a:avLst>
              <a:gd name="adj" fmla="val 18567"/>
            </a:avLst>
          </a:prstGeom>
          <a:solidFill>
            <a:srgbClr val="1F74AD"/>
          </a:solidFill>
          <a:ln w="12700" cap="flat" cmpd="sng" algn="ctr">
            <a:solidFill>
              <a:srgbClr val="1F74AD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 fontScale="67500" lnSpcReduction="10000"/>
          </a:bodyPr>
          <a:lstStyle/>
          <a:p>
            <a:pPr algn="ctr"/>
            <a:r>
              <a:rPr lang="en-US" altLang="zh-CN" sz="4800" dirty="0">
                <a:solidFill>
                  <a:sysClr val="window" lastClr="FFFFFF"/>
                </a:solidFill>
                <a:sym typeface="Arial" panose="020B0604020202020204" pitchFamily="34" charset="0"/>
              </a:rPr>
              <a:t>6</a:t>
            </a:r>
            <a:endParaRPr lang="zh-CN" altLang="en-US" sz="4800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22" name="圆角矩形 21"/>
          <p:cNvSpPr/>
          <p:nvPr>
            <p:custDataLst>
              <p:tags r:id="rId10"/>
            </p:custDataLst>
          </p:nvPr>
        </p:nvSpPr>
        <p:spPr>
          <a:xfrm rot="21116664">
            <a:off x="3091815" y="2190750"/>
            <a:ext cx="755650" cy="635000"/>
          </a:xfrm>
          <a:prstGeom prst="roundRect">
            <a:avLst>
              <a:gd name="adj" fmla="val 18567"/>
            </a:avLst>
          </a:prstGeom>
          <a:solidFill>
            <a:srgbClr val="3498DB"/>
          </a:solidFill>
          <a:ln w="12700" cap="flat" cmpd="sng" algn="ctr">
            <a:solidFill>
              <a:srgbClr val="3498DB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 fontScale="70000" lnSpcReduction="10000"/>
          </a:bodyPr>
          <a:lstStyle/>
          <a:p>
            <a:pPr algn="ctr"/>
            <a:r>
              <a:rPr lang="en-US" altLang="zh-CN" sz="4800" dirty="0">
                <a:solidFill>
                  <a:sysClr val="window" lastClr="FFFFFF"/>
                </a:solidFill>
                <a:sym typeface="Arial" panose="020B0604020202020204" pitchFamily="34" charset="0"/>
              </a:rPr>
              <a:t>5</a:t>
            </a:r>
            <a:endParaRPr lang="zh-CN" altLang="en-US" sz="4800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>
            <p:custDataLst>
              <p:tags r:id="rId11"/>
            </p:custDataLst>
          </p:nvPr>
        </p:nvSpPr>
        <p:spPr>
          <a:xfrm rot="21439215">
            <a:off x="3228975" y="2788920"/>
            <a:ext cx="716280" cy="667385"/>
          </a:xfrm>
          <a:prstGeom prst="roundRect">
            <a:avLst>
              <a:gd name="adj" fmla="val 18567"/>
            </a:avLst>
          </a:prstGeom>
          <a:solidFill>
            <a:srgbClr val="1AA3AA"/>
          </a:solidFill>
          <a:ln w="12700" cap="flat" cmpd="sng" algn="ctr">
            <a:solidFill>
              <a:srgbClr val="1AA3A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 fontScale="70000" lnSpcReduction="10000"/>
          </a:bodyPr>
          <a:lstStyle/>
          <a:p>
            <a:pPr algn="ctr"/>
            <a:r>
              <a:rPr lang="en-US" altLang="zh-CN" sz="4800" dirty="0">
                <a:solidFill>
                  <a:sysClr val="window" lastClr="FFFFFF"/>
                </a:solidFill>
                <a:sym typeface="Arial" panose="020B0604020202020204" pitchFamily="34" charset="0"/>
              </a:rPr>
              <a:t>4</a:t>
            </a:r>
            <a:endParaRPr lang="zh-CN" altLang="en-US" sz="4800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25" name="圆角矩形 24"/>
          <p:cNvSpPr/>
          <p:nvPr>
            <p:custDataLst>
              <p:tags r:id="rId12"/>
            </p:custDataLst>
          </p:nvPr>
        </p:nvSpPr>
        <p:spPr>
          <a:xfrm rot="21439215">
            <a:off x="3268345" y="3489960"/>
            <a:ext cx="753110" cy="653415"/>
          </a:xfrm>
          <a:prstGeom prst="roundRect">
            <a:avLst>
              <a:gd name="adj" fmla="val 18567"/>
            </a:avLst>
          </a:prstGeom>
          <a:solidFill>
            <a:srgbClr val="69A35B"/>
          </a:solidFill>
          <a:ln w="12700" cap="flat" cmpd="sng" algn="ctr">
            <a:solidFill>
              <a:srgbClr val="69A35B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 fontScale="70000" lnSpcReduction="10000"/>
          </a:bodyPr>
          <a:lstStyle/>
          <a:p>
            <a:pPr algn="ctr"/>
            <a:r>
              <a:rPr lang="en-US" altLang="zh-CN" sz="4800" dirty="0">
                <a:solidFill>
                  <a:sysClr val="window" lastClr="FFFFFF"/>
                </a:solidFill>
                <a:sym typeface="Arial" panose="020B0604020202020204" pitchFamily="34" charset="0"/>
              </a:rPr>
              <a:t>3</a:t>
            </a:r>
            <a:endParaRPr lang="zh-CN" altLang="en-US" sz="4800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>
            <p:custDataLst>
              <p:tags r:id="rId13"/>
            </p:custDataLst>
          </p:nvPr>
        </p:nvSpPr>
        <p:spPr>
          <a:xfrm rot="21439215">
            <a:off x="3282950" y="4177665"/>
            <a:ext cx="739775" cy="582295"/>
          </a:xfrm>
          <a:prstGeom prst="roundRect">
            <a:avLst>
              <a:gd name="adj" fmla="val 18567"/>
            </a:avLst>
          </a:prstGeom>
          <a:solidFill>
            <a:srgbClr val="9BBB59"/>
          </a:solidFill>
          <a:ln w="12700" cap="flat" cmpd="sng" algn="ctr">
            <a:solidFill>
              <a:srgbClr val="9BBB59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 fontScale="60000" lnSpcReduction="10000"/>
          </a:bodyPr>
          <a:lstStyle/>
          <a:p>
            <a:pPr algn="ctr"/>
            <a:r>
              <a:rPr lang="en-US" altLang="zh-CN" sz="4800" dirty="0">
                <a:solidFill>
                  <a:sysClr val="window" lastClr="FFFFFF"/>
                </a:solidFill>
                <a:sym typeface="Arial" panose="020B0604020202020204" pitchFamily="34" charset="0"/>
              </a:rPr>
              <a:t>2</a:t>
            </a:r>
            <a:endParaRPr lang="zh-CN" altLang="en-US" sz="4800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35" name="圆角矩形 34"/>
          <p:cNvSpPr/>
          <p:nvPr>
            <p:custDataLst>
              <p:tags r:id="rId14"/>
            </p:custDataLst>
          </p:nvPr>
        </p:nvSpPr>
        <p:spPr>
          <a:xfrm rot="21439215">
            <a:off x="3369310" y="4775200"/>
            <a:ext cx="739140" cy="592455"/>
          </a:xfrm>
          <a:prstGeom prst="roundRect">
            <a:avLst>
              <a:gd name="adj" fmla="val 18567"/>
            </a:avLst>
          </a:prstGeom>
          <a:solidFill>
            <a:srgbClr val="FFC000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 fontScale="60000" lnSpcReduction="10000"/>
          </a:bodyPr>
          <a:lstStyle/>
          <a:p>
            <a:pPr algn="ctr"/>
            <a:r>
              <a:rPr lang="en-US" altLang="zh-CN" sz="4800" dirty="0">
                <a:solidFill>
                  <a:sysClr val="window" lastClr="FFFFFF"/>
                </a:solidFill>
                <a:sym typeface="Arial" panose="020B0604020202020204" pitchFamily="34" charset="0"/>
              </a:rPr>
              <a:t>1</a:t>
            </a:r>
            <a:endParaRPr lang="zh-CN" altLang="en-US" sz="4800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32" name="直接箭头连接符 31"/>
          <p:cNvCxnSpPr/>
          <p:nvPr>
            <p:custDataLst>
              <p:tags r:id="rId15"/>
            </p:custDataLst>
          </p:nvPr>
        </p:nvCxnSpPr>
        <p:spPr>
          <a:xfrm>
            <a:off x="3703955" y="1727200"/>
            <a:ext cx="900430" cy="15875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直接箭头连接符 27"/>
          <p:cNvCxnSpPr/>
          <p:nvPr>
            <p:custDataLst>
              <p:tags r:id="rId16"/>
            </p:custDataLst>
          </p:nvPr>
        </p:nvCxnSpPr>
        <p:spPr>
          <a:xfrm>
            <a:off x="3960655" y="2423787"/>
            <a:ext cx="1000899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直接箭头连接符 28"/>
          <p:cNvCxnSpPr/>
          <p:nvPr>
            <p:custDataLst>
              <p:tags r:id="rId17"/>
            </p:custDataLst>
          </p:nvPr>
        </p:nvCxnSpPr>
        <p:spPr>
          <a:xfrm>
            <a:off x="4170205" y="3103872"/>
            <a:ext cx="1000899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直接箭头连接符 29"/>
          <p:cNvCxnSpPr/>
          <p:nvPr>
            <p:custDataLst>
              <p:tags r:id="rId18"/>
            </p:custDataLst>
          </p:nvPr>
        </p:nvCxnSpPr>
        <p:spPr>
          <a:xfrm>
            <a:off x="4311810" y="3751572"/>
            <a:ext cx="1000899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直接箭头连接符 32"/>
          <p:cNvCxnSpPr/>
          <p:nvPr>
            <p:custDataLst>
              <p:tags r:id="rId19"/>
            </p:custDataLst>
          </p:nvPr>
        </p:nvCxnSpPr>
        <p:spPr>
          <a:xfrm>
            <a:off x="4311810" y="4465312"/>
            <a:ext cx="1000899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直接箭头连接符 33"/>
          <p:cNvCxnSpPr/>
          <p:nvPr>
            <p:custDataLst>
              <p:tags r:id="rId20"/>
            </p:custDataLst>
          </p:nvPr>
        </p:nvCxnSpPr>
        <p:spPr>
          <a:xfrm>
            <a:off x="4238785" y="5021572"/>
            <a:ext cx="1000899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标题 1"/>
          <p:cNvSpPr txBox="1"/>
          <p:nvPr>
            <p:custDataLst>
              <p:tags r:id="rId21"/>
            </p:custDataLst>
          </p:nvPr>
        </p:nvSpPr>
        <p:spPr>
          <a:xfrm>
            <a:off x="4685030" y="1530350"/>
            <a:ext cx="3613150" cy="399415"/>
          </a:xfrm>
          <a:prstGeom prst="rect">
            <a:avLst/>
          </a:prstGeom>
          <a:noFill/>
        </p:spPr>
        <p:txBody>
          <a:bodyPr wrap="square" lIns="89953" tIns="46775" rIns="89953" bIns="0" rtlCol="0" anchor="b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sz="1800" b="1" spc="3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当客户询问产品相关费用时</a:t>
            </a:r>
          </a:p>
        </p:txBody>
      </p:sp>
      <p:sp>
        <p:nvSpPr>
          <p:cNvPr id="37" name="标题 1"/>
          <p:cNvSpPr txBox="1"/>
          <p:nvPr>
            <p:custDataLst>
              <p:tags r:id="rId22"/>
            </p:custDataLst>
          </p:nvPr>
        </p:nvSpPr>
        <p:spPr>
          <a:xfrm>
            <a:off x="5033645" y="2219960"/>
            <a:ext cx="3114675" cy="399415"/>
          </a:xfrm>
          <a:prstGeom prst="rect">
            <a:avLst/>
          </a:prstGeom>
          <a:noFill/>
        </p:spPr>
        <p:txBody>
          <a:bodyPr wrap="square" lIns="89953" tIns="46775" rIns="89953" bIns="0" rtlCol="0" anchor="b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sz="1800" b="1" spc="30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当客户觉得划算时</a:t>
            </a:r>
          </a:p>
        </p:txBody>
      </p:sp>
      <p:sp>
        <p:nvSpPr>
          <p:cNvPr id="38" name="标题 1"/>
          <p:cNvSpPr txBox="1"/>
          <p:nvPr>
            <p:custDataLst>
              <p:tags r:id="rId23"/>
            </p:custDataLst>
          </p:nvPr>
        </p:nvSpPr>
        <p:spPr>
          <a:xfrm>
            <a:off x="5239385" y="2876550"/>
            <a:ext cx="4445635" cy="399415"/>
          </a:xfrm>
          <a:prstGeom prst="rect">
            <a:avLst/>
          </a:prstGeom>
          <a:noFill/>
        </p:spPr>
        <p:txBody>
          <a:bodyPr wrap="square" lIns="89953" tIns="46775" rIns="89953" bIns="0" rtlCol="0" anchor="b" anchorCtr="0">
            <a:normAutofit fontScale="9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sz="1800" b="1" spc="30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当客户关注的问题，得到圆满解决时</a:t>
            </a:r>
          </a:p>
        </p:txBody>
      </p:sp>
      <p:sp>
        <p:nvSpPr>
          <p:cNvPr id="40" name="标题 1"/>
          <p:cNvSpPr txBox="1"/>
          <p:nvPr>
            <p:custDataLst>
              <p:tags r:id="rId24"/>
            </p:custDataLst>
          </p:nvPr>
        </p:nvSpPr>
        <p:spPr>
          <a:xfrm>
            <a:off x="5436235" y="4241800"/>
            <a:ext cx="3000375" cy="398780"/>
          </a:xfrm>
          <a:prstGeom prst="rect">
            <a:avLst/>
          </a:prstGeom>
          <a:noFill/>
        </p:spPr>
        <p:txBody>
          <a:bodyPr wrap="square" lIns="89953" tIns="46775" rIns="89953" bIns="0" rtlCol="0" anchor="b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sz="1800" b="1" spc="30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当客户询问付款方式时</a:t>
            </a:r>
          </a:p>
        </p:txBody>
      </p:sp>
      <p:sp>
        <p:nvSpPr>
          <p:cNvPr id="42" name="标题 1"/>
          <p:cNvSpPr txBox="1"/>
          <p:nvPr>
            <p:custDataLst>
              <p:tags r:id="rId25"/>
            </p:custDataLst>
          </p:nvPr>
        </p:nvSpPr>
        <p:spPr>
          <a:xfrm>
            <a:off x="5309235" y="4836795"/>
            <a:ext cx="3463925" cy="398780"/>
          </a:xfrm>
          <a:prstGeom prst="rect">
            <a:avLst/>
          </a:prstGeom>
          <a:noFill/>
        </p:spPr>
        <p:txBody>
          <a:bodyPr wrap="square" lIns="89953" tIns="46775" rIns="89953" bIns="0" rtlCol="0" anchor="b" anchorCtr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sz="1800" b="1" spc="3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当客户询问售后服务事宜时</a:t>
            </a:r>
          </a:p>
        </p:txBody>
      </p:sp>
      <p:sp>
        <p:nvSpPr>
          <p:cNvPr id="43" name="标题 1"/>
          <p:cNvSpPr txBox="1"/>
          <p:nvPr>
            <p:custDataLst>
              <p:tags r:id="rId26"/>
            </p:custDataLst>
          </p:nvPr>
        </p:nvSpPr>
        <p:spPr>
          <a:xfrm>
            <a:off x="5387975" y="3496310"/>
            <a:ext cx="3225800" cy="399415"/>
          </a:xfrm>
          <a:prstGeom prst="rect">
            <a:avLst/>
          </a:prstGeom>
          <a:noFill/>
        </p:spPr>
        <p:txBody>
          <a:bodyPr wrap="square" lIns="89953" tIns="46775" rIns="89953" bIns="0" rtlCol="0" anchor="b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</a:pPr>
            <a:r>
              <a:rPr lang="zh-CN" altLang="en-US" sz="1800" b="1" spc="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当客户询问有什么赠品时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885440" y="350520"/>
            <a:ext cx="4184015" cy="9848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九：要求客户转介绍的</a:t>
            </a:r>
            <a:r>
              <a:rPr lang="en-US" altLang="zh-CN" sz="3200" dirty="0">
                <a:solidFill>
                  <a:schemeClr val="bg1"/>
                </a:solidFill>
              </a:rPr>
              <a:t>   </a:t>
            </a:r>
            <a:r>
              <a:rPr lang="zh-CN" altLang="en-US" sz="3200" dirty="0">
                <a:solidFill>
                  <a:schemeClr val="bg1"/>
                </a:solidFill>
              </a:rPr>
              <a:t>四个时机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808480" y="1413510"/>
            <a:ext cx="2196465" cy="2178685"/>
            <a:chOff x="7419971" y="1628742"/>
            <a:chExt cx="1733985" cy="1734085"/>
          </a:xfrm>
        </p:grpSpPr>
        <p:sp>
          <p:nvSpPr>
            <p:cNvPr id="14" name="椭圆 13"/>
            <p:cNvSpPr/>
            <p:nvPr/>
          </p:nvSpPr>
          <p:spPr>
            <a:xfrm>
              <a:off x="7419971" y="1628742"/>
              <a:ext cx="1733985" cy="1734085"/>
            </a:xfrm>
            <a:prstGeom prst="ellipse">
              <a:avLst/>
            </a:prstGeom>
            <a:gradFill>
              <a:gsLst>
                <a:gs pos="0">
                  <a:srgbClr val="C1975F"/>
                </a:gs>
                <a:gs pos="100000">
                  <a:srgbClr val="E8CAA2"/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en-US"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645363" y="1854147"/>
              <a:ext cx="1283200" cy="128327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37910" y="3600450"/>
            <a:ext cx="2160270" cy="2159000"/>
            <a:chOff x="3234368" y="3642479"/>
            <a:chExt cx="1733985" cy="1732658"/>
          </a:xfrm>
        </p:grpSpPr>
        <p:sp>
          <p:nvSpPr>
            <p:cNvPr id="10" name="椭圆 9"/>
            <p:cNvSpPr/>
            <p:nvPr/>
          </p:nvSpPr>
          <p:spPr>
            <a:xfrm flipV="1">
              <a:off x="3234368" y="3642479"/>
              <a:ext cx="1733985" cy="1732658"/>
            </a:xfrm>
            <a:prstGeom prst="ellipse">
              <a:avLst/>
            </a:prstGeom>
            <a:gradFill>
              <a:gsLst>
                <a:gs pos="0">
                  <a:srgbClr val="C1975F"/>
                </a:gs>
                <a:gs pos="100000">
                  <a:srgbClr val="E8CAA2"/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en-US">
                <a:latin typeface="+mj-ea"/>
                <a:ea typeface="+mj-ea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10800000" flipV="1">
              <a:off x="3464246" y="3884885"/>
              <a:ext cx="1283200" cy="128327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23180" y="1413510"/>
            <a:ext cx="2196465" cy="2178685"/>
            <a:chOff x="7419971" y="1628742"/>
            <a:chExt cx="1733985" cy="1734085"/>
          </a:xfrm>
        </p:grpSpPr>
        <p:sp>
          <p:nvSpPr>
            <p:cNvPr id="12" name="椭圆 11"/>
            <p:cNvSpPr/>
            <p:nvPr/>
          </p:nvSpPr>
          <p:spPr>
            <a:xfrm>
              <a:off x="7419971" y="1628742"/>
              <a:ext cx="1733985" cy="1734085"/>
            </a:xfrm>
            <a:prstGeom prst="ellipse">
              <a:avLst/>
            </a:prstGeom>
            <a:gradFill>
              <a:gsLst>
                <a:gs pos="0">
                  <a:srgbClr val="C1975F"/>
                </a:gs>
                <a:gs pos="100000">
                  <a:srgbClr val="E8CAA2"/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en-US">
                <a:latin typeface="+mj-ea"/>
                <a:ea typeface="+mj-ea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7645363" y="1854147"/>
              <a:ext cx="1283200" cy="128327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962594" y="3622172"/>
            <a:ext cx="2160415" cy="2159145"/>
            <a:chOff x="6484" y="6211"/>
            <a:chExt cx="3404" cy="3402"/>
          </a:xfrm>
        </p:grpSpPr>
        <p:grpSp>
          <p:nvGrpSpPr>
            <p:cNvPr id="20" name="组合 19"/>
            <p:cNvGrpSpPr/>
            <p:nvPr/>
          </p:nvGrpSpPr>
          <p:grpSpPr>
            <a:xfrm>
              <a:off x="6484" y="6211"/>
              <a:ext cx="3404" cy="3402"/>
              <a:chOff x="3234368" y="3642479"/>
              <a:chExt cx="1733985" cy="1732658"/>
            </a:xfrm>
          </p:grpSpPr>
          <p:sp>
            <p:nvSpPr>
              <p:cNvPr id="23" name="椭圆 22"/>
              <p:cNvSpPr/>
              <p:nvPr/>
            </p:nvSpPr>
            <p:spPr>
              <a:xfrm flipV="1">
                <a:off x="3234368" y="3642479"/>
                <a:ext cx="1733985" cy="1732658"/>
              </a:xfrm>
              <a:prstGeom prst="ellipse">
                <a:avLst/>
              </a:prstGeom>
              <a:gradFill>
                <a:gsLst>
                  <a:gs pos="0">
                    <a:srgbClr val="C1975F"/>
                  </a:gs>
                  <a:gs pos="100000">
                    <a:srgbClr val="E8CAA2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en-US">
                  <a:latin typeface="+mj-ea"/>
                  <a:ea typeface="+mj-ea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rot="10800000" flipV="1">
                <a:off x="3464246" y="3884885"/>
                <a:ext cx="1283200" cy="128327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7262" y="6857"/>
              <a:ext cx="1729" cy="1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  <a:p>
              <a:pPr algn="ctr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不签单</a:t>
              </a:r>
              <a:br>
                <a:rPr lang="zh-CN" altLang="en-US" sz="24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的时候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094230" y="2087880"/>
            <a:ext cx="1663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  <a:p>
            <a:pPr algn="ctr"/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签单的时候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463870" y="1899439"/>
            <a:ext cx="1691394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  <a:p>
            <a:pPr algn="ctr"/>
            <a:r>
              <a:rPr lang="zh-CN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购买当天</a:t>
            </a:r>
            <a:br>
              <a:rPr lang="zh-CN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zh-CN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一周内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570121" y="4155314"/>
            <a:ext cx="1452880" cy="1137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  <a:p>
            <a:pPr algn="ctr"/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服务令对方</a:t>
            </a:r>
            <a:b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满意时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Freeform 7"/>
          <p:cNvSpPr/>
          <p:nvPr/>
        </p:nvSpPr>
        <p:spPr bwMode="auto">
          <a:xfrm>
            <a:off x="1579880" y="1911350"/>
            <a:ext cx="1696720" cy="1937385"/>
          </a:xfrm>
          <a:custGeom>
            <a:avLst/>
            <a:gdLst>
              <a:gd name="T0" fmla="*/ 859 w 1619"/>
              <a:gd name="T1" fmla="*/ 20 h 1850"/>
              <a:gd name="T2" fmla="*/ 1214 w 1619"/>
              <a:gd name="T3" fmla="*/ 225 h 1850"/>
              <a:gd name="T4" fmla="*/ 1571 w 1619"/>
              <a:gd name="T5" fmla="*/ 431 h 1850"/>
              <a:gd name="T6" fmla="*/ 1618 w 1619"/>
              <a:gd name="T7" fmla="*/ 515 h 1850"/>
              <a:gd name="T8" fmla="*/ 1618 w 1619"/>
              <a:gd name="T9" fmla="*/ 925 h 1850"/>
              <a:gd name="T10" fmla="*/ 1618 w 1619"/>
              <a:gd name="T11" fmla="*/ 1337 h 1850"/>
              <a:gd name="T12" fmla="*/ 1569 w 1619"/>
              <a:gd name="T13" fmla="*/ 1420 h 1850"/>
              <a:gd name="T14" fmla="*/ 1214 w 1619"/>
              <a:gd name="T15" fmla="*/ 1625 h 1850"/>
              <a:gd name="T16" fmla="*/ 857 w 1619"/>
              <a:gd name="T17" fmla="*/ 1831 h 1850"/>
              <a:gd name="T18" fmla="*/ 760 w 1619"/>
              <a:gd name="T19" fmla="*/ 1830 h 1850"/>
              <a:gd name="T20" fmla="*/ 405 w 1619"/>
              <a:gd name="T21" fmla="*/ 1625 h 1850"/>
              <a:gd name="T22" fmla="*/ 48 w 1619"/>
              <a:gd name="T23" fmla="*/ 1419 h 1850"/>
              <a:gd name="T24" fmla="*/ 1 w 1619"/>
              <a:gd name="T25" fmla="*/ 1334 h 1850"/>
              <a:gd name="T26" fmla="*/ 1 w 1619"/>
              <a:gd name="T27" fmla="*/ 925 h 1850"/>
              <a:gd name="T28" fmla="*/ 1 w 1619"/>
              <a:gd name="T29" fmla="*/ 512 h 1850"/>
              <a:gd name="T30" fmla="*/ 51 w 1619"/>
              <a:gd name="T31" fmla="*/ 430 h 1850"/>
              <a:gd name="T32" fmla="*/ 405 w 1619"/>
              <a:gd name="T33" fmla="*/ 225 h 1850"/>
              <a:gd name="T34" fmla="*/ 763 w 1619"/>
              <a:gd name="T35" fmla="*/ 18 h 1850"/>
              <a:gd name="T36" fmla="*/ 859 w 1619"/>
              <a:gd name="T37" fmla="*/ 2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19" h="1850">
                <a:moveTo>
                  <a:pt x="859" y="20"/>
                </a:moveTo>
                <a:lnTo>
                  <a:pt x="1214" y="225"/>
                </a:lnTo>
                <a:cubicBezTo>
                  <a:pt x="1333" y="294"/>
                  <a:pt x="1452" y="362"/>
                  <a:pt x="1571" y="431"/>
                </a:cubicBezTo>
                <a:cubicBezTo>
                  <a:pt x="1603" y="448"/>
                  <a:pt x="1617" y="477"/>
                  <a:pt x="1618" y="515"/>
                </a:cubicBezTo>
                <a:lnTo>
                  <a:pt x="1618" y="925"/>
                </a:lnTo>
                <a:cubicBezTo>
                  <a:pt x="1618" y="1062"/>
                  <a:pt x="1618" y="1200"/>
                  <a:pt x="1618" y="1337"/>
                </a:cubicBezTo>
                <a:cubicBezTo>
                  <a:pt x="1619" y="1373"/>
                  <a:pt x="1601" y="1400"/>
                  <a:pt x="1569" y="1420"/>
                </a:cubicBezTo>
                <a:lnTo>
                  <a:pt x="1214" y="1625"/>
                </a:lnTo>
                <a:cubicBezTo>
                  <a:pt x="1095" y="1694"/>
                  <a:pt x="976" y="1763"/>
                  <a:pt x="857" y="1831"/>
                </a:cubicBezTo>
                <a:cubicBezTo>
                  <a:pt x="826" y="1850"/>
                  <a:pt x="794" y="1848"/>
                  <a:pt x="760" y="1830"/>
                </a:cubicBezTo>
                <a:lnTo>
                  <a:pt x="405" y="1625"/>
                </a:lnTo>
                <a:cubicBezTo>
                  <a:pt x="286" y="1556"/>
                  <a:pt x="167" y="1487"/>
                  <a:pt x="48" y="1419"/>
                </a:cubicBezTo>
                <a:cubicBezTo>
                  <a:pt x="17" y="1402"/>
                  <a:pt x="3" y="1373"/>
                  <a:pt x="1" y="1334"/>
                </a:cubicBezTo>
                <a:lnTo>
                  <a:pt x="1" y="925"/>
                </a:lnTo>
                <a:cubicBezTo>
                  <a:pt x="1" y="787"/>
                  <a:pt x="1" y="650"/>
                  <a:pt x="1" y="512"/>
                </a:cubicBezTo>
                <a:cubicBezTo>
                  <a:pt x="0" y="477"/>
                  <a:pt x="18" y="450"/>
                  <a:pt x="51" y="430"/>
                </a:cubicBezTo>
                <a:lnTo>
                  <a:pt x="405" y="225"/>
                </a:lnTo>
                <a:cubicBezTo>
                  <a:pt x="525" y="156"/>
                  <a:pt x="644" y="87"/>
                  <a:pt x="763" y="18"/>
                </a:cubicBezTo>
                <a:cubicBezTo>
                  <a:pt x="793" y="0"/>
                  <a:pt x="825" y="2"/>
                  <a:pt x="859" y="20"/>
                </a:cubicBezTo>
                <a:close/>
              </a:path>
            </a:pathLst>
          </a:custGeom>
          <a:gradFill>
            <a:gsLst>
              <a:gs pos="0">
                <a:srgbClr val="C1975F"/>
              </a:gs>
              <a:gs pos="100000">
                <a:srgbClr val="E8CAA2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" name="Freeform 8"/>
          <p:cNvSpPr/>
          <p:nvPr/>
        </p:nvSpPr>
        <p:spPr bwMode="auto">
          <a:xfrm>
            <a:off x="1675765" y="2055495"/>
            <a:ext cx="1505585" cy="1649095"/>
          </a:xfrm>
          <a:custGeom>
            <a:avLst/>
            <a:gdLst>
              <a:gd name="T0" fmla="*/ 755 w 1461"/>
              <a:gd name="T1" fmla="*/ 12 h 1681"/>
              <a:gd name="T2" fmla="*/ 711 w 1461"/>
              <a:gd name="T3" fmla="*/ 10 h 1681"/>
              <a:gd name="T4" fmla="*/ 710 w 1461"/>
              <a:gd name="T5" fmla="*/ 10 h 1681"/>
              <a:gd name="T6" fmla="*/ 366 w 1461"/>
              <a:gd name="T7" fmla="*/ 209 h 1681"/>
              <a:gd name="T8" fmla="*/ 25 w 1461"/>
              <a:gd name="T9" fmla="*/ 405 h 1681"/>
              <a:gd name="T10" fmla="*/ 1 w 1461"/>
              <a:gd name="T11" fmla="*/ 442 h 1681"/>
              <a:gd name="T12" fmla="*/ 1 w 1461"/>
              <a:gd name="T13" fmla="*/ 444 h 1681"/>
              <a:gd name="T14" fmla="*/ 1 w 1461"/>
              <a:gd name="T15" fmla="*/ 841 h 1681"/>
              <a:gd name="T16" fmla="*/ 1 w 1461"/>
              <a:gd name="T17" fmla="*/ 1234 h 1681"/>
              <a:gd name="T18" fmla="*/ 21 w 1461"/>
              <a:gd name="T19" fmla="*/ 1274 h 1681"/>
              <a:gd name="T20" fmla="*/ 22 w 1461"/>
              <a:gd name="T21" fmla="*/ 1274 h 1681"/>
              <a:gd name="T22" fmla="*/ 366 w 1461"/>
              <a:gd name="T23" fmla="*/ 1473 h 1681"/>
              <a:gd name="T24" fmla="*/ 706 w 1461"/>
              <a:gd name="T25" fmla="*/ 1669 h 1681"/>
              <a:gd name="T26" fmla="*/ 750 w 1461"/>
              <a:gd name="T27" fmla="*/ 1672 h 1681"/>
              <a:gd name="T28" fmla="*/ 752 w 1461"/>
              <a:gd name="T29" fmla="*/ 1671 h 1681"/>
              <a:gd name="T30" fmla="*/ 1096 w 1461"/>
              <a:gd name="T31" fmla="*/ 1473 h 1681"/>
              <a:gd name="T32" fmla="*/ 1436 w 1461"/>
              <a:gd name="T33" fmla="*/ 1276 h 1681"/>
              <a:gd name="T34" fmla="*/ 1460 w 1461"/>
              <a:gd name="T35" fmla="*/ 1239 h 1681"/>
              <a:gd name="T36" fmla="*/ 1460 w 1461"/>
              <a:gd name="T37" fmla="*/ 1238 h 1681"/>
              <a:gd name="T38" fmla="*/ 1460 w 1461"/>
              <a:gd name="T39" fmla="*/ 841 h 1681"/>
              <a:gd name="T40" fmla="*/ 1460 w 1461"/>
              <a:gd name="T41" fmla="*/ 448 h 1681"/>
              <a:gd name="T42" fmla="*/ 1441 w 1461"/>
              <a:gd name="T43" fmla="*/ 408 h 1681"/>
              <a:gd name="T44" fmla="*/ 1439 w 1461"/>
              <a:gd name="T45" fmla="*/ 407 h 1681"/>
              <a:gd name="T46" fmla="*/ 1096 w 1461"/>
              <a:gd name="T47" fmla="*/ 209 h 1681"/>
              <a:gd name="T48" fmla="*/ 755 w 1461"/>
              <a:gd name="T49" fmla="*/ 12 h 1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61" h="1681">
                <a:moveTo>
                  <a:pt x="755" y="12"/>
                </a:moveTo>
                <a:cubicBezTo>
                  <a:pt x="741" y="5"/>
                  <a:pt x="726" y="0"/>
                  <a:pt x="711" y="10"/>
                </a:cubicBezTo>
                <a:lnTo>
                  <a:pt x="710" y="10"/>
                </a:lnTo>
                <a:cubicBezTo>
                  <a:pt x="595" y="77"/>
                  <a:pt x="480" y="143"/>
                  <a:pt x="366" y="209"/>
                </a:cubicBezTo>
                <a:lnTo>
                  <a:pt x="25" y="405"/>
                </a:lnTo>
                <a:cubicBezTo>
                  <a:pt x="11" y="414"/>
                  <a:pt x="0" y="425"/>
                  <a:pt x="1" y="442"/>
                </a:cubicBezTo>
                <a:lnTo>
                  <a:pt x="1" y="444"/>
                </a:lnTo>
                <a:cubicBezTo>
                  <a:pt x="1" y="576"/>
                  <a:pt x="1" y="709"/>
                  <a:pt x="1" y="841"/>
                </a:cubicBezTo>
                <a:lnTo>
                  <a:pt x="1" y="1234"/>
                </a:lnTo>
                <a:cubicBezTo>
                  <a:pt x="2" y="1250"/>
                  <a:pt x="5" y="1265"/>
                  <a:pt x="21" y="1274"/>
                </a:cubicBezTo>
                <a:lnTo>
                  <a:pt x="22" y="1274"/>
                </a:lnTo>
                <a:cubicBezTo>
                  <a:pt x="137" y="1341"/>
                  <a:pt x="251" y="1407"/>
                  <a:pt x="366" y="1473"/>
                </a:cubicBezTo>
                <a:lnTo>
                  <a:pt x="706" y="1669"/>
                </a:lnTo>
                <a:cubicBezTo>
                  <a:pt x="721" y="1677"/>
                  <a:pt x="735" y="1681"/>
                  <a:pt x="750" y="1672"/>
                </a:cubicBezTo>
                <a:lnTo>
                  <a:pt x="752" y="1671"/>
                </a:lnTo>
                <a:cubicBezTo>
                  <a:pt x="866" y="1605"/>
                  <a:pt x="981" y="1539"/>
                  <a:pt x="1096" y="1473"/>
                </a:cubicBezTo>
                <a:lnTo>
                  <a:pt x="1436" y="1276"/>
                </a:lnTo>
                <a:cubicBezTo>
                  <a:pt x="1450" y="1267"/>
                  <a:pt x="1461" y="1257"/>
                  <a:pt x="1460" y="1239"/>
                </a:cubicBezTo>
                <a:lnTo>
                  <a:pt x="1460" y="1238"/>
                </a:lnTo>
                <a:cubicBezTo>
                  <a:pt x="1460" y="1105"/>
                  <a:pt x="1460" y="973"/>
                  <a:pt x="1460" y="841"/>
                </a:cubicBezTo>
                <a:lnTo>
                  <a:pt x="1460" y="448"/>
                </a:lnTo>
                <a:cubicBezTo>
                  <a:pt x="1460" y="431"/>
                  <a:pt x="1456" y="416"/>
                  <a:pt x="1441" y="408"/>
                </a:cubicBezTo>
                <a:lnTo>
                  <a:pt x="1439" y="407"/>
                </a:lnTo>
                <a:cubicBezTo>
                  <a:pt x="1325" y="341"/>
                  <a:pt x="1210" y="275"/>
                  <a:pt x="1096" y="209"/>
                </a:cubicBezTo>
                <a:lnTo>
                  <a:pt x="755" y="12"/>
                </a:lnTo>
                <a:close/>
              </a:path>
            </a:pathLst>
          </a:custGeom>
          <a:noFill/>
          <a:ln w="28575" cap="flat">
            <a:solidFill>
              <a:srgbClr val="3A3A4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/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2033270" y="2388870"/>
            <a:ext cx="906145" cy="983615"/>
          </a:xfrm>
          <a:custGeom>
            <a:avLst/>
            <a:gdLst>
              <a:gd name="T0" fmla="*/ 587 w 752"/>
              <a:gd name="T1" fmla="*/ 234 h 752"/>
              <a:gd name="T2" fmla="*/ 494 w 752"/>
              <a:gd name="T3" fmla="*/ 188 h 752"/>
              <a:gd name="T4" fmla="*/ 541 w 752"/>
              <a:gd name="T5" fmla="*/ 141 h 752"/>
              <a:gd name="T6" fmla="*/ 634 w 752"/>
              <a:gd name="T7" fmla="*/ 95 h 752"/>
              <a:gd name="T8" fmla="*/ 681 w 752"/>
              <a:gd name="T9" fmla="*/ 141 h 752"/>
              <a:gd name="T10" fmla="*/ 587 w 752"/>
              <a:gd name="T11" fmla="*/ 0 h 752"/>
              <a:gd name="T12" fmla="*/ 587 w 752"/>
              <a:gd name="T13" fmla="*/ 329 h 752"/>
              <a:gd name="T14" fmla="*/ 587 w 752"/>
              <a:gd name="T15" fmla="*/ 0 h 752"/>
              <a:gd name="T16" fmla="*/ 402 w 752"/>
              <a:gd name="T17" fmla="*/ 586 h 752"/>
              <a:gd name="T18" fmla="*/ 402 w 752"/>
              <a:gd name="T19" fmla="*/ 704 h 752"/>
              <a:gd name="T20" fmla="*/ 200 w 752"/>
              <a:gd name="T21" fmla="*/ 704 h 752"/>
              <a:gd name="T22" fmla="*/ 47 w 752"/>
              <a:gd name="T23" fmla="*/ 647 h 752"/>
              <a:gd name="T24" fmla="*/ 63 w 752"/>
              <a:gd name="T25" fmla="*/ 65 h 752"/>
              <a:gd name="T26" fmla="*/ 411 w 752"/>
              <a:gd name="T27" fmla="*/ 48 h 752"/>
              <a:gd name="T28" fmla="*/ 99 w 752"/>
              <a:gd name="T29" fmla="*/ 0 h 752"/>
              <a:gd name="T30" fmla="*/ 0 w 752"/>
              <a:gd name="T31" fmla="*/ 99 h 752"/>
              <a:gd name="T32" fmla="*/ 99 w 752"/>
              <a:gd name="T33" fmla="*/ 752 h 752"/>
              <a:gd name="T34" fmla="*/ 366 w 752"/>
              <a:gd name="T35" fmla="*/ 752 h 752"/>
              <a:gd name="T36" fmla="*/ 433 w 752"/>
              <a:gd name="T37" fmla="*/ 740 h 752"/>
              <a:gd name="T38" fmla="*/ 564 w 752"/>
              <a:gd name="T39" fmla="*/ 595 h 752"/>
              <a:gd name="T40" fmla="*/ 564 w 752"/>
              <a:gd name="T41" fmla="*/ 375 h 752"/>
              <a:gd name="T42" fmla="*/ 518 w 752"/>
              <a:gd name="T43" fmla="*/ 586 h 752"/>
              <a:gd name="T44" fmla="*/ 111 w 752"/>
              <a:gd name="T45" fmla="*/ 156 h 752"/>
              <a:gd name="T46" fmla="*/ 94 w 752"/>
              <a:gd name="T47" fmla="*/ 239 h 752"/>
              <a:gd name="T48" fmla="*/ 177 w 752"/>
              <a:gd name="T49" fmla="*/ 256 h 752"/>
              <a:gd name="T50" fmla="*/ 194 w 752"/>
              <a:gd name="T51" fmla="*/ 172 h 752"/>
              <a:gd name="T52" fmla="*/ 177 w 752"/>
              <a:gd name="T53" fmla="*/ 326 h 752"/>
              <a:gd name="T54" fmla="*/ 94 w 752"/>
              <a:gd name="T55" fmla="*/ 343 h 752"/>
              <a:gd name="T56" fmla="*/ 111 w 752"/>
              <a:gd name="T57" fmla="*/ 426 h 752"/>
              <a:gd name="T58" fmla="*/ 194 w 752"/>
              <a:gd name="T59" fmla="*/ 409 h 752"/>
              <a:gd name="T60" fmla="*/ 177 w 752"/>
              <a:gd name="T61" fmla="*/ 326 h 752"/>
              <a:gd name="T62" fmla="*/ 111 w 752"/>
              <a:gd name="T63" fmla="*/ 496 h 752"/>
              <a:gd name="T64" fmla="*/ 94 w 752"/>
              <a:gd name="T65" fmla="*/ 580 h 752"/>
              <a:gd name="T66" fmla="*/ 177 w 752"/>
              <a:gd name="T67" fmla="*/ 596 h 752"/>
              <a:gd name="T68" fmla="*/ 194 w 752"/>
              <a:gd name="T69" fmla="*/ 513 h 752"/>
              <a:gd name="T70" fmla="*/ 376 w 752"/>
              <a:gd name="T71" fmla="*/ 165 h 752"/>
              <a:gd name="T72" fmla="*/ 235 w 752"/>
              <a:gd name="T73" fmla="*/ 188 h 752"/>
              <a:gd name="T74" fmla="*/ 381 w 752"/>
              <a:gd name="T75" fmla="*/ 212 h 752"/>
              <a:gd name="T76" fmla="*/ 258 w 752"/>
              <a:gd name="T77" fmla="*/ 259 h 752"/>
              <a:gd name="T78" fmla="*/ 258 w 752"/>
              <a:gd name="T79" fmla="*/ 306 h 752"/>
              <a:gd name="T80" fmla="*/ 398 w 752"/>
              <a:gd name="T81" fmla="*/ 259 h 752"/>
              <a:gd name="T82" fmla="*/ 235 w 752"/>
              <a:gd name="T83" fmla="*/ 376 h 752"/>
              <a:gd name="T84" fmla="*/ 447 w 752"/>
              <a:gd name="T85" fmla="*/ 400 h 752"/>
              <a:gd name="T86" fmla="*/ 447 w 752"/>
              <a:gd name="T87" fmla="*/ 353 h 752"/>
              <a:gd name="T88" fmla="*/ 235 w 752"/>
              <a:gd name="T89" fmla="*/ 376 h 752"/>
              <a:gd name="T90" fmla="*/ 258 w 752"/>
              <a:gd name="T91" fmla="*/ 447 h 752"/>
              <a:gd name="T92" fmla="*/ 258 w 752"/>
              <a:gd name="T93" fmla="*/ 494 h 752"/>
              <a:gd name="T94" fmla="*/ 470 w 752"/>
              <a:gd name="T95" fmla="*/ 470 h 752"/>
              <a:gd name="T96" fmla="*/ 353 w 752"/>
              <a:gd name="T97" fmla="*/ 541 h 752"/>
              <a:gd name="T98" fmla="*/ 235 w 752"/>
              <a:gd name="T99" fmla="*/ 564 h 752"/>
              <a:gd name="T100" fmla="*/ 353 w 752"/>
              <a:gd name="T101" fmla="*/ 587 h 752"/>
              <a:gd name="T102" fmla="*/ 353 w 752"/>
              <a:gd name="T103" fmla="*/ 5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52" h="752">
                <a:moveTo>
                  <a:pt x="681" y="141"/>
                </a:moveTo>
                <a:lnTo>
                  <a:pt x="587" y="234"/>
                </a:lnTo>
                <a:cubicBezTo>
                  <a:pt x="575" y="247"/>
                  <a:pt x="554" y="247"/>
                  <a:pt x="541" y="234"/>
                </a:cubicBezTo>
                <a:lnTo>
                  <a:pt x="494" y="188"/>
                </a:lnTo>
                <a:cubicBezTo>
                  <a:pt x="482" y="175"/>
                  <a:pt x="482" y="154"/>
                  <a:pt x="494" y="141"/>
                </a:cubicBezTo>
                <a:cubicBezTo>
                  <a:pt x="508" y="129"/>
                  <a:pt x="528" y="129"/>
                  <a:pt x="541" y="141"/>
                </a:cubicBezTo>
                <a:lnTo>
                  <a:pt x="564" y="165"/>
                </a:lnTo>
                <a:lnTo>
                  <a:pt x="634" y="95"/>
                </a:lnTo>
                <a:cubicBezTo>
                  <a:pt x="647" y="82"/>
                  <a:pt x="668" y="82"/>
                  <a:pt x="681" y="95"/>
                </a:cubicBezTo>
                <a:cubicBezTo>
                  <a:pt x="694" y="108"/>
                  <a:pt x="694" y="129"/>
                  <a:pt x="681" y="141"/>
                </a:cubicBezTo>
                <a:close/>
                <a:moveTo>
                  <a:pt x="587" y="0"/>
                </a:moveTo>
                <a:lnTo>
                  <a:pt x="587" y="0"/>
                </a:lnTo>
                <a:cubicBezTo>
                  <a:pt x="497" y="0"/>
                  <a:pt x="423" y="74"/>
                  <a:pt x="423" y="165"/>
                </a:cubicBezTo>
                <a:cubicBezTo>
                  <a:pt x="423" y="256"/>
                  <a:pt x="497" y="329"/>
                  <a:pt x="587" y="329"/>
                </a:cubicBezTo>
                <a:cubicBezTo>
                  <a:pt x="678" y="329"/>
                  <a:pt x="752" y="256"/>
                  <a:pt x="752" y="165"/>
                </a:cubicBezTo>
                <a:cubicBezTo>
                  <a:pt x="752" y="74"/>
                  <a:pt x="678" y="0"/>
                  <a:pt x="587" y="0"/>
                </a:cubicBezTo>
                <a:close/>
                <a:moveTo>
                  <a:pt x="518" y="586"/>
                </a:moveTo>
                <a:lnTo>
                  <a:pt x="402" y="586"/>
                </a:lnTo>
                <a:lnTo>
                  <a:pt x="402" y="704"/>
                </a:lnTo>
                <a:lnTo>
                  <a:pt x="402" y="704"/>
                </a:lnTo>
                <a:lnTo>
                  <a:pt x="363" y="704"/>
                </a:lnTo>
                <a:lnTo>
                  <a:pt x="200" y="704"/>
                </a:lnTo>
                <a:lnTo>
                  <a:pt x="104" y="704"/>
                </a:lnTo>
                <a:cubicBezTo>
                  <a:pt x="72" y="704"/>
                  <a:pt x="47" y="678"/>
                  <a:pt x="47" y="647"/>
                </a:cubicBezTo>
                <a:lnTo>
                  <a:pt x="47" y="106"/>
                </a:lnTo>
                <a:cubicBezTo>
                  <a:pt x="47" y="90"/>
                  <a:pt x="52" y="76"/>
                  <a:pt x="63" y="65"/>
                </a:cubicBezTo>
                <a:cubicBezTo>
                  <a:pt x="74" y="54"/>
                  <a:pt x="89" y="48"/>
                  <a:pt x="104" y="48"/>
                </a:cubicBezTo>
                <a:lnTo>
                  <a:pt x="411" y="48"/>
                </a:lnTo>
                <a:cubicBezTo>
                  <a:pt x="423" y="30"/>
                  <a:pt x="438" y="14"/>
                  <a:pt x="455" y="0"/>
                </a:cubicBezTo>
                <a:lnTo>
                  <a:pt x="99" y="0"/>
                </a:lnTo>
                <a:cubicBezTo>
                  <a:pt x="72" y="0"/>
                  <a:pt x="47" y="11"/>
                  <a:pt x="29" y="29"/>
                </a:cubicBezTo>
                <a:cubicBezTo>
                  <a:pt x="11" y="47"/>
                  <a:pt x="0" y="72"/>
                  <a:pt x="0" y="99"/>
                </a:cubicBezTo>
                <a:lnTo>
                  <a:pt x="0" y="653"/>
                </a:lnTo>
                <a:cubicBezTo>
                  <a:pt x="0" y="708"/>
                  <a:pt x="45" y="752"/>
                  <a:pt x="99" y="752"/>
                </a:cubicBezTo>
                <a:lnTo>
                  <a:pt x="198" y="752"/>
                </a:lnTo>
                <a:lnTo>
                  <a:pt x="366" y="752"/>
                </a:lnTo>
                <a:lnTo>
                  <a:pt x="406" y="752"/>
                </a:lnTo>
                <a:cubicBezTo>
                  <a:pt x="416" y="752"/>
                  <a:pt x="426" y="748"/>
                  <a:pt x="433" y="740"/>
                </a:cubicBezTo>
                <a:lnTo>
                  <a:pt x="552" y="622"/>
                </a:lnTo>
                <a:cubicBezTo>
                  <a:pt x="559" y="614"/>
                  <a:pt x="563" y="605"/>
                  <a:pt x="564" y="595"/>
                </a:cubicBezTo>
                <a:cubicBezTo>
                  <a:pt x="564" y="594"/>
                  <a:pt x="564" y="592"/>
                  <a:pt x="564" y="591"/>
                </a:cubicBezTo>
                <a:lnTo>
                  <a:pt x="564" y="375"/>
                </a:lnTo>
                <a:cubicBezTo>
                  <a:pt x="548" y="373"/>
                  <a:pt x="532" y="369"/>
                  <a:pt x="518" y="364"/>
                </a:cubicBezTo>
                <a:lnTo>
                  <a:pt x="518" y="586"/>
                </a:lnTo>
                <a:close/>
                <a:moveTo>
                  <a:pt x="177" y="156"/>
                </a:moveTo>
                <a:lnTo>
                  <a:pt x="111" y="156"/>
                </a:lnTo>
                <a:cubicBezTo>
                  <a:pt x="101" y="156"/>
                  <a:pt x="94" y="163"/>
                  <a:pt x="94" y="172"/>
                </a:cubicBezTo>
                <a:lnTo>
                  <a:pt x="94" y="239"/>
                </a:lnTo>
                <a:cubicBezTo>
                  <a:pt x="94" y="248"/>
                  <a:pt x="101" y="256"/>
                  <a:pt x="111" y="256"/>
                </a:cubicBezTo>
                <a:lnTo>
                  <a:pt x="177" y="256"/>
                </a:lnTo>
                <a:cubicBezTo>
                  <a:pt x="186" y="256"/>
                  <a:pt x="194" y="248"/>
                  <a:pt x="194" y="239"/>
                </a:cubicBezTo>
                <a:lnTo>
                  <a:pt x="194" y="172"/>
                </a:lnTo>
                <a:cubicBezTo>
                  <a:pt x="194" y="163"/>
                  <a:pt x="186" y="156"/>
                  <a:pt x="177" y="156"/>
                </a:cubicBezTo>
                <a:close/>
                <a:moveTo>
                  <a:pt x="177" y="326"/>
                </a:moveTo>
                <a:lnTo>
                  <a:pt x="111" y="326"/>
                </a:lnTo>
                <a:cubicBezTo>
                  <a:pt x="101" y="326"/>
                  <a:pt x="94" y="334"/>
                  <a:pt x="94" y="343"/>
                </a:cubicBezTo>
                <a:lnTo>
                  <a:pt x="94" y="409"/>
                </a:lnTo>
                <a:cubicBezTo>
                  <a:pt x="94" y="419"/>
                  <a:pt x="101" y="426"/>
                  <a:pt x="111" y="426"/>
                </a:cubicBezTo>
                <a:lnTo>
                  <a:pt x="177" y="426"/>
                </a:lnTo>
                <a:cubicBezTo>
                  <a:pt x="186" y="426"/>
                  <a:pt x="194" y="419"/>
                  <a:pt x="194" y="409"/>
                </a:cubicBezTo>
                <a:lnTo>
                  <a:pt x="194" y="343"/>
                </a:lnTo>
                <a:cubicBezTo>
                  <a:pt x="194" y="334"/>
                  <a:pt x="186" y="326"/>
                  <a:pt x="177" y="326"/>
                </a:cubicBezTo>
                <a:close/>
                <a:moveTo>
                  <a:pt x="177" y="496"/>
                </a:moveTo>
                <a:lnTo>
                  <a:pt x="111" y="496"/>
                </a:lnTo>
                <a:cubicBezTo>
                  <a:pt x="101" y="496"/>
                  <a:pt x="94" y="504"/>
                  <a:pt x="94" y="513"/>
                </a:cubicBezTo>
                <a:lnTo>
                  <a:pt x="94" y="580"/>
                </a:lnTo>
                <a:cubicBezTo>
                  <a:pt x="94" y="589"/>
                  <a:pt x="101" y="596"/>
                  <a:pt x="111" y="596"/>
                </a:cubicBezTo>
                <a:lnTo>
                  <a:pt x="177" y="596"/>
                </a:lnTo>
                <a:cubicBezTo>
                  <a:pt x="186" y="596"/>
                  <a:pt x="194" y="589"/>
                  <a:pt x="194" y="580"/>
                </a:cubicBezTo>
                <a:lnTo>
                  <a:pt x="194" y="513"/>
                </a:lnTo>
                <a:cubicBezTo>
                  <a:pt x="194" y="504"/>
                  <a:pt x="186" y="496"/>
                  <a:pt x="177" y="496"/>
                </a:cubicBezTo>
                <a:close/>
                <a:moveTo>
                  <a:pt x="376" y="165"/>
                </a:moveTo>
                <a:lnTo>
                  <a:pt x="258" y="165"/>
                </a:lnTo>
                <a:cubicBezTo>
                  <a:pt x="246" y="165"/>
                  <a:pt x="235" y="175"/>
                  <a:pt x="235" y="188"/>
                </a:cubicBezTo>
                <a:cubicBezTo>
                  <a:pt x="235" y="201"/>
                  <a:pt x="246" y="212"/>
                  <a:pt x="258" y="212"/>
                </a:cubicBezTo>
                <a:lnTo>
                  <a:pt x="381" y="212"/>
                </a:lnTo>
                <a:cubicBezTo>
                  <a:pt x="378" y="196"/>
                  <a:pt x="376" y="181"/>
                  <a:pt x="376" y="165"/>
                </a:cubicBezTo>
                <a:close/>
                <a:moveTo>
                  <a:pt x="258" y="259"/>
                </a:moveTo>
                <a:cubicBezTo>
                  <a:pt x="246" y="259"/>
                  <a:pt x="235" y="269"/>
                  <a:pt x="235" y="282"/>
                </a:cubicBezTo>
                <a:cubicBezTo>
                  <a:pt x="235" y="295"/>
                  <a:pt x="246" y="306"/>
                  <a:pt x="258" y="306"/>
                </a:cubicBezTo>
                <a:lnTo>
                  <a:pt x="430" y="306"/>
                </a:lnTo>
                <a:cubicBezTo>
                  <a:pt x="418" y="292"/>
                  <a:pt x="407" y="276"/>
                  <a:pt x="398" y="259"/>
                </a:cubicBezTo>
                <a:lnTo>
                  <a:pt x="258" y="259"/>
                </a:lnTo>
                <a:close/>
                <a:moveTo>
                  <a:pt x="235" y="376"/>
                </a:moveTo>
                <a:cubicBezTo>
                  <a:pt x="235" y="389"/>
                  <a:pt x="246" y="400"/>
                  <a:pt x="258" y="400"/>
                </a:cubicBezTo>
                <a:lnTo>
                  <a:pt x="447" y="400"/>
                </a:lnTo>
                <a:cubicBezTo>
                  <a:pt x="460" y="400"/>
                  <a:pt x="470" y="389"/>
                  <a:pt x="470" y="376"/>
                </a:cubicBezTo>
                <a:cubicBezTo>
                  <a:pt x="470" y="363"/>
                  <a:pt x="460" y="353"/>
                  <a:pt x="447" y="353"/>
                </a:cubicBezTo>
                <a:lnTo>
                  <a:pt x="258" y="353"/>
                </a:lnTo>
                <a:cubicBezTo>
                  <a:pt x="246" y="353"/>
                  <a:pt x="235" y="363"/>
                  <a:pt x="235" y="376"/>
                </a:cubicBezTo>
                <a:close/>
                <a:moveTo>
                  <a:pt x="447" y="447"/>
                </a:moveTo>
                <a:lnTo>
                  <a:pt x="258" y="447"/>
                </a:lnTo>
                <a:cubicBezTo>
                  <a:pt x="246" y="447"/>
                  <a:pt x="235" y="457"/>
                  <a:pt x="235" y="470"/>
                </a:cubicBezTo>
                <a:cubicBezTo>
                  <a:pt x="235" y="483"/>
                  <a:pt x="246" y="494"/>
                  <a:pt x="258" y="494"/>
                </a:cubicBezTo>
                <a:lnTo>
                  <a:pt x="447" y="494"/>
                </a:lnTo>
                <a:cubicBezTo>
                  <a:pt x="460" y="494"/>
                  <a:pt x="470" y="483"/>
                  <a:pt x="470" y="470"/>
                </a:cubicBezTo>
                <a:cubicBezTo>
                  <a:pt x="470" y="457"/>
                  <a:pt x="460" y="447"/>
                  <a:pt x="447" y="447"/>
                </a:cubicBezTo>
                <a:close/>
                <a:moveTo>
                  <a:pt x="353" y="541"/>
                </a:moveTo>
                <a:lnTo>
                  <a:pt x="258" y="541"/>
                </a:lnTo>
                <a:cubicBezTo>
                  <a:pt x="246" y="541"/>
                  <a:pt x="235" y="551"/>
                  <a:pt x="235" y="564"/>
                </a:cubicBezTo>
                <a:cubicBezTo>
                  <a:pt x="235" y="577"/>
                  <a:pt x="246" y="587"/>
                  <a:pt x="258" y="587"/>
                </a:cubicBezTo>
                <a:lnTo>
                  <a:pt x="353" y="587"/>
                </a:lnTo>
                <a:cubicBezTo>
                  <a:pt x="366" y="587"/>
                  <a:pt x="376" y="577"/>
                  <a:pt x="376" y="564"/>
                </a:cubicBezTo>
                <a:cubicBezTo>
                  <a:pt x="376" y="551"/>
                  <a:pt x="366" y="541"/>
                  <a:pt x="353" y="5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/>
          </a:p>
        </p:txBody>
      </p:sp>
      <p:sp>
        <p:nvSpPr>
          <p:cNvPr id="29" name="TextBox 61"/>
          <p:cNvSpPr txBox="1"/>
          <p:nvPr/>
        </p:nvSpPr>
        <p:spPr>
          <a:xfrm>
            <a:off x="3797300" y="1911350"/>
            <a:ext cx="4309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dist"/>
            <a:r>
              <a:rPr lang="zh-CN" altLang="zh-CN" sz="4800" dirty="0">
                <a:solidFill>
                  <a:schemeClr val="bg1"/>
                </a:solidFill>
              </a:rPr>
              <a:t>十：售后服务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47110" y="3337560"/>
            <a:ext cx="63392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售后服务虽然是在成交结束之后</a:t>
            </a:r>
            <a:br>
              <a:rPr lang="zh-CN" altLang="en-US" sz="2400">
                <a:solidFill>
                  <a:schemeClr val="bg1"/>
                </a:solidFill>
              </a:rPr>
            </a:br>
            <a:r>
              <a:rPr lang="zh-CN" altLang="en-US" sz="2400">
                <a:solidFill>
                  <a:schemeClr val="bg1"/>
                </a:solidFill>
              </a:rPr>
              <a:t>但是它却关系着下一次的成交和转介绍的成功</a:t>
            </a: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 flipV="1">
            <a:off x="3547110" y="2872740"/>
            <a:ext cx="6568440" cy="15240"/>
          </a:xfrm>
          <a:prstGeom prst="line">
            <a:avLst/>
          </a:prstGeom>
          <a:noFill/>
          <a:ln w="15875" cap="flat">
            <a:solidFill>
              <a:srgbClr val="CFAA7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87985" y="902970"/>
            <a:ext cx="5226050" cy="447675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5614035" y="3155950"/>
            <a:ext cx="1013460" cy="0"/>
          </a:xfrm>
          <a:prstGeom prst="straightConnector1">
            <a:avLst/>
          </a:prstGeom>
          <a:ln w="57150">
            <a:solidFill>
              <a:srgbClr val="E0C09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767195" y="2479675"/>
            <a:ext cx="2733040" cy="1252220"/>
          </a:xfrm>
          <a:prstGeom prst="rect">
            <a:avLst/>
          </a:prstGeom>
          <a:noFill/>
          <a:ln w="38100">
            <a:solidFill>
              <a:srgbClr val="DDBC9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DDBC9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955790" y="2719070"/>
            <a:ext cx="24199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</a:rPr>
              <a:t>做好售后是增进感情最好的方式，让客户的信任感增强，牢牢锁住客户！</a:t>
            </a:r>
          </a:p>
        </p:txBody>
      </p:sp>
      <p:sp>
        <p:nvSpPr>
          <p:cNvPr id="2" name="矩形 1"/>
          <p:cNvSpPr/>
          <p:nvPr/>
        </p:nvSpPr>
        <p:spPr>
          <a:xfrm>
            <a:off x="7274560" y="2218055"/>
            <a:ext cx="1588770" cy="3873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446010" y="2237105"/>
            <a:ext cx="1374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售后跟进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C206711A-8C00-40ED-A172-183ECFEFA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60" y="1653130"/>
            <a:ext cx="2573757" cy="27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"/>
          <p:cNvSpPr/>
          <p:nvPr/>
        </p:nvSpPr>
        <p:spPr bwMode="auto">
          <a:xfrm>
            <a:off x="5397626" y="1106118"/>
            <a:ext cx="1197939" cy="1374059"/>
          </a:xfrm>
          <a:custGeom>
            <a:avLst/>
            <a:gdLst>
              <a:gd name="T0" fmla="*/ 860 w 1620"/>
              <a:gd name="T1" fmla="*/ 20 h 1850"/>
              <a:gd name="T2" fmla="*/ 1214 w 1620"/>
              <a:gd name="T3" fmla="*/ 225 h 1850"/>
              <a:gd name="T4" fmla="*/ 1572 w 1620"/>
              <a:gd name="T5" fmla="*/ 431 h 1850"/>
              <a:gd name="T6" fmla="*/ 1619 w 1620"/>
              <a:gd name="T7" fmla="*/ 515 h 1850"/>
              <a:gd name="T8" fmla="*/ 1619 w 1620"/>
              <a:gd name="T9" fmla="*/ 925 h 1850"/>
              <a:gd name="T10" fmla="*/ 1619 w 1620"/>
              <a:gd name="T11" fmla="*/ 1337 h 1850"/>
              <a:gd name="T12" fmla="*/ 1569 w 1620"/>
              <a:gd name="T13" fmla="*/ 1420 h 1850"/>
              <a:gd name="T14" fmla="*/ 1214 w 1620"/>
              <a:gd name="T15" fmla="*/ 1625 h 1850"/>
              <a:gd name="T16" fmla="*/ 857 w 1620"/>
              <a:gd name="T17" fmla="*/ 1831 h 1850"/>
              <a:gd name="T18" fmla="*/ 761 w 1620"/>
              <a:gd name="T19" fmla="*/ 1830 h 1850"/>
              <a:gd name="T20" fmla="*/ 406 w 1620"/>
              <a:gd name="T21" fmla="*/ 1625 h 1850"/>
              <a:gd name="T22" fmla="*/ 49 w 1620"/>
              <a:gd name="T23" fmla="*/ 1419 h 1850"/>
              <a:gd name="T24" fmla="*/ 2 w 1620"/>
              <a:gd name="T25" fmla="*/ 1334 h 1850"/>
              <a:gd name="T26" fmla="*/ 2 w 1620"/>
              <a:gd name="T27" fmla="*/ 925 h 1850"/>
              <a:gd name="T28" fmla="*/ 2 w 1620"/>
              <a:gd name="T29" fmla="*/ 512 h 1850"/>
              <a:gd name="T30" fmla="*/ 51 w 1620"/>
              <a:gd name="T31" fmla="*/ 430 h 1850"/>
              <a:gd name="T32" fmla="*/ 406 w 1620"/>
              <a:gd name="T33" fmla="*/ 225 h 1850"/>
              <a:gd name="T34" fmla="*/ 763 w 1620"/>
              <a:gd name="T35" fmla="*/ 18 h 1850"/>
              <a:gd name="T36" fmla="*/ 860 w 1620"/>
              <a:gd name="T37" fmla="*/ 2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20" h="1850">
                <a:moveTo>
                  <a:pt x="860" y="20"/>
                </a:moveTo>
                <a:lnTo>
                  <a:pt x="1214" y="225"/>
                </a:lnTo>
                <a:cubicBezTo>
                  <a:pt x="1333" y="294"/>
                  <a:pt x="1453" y="362"/>
                  <a:pt x="1572" y="431"/>
                </a:cubicBezTo>
                <a:cubicBezTo>
                  <a:pt x="1603" y="448"/>
                  <a:pt x="1617" y="477"/>
                  <a:pt x="1619" y="515"/>
                </a:cubicBezTo>
                <a:lnTo>
                  <a:pt x="1619" y="925"/>
                </a:lnTo>
                <a:cubicBezTo>
                  <a:pt x="1619" y="1062"/>
                  <a:pt x="1619" y="1200"/>
                  <a:pt x="1619" y="1337"/>
                </a:cubicBezTo>
                <a:cubicBezTo>
                  <a:pt x="1620" y="1373"/>
                  <a:pt x="1601" y="1400"/>
                  <a:pt x="1569" y="1420"/>
                </a:cubicBezTo>
                <a:lnTo>
                  <a:pt x="1214" y="1625"/>
                </a:lnTo>
                <a:cubicBezTo>
                  <a:pt x="1095" y="1694"/>
                  <a:pt x="976" y="1763"/>
                  <a:pt x="857" y="1831"/>
                </a:cubicBezTo>
                <a:cubicBezTo>
                  <a:pt x="827" y="1850"/>
                  <a:pt x="794" y="1848"/>
                  <a:pt x="761" y="1830"/>
                </a:cubicBezTo>
                <a:lnTo>
                  <a:pt x="406" y="1625"/>
                </a:lnTo>
                <a:cubicBezTo>
                  <a:pt x="287" y="1556"/>
                  <a:pt x="168" y="1487"/>
                  <a:pt x="49" y="1419"/>
                </a:cubicBezTo>
                <a:cubicBezTo>
                  <a:pt x="17" y="1402"/>
                  <a:pt x="3" y="1373"/>
                  <a:pt x="2" y="1334"/>
                </a:cubicBezTo>
                <a:lnTo>
                  <a:pt x="2" y="925"/>
                </a:lnTo>
                <a:cubicBezTo>
                  <a:pt x="2" y="787"/>
                  <a:pt x="2" y="650"/>
                  <a:pt x="2" y="512"/>
                </a:cubicBezTo>
                <a:cubicBezTo>
                  <a:pt x="0" y="477"/>
                  <a:pt x="19" y="450"/>
                  <a:pt x="51" y="430"/>
                </a:cubicBezTo>
                <a:lnTo>
                  <a:pt x="406" y="225"/>
                </a:lnTo>
                <a:cubicBezTo>
                  <a:pt x="525" y="156"/>
                  <a:pt x="644" y="87"/>
                  <a:pt x="763" y="18"/>
                </a:cubicBezTo>
                <a:cubicBezTo>
                  <a:pt x="793" y="0"/>
                  <a:pt x="826" y="2"/>
                  <a:pt x="860" y="20"/>
                </a:cubicBezTo>
                <a:close/>
              </a:path>
            </a:pathLst>
          </a:custGeom>
          <a:solidFill>
            <a:srgbClr val="DAB9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298180" y="471170"/>
            <a:ext cx="1459865" cy="431800"/>
            <a:chOff x="13068" y="742"/>
            <a:chExt cx="2299" cy="680"/>
          </a:xfrm>
        </p:grpSpPr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13068" y="742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39" y="813"/>
              <a:ext cx="538" cy="53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753" y="790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4320" y="4039235"/>
            <a:ext cx="8567420" cy="1640840"/>
            <a:chOff x="48" y="6361"/>
            <a:chExt cx="13492" cy="2584"/>
          </a:xfrm>
        </p:grpSpPr>
        <p:pic>
          <p:nvPicPr>
            <p:cNvPr id="24" name="图片 23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80" y="6361"/>
              <a:ext cx="974" cy="974"/>
            </a:xfrm>
            <a:prstGeom prst="rect">
              <a:avLst/>
            </a:prstGeom>
          </p:spPr>
        </p:pic>
        <p:pic>
          <p:nvPicPr>
            <p:cNvPr id="32" name="图片 31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780" y="6361"/>
              <a:ext cx="974" cy="97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8" y="6397"/>
              <a:ext cx="13492" cy="25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0" algn="l">
                <a:lnSpc>
                  <a:spcPct val="120000"/>
                </a:lnSpc>
                <a:buNone/>
              </a:pPr>
              <a:r>
                <a:rPr lang="en-US" altLang="zh-CN" sz="9600" b="1" i="1" dirty="0">
                  <a:solidFill>
                    <a:srgbClr val="7194ED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Bold" panose="020B0800000000000000" charset="-122"/>
                </a:rPr>
                <a:t>CONTENTS</a:t>
              </a:r>
            </a:p>
          </p:txBody>
        </p:sp>
      </p:grpSp>
      <p:sp>
        <p:nvSpPr>
          <p:cNvPr id="8" name="Freeform 7"/>
          <p:cNvSpPr/>
          <p:nvPr/>
        </p:nvSpPr>
        <p:spPr bwMode="auto">
          <a:xfrm>
            <a:off x="2530985" y="1105476"/>
            <a:ext cx="1197939" cy="1374059"/>
          </a:xfrm>
          <a:custGeom>
            <a:avLst/>
            <a:gdLst>
              <a:gd name="T0" fmla="*/ 859 w 1619"/>
              <a:gd name="T1" fmla="*/ 20 h 1850"/>
              <a:gd name="T2" fmla="*/ 1214 w 1619"/>
              <a:gd name="T3" fmla="*/ 225 h 1850"/>
              <a:gd name="T4" fmla="*/ 1571 w 1619"/>
              <a:gd name="T5" fmla="*/ 431 h 1850"/>
              <a:gd name="T6" fmla="*/ 1618 w 1619"/>
              <a:gd name="T7" fmla="*/ 515 h 1850"/>
              <a:gd name="T8" fmla="*/ 1618 w 1619"/>
              <a:gd name="T9" fmla="*/ 925 h 1850"/>
              <a:gd name="T10" fmla="*/ 1618 w 1619"/>
              <a:gd name="T11" fmla="*/ 1337 h 1850"/>
              <a:gd name="T12" fmla="*/ 1569 w 1619"/>
              <a:gd name="T13" fmla="*/ 1420 h 1850"/>
              <a:gd name="T14" fmla="*/ 1214 w 1619"/>
              <a:gd name="T15" fmla="*/ 1625 h 1850"/>
              <a:gd name="T16" fmla="*/ 857 w 1619"/>
              <a:gd name="T17" fmla="*/ 1831 h 1850"/>
              <a:gd name="T18" fmla="*/ 760 w 1619"/>
              <a:gd name="T19" fmla="*/ 1830 h 1850"/>
              <a:gd name="T20" fmla="*/ 405 w 1619"/>
              <a:gd name="T21" fmla="*/ 1625 h 1850"/>
              <a:gd name="T22" fmla="*/ 48 w 1619"/>
              <a:gd name="T23" fmla="*/ 1419 h 1850"/>
              <a:gd name="T24" fmla="*/ 1 w 1619"/>
              <a:gd name="T25" fmla="*/ 1334 h 1850"/>
              <a:gd name="T26" fmla="*/ 1 w 1619"/>
              <a:gd name="T27" fmla="*/ 925 h 1850"/>
              <a:gd name="T28" fmla="*/ 1 w 1619"/>
              <a:gd name="T29" fmla="*/ 512 h 1850"/>
              <a:gd name="T30" fmla="*/ 51 w 1619"/>
              <a:gd name="T31" fmla="*/ 430 h 1850"/>
              <a:gd name="T32" fmla="*/ 405 w 1619"/>
              <a:gd name="T33" fmla="*/ 225 h 1850"/>
              <a:gd name="T34" fmla="*/ 763 w 1619"/>
              <a:gd name="T35" fmla="*/ 18 h 1850"/>
              <a:gd name="T36" fmla="*/ 859 w 1619"/>
              <a:gd name="T37" fmla="*/ 2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19" h="1850">
                <a:moveTo>
                  <a:pt x="859" y="20"/>
                </a:moveTo>
                <a:lnTo>
                  <a:pt x="1214" y="225"/>
                </a:lnTo>
                <a:cubicBezTo>
                  <a:pt x="1333" y="294"/>
                  <a:pt x="1452" y="362"/>
                  <a:pt x="1571" y="431"/>
                </a:cubicBezTo>
                <a:cubicBezTo>
                  <a:pt x="1603" y="448"/>
                  <a:pt x="1617" y="477"/>
                  <a:pt x="1618" y="515"/>
                </a:cubicBezTo>
                <a:lnTo>
                  <a:pt x="1618" y="925"/>
                </a:lnTo>
                <a:cubicBezTo>
                  <a:pt x="1618" y="1062"/>
                  <a:pt x="1618" y="1200"/>
                  <a:pt x="1618" y="1337"/>
                </a:cubicBezTo>
                <a:cubicBezTo>
                  <a:pt x="1619" y="1373"/>
                  <a:pt x="1601" y="1400"/>
                  <a:pt x="1569" y="1420"/>
                </a:cubicBezTo>
                <a:lnTo>
                  <a:pt x="1214" y="1625"/>
                </a:lnTo>
                <a:cubicBezTo>
                  <a:pt x="1095" y="1694"/>
                  <a:pt x="976" y="1763"/>
                  <a:pt x="857" y="1831"/>
                </a:cubicBezTo>
                <a:cubicBezTo>
                  <a:pt x="826" y="1850"/>
                  <a:pt x="794" y="1848"/>
                  <a:pt x="760" y="1830"/>
                </a:cubicBezTo>
                <a:lnTo>
                  <a:pt x="405" y="1625"/>
                </a:lnTo>
                <a:cubicBezTo>
                  <a:pt x="286" y="1556"/>
                  <a:pt x="167" y="1487"/>
                  <a:pt x="48" y="1419"/>
                </a:cubicBezTo>
                <a:cubicBezTo>
                  <a:pt x="17" y="1402"/>
                  <a:pt x="3" y="1373"/>
                  <a:pt x="1" y="1334"/>
                </a:cubicBezTo>
                <a:lnTo>
                  <a:pt x="1" y="925"/>
                </a:lnTo>
                <a:cubicBezTo>
                  <a:pt x="1" y="787"/>
                  <a:pt x="1" y="650"/>
                  <a:pt x="1" y="512"/>
                </a:cubicBezTo>
                <a:cubicBezTo>
                  <a:pt x="0" y="477"/>
                  <a:pt x="18" y="450"/>
                  <a:pt x="51" y="430"/>
                </a:cubicBezTo>
                <a:lnTo>
                  <a:pt x="405" y="225"/>
                </a:lnTo>
                <a:cubicBezTo>
                  <a:pt x="525" y="156"/>
                  <a:pt x="644" y="87"/>
                  <a:pt x="763" y="18"/>
                </a:cubicBezTo>
                <a:cubicBezTo>
                  <a:pt x="793" y="0"/>
                  <a:pt x="825" y="2"/>
                  <a:pt x="859" y="20"/>
                </a:cubicBezTo>
                <a:close/>
              </a:path>
            </a:pathLst>
          </a:custGeom>
          <a:solidFill>
            <a:srgbClr val="DEBD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589692" y="1168943"/>
            <a:ext cx="1082111" cy="1247125"/>
          </a:xfrm>
          <a:custGeom>
            <a:avLst/>
            <a:gdLst>
              <a:gd name="T0" fmla="*/ 755 w 1461"/>
              <a:gd name="T1" fmla="*/ 12 h 1681"/>
              <a:gd name="T2" fmla="*/ 711 w 1461"/>
              <a:gd name="T3" fmla="*/ 10 h 1681"/>
              <a:gd name="T4" fmla="*/ 710 w 1461"/>
              <a:gd name="T5" fmla="*/ 10 h 1681"/>
              <a:gd name="T6" fmla="*/ 366 w 1461"/>
              <a:gd name="T7" fmla="*/ 209 h 1681"/>
              <a:gd name="T8" fmla="*/ 25 w 1461"/>
              <a:gd name="T9" fmla="*/ 405 h 1681"/>
              <a:gd name="T10" fmla="*/ 1 w 1461"/>
              <a:gd name="T11" fmla="*/ 442 h 1681"/>
              <a:gd name="T12" fmla="*/ 1 w 1461"/>
              <a:gd name="T13" fmla="*/ 444 h 1681"/>
              <a:gd name="T14" fmla="*/ 1 w 1461"/>
              <a:gd name="T15" fmla="*/ 841 h 1681"/>
              <a:gd name="T16" fmla="*/ 1 w 1461"/>
              <a:gd name="T17" fmla="*/ 1234 h 1681"/>
              <a:gd name="T18" fmla="*/ 21 w 1461"/>
              <a:gd name="T19" fmla="*/ 1274 h 1681"/>
              <a:gd name="T20" fmla="*/ 22 w 1461"/>
              <a:gd name="T21" fmla="*/ 1274 h 1681"/>
              <a:gd name="T22" fmla="*/ 366 w 1461"/>
              <a:gd name="T23" fmla="*/ 1473 h 1681"/>
              <a:gd name="T24" fmla="*/ 706 w 1461"/>
              <a:gd name="T25" fmla="*/ 1669 h 1681"/>
              <a:gd name="T26" fmla="*/ 750 w 1461"/>
              <a:gd name="T27" fmla="*/ 1672 h 1681"/>
              <a:gd name="T28" fmla="*/ 752 w 1461"/>
              <a:gd name="T29" fmla="*/ 1671 h 1681"/>
              <a:gd name="T30" fmla="*/ 1096 w 1461"/>
              <a:gd name="T31" fmla="*/ 1473 h 1681"/>
              <a:gd name="T32" fmla="*/ 1436 w 1461"/>
              <a:gd name="T33" fmla="*/ 1276 h 1681"/>
              <a:gd name="T34" fmla="*/ 1460 w 1461"/>
              <a:gd name="T35" fmla="*/ 1239 h 1681"/>
              <a:gd name="T36" fmla="*/ 1460 w 1461"/>
              <a:gd name="T37" fmla="*/ 1238 h 1681"/>
              <a:gd name="T38" fmla="*/ 1460 w 1461"/>
              <a:gd name="T39" fmla="*/ 841 h 1681"/>
              <a:gd name="T40" fmla="*/ 1460 w 1461"/>
              <a:gd name="T41" fmla="*/ 448 h 1681"/>
              <a:gd name="T42" fmla="*/ 1441 w 1461"/>
              <a:gd name="T43" fmla="*/ 408 h 1681"/>
              <a:gd name="T44" fmla="*/ 1439 w 1461"/>
              <a:gd name="T45" fmla="*/ 407 h 1681"/>
              <a:gd name="T46" fmla="*/ 1096 w 1461"/>
              <a:gd name="T47" fmla="*/ 209 h 1681"/>
              <a:gd name="T48" fmla="*/ 755 w 1461"/>
              <a:gd name="T49" fmla="*/ 12 h 1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61" h="1681">
                <a:moveTo>
                  <a:pt x="755" y="12"/>
                </a:moveTo>
                <a:cubicBezTo>
                  <a:pt x="741" y="5"/>
                  <a:pt x="726" y="0"/>
                  <a:pt x="711" y="10"/>
                </a:cubicBezTo>
                <a:lnTo>
                  <a:pt x="710" y="10"/>
                </a:lnTo>
                <a:cubicBezTo>
                  <a:pt x="595" y="77"/>
                  <a:pt x="480" y="143"/>
                  <a:pt x="366" y="209"/>
                </a:cubicBezTo>
                <a:lnTo>
                  <a:pt x="25" y="405"/>
                </a:lnTo>
                <a:cubicBezTo>
                  <a:pt x="11" y="414"/>
                  <a:pt x="0" y="425"/>
                  <a:pt x="1" y="442"/>
                </a:cubicBezTo>
                <a:lnTo>
                  <a:pt x="1" y="444"/>
                </a:lnTo>
                <a:cubicBezTo>
                  <a:pt x="1" y="576"/>
                  <a:pt x="1" y="709"/>
                  <a:pt x="1" y="841"/>
                </a:cubicBezTo>
                <a:lnTo>
                  <a:pt x="1" y="1234"/>
                </a:lnTo>
                <a:cubicBezTo>
                  <a:pt x="2" y="1250"/>
                  <a:pt x="5" y="1265"/>
                  <a:pt x="21" y="1274"/>
                </a:cubicBezTo>
                <a:lnTo>
                  <a:pt x="22" y="1274"/>
                </a:lnTo>
                <a:cubicBezTo>
                  <a:pt x="137" y="1341"/>
                  <a:pt x="251" y="1407"/>
                  <a:pt x="366" y="1473"/>
                </a:cubicBezTo>
                <a:lnTo>
                  <a:pt x="706" y="1669"/>
                </a:lnTo>
                <a:cubicBezTo>
                  <a:pt x="721" y="1677"/>
                  <a:pt x="735" y="1681"/>
                  <a:pt x="750" y="1672"/>
                </a:cubicBezTo>
                <a:lnTo>
                  <a:pt x="752" y="1671"/>
                </a:lnTo>
                <a:cubicBezTo>
                  <a:pt x="866" y="1605"/>
                  <a:pt x="981" y="1539"/>
                  <a:pt x="1096" y="1473"/>
                </a:cubicBezTo>
                <a:lnTo>
                  <a:pt x="1436" y="1276"/>
                </a:lnTo>
                <a:cubicBezTo>
                  <a:pt x="1450" y="1267"/>
                  <a:pt x="1461" y="1257"/>
                  <a:pt x="1460" y="1239"/>
                </a:cubicBezTo>
                <a:lnTo>
                  <a:pt x="1460" y="1238"/>
                </a:lnTo>
                <a:cubicBezTo>
                  <a:pt x="1460" y="1105"/>
                  <a:pt x="1460" y="973"/>
                  <a:pt x="1460" y="841"/>
                </a:cubicBezTo>
                <a:lnTo>
                  <a:pt x="1460" y="448"/>
                </a:lnTo>
                <a:cubicBezTo>
                  <a:pt x="1460" y="431"/>
                  <a:pt x="1456" y="416"/>
                  <a:pt x="1441" y="408"/>
                </a:cubicBezTo>
                <a:lnTo>
                  <a:pt x="1439" y="407"/>
                </a:lnTo>
                <a:cubicBezTo>
                  <a:pt x="1325" y="341"/>
                  <a:pt x="1210" y="275"/>
                  <a:pt x="1096" y="209"/>
                </a:cubicBezTo>
                <a:lnTo>
                  <a:pt x="755" y="12"/>
                </a:lnTo>
                <a:close/>
              </a:path>
            </a:pathLst>
          </a:custGeom>
          <a:noFill/>
          <a:ln w="14288" cap="flat">
            <a:solidFill>
              <a:schemeClr val="tx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/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2907985" y="1513247"/>
            <a:ext cx="556923" cy="558509"/>
          </a:xfrm>
          <a:custGeom>
            <a:avLst/>
            <a:gdLst>
              <a:gd name="T0" fmla="*/ 587 w 752"/>
              <a:gd name="T1" fmla="*/ 234 h 752"/>
              <a:gd name="T2" fmla="*/ 494 w 752"/>
              <a:gd name="T3" fmla="*/ 188 h 752"/>
              <a:gd name="T4" fmla="*/ 541 w 752"/>
              <a:gd name="T5" fmla="*/ 141 h 752"/>
              <a:gd name="T6" fmla="*/ 634 w 752"/>
              <a:gd name="T7" fmla="*/ 95 h 752"/>
              <a:gd name="T8" fmla="*/ 681 w 752"/>
              <a:gd name="T9" fmla="*/ 141 h 752"/>
              <a:gd name="T10" fmla="*/ 587 w 752"/>
              <a:gd name="T11" fmla="*/ 0 h 752"/>
              <a:gd name="T12" fmla="*/ 587 w 752"/>
              <a:gd name="T13" fmla="*/ 329 h 752"/>
              <a:gd name="T14" fmla="*/ 587 w 752"/>
              <a:gd name="T15" fmla="*/ 0 h 752"/>
              <a:gd name="T16" fmla="*/ 402 w 752"/>
              <a:gd name="T17" fmla="*/ 586 h 752"/>
              <a:gd name="T18" fmla="*/ 402 w 752"/>
              <a:gd name="T19" fmla="*/ 704 h 752"/>
              <a:gd name="T20" fmla="*/ 200 w 752"/>
              <a:gd name="T21" fmla="*/ 704 h 752"/>
              <a:gd name="T22" fmla="*/ 47 w 752"/>
              <a:gd name="T23" fmla="*/ 647 h 752"/>
              <a:gd name="T24" fmla="*/ 63 w 752"/>
              <a:gd name="T25" fmla="*/ 65 h 752"/>
              <a:gd name="T26" fmla="*/ 411 w 752"/>
              <a:gd name="T27" fmla="*/ 48 h 752"/>
              <a:gd name="T28" fmla="*/ 99 w 752"/>
              <a:gd name="T29" fmla="*/ 0 h 752"/>
              <a:gd name="T30" fmla="*/ 0 w 752"/>
              <a:gd name="T31" fmla="*/ 99 h 752"/>
              <a:gd name="T32" fmla="*/ 99 w 752"/>
              <a:gd name="T33" fmla="*/ 752 h 752"/>
              <a:gd name="T34" fmla="*/ 366 w 752"/>
              <a:gd name="T35" fmla="*/ 752 h 752"/>
              <a:gd name="T36" fmla="*/ 433 w 752"/>
              <a:gd name="T37" fmla="*/ 740 h 752"/>
              <a:gd name="T38" fmla="*/ 564 w 752"/>
              <a:gd name="T39" fmla="*/ 595 h 752"/>
              <a:gd name="T40" fmla="*/ 564 w 752"/>
              <a:gd name="T41" fmla="*/ 375 h 752"/>
              <a:gd name="T42" fmla="*/ 518 w 752"/>
              <a:gd name="T43" fmla="*/ 586 h 752"/>
              <a:gd name="T44" fmla="*/ 111 w 752"/>
              <a:gd name="T45" fmla="*/ 156 h 752"/>
              <a:gd name="T46" fmla="*/ 94 w 752"/>
              <a:gd name="T47" fmla="*/ 239 h 752"/>
              <a:gd name="T48" fmla="*/ 177 w 752"/>
              <a:gd name="T49" fmla="*/ 256 h 752"/>
              <a:gd name="T50" fmla="*/ 194 w 752"/>
              <a:gd name="T51" fmla="*/ 172 h 752"/>
              <a:gd name="T52" fmla="*/ 177 w 752"/>
              <a:gd name="T53" fmla="*/ 326 h 752"/>
              <a:gd name="T54" fmla="*/ 94 w 752"/>
              <a:gd name="T55" fmla="*/ 343 h 752"/>
              <a:gd name="T56" fmla="*/ 111 w 752"/>
              <a:gd name="T57" fmla="*/ 426 h 752"/>
              <a:gd name="T58" fmla="*/ 194 w 752"/>
              <a:gd name="T59" fmla="*/ 409 h 752"/>
              <a:gd name="T60" fmla="*/ 177 w 752"/>
              <a:gd name="T61" fmla="*/ 326 h 752"/>
              <a:gd name="T62" fmla="*/ 111 w 752"/>
              <a:gd name="T63" fmla="*/ 496 h 752"/>
              <a:gd name="T64" fmla="*/ 94 w 752"/>
              <a:gd name="T65" fmla="*/ 580 h 752"/>
              <a:gd name="T66" fmla="*/ 177 w 752"/>
              <a:gd name="T67" fmla="*/ 596 h 752"/>
              <a:gd name="T68" fmla="*/ 194 w 752"/>
              <a:gd name="T69" fmla="*/ 513 h 752"/>
              <a:gd name="T70" fmla="*/ 376 w 752"/>
              <a:gd name="T71" fmla="*/ 165 h 752"/>
              <a:gd name="T72" fmla="*/ 235 w 752"/>
              <a:gd name="T73" fmla="*/ 188 h 752"/>
              <a:gd name="T74" fmla="*/ 381 w 752"/>
              <a:gd name="T75" fmla="*/ 212 h 752"/>
              <a:gd name="T76" fmla="*/ 258 w 752"/>
              <a:gd name="T77" fmla="*/ 259 h 752"/>
              <a:gd name="T78" fmla="*/ 258 w 752"/>
              <a:gd name="T79" fmla="*/ 306 h 752"/>
              <a:gd name="T80" fmla="*/ 398 w 752"/>
              <a:gd name="T81" fmla="*/ 259 h 752"/>
              <a:gd name="T82" fmla="*/ 235 w 752"/>
              <a:gd name="T83" fmla="*/ 376 h 752"/>
              <a:gd name="T84" fmla="*/ 447 w 752"/>
              <a:gd name="T85" fmla="*/ 400 h 752"/>
              <a:gd name="T86" fmla="*/ 447 w 752"/>
              <a:gd name="T87" fmla="*/ 353 h 752"/>
              <a:gd name="T88" fmla="*/ 235 w 752"/>
              <a:gd name="T89" fmla="*/ 376 h 752"/>
              <a:gd name="T90" fmla="*/ 258 w 752"/>
              <a:gd name="T91" fmla="*/ 447 h 752"/>
              <a:gd name="T92" fmla="*/ 258 w 752"/>
              <a:gd name="T93" fmla="*/ 494 h 752"/>
              <a:gd name="T94" fmla="*/ 470 w 752"/>
              <a:gd name="T95" fmla="*/ 470 h 752"/>
              <a:gd name="T96" fmla="*/ 353 w 752"/>
              <a:gd name="T97" fmla="*/ 541 h 752"/>
              <a:gd name="T98" fmla="*/ 235 w 752"/>
              <a:gd name="T99" fmla="*/ 564 h 752"/>
              <a:gd name="T100" fmla="*/ 353 w 752"/>
              <a:gd name="T101" fmla="*/ 587 h 752"/>
              <a:gd name="T102" fmla="*/ 353 w 752"/>
              <a:gd name="T103" fmla="*/ 5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52" h="752">
                <a:moveTo>
                  <a:pt x="681" y="141"/>
                </a:moveTo>
                <a:lnTo>
                  <a:pt x="587" y="234"/>
                </a:lnTo>
                <a:cubicBezTo>
                  <a:pt x="575" y="247"/>
                  <a:pt x="554" y="247"/>
                  <a:pt x="541" y="234"/>
                </a:cubicBezTo>
                <a:lnTo>
                  <a:pt x="494" y="188"/>
                </a:lnTo>
                <a:cubicBezTo>
                  <a:pt x="482" y="175"/>
                  <a:pt x="482" y="154"/>
                  <a:pt x="494" y="141"/>
                </a:cubicBezTo>
                <a:cubicBezTo>
                  <a:pt x="508" y="129"/>
                  <a:pt x="528" y="129"/>
                  <a:pt x="541" y="141"/>
                </a:cubicBezTo>
                <a:lnTo>
                  <a:pt x="564" y="165"/>
                </a:lnTo>
                <a:lnTo>
                  <a:pt x="634" y="95"/>
                </a:lnTo>
                <a:cubicBezTo>
                  <a:pt x="647" y="82"/>
                  <a:pt x="668" y="82"/>
                  <a:pt x="681" y="95"/>
                </a:cubicBezTo>
                <a:cubicBezTo>
                  <a:pt x="694" y="108"/>
                  <a:pt x="694" y="129"/>
                  <a:pt x="681" y="141"/>
                </a:cubicBezTo>
                <a:close/>
                <a:moveTo>
                  <a:pt x="587" y="0"/>
                </a:moveTo>
                <a:lnTo>
                  <a:pt x="587" y="0"/>
                </a:lnTo>
                <a:cubicBezTo>
                  <a:pt x="497" y="0"/>
                  <a:pt x="423" y="74"/>
                  <a:pt x="423" y="165"/>
                </a:cubicBezTo>
                <a:cubicBezTo>
                  <a:pt x="423" y="256"/>
                  <a:pt x="497" y="329"/>
                  <a:pt x="587" y="329"/>
                </a:cubicBezTo>
                <a:cubicBezTo>
                  <a:pt x="678" y="329"/>
                  <a:pt x="752" y="256"/>
                  <a:pt x="752" y="165"/>
                </a:cubicBezTo>
                <a:cubicBezTo>
                  <a:pt x="752" y="74"/>
                  <a:pt x="678" y="0"/>
                  <a:pt x="587" y="0"/>
                </a:cubicBezTo>
                <a:close/>
                <a:moveTo>
                  <a:pt x="518" y="586"/>
                </a:moveTo>
                <a:lnTo>
                  <a:pt x="402" y="586"/>
                </a:lnTo>
                <a:lnTo>
                  <a:pt x="402" y="704"/>
                </a:lnTo>
                <a:lnTo>
                  <a:pt x="402" y="704"/>
                </a:lnTo>
                <a:lnTo>
                  <a:pt x="363" y="704"/>
                </a:lnTo>
                <a:lnTo>
                  <a:pt x="200" y="704"/>
                </a:lnTo>
                <a:lnTo>
                  <a:pt x="104" y="704"/>
                </a:lnTo>
                <a:cubicBezTo>
                  <a:pt x="72" y="704"/>
                  <a:pt x="47" y="678"/>
                  <a:pt x="47" y="647"/>
                </a:cubicBezTo>
                <a:lnTo>
                  <a:pt x="47" y="106"/>
                </a:lnTo>
                <a:cubicBezTo>
                  <a:pt x="47" y="90"/>
                  <a:pt x="52" y="76"/>
                  <a:pt x="63" y="65"/>
                </a:cubicBezTo>
                <a:cubicBezTo>
                  <a:pt x="74" y="54"/>
                  <a:pt x="89" y="48"/>
                  <a:pt x="104" y="48"/>
                </a:cubicBezTo>
                <a:lnTo>
                  <a:pt x="411" y="48"/>
                </a:lnTo>
                <a:cubicBezTo>
                  <a:pt x="423" y="30"/>
                  <a:pt x="438" y="14"/>
                  <a:pt x="455" y="0"/>
                </a:cubicBezTo>
                <a:lnTo>
                  <a:pt x="99" y="0"/>
                </a:lnTo>
                <a:cubicBezTo>
                  <a:pt x="72" y="0"/>
                  <a:pt x="47" y="11"/>
                  <a:pt x="29" y="29"/>
                </a:cubicBezTo>
                <a:cubicBezTo>
                  <a:pt x="11" y="47"/>
                  <a:pt x="0" y="72"/>
                  <a:pt x="0" y="99"/>
                </a:cubicBezTo>
                <a:lnTo>
                  <a:pt x="0" y="653"/>
                </a:lnTo>
                <a:cubicBezTo>
                  <a:pt x="0" y="708"/>
                  <a:pt x="45" y="752"/>
                  <a:pt x="99" y="752"/>
                </a:cubicBezTo>
                <a:lnTo>
                  <a:pt x="198" y="752"/>
                </a:lnTo>
                <a:lnTo>
                  <a:pt x="366" y="752"/>
                </a:lnTo>
                <a:lnTo>
                  <a:pt x="406" y="752"/>
                </a:lnTo>
                <a:cubicBezTo>
                  <a:pt x="416" y="752"/>
                  <a:pt x="426" y="748"/>
                  <a:pt x="433" y="740"/>
                </a:cubicBezTo>
                <a:lnTo>
                  <a:pt x="552" y="622"/>
                </a:lnTo>
                <a:cubicBezTo>
                  <a:pt x="559" y="614"/>
                  <a:pt x="563" y="605"/>
                  <a:pt x="564" y="595"/>
                </a:cubicBezTo>
                <a:cubicBezTo>
                  <a:pt x="564" y="594"/>
                  <a:pt x="564" y="592"/>
                  <a:pt x="564" y="591"/>
                </a:cubicBezTo>
                <a:lnTo>
                  <a:pt x="564" y="375"/>
                </a:lnTo>
                <a:cubicBezTo>
                  <a:pt x="548" y="373"/>
                  <a:pt x="532" y="369"/>
                  <a:pt x="518" y="364"/>
                </a:cubicBezTo>
                <a:lnTo>
                  <a:pt x="518" y="586"/>
                </a:lnTo>
                <a:close/>
                <a:moveTo>
                  <a:pt x="177" y="156"/>
                </a:moveTo>
                <a:lnTo>
                  <a:pt x="111" y="156"/>
                </a:lnTo>
                <a:cubicBezTo>
                  <a:pt x="101" y="156"/>
                  <a:pt x="94" y="163"/>
                  <a:pt x="94" y="172"/>
                </a:cubicBezTo>
                <a:lnTo>
                  <a:pt x="94" y="239"/>
                </a:lnTo>
                <a:cubicBezTo>
                  <a:pt x="94" y="248"/>
                  <a:pt x="101" y="256"/>
                  <a:pt x="111" y="256"/>
                </a:cubicBezTo>
                <a:lnTo>
                  <a:pt x="177" y="256"/>
                </a:lnTo>
                <a:cubicBezTo>
                  <a:pt x="186" y="256"/>
                  <a:pt x="194" y="248"/>
                  <a:pt x="194" y="239"/>
                </a:cubicBezTo>
                <a:lnTo>
                  <a:pt x="194" y="172"/>
                </a:lnTo>
                <a:cubicBezTo>
                  <a:pt x="194" y="163"/>
                  <a:pt x="186" y="156"/>
                  <a:pt x="177" y="156"/>
                </a:cubicBezTo>
                <a:close/>
                <a:moveTo>
                  <a:pt x="177" y="326"/>
                </a:moveTo>
                <a:lnTo>
                  <a:pt x="111" y="326"/>
                </a:lnTo>
                <a:cubicBezTo>
                  <a:pt x="101" y="326"/>
                  <a:pt x="94" y="334"/>
                  <a:pt x="94" y="343"/>
                </a:cubicBezTo>
                <a:lnTo>
                  <a:pt x="94" y="409"/>
                </a:lnTo>
                <a:cubicBezTo>
                  <a:pt x="94" y="419"/>
                  <a:pt x="101" y="426"/>
                  <a:pt x="111" y="426"/>
                </a:cubicBezTo>
                <a:lnTo>
                  <a:pt x="177" y="426"/>
                </a:lnTo>
                <a:cubicBezTo>
                  <a:pt x="186" y="426"/>
                  <a:pt x="194" y="419"/>
                  <a:pt x="194" y="409"/>
                </a:cubicBezTo>
                <a:lnTo>
                  <a:pt x="194" y="343"/>
                </a:lnTo>
                <a:cubicBezTo>
                  <a:pt x="194" y="334"/>
                  <a:pt x="186" y="326"/>
                  <a:pt x="177" y="326"/>
                </a:cubicBezTo>
                <a:close/>
                <a:moveTo>
                  <a:pt x="177" y="496"/>
                </a:moveTo>
                <a:lnTo>
                  <a:pt x="111" y="496"/>
                </a:lnTo>
                <a:cubicBezTo>
                  <a:pt x="101" y="496"/>
                  <a:pt x="94" y="504"/>
                  <a:pt x="94" y="513"/>
                </a:cubicBezTo>
                <a:lnTo>
                  <a:pt x="94" y="580"/>
                </a:lnTo>
                <a:cubicBezTo>
                  <a:pt x="94" y="589"/>
                  <a:pt x="101" y="596"/>
                  <a:pt x="111" y="596"/>
                </a:cubicBezTo>
                <a:lnTo>
                  <a:pt x="177" y="596"/>
                </a:lnTo>
                <a:cubicBezTo>
                  <a:pt x="186" y="596"/>
                  <a:pt x="194" y="589"/>
                  <a:pt x="194" y="580"/>
                </a:cubicBezTo>
                <a:lnTo>
                  <a:pt x="194" y="513"/>
                </a:lnTo>
                <a:cubicBezTo>
                  <a:pt x="194" y="504"/>
                  <a:pt x="186" y="496"/>
                  <a:pt x="177" y="496"/>
                </a:cubicBezTo>
                <a:close/>
                <a:moveTo>
                  <a:pt x="376" y="165"/>
                </a:moveTo>
                <a:lnTo>
                  <a:pt x="258" y="165"/>
                </a:lnTo>
                <a:cubicBezTo>
                  <a:pt x="246" y="165"/>
                  <a:pt x="235" y="175"/>
                  <a:pt x="235" y="188"/>
                </a:cubicBezTo>
                <a:cubicBezTo>
                  <a:pt x="235" y="201"/>
                  <a:pt x="246" y="212"/>
                  <a:pt x="258" y="212"/>
                </a:cubicBezTo>
                <a:lnTo>
                  <a:pt x="381" y="212"/>
                </a:lnTo>
                <a:cubicBezTo>
                  <a:pt x="378" y="196"/>
                  <a:pt x="376" y="181"/>
                  <a:pt x="376" y="165"/>
                </a:cubicBezTo>
                <a:close/>
                <a:moveTo>
                  <a:pt x="258" y="259"/>
                </a:moveTo>
                <a:cubicBezTo>
                  <a:pt x="246" y="259"/>
                  <a:pt x="235" y="269"/>
                  <a:pt x="235" y="282"/>
                </a:cubicBezTo>
                <a:cubicBezTo>
                  <a:pt x="235" y="295"/>
                  <a:pt x="246" y="306"/>
                  <a:pt x="258" y="306"/>
                </a:cubicBezTo>
                <a:lnTo>
                  <a:pt x="430" y="306"/>
                </a:lnTo>
                <a:cubicBezTo>
                  <a:pt x="418" y="292"/>
                  <a:pt x="407" y="276"/>
                  <a:pt x="398" y="259"/>
                </a:cubicBezTo>
                <a:lnTo>
                  <a:pt x="258" y="259"/>
                </a:lnTo>
                <a:close/>
                <a:moveTo>
                  <a:pt x="235" y="376"/>
                </a:moveTo>
                <a:cubicBezTo>
                  <a:pt x="235" y="389"/>
                  <a:pt x="246" y="400"/>
                  <a:pt x="258" y="400"/>
                </a:cubicBezTo>
                <a:lnTo>
                  <a:pt x="447" y="400"/>
                </a:lnTo>
                <a:cubicBezTo>
                  <a:pt x="460" y="400"/>
                  <a:pt x="470" y="389"/>
                  <a:pt x="470" y="376"/>
                </a:cubicBezTo>
                <a:cubicBezTo>
                  <a:pt x="470" y="363"/>
                  <a:pt x="460" y="353"/>
                  <a:pt x="447" y="353"/>
                </a:cubicBezTo>
                <a:lnTo>
                  <a:pt x="258" y="353"/>
                </a:lnTo>
                <a:cubicBezTo>
                  <a:pt x="246" y="353"/>
                  <a:pt x="235" y="363"/>
                  <a:pt x="235" y="376"/>
                </a:cubicBezTo>
                <a:close/>
                <a:moveTo>
                  <a:pt x="447" y="447"/>
                </a:moveTo>
                <a:lnTo>
                  <a:pt x="258" y="447"/>
                </a:lnTo>
                <a:cubicBezTo>
                  <a:pt x="246" y="447"/>
                  <a:pt x="235" y="457"/>
                  <a:pt x="235" y="470"/>
                </a:cubicBezTo>
                <a:cubicBezTo>
                  <a:pt x="235" y="483"/>
                  <a:pt x="246" y="494"/>
                  <a:pt x="258" y="494"/>
                </a:cubicBezTo>
                <a:lnTo>
                  <a:pt x="447" y="494"/>
                </a:lnTo>
                <a:cubicBezTo>
                  <a:pt x="460" y="494"/>
                  <a:pt x="470" y="483"/>
                  <a:pt x="470" y="470"/>
                </a:cubicBezTo>
                <a:cubicBezTo>
                  <a:pt x="470" y="457"/>
                  <a:pt x="460" y="447"/>
                  <a:pt x="447" y="447"/>
                </a:cubicBezTo>
                <a:close/>
                <a:moveTo>
                  <a:pt x="353" y="541"/>
                </a:moveTo>
                <a:lnTo>
                  <a:pt x="258" y="541"/>
                </a:lnTo>
                <a:cubicBezTo>
                  <a:pt x="246" y="541"/>
                  <a:pt x="235" y="551"/>
                  <a:pt x="235" y="564"/>
                </a:cubicBezTo>
                <a:cubicBezTo>
                  <a:pt x="235" y="577"/>
                  <a:pt x="246" y="587"/>
                  <a:pt x="258" y="587"/>
                </a:cubicBezTo>
                <a:lnTo>
                  <a:pt x="353" y="587"/>
                </a:lnTo>
                <a:cubicBezTo>
                  <a:pt x="366" y="587"/>
                  <a:pt x="376" y="577"/>
                  <a:pt x="376" y="564"/>
                </a:cubicBezTo>
                <a:cubicBezTo>
                  <a:pt x="376" y="551"/>
                  <a:pt x="366" y="541"/>
                  <a:pt x="353" y="54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682957" y="2680237"/>
            <a:ext cx="893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E0C096"/>
                </a:solidFill>
                <a:latin typeface="+mj-ea"/>
                <a:ea typeface="+mj-ea"/>
              </a:rPr>
              <a:t>Part 1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455986" y="1169577"/>
            <a:ext cx="1080207" cy="1246491"/>
            <a:chOff x="14136" y="3740"/>
            <a:chExt cx="1702" cy="1964"/>
          </a:xfrm>
        </p:grpSpPr>
        <p:sp>
          <p:nvSpPr>
            <p:cNvPr id="13" name="Freeform 12"/>
            <p:cNvSpPr/>
            <p:nvPr/>
          </p:nvSpPr>
          <p:spPr bwMode="auto">
            <a:xfrm>
              <a:off x="14136" y="3740"/>
              <a:ext cx="1703" cy="1965"/>
            </a:xfrm>
            <a:custGeom>
              <a:avLst/>
              <a:gdLst>
                <a:gd name="T0" fmla="*/ 755 w 1461"/>
                <a:gd name="T1" fmla="*/ 12 h 1681"/>
                <a:gd name="T2" fmla="*/ 710 w 1461"/>
                <a:gd name="T3" fmla="*/ 10 h 1681"/>
                <a:gd name="T4" fmla="*/ 709 w 1461"/>
                <a:gd name="T5" fmla="*/ 10 h 1681"/>
                <a:gd name="T6" fmla="*/ 365 w 1461"/>
                <a:gd name="T7" fmla="*/ 209 h 1681"/>
                <a:gd name="T8" fmla="*/ 25 w 1461"/>
                <a:gd name="T9" fmla="*/ 405 h 1681"/>
                <a:gd name="T10" fmla="*/ 0 w 1461"/>
                <a:gd name="T11" fmla="*/ 442 h 1681"/>
                <a:gd name="T12" fmla="*/ 0 w 1461"/>
                <a:gd name="T13" fmla="*/ 444 h 1681"/>
                <a:gd name="T14" fmla="*/ 0 w 1461"/>
                <a:gd name="T15" fmla="*/ 841 h 1681"/>
                <a:gd name="T16" fmla="*/ 0 w 1461"/>
                <a:gd name="T17" fmla="*/ 1234 h 1681"/>
                <a:gd name="T18" fmla="*/ 20 w 1461"/>
                <a:gd name="T19" fmla="*/ 1274 h 1681"/>
                <a:gd name="T20" fmla="*/ 21 w 1461"/>
                <a:gd name="T21" fmla="*/ 1274 h 1681"/>
                <a:gd name="T22" fmla="*/ 365 w 1461"/>
                <a:gd name="T23" fmla="*/ 1473 h 1681"/>
                <a:gd name="T24" fmla="*/ 705 w 1461"/>
                <a:gd name="T25" fmla="*/ 1669 h 1681"/>
                <a:gd name="T26" fmla="*/ 750 w 1461"/>
                <a:gd name="T27" fmla="*/ 1672 h 1681"/>
                <a:gd name="T28" fmla="*/ 751 w 1461"/>
                <a:gd name="T29" fmla="*/ 1671 h 1681"/>
                <a:gd name="T30" fmla="*/ 1095 w 1461"/>
                <a:gd name="T31" fmla="*/ 1473 h 1681"/>
                <a:gd name="T32" fmla="*/ 1435 w 1461"/>
                <a:gd name="T33" fmla="*/ 1276 h 1681"/>
                <a:gd name="T34" fmla="*/ 1460 w 1461"/>
                <a:gd name="T35" fmla="*/ 1239 h 1681"/>
                <a:gd name="T36" fmla="*/ 1460 w 1461"/>
                <a:gd name="T37" fmla="*/ 1238 h 1681"/>
                <a:gd name="T38" fmla="*/ 1460 w 1461"/>
                <a:gd name="T39" fmla="*/ 841 h 1681"/>
                <a:gd name="T40" fmla="*/ 1460 w 1461"/>
                <a:gd name="T41" fmla="*/ 448 h 1681"/>
                <a:gd name="T42" fmla="*/ 1440 w 1461"/>
                <a:gd name="T43" fmla="*/ 408 h 1681"/>
                <a:gd name="T44" fmla="*/ 1439 w 1461"/>
                <a:gd name="T45" fmla="*/ 407 h 1681"/>
                <a:gd name="T46" fmla="*/ 1095 w 1461"/>
                <a:gd name="T47" fmla="*/ 209 h 1681"/>
                <a:gd name="T48" fmla="*/ 755 w 1461"/>
                <a:gd name="T49" fmla="*/ 12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1" h="1681">
                  <a:moveTo>
                    <a:pt x="755" y="12"/>
                  </a:moveTo>
                  <a:cubicBezTo>
                    <a:pt x="740" y="5"/>
                    <a:pt x="725" y="0"/>
                    <a:pt x="710" y="10"/>
                  </a:cubicBezTo>
                  <a:lnTo>
                    <a:pt x="709" y="10"/>
                  </a:lnTo>
                  <a:cubicBezTo>
                    <a:pt x="594" y="77"/>
                    <a:pt x="480" y="143"/>
                    <a:pt x="365" y="209"/>
                  </a:cubicBezTo>
                  <a:lnTo>
                    <a:pt x="25" y="405"/>
                  </a:lnTo>
                  <a:cubicBezTo>
                    <a:pt x="11" y="414"/>
                    <a:pt x="0" y="425"/>
                    <a:pt x="0" y="442"/>
                  </a:cubicBezTo>
                  <a:lnTo>
                    <a:pt x="0" y="444"/>
                  </a:lnTo>
                  <a:cubicBezTo>
                    <a:pt x="0" y="576"/>
                    <a:pt x="0" y="709"/>
                    <a:pt x="0" y="841"/>
                  </a:cubicBezTo>
                  <a:lnTo>
                    <a:pt x="0" y="1234"/>
                  </a:lnTo>
                  <a:cubicBezTo>
                    <a:pt x="1" y="1250"/>
                    <a:pt x="5" y="1265"/>
                    <a:pt x="20" y="1274"/>
                  </a:cubicBezTo>
                  <a:lnTo>
                    <a:pt x="21" y="1274"/>
                  </a:lnTo>
                  <a:cubicBezTo>
                    <a:pt x="136" y="1341"/>
                    <a:pt x="251" y="1407"/>
                    <a:pt x="365" y="1473"/>
                  </a:cubicBezTo>
                  <a:lnTo>
                    <a:pt x="705" y="1669"/>
                  </a:lnTo>
                  <a:cubicBezTo>
                    <a:pt x="720" y="1677"/>
                    <a:pt x="735" y="1681"/>
                    <a:pt x="750" y="1672"/>
                  </a:cubicBezTo>
                  <a:lnTo>
                    <a:pt x="751" y="1671"/>
                  </a:lnTo>
                  <a:cubicBezTo>
                    <a:pt x="866" y="1605"/>
                    <a:pt x="980" y="1539"/>
                    <a:pt x="1095" y="1473"/>
                  </a:cubicBezTo>
                  <a:lnTo>
                    <a:pt x="1435" y="1276"/>
                  </a:lnTo>
                  <a:cubicBezTo>
                    <a:pt x="1449" y="1267"/>
                    <a:pt x="1461" y="1257"/>
                    <a:pt x="1460" y="1239"/>
                  </a:cubicBezTo>
                  <a:lnTo>
                    <a:pt x="1460" y="1238"/>
                  </a:lnTo>
                  <a:cubicBezTo>
                    <a:pt x="1460" y="1105"/>
                    <a:pt x="1460" y="973"/>
                    <a:pt x="1460" y="841"/>
                  </a:cubicBezTo>
                  <a:lnTo>
                    <a:pt x="1460" y="448"/>
                  </a:lnTo>
                  <a:cubicBezTo>
                    <a:pt x="1459" y="431"/>
                    <a:pt x="1456" y="416"/>
                    <a:pt x="1440" y="408"/>
                  </a:cubicBezTo>
                  <a:lnTo>
                    <a:pt x="1439" y="407"/>
                  </a:lnTo>
                  <a:cubicBezTo>
                    <a:pt x="1324" y="341"/>
                    <a:pt x="1210" y="275"/>
                    <a:pt x="1095" y="209"/>
                  </a:cubicBezTo>
                  <a:lnTo>
                    <a:pt x="755" y="12"/>
                  </a:lnTo>
                  <a:close/>
                </a:path>
              </a:pathLst>
            </a:cu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5"/>
            <p:cNvSpPr>
              <a:spLocks noEditPoints="1"/>
            </p:cNvSpPr>
            <p:nvPr/>
          </p:nvSpPr>
          <p:spPr bwMode="auto">
            <a:xfrm>
              <a:off x="14246" y="4385"/>
              <a:ext cx="1483" cy="848"/>
            </a:xfrm>
            <a:custGeom>
              <a:avLst/>
              <a:gdLst>
                <a:gd name="T0" fmla="*/ 477 w 1272"/>
                <a:gd name="T1" fmla="*/ 280 h 725"/>
                <a:gd name="T2" fmla="*/ 680 w 1272"/>
                <a:gd name="T3" fmla="*/ 208 h 725"/>
                <a:gd name="T4" fmla="*/ 1095 w 1272"/>
                <a:gd name="T5" fmla="*/ 375 h 725"/>
                <a:gd name="T6" fmla="*/ 878 w 1272"/>
                <a:gd name="T7" fmla="*/ 131 h 725"/>
                <a:gd name="T8" fmla="*/ 730 w 1272"/>
                <a:gd name="T9" fmla="*/ 66 h 725"/>
                <a:gd name="T10" fmla="*/ 489 w 1272"/>
                <a:gd name="T11" fmla="*/ 168 h 725"/>
                <a:gd name="T12" fmla="*/ 664 w 1272"/>
                <a:gd name="T13" fmla="*/ 224 h 725"/>
                <a:gd name="T14" fmla="*/ 659 w 1272"/>
                <a:gd name="T15" fmla="*/ 220 h 725"/>
                <a:gd name="T16" fmla="*/ 487 w 1272"/>
                <a:gd name="T17" fmla="*/ 300 h 725"/>
                <a:gd name="T18" fmla="*/ 371 w 1272"/>
                <a:gd name="T19" fmla="*/ 277 h 725"/>
                <a:gd name="T20" fmla="*/ 578 w 1272"/>
                <a:gd name="T21" fmla="*/ 91 h 725"/>
                <a:gd name="T22" fmla="*/ 383 w 1272"/>
                <a:gd name="T23" fmla="*/ 134 h 725"/>
                <a:gd name="T24" fmla="*/ 304 w 1272"/>
                <a:gd name="T25" fmla="*/ 104 h 725"/>
                <a:gd name="T26" fmla="*/ 284 w 1272"/>
                <a:gd name="T27" fmla="*/ 453 h 725"/>
                <a:gd name="T28" fmla="*/ 332 w 1272"/>
                <a:gd name="T29" fmla="*/ 434 h 725"/>
                <a:gd name="T30" fmla="*/ 383 w 1272"/>
                <a:gd name="T31" fmla="*/ 459 h 725"/>
                <a:gd name="T32" fmla="*/ 384 w 1272"/>
                <a:gd name="T33" fmla="*/ 461 h 725"/>
                <a:gd name="T34" fmla="*/ 444 w 1272"/>
                <a:gd name="T35" fmla="*/ 455 h 725"/>
                <a:gd name="T36" fmla="*/ 534 w 1272"/>
                <a:gd name="T37" fmla="*/ 464 h 725"/>
                <a:gd name="T38" fmla="*/ 587 w 1272"/>
                <a:gd name="T39" fmla="*/ 492 h 725"/>
                <a:gd name="T40" fmla="*/ 645 w 1272"/>
                <a:gd name="T41" fmla="*/ 579 h 725"/>
                <a:gd name="T42" fmla="*/ 693 w 1272"/>
                <a:gd name="T43" fmla="*/ 599 h 725"/>
                <a:gd name="T44" fmla="*/ 753 w 1272"/>
                <a:gd name="T45" fmla="*/ 660 h 725"/>
                <a:gd name="T46" fmla="*/ 674 w 1272"/>
                <a:gd name="T47" fmla="*/ 519 h 725"/>
                <a:gd name="T48" fmla="*/ 797 w 1272"/>
                <a:gd name="T49" fmla="*/ 601 h 725"/>
                <a:gd name="T50" fmla="*/ 857 w 1272"/>
                <a:gd name="T51" fmla="*/ 543 h 725"/>
                <a:gd name="T52" fmla="*/ 786 w 1272"/>
                <a:gd name="T53" fmla="*/ 432 h 725"/>
                <a:gd name="T54" fmla="*/ 962 w 1272"/>
                <a:gd name="T55" fmla="*/ 545 h 725"/>
                <a:gd name="T56" fmla="*/ 664 w 1272"/>
                <a:gd name="T57" fmla="*/ 224 h 725"/>
                <a:gd name="T58" fmla="*/ 124 w 1272"/>
                <a:gd name="T59" fmla="*/ 363 h 725"/>
                <a:gd name="T60" fmla="*/ 5 w 1272"/>
                <a:gd name="T61" fmla="*/ 286 h 725"/>
                <a:gd name="T62" fmla="*/ 154 w 1272"/>
                <a:gd name="T63" fmla="*/ 4 h 725"/>
                <a:gd name="T64" fmla="*/ 272 w 1272"/>
                <a:gd name="T65" fmla="*/ 81 h 725"/>
                <a:gd name="T66" fmla="*/ 1265 w 1272"/>
                <a:gd name="T67" fmla="*/ 269 h 725"/>
                <a:gd name="T68" fmla="*/ 1157 w 1272"/>
                <a:gd name="T69" fmla="*/ 358 h 725"/>
                <a:gd name="T70" fmla="*/ 977 w 1272"/>
                <a:gd name="T71" fmla="*/ 96 h 725"/>
                <a:gd name="T72" fmla="*/ 1086 w 1272"/>
                <a:gd name="T73" fmla="*/ 6 h 725"/>
                <a:gd name="T74" fmla="*/ 1265 w 1272"/>
                <a:gd name="T75" fmla="*/ 269 h 725"/>
                <a:gd name="T76" fmla="*/ 617 w 1272"/>
                <a:gd name="T77" fmla="*/ 612 h 725"/>
                <a:gd name="T78" fmla="*/ 575 w 1272"/>
                <a:gd name="T79" fmla="*/ 707 h 725"/>
                <a:gd name="T80" fmla="*/ 673 w 1272"/>
                <a:gd name="T81" fmla="*/ 674 h 725"/>
                <a:gd name="T82" fmla="*/ 281 w 1272"/>
                <a:gd name="T83" fmla="*/ 534 h 725"/>
                <a:gd name="T84" fmla="*/ 306 w 1272"/>
                <a:gd name="T85" fmla="*/ 465 h 725"/>
                <a:gd name="T86" fmla="*/ 366 w 1272"/>
                <a:gd name="T87" fmla="*/ 474 h 725"/>
                <a:gd name="T88" fmla="*/ 340 w 1272"/>
                <a:gd name="T89" fmla="*/ 543 h 725"/>
                <a:gd name="T90" fmla="*/ 381 w 1272"/>
                <a:gd name="T91" fmla="*/ 589 h 725"/>
                <a:gd name="T92" fmla="*/ 458 w 1272"/>
                <a:gd name="T93" fmla="*/ 472 h 725"/>
                <a:gd name="T94" fmla="*/ 511 w 1272"/>
                <a:gd name="T95" fmla="*/ 537 h 725"/>
                <a:gd name="T96" fmla="*/ 381 w 1272"/>
                <a:gd name="T97" fmla="*/ 589 h 725"/>
                <a:gd name="T98" fmla="*/ 470 w 1272"/>
                <a:gd name="T99" fmla="*/ 595 h 725"/>
                <a:gd name="T100" fmla="*/ 619 w 1272"/>
                <a:gd name="T101" fmla="*/ 529 h 725"/>
                <a:gd name="T102" fmla="*/ 523 w 1272"/>
                <a:gd name="T103" fmla="*/ 66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72" h="725">
                  <a:moveTo>
                    <a:pt x="409" y="222"/>
                  </a:moveTo>
                  <a:cubicBezTo>
                    <a:pt x="371" y="249"/>
                    <a:pt x="390" y="326"/>
                    <a:pt x="477" y="280"/>
                  </a:cubicBezTo>
                  <a:cubicBezTo>
                    <a:pt x="477" y="280"/>
                    <a:pt x="583" y="233"/>
                    <a:pt x="646" y="202"/>
                  </a:cubicBezTo>
                  <a:cubicBezTo>
                    <a:pt x="659" y="195"/>
                    <a:pt x="668" y="197"/>
                    <a:pt x="680" y="208"/>
                  </a:cubicBezTo>
                  <a:cubicBezTo>
                    <a:pt x="692" y="216"/>
                    <a:pt x="974" y="494"/>
                    <a:pt x="974" y="494"/>
                  </a:cubicBezTo>
                  <a:cubicBezTo>
                    <a:pt x="974" y="494"/>
                    <a:pt x="1062" y="436"/>
                    <a:pt x="1095" y="375"/>
                  </a:cubicBezTo>
                  <a:cubicBezTo>
                    <a:pt x="1095" y="375"/>
                    <a:pt x="1017" y="245"/>
                    <a:pt x="943" y="117"/>
                  </a:cubicBezTo>
                  <a:cubicBezTo>
                    <a:pt x="921" y="128"/>
                    <a:pt x="903" y="138"/>
                    <a:pt x="878" y="131"/>
                  </a:cubicBezTo>
                  <a:cubicBezTo>
                    <a:pt x="852" y="125"/>
                    <a:pt x="831" y="107"/>
                    <a:pt x="808" y="96"/>
                  </a:cubicBezTo>
                  <a:cubicBezTo>
                    <a:pt x="781" y="82"/>
                    <a:pt x="759" y="70"/>
                    <a:pt x="730" y="66"/>
                  </a:cubicBezTo>
                  <a:cubicBezTo>
                    <a:pt x="686" y="60"/>
                    <a:pt x="652" y="78"/>
                    <a:pt x="614" y="97"/>
                  </a:cubicBezTo>
                  <a:cubicBezTo>
                    <a:pt x="571" y="118"/>
                    <a:pt x="530" y="143"/>
                    <a:pt x="489" y="168"/>
                  </a:cubicBezTo>
                  <a:cubicBezTo>
                    <a:pt x="462" y="185"/>
                    <a:pt x="435" y="203"/>
                    <a:pt x="409" y="222"/>
                  </a:cubicBezTo>
                  <a:close/>
                  <a:moveTo>
                    <a:pt x="664" y="224"/>
                  </a:moveTo>
                  <a:cubicBezTo>
                    <a:pt x="661" y="221"/>
                    <a:pt x="660" y="220"/>
                    <a:pt x="659" y="220"/>
                  </a:cubicBezTo>
                  <a:cubicBezTo>
                    <a:pt x="659" y="220"/>
                    <a:pt x="659" y="220"/>
                    <a:pt x="659" y="220"/>
                  </a:cubicBezTo>
                  <a:cubicBezTo>
                    <a:pt x="658" y="220"/>
                    <a:pt x="656" y="221"/>
                    <a:pt x="656" y="221"/>
                  </a:cubicBezTo>
                  <a:cubicBezTo>
                    <a:pt x="596" y="251"/>
                    <a:pt x="496" y="296"/>
                    <a:pt x="487" y="300"/>
                  </a:cubicBezTo>
                  <a:cubicBezTo>
                    <a:pt x="465" y="311"/>
                    <a:pt x="446" y="316"/>
                    <a:pt x="429" y="316"/>
                  </a:cubicBezTo>
                  <a:cubicBezTo>
                    <a:pt x="401" y="316"/>
                    <a:pt x="379" y="301"/>
                    <a:pt x="371" y="277"/>
                  </a:cubicBezTo>
                  <a:cubicBezTo>
                    <a:pt x="363" y="251"/>
                    <a:pt x="373" y="221"/>
                    <a:pt x="396" y="204"/>
                  </a:cubicBezTo>
                  <a:lnTo>
                    <a:pt x="578" y="91"/>
                  </a:lnTo>
                  <a:cubicBezTo>
                    <a:pt x="547" y="69"/>
                    <a:pt x="506" y="85"/>
                    <a:pt x="476" y="100"/>
                  </a:cubicBezTo>
                  <a:cubicBezTo>
                    <a:pt x="447" y="114"/>
                    <a:pt x="416" y="131"/>
                    <a:pt x="383" y="134"/>
                  </a:cubicBezTo>
                  <a:cubicBezTo>
                    <a:pt x="369" y="135"/>
                    <a:pt x="354" y="134"/>
                    <a:pt x="341" y="129"/>
                  </a:cubicBezTo>
                  <a:cubicBezTo>
                    <a:pt x="335" y="127"/>
                    <a:pt x="304" y="112"/>
                    <a:pt x="304" y="104"/>
                  </a:cubicBezTo>
                  <a:cubicBezTo>
                    <a:pt x="304" y="104"/>
                    <a:pt x="245" y="248"/>
                    <a:pt x="192" y="365"/>
                  </a:cubicBezTo>
                  <a:cubicBezTo>
                    <a:pt x="192" y="365"/>
                    <a:pt x="227" y="403"/>
                    <a:pt x="284" y="453"/>
                  </a:cubicBezTo>
                  <a:lnTo>
                    <a:pt x="294" y="447"/>
                  </a:lnTo>
                  <a:cubicBezTo>
                    <a:pt x="305" y="438"/>
                    <a:pt x="318" y="434"/>
                    <a:pt x="332" y="434"/>
                  </a:cubicBezTo>
                  <a:cubicBezTo>
                    <a:pt x="351" y="434"/>
                    <a:pt x="370" y="443"/>
                    <a:pt x="382" y="459"/>
                  </a:cubicBezTo>
                  <a:lnTo>
                    <a:pt x="383" y="459"/>
                  </a:lnTo>
                  <a:lnTo>
                    <a:pt x="383" y="460"/>
                  </a:lnTo>
                  <a:lnTo>
                    <a:pt x="384" y="461"/>
                  </a:lnTo>
                  <a:cubicBezTo>
                    <a:pt x="391" y="471"/>
                    <a:pt x="395" y="482"/>
                    <a:pt x="396" y="494"/>
                  </a:cubicBezTo>
                  <a:lnTo>
                    <a:pt x="444" y="455"/>
                  </a:lnTo>
                  <a:cubicBezTo>
                    <a:pt x="456" y="446"/>
                    <a:pt x="470" y="440"/>
                    <a:pt x="485" y="440"/>
                  </a:cubicBezTo>
                  <a:cubicBezTo>
                    <a:pt x="504" y="440"/>
                    <a:pt x="522" y="449"/>
                    <a:pt x="534" y="464"/>
                  </a:cubicBezTo>
                  <a:cubicBezTo>
                    <a:pt x="544" y="475"/>
                    <a:pt x="549" y="490"/>
                    <a:pt x="549" y="504"/>
                  </a:cubicBezTo>
                  <a:cubicBezTo>
                    <a:pt x="560" y="496"/>
                    <a:pt x="573" y="492"/>
                    <a:pt x="587" y="492"/>
                  </a:cubicBezTo>
                  <a:cubicBezTo>
                    <a:pt x="606" y="492"/>
                    <a:pt x="624" y="500"/>
                    <a:pt x="636" y="514"/>
                  </a:cubicBezTo>
                  <a:cubicBezTo>
                    <a:pt x="651" y="533"/>
                    <a:pt x="654" y="558"/>
                    <a:pt x="645" y="579"/>
                  </a:cubicBezTo>
                  <a:cubicBezTo>
                    <a:pt x="646" y="579"/>
                    <a:pt x="646" y="579"/>
                    <a:pt x="646" y="579"/>
                  </a:cubicBezTo>
                  <a:cubicBezTo>
                    <a:pt x="664" y="579"/>
                    <a:pt x="681" y="586"/>
                    <a:pt x="693" y="599"/>
                  </a:cubicBezTo>
                  <a:cubicBezTo>
                    <a:pt x="710" y="618"/>
                    <a:pt x="713" y="643"/>
                    <a:pt x="705" y="665"/>
                  </a:cubicBezTo>
                  <a:cubicBezTo>
                    <a:pt x="721" y="674"/>
                    <a:pt x="740" y="674"/>
                    <a:pt x="753" y="660"/>
                  </a:cubicBezTo>
                  <a:cubicBezTo>
                    <a:pt x="770" y="643"/>
                    <a:pt x="771" y="617"/>
                    <a:pt x="755" y="600"/>
                  </a:cubicBezTo>
                  <a:lnTo>
                    <a:pt x="674" y="519"/>
                  </a:lnTo>
                  <a:cubicBezTo>
                    <a:pt x="660" y="505"/>
                    <a:pt x="682" y="485"/>
                    <a:pt x="692" y="499"/>
                  </a:cubicBezTo>
                  <a:lnTo>
                    <a:pt x="797" y="601"/>
                  </a:lnTo>
                  <a:cubicBezTo>
                    <a:pt x="814" y="619"/>
                    <a:pt x="840" y="621"/>
                    <a:pt x="858" y="604"/>
                  </a:cubicBezTo>
                  <a:cubicBezTo>
                    <a:pt x="875" y="587"/>
                    <a:pt x="874" y="560"/>
                    <a:pt x="857" y="543"/>
                  </a:cubicBezTo>
                  <a:lnTo>
                    <a:pt x="766" y="453"/>
                  </a:lnTo>
                  <a:cubicBezTo>
                    <a:pt x="754" y="442"/>
                    <a:pt x="775" y="421"/>
                    <a:pt x="786" y="432"/>
                  </a:cubicBezTo>
                  <a:lnTo>
                    <a:pt x="897" y="544"/>
                  </a:lnTo>
                  <a:cubicBezTo>
                    <a:pt x="915" y="562"/>
                    <a:pt x="944" y="563"/>
                    <a:pt x="962" y="545"/>
                  </a:cubicBezTo>
                  <a:cubicBezTo>
                    <a:pt x="969" y="538"/>
                    <a:pt x="970" y="532"/>
                    <a:pt x="972" y="522"/>
                  </a:cubicBezTo>
                  <a:lnTo>
                    <a:pt x="664" y="224"/>
                  </a:lnTo>
                  <a:close/>
                  <a:moveTo>
                    <a:pt x="153" y="351"/>
                  </a:moveTo>
                  <a:cubicBezTo>
                    <a:pt x="148" y="362"/>
                    <a:pt x="135" y="367"/>
                    <a:pt x="124" y="363"/>
                  </a:cubicBezTo>
                  <a:lnTo>
                    <a:pt x="17" y="315"/>
                  </a:lnTo>
                  <a:cubicBezTo>
                    <a:pt x="5" y="310"/>
                    <a:pt x="0" y="297"/>
                    <a:pt x="5" y="286"/>
                  </a:cubicBezTo>
                  <a:lnTo>
                    <a:pt x="125" y="16"/>
                  </a:lnTo>
                  <a:cubicBezTo>
                    <a:pt x="130" y="5"/>
                    <a:pt x="142" y="0"/>
                    <a:pt x="154" y="4"/>
                  </a:cubicBezTo>
                  <a:lnTo>
                    <a:pt x="261" y="52"/>
                  </a:lnTo>
                  <a:cubicBezTo>
                    <a:pt x="272" y="57"/>
                    <a:pt x="277" y="70"/>
                    <a:pt x="272" y="81"/>
                  </a:cubicBezTo>
                  <a:lnTo>
                    <a:pt x="153" y="351"/>
                  </a:lnTo>
                  <a:close/>
                  <a:moveTo>
                    <a:pt x="1265" y="269"/>
                  </a:moveTo>
                  <a:cubicBezTo>
                    <a:pt x="1272" y="280"/>
                    <a:pt x="1268" y="293"/>
                    <a:pt x="1258" y="299"/>
                  </a:cubicBezTo>
                  <a:lnTo>
                    <a:pt x="1157" y="358"/>
                  </a:lnTo>
                  <a:cubicBezTo>
                    <a:pt x="1146" y="364"/>
                    <a:pt x="1133" y="361"/>
                    <a:pt x="1126" y="350"/>
                  </a:cubicBezTo>
                  <a:lnTo>
                    <a:pt x="977" y="96"/>
                  </a:lnTo>
                  <a:cubicBezTo>
                    <a:pt x="971" y="85"/>
                    <a:pt x="974" y="71"/>
                    <a:pt x="985" y="65"/>
                  </a:cubicBezTo>
                  <a:lnTo>
                    <a:pt x="1086" y="6"/>
                  </a:lnTo>
                  <a:cubicBezTo>
                    <a:pt x="1096" y="0"/>
                    <a:pt x="1110" y="3"/>
                    <a:pt x="1116" y="14"/>
                  </a:cubicBezTo>
                  <a:lnTo>
                    <a:pt x="1265" y="269"/>
                  </a:lnTo>
                  <a:close/>
                  <a:moveTo>
                    <a:pt x="677" y="614"/>
                  </a:moveTo>
                  <a:cubicBezTo>
                    <a:pt x="661" y="597"/>
                    <a:pt x="635" y="596"/>
                    <a:pt x="617" y="612"/>
                  </a:cubicBezTo>
                  <a:lnTo>
                    <a:pt x="579" y="648"/>
                  </a:lnTo>
                  <a:cubicBezTo>
                    <a:pt x="561" y="663"/>
                    <a:pt x="560" y="690"/>
                    <a:pt x="575" y="707"/>
                  </a:cubicBezTo>
                  <a:cubicBezTo>
                    <a:pt x="591" y="724"/>
                    <a:pt x="617" y="725"/>
                    <a:pt x="635" y="709"/>
                  </a:cubicBezTo>
                  <a:lnTo>
                    <a:pt x="673" y="674"/>
                  </a:lnTo>
                  <a:cubicBezTo>
                    <a:pt x="691" y="658"/>
                    <a:pt x="692" y="631"/>
                    <a:pt x="677" y="614"/>
                  </a:cubicBezTo>
                  <a:close/>
                  <a:moveTo>
                    <a:pt x="281" y="534"/>
                  </a:moveTo>
                  <a:cubicBezTo>
                    <a:pt x="267" y="516"/>
                    <a:pt x="272" y="490"/>
                    <a:pt x="291" y="475"/>
                  </a:cubicBezTo>
                  <a:lnTo>
                    <a:pt x="306" y="465"/>
                  </a:lnTo>
                  <a:cubicBezTo>
                    <a:pt x="325" y="450"/>
                    <a:pt x="351" y="454"/>
                    <a:pt x="365" y="473"/>
                  </a:cubicBezTo>
                  <a:lnTo>
                    <a:pt x="366" y="474"/>
                  </a:lnTo>
                  <a:cubicBezTo>
                    <a:pt x="380" y="493"/>
                    <a:pt x="375" y="518"/>
                    <a:pt x="356" y="532"/>
                  </a:cubicBezTo>
                  <a:lnTo>
                    <a:pt x="340" y="543"/>
                  </a:lnTo>
                  <a:cubicBezTo>
                    <a:pt x="321" y="557"/>
                    <a:pt x="295" y="553"/>
                    <a:pt x="281" y="534"/>
                  </a:cubicBezTo>
                  <a:close/>
                  <a:moveTo>
                    <a:pt x="381" y="589"/>
                  </a:moveTo>
                  <a:cubicBezTo>
                    <a:pt x="366" y="571"/>
                    <a:pt x="369" y="544"/>
                    <a:pt x="387" y="529"/>
                  </a:cubicBezTo>
                  <a:lnTo>
                    <a:pt x="458" y="472"/>
                  </a:lnTo>
                  <a:cubicBezTo>
                    <a:pt x="476" y="457"/>
                    <a:pt x="503" y="459"/>
                    <a:pt x="517" y="477"/>
                  </a:cubicBezTo>
                  <a:cubicBezTo>
                    <a:pt x="532" y="495"/>
                    <a:pt x="529" y="522"/>
                    <a:pt x="511" y="537"/>
                  </a:cubicBezTo>
                  <a:lnTo>
                    <a:pt x="440" y="593"/>
                  </a:lnTo>
                  <a:cubicBezTo>
                    <a:pt x="422" y="609"/>
                    <a:pt x="396" y="606"/>
                    <a:pt x="381" y="589"/>
                  </a:cubicBezTo>
                  <a:close/>
                  <a:moveTo>
                    <a:pt x="464" y="654"/>
                  </a:moveTo>
                  <a:cubicBezTo>
                    <a:pt x="449" y="637"/>
                    <a:pt x="452" y="610"/>
                    <a:pt x="470" y="595"/>
                  </a:cubicBezTo>
                  <a:lnTo>
                    <a:pt x="559" y="523"/>
                  </a:lnTo>
                  <a:cubicBezTo>
                    <a:pt x="577" y="508"/>
                    <a:pt x="604" y="511"/>
                    <a:pt x="619" y="529"/>
                  </a:cubicBezTo>
                  <a:cubicBezTo>
                    <a:pt x="634" y="547"/>
                    <a:pt x="631" y="573"/>
                    <a:pt x="612" y="588"/>
                  </a:cubicBezTo>
                  <a:lnTo>
                    <a:pt x="523" y="660"/>
                  </a:lnTo>
                  <a:cubicBezTo>
                    <a:pt x="505" y="674"/>
                    <a:pt x="478" y="672"/>
                    <a:pt x="464" y="65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392" tIns="45696" rIns="91392" bIns="45696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643378" y="2680250"/>
            <a:ext cx="893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E0C096"/>
                </a:solidFill>
                <a:latin typeface="+mj-ea"/>
                <a:ea typeface="+mj-ea"/>
              </a:rPr>
              <a:t>Part 2</a:t>
            </a:r>
          </a:p>
        </p:txBody>
      </p:sp>
      <p:sp>
        <p:nvSpPr>
          <p:cNvPr id="29" name="TextBox 61"/>
          <p:cNvSpPr txBox="1"/>
          <p:nvPr/>
        </p:nvSpPr>
        <p:spPr>
          <a:xfrm>
            <a:off x="1867836" y="3315357"/>
            <a:ext cx="252405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4000" dirty="0">
                <a:solidFill>
                  <a:schemeClr val="bg1"/>
                </a:solidFill>
              </a:rPr>
              <a:t>同理心</a:t>
            </a:r>
          </a:p>
        </p:txBody>
      </p:sp>
      <p:sp>
        <p:nvSpPr>
          <p:cNvPr id="27" name="TextBox 61"/>
          <p:cNvSpPr txBox="1"/>
          <p:nvPr/>
        </p:nvSpPr>
        <p:spPr>
          <a:xfrm>
            <a:off x="4955540" y="3394075"/>
            <a:ext cx="2451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sym typeface="+mn-ea"/>
              </a:rPr>
              <a:t>绝对成交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5360" y="494665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02055" y="2825115"/>
            <a:ext cx="2656205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感谢观看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261745" y="3650615"/>
            <a:ext cx="2458720" cy="663575"/>
            <a:chOff x="1594" y="6497"/>
            <a:chExt cx="3872" cy="1045"/>
          </a:xfrm>
        </p:grpSpPr>
        <p:grpSp>
          <p:nvGrpSpPr>
            <p:cNvPr id="42" name="组合 41"/>
            <p:cNvGrpSpPr/>
            <p:nvPr/>
          </p:nvGrpSpPr>
          <p:grpSpPr>
            <a:xfrm>
              <a:off x="1594" y="7166"/>
              <a:ext cx="3873" cy="376"/>
              <a:chOff x="1594" y="7166"/>
              <a:chExt cx="3873" cy="376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59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团队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64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运营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70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成绩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75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案例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705" y="6497"/>
              <a:ext cx="682" cy="680"/>
              <a:chOff x="3705" y="6497"/>
              <a:chExt cx="682" cy="680"/>
            </a:xfrm>
          </p:grpSpPr>
          <p:sp>
            <p:nvSpPr>
              <p:cNvPr id="14" name="圆角矩形 13"/>
              <p:cNvSpPr>
                <a:spLocks noChangeAspect="1"/>
              </p:cNvSpPr>
              <p:nvPr/>
            </p:nvSpPr>
            <p:spPr>
              <a:xfrm>
                <a:off x="3705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FFB80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 descr="45304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2" y="6530"/>
                <a:ext cx="567" cy="567"/>
              </a:xfrm>
              <a:prstGeom prst="rect">
                <a:avLst/>
              </a:prstGeom>
            </p:spPr>
          </p:pic>
        </p:grpSp>
        <p:grpSp>
          <p:nvGrpSpPr>
            <p:cNvPr id="29" name="组合 28"/>
            <p:cNvGrpSpPr/>
            <p:nvPr/>
          </p:nvGrpSpPr>
          <p:grpSpPr>
            <a:xfrm>
              <a:off x="1594" y="6497"/>
              <a:ext cx="682" cy="680"/>
              <a:chOff x="1594" y="6497"/>
              <a:chExt cx="682" cy="680"/>
            </a:xfrm>
          </p:grpSpPr>
          <p:sp>
            <p:nvSpPr>
              <p:cNvPr id="9" name="圆角矩形 8"/>
              <p:cNvSpPr>
                <a:spLocks noChangeAspect="1"/>
              </p:cNvSpPr>
              <p:nvPr/>
            </p:nvSpPr>
            <p:spPr>
              <a:xfrm>
                <a:off x="1594" y="6497"/>
                <a:ext cx="683" cy="680"/>
              </a:xfrm>
              <a:prstGeom prst="roundRect">
                <a:avLst>
                  <a:gd name="adj" fmla="val 29982"/>
                </a:avLst>
              </a:prstGeom>
              <a:solidFill>
                <a:srgbClr val="78C16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6" name="图片 125" descr="32313533373738383b32313533373731383bcdc5b6d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8" y="6610"/>
                <a:ext cx="495" cy="454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2650" y="6497"/>
              <a:ext cx="682" cy="680"/>
              <a:chOff x="2650" y="6497"/>
              <a:chExt cx="682" cy="680"/>
            </a:xfrm>
          </p:grpSpPr>
          <p:sp>
            <p:nvSpPr>
              <p:cNvPr id="13" name="圆角矩形 12"/>
              <p:cNvSpPr>
                <a:spLocks noChangeAspect="1"/>
              </p:cNvSpPr>
              <p:nvPr/>
            </p:nvSpPr>
            <p:spPr>
              <a:xfrm>
                <a:off x="265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EE646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 descr="368105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6" y="6610"/>
                <a:ext cx="451" cy="397"/>
              </a:xfrm>
              <a:prstGeom prst="rect">
                <a:avLst/>
              </a:prstGeom>
            </p:spPr>
          </p:pic>
        </p:grpSp>
        <p:grpSp>
          <p:nvGrpSpPr>
            <p:cNvPr id="40" name="组合 39"/>
            <p:cNvGrpSpPr/>
            <p:nvPr/>
          </p:nvGrpSpPr>
          <p:grpSpPr>
            <a:xfrm>
              <a:off x="4760" y="6497"/>
              <a:ext cx="682" cy="680"/>
              <a:chOff x="4760" y="6497"/>
              <a:chExt cx="682" cy="680"/>
            </a:xfrm>
          </p:grpSpPr>
          <p:sp>
            <p:nvSpPr>
              <p:cNvPr id="15" name="圆角矩形 14"/>
              <p:cNvSpPr>
                <a:spLocks noChangeAspect="1"/>
              </p:cNvSpPr>
              <p:nvPr/>
            </p:nvSpPr>
            <p:spPr>
              <a:xfrm>
                <a:off x="476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A868F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5" name="图片 34" descr="343435383038393b343532323232333bc6f3d2b5cec4bba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5" y="6618"/>
                <a:ext cx="400" cy="454"/>
              </a:xfrm>
              <a:prstGeom prst="rect">
                <a:avLst/>
              </a:prstGeom>
            </p:spPr>
          </p:pic>
        </p:grpSp>
      </p:grpSp>
      <p:pic>
        <p:nvPicPr>
          <p:cNvPr id="52" name="图片 51" descr="微信图片_202112251658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4285" y="1047750"/>
            <a:ext cx="4852035" cy="389191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994535" y="1716405"/>
            <a:ext cx="1080000" cy="1080000"/>
            <a:chOff x="7401" y="6417"/>
            <a:chExt cx="1190" cy="1190"/>
          </a:xfrm>
        </p:grpSpPr>
        <p:sp>
          <p:nvSpPr>
            <p:cNvPr id="16" name="矩形 15"/>
            <p:cNvSpPr/>
            <p:nvPr/>
          </p:nvSpPr>
          <p:spPr>
            <a:xfrm>
              <a:off x="7401" y="6417"/>
              <a:ext cx="1191" cy="1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432" y="6446"/>
              <a:ext cx="1134" cy="1134"/>
              <a:chOff x="6602" y="7573"/>
              <a:chExt cx="1162" cy="1180"/>
            </a:xfrm>
          </p:grpSpPr>
          <p:pic>
            <p:nvPicPr>
              <p:cNvPr id="7" name="图片 6" descr="015d8b6baa35987936daeba60c0d12a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14" y="7591"/>
                <a:ext cx="1139" cy="1144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33" y="8016"/>
                <a:ext cx="300" cy="295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6602" y="7573"/>
                <a:ext cx="1162" cy="1180"/>
              </a:xfrm>
              <a:prstGeom prst="rect">
                <a:avLst/>
              </a:prstGeom>
              <a:noFill/>
              <a:ln w="12700" cmpd="sng">
                <a:solidFill>
                  <a:srgbClr val="120C16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2" name="Freeform 7"/>
          <p:cNvSpPr/>
          <p:nvPr/>
        </p:nvSpPr>
        <p:spPr bwMode="auto">
          <a:xfrm>
            <a:off x="1016000" y="1357630"/>
            <a:ext cx="2134870" cy="2247900"/>
          </a:xfrm>
          <a:custGeom>
            <a:avLst/>
            <a:gdLst>
              <a:gd name="T0" fmla="*/ 859 w 1619"/>
              <a:gd name="T1" fmla="*/ 20 h 1850"/>
              <a:gd name="T2" fmla="*/ 1214 w 1619"/>
              <a:gd name="T3" fmla="*/ 225 h 1850"/>
              <a:gd name="T4" fmla="*/ 1571 w 1619"/>
              <a:gd name="T5" fmla="*/ 431 h 1850"/>
              <a:gd name="T6" fmla="*/ 1618 w 1619"/>
              <a:gd name="T7" fmla="*/ 515 h 1850"/>
              <a:gd name="T8" fmla="*/ 1618 w 1619"/>
              <a:gd name="T9" fmla="*/ 925 h 1850"/>
              <a:gd name="T10" fmla="*/ 1618 w 1619"/>
              <a:gd name="T11" fmla="*/ 1337 h 1850"/>
              <a:gd name="T12" fmla="*/ 1569 w 1619"/>
              <a:gd name="T13" fmla="*/ 1420 h 1850"/>
              <a:gd name="T14" fmla="*/ 1214 w 1619"/>
              <a:gd name="T15" fmla="*/ 1625 h 1850"/>
              <a:gd name="T16" fmla="*/ 857 w 1619"/>
              <a:gd name="T17" fmla="*/ 1831 h 1850"/>
              <a:gd name="T18" fmla="*/ 760 w 1619"/>
              <a:gd name="T19" fmla="*/ 1830 h 1850"/>
              <a:gd name="T20" fmla="*/ 405 w 1619"/>
              <a:gd name="T21" fmla="*/ 1625 h 1850"/>
              <a:gd name="T22" fmla="*/ 48 w 1619"/>
              <a:gd name="T23" fmla="*/ 1419 h 1850"/>
              <a:gd name="T24" fmla="*/ 1 w 1619"/>
              <a:gd name="T25" fmla="*/ 1334 h 1850"/>
              <a:gd name="T26" fmla="*/ 1 w 1619"/>
              <a:gd name="T27" fmla="*/ 925 h 1850"/>
              <a:gd name="T28" fmla="*/ 1 w 1619"/>
              <a:gd name="T29" fmla="*/ 512 h 1850"/>
              <a:gd name="T30" fmla="*/ 51 w 1619"/>
              <a:gd name="T31" fmla="*/ 430 h 1850"/>
              <a:gd name="T32" fmla="*/ 405 w 1619"/>
              <a:gd name="T33" fmla="*/ 225 h 1850"/>
              <a:gd name="T34" fmla="*/ 763 w 1619"/>
              <a:gd name="T35" fmla="*/ 18 h 1850"/>
              <a:gd name="T36" fmla="*/ 859 w 1619"/>
              <a:gd name="T37" fmla="*/ 2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19" h="1850">
                <a:moveTo>
                  <a:pt x="859" y="20"/>
                </a:moveTo>
                <a:lnTo>
                  <a:pt x="1214" y="225"/>
                </a:lnTo>
                <a:cubicBezTo>
                  <a:pt x="1333" y="294"/>
                  <a:pt x="1452" y="362"/>
                  <a:pt x="1571" y="431"/>
                </a:cubicBezTo>
                <a:cubicBezTo>
                  <a:pt x="1603" y="448"/>
                  <a:pt x="1617" y="477"/>
                  <a:pt x="1618" y="515"/>
                </a:cubicBezTo>
                <a:lnTo>
                  <a:pt x="1618" y="925"/>
                </a:lnTo>
                <a:cubicBezTo>
                  <a:pt x="1618" y="1062"/>
                  <a:pt x="1618" y="1200"/>
                  <a:pt x="1618" y="1337"/>
                </a:cubicBezTo>
                <a:cubicBezTo>
                  <a:pt x="1619" y="1373"/>
                  <a:pt x="1601" y="1400"/>
                  <a:pt x="1569" y="1420"/>
                </a:cubicBezTo>
                <a:lnTo>
                  <a:pt x="1214" y="1625"/>
                </a:lnTo>
                <a:cubicBezTo>
                  <a:pt x="1095" y="1694"/>
                  <a:pt x="976" y="1763"/>
                  <a:pt x="857" y="1831"/>
                </a:cubicBezTo>
                <a:cubicBezTo>
                  <a:pt x="826" y="1850"/>
                  <a:pt x="794" y="1848"/>
                  <a:pt x="760" y="1830"/>
                </a:cubicBezTo>
                <a:lnTo>
                  <a:pt x="405" y="1625"/>
                </a:lnTo>
                <a:cubicBezTo>
                  <a:pt x="286" y="1556"/>
                  <a:pt x="167" y="1487"/>
                  <a:pt x="48" y="1419"/>
                </a:cubicBezTo>
                <a:cubicBezTo>
                  <a:pt x="17" y="1402"/>
                  <a:pt x="3" y="1373"/>
                  <a:pt x="1" y="1334"/>
                </a:cubicBezTo>
                <a:lnTo>
                  <a:pt x="1" y="925"/>
                </a:lnTo>
                <a:cubicBezTo>
                  <a:pt x="1" y="787"/>
                  <a:pt x="1" y="650"/>
                  <a:pt x="1" y="512"/>
                </a:cubicBezTo>
                <a:cubicBezTo>
                  <a:pt x="0" y="477"/>
                  <a:pt x="18" y="450"/>
                  <a:pt x="51" y="430"/>
                </a:cubicBezTo>
                <a:lnTo>
                  <a:pt x="405" y="225"/>
                </a:lnTo>
                <a:cubicBezTo>
                  <a:pt x="525" y="156"/>
                  <a:pt x="644" y="87"/>
                  <a:pt x="763" y="18"/>
                </a:cubicBezTo>
                <a:cubicBezTo>
                  <a:pt x="793" y="0"/>
                  <a:pt x="825" y="2"/>
                  <a:pt x="859" y="20"/>
                </a:cubicBezTo>
                <a:close/>
              </a:path>
            </a:pathLst>
          </a:custGeom>
          <a:solidFill>
            <a:srgbClr val="DAB8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4" name="Freeform 8"/>
          <p:cNvSpPr/>
          <p:nvPr/>
        </p:nvSpPr>
        <p:spPr bwMode="auto">
          <a:xfrm>
            <a:off x="1165860" y="1491615"/>
            <a:ext cx="1835150" cy="1979295"/>
          </a:xfrm>
          <a:custGeom>
            <a:avLst/>
            <a:gdLst>
              <a:gd name="T0" fmla="*/ 755 w 1461"/>
              <a:gd name="T1" fmla="*/ 12 h 1681"/>
              <a:gd name="T2" fmla="*/ 711 w 1461"/>
              <a:gd name="T3" fmla="*/ 10 h 1681"/>
              <a:gd name="T4" fmla="*/ 710 w 1461"/>
              <a:gd name="T5" fmla="*/ 10 h 1681"/>
              <a:gd name="T6" fmla="*/ 366 w 1461"/>
              <a:gd name="T7" fmla="*/ 209 h 1681"/>
              <a:gd name="T8" fmla="*/ 25 w 1461"/>
              <a:gd name="T9" fmla="*/ 405 h 1681"/>
              <a:gd name="T10" fmla="*/ 1 w 1461"/>
              <a:gd name="T11" fmla="*/ 442 h 1681"/>
              <a:gd name="T12" fmla="*/ 1 w 1461"/>
              <a:gd name="T13" fmla="*/ 444 h 1681"/>
              <a:gd name="T14" fmla="*/ 1 w 1461"/>
              <a:gd name="T15" fmla="*/ 841 h 1681"/>
              <a:gd name="T16" fmla="*/ 1 w 1461"/>
              <a:gd name="T17" fmla="*/ 1234 h 1681"/>
              <a:gd name="T18" fmla="*/ 21 w 1461"/>
              <a:gd name="T19" fmla="*/ 1274 h 1681"/>
              <a:gd name="T20" fmla="*/ 22 w 1461"/>
              <a:gd name="T21" fmla="*/ 1274 h 1681"/>
              <a:gd name="T22" fmla="*/ 366 w 1461"/>
              <a:gd name="T23" fmla="*/ 1473 h 1681"/>
              <a:gd name="T24" fmla="*/ 706 w 1461"/>
              <a:gd name="T25" fmla="*/ 1669 h 1681"/>
              <a:gd name="T26" fmla="*/ 750 w 1461"/>
              <a:gd name="T27" fmla="*/ 1672 h 1681"/>
              <a:gd name="T28" fmla="*/ 752 w 1461"/>
              <a:gd name="T29" fmla="*/ 1671 h 1681"/>
              <a:gd name="T30" fmla="*/ 1096 w 1461"/>
              <a:gd name="T31" fmla="*/ 1473 h 1681"/>
              <a:gd name="T32" fmla="*/ 1436 w 1461"/>
              <a:gd name="T33" fmla="*/ 1276 h 1681"/>
              <a:gd name="T34" fmla="*/ 1460 w 1461"/>
              <a:gd name="T35" fmla="*/ 1239 h 1681"/>
              <a:gd name="T36" fmla="*/ 1460 w 1461"/>
              <a:gd name="T37" fmla="*/ 1238 h 1681"/>
              <a:gd name="T38" fmla="*/ 1460 w 1461"/>
              <a:gd name="T39" fmla="*/ 841 h 1681"/>
              <a:gd name="T40" fmla="*/ 1460 w 1461"/>
              <a:gd name="T41" fmla="*/ 448 h 1681"/>
              <a:gd name="T42" fmla="*/ 1441 w 1461"/>
              <a:gd name="T43" fmla="*/ 408 h 1681"/>
              <a:gd name="T44" fmla="*/ 1439 w 1461"/>
              <a:gd name="T45" fmla="*/ 407 h 1681"/>
              <a:gd name="T46" fmla="*/ 1096 w 1461"/>
              <a:gd name="T47" fmla="*/ 209 h 1681"/>
              <a:gd name="T48" fmla="*/ 755 w 1461"/>
              <a:gd name="T49" fmla="*/ 12 h 1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61" h="1681">
                <a:moveTo>
                  <a:pt x="755" y="12"/>
                </a:moveTo>
                <a:cubicBezTo>
                  <a:pt x="741" y="5"/>
                  <a:pt x="726" y="0"/>
                  <a:pt x="711" y="10"/>
                </a:cubicBezTo>
                <a:lnTo>
                  <a:pt x="710" y="10"/>
                </a:lnTo>
                <a:cubicBezTo>
                  <a:pt x="595" y="77"/>
                  <a:pt x="480" y="143"/>
                  <a:pt x="366" y="209"/>
                </a:cubicBezTo>
                <a:lnTo>
                  <a:pt x="25" y="405"/>
                </a:lnTo>
                <a:cubicBezTo>
                  <a:pt x="11" y="414"/>
                  <a:pt x="0" y="425"/>
                  <a:pt x="1" y="442"/>
                </a:cubicBezTo>
                <a:lnTo>
                  <a:pt x="1" y="444"/>
                </a:lnTo>
                <a:cubicBezTo>
                  <a:pt x="1" y="576"/>
                  <a:pt x="1" y="709"/>
                  <a:pt x="1" y="841"/>
                </a:cubicBezTo>
                <a:lnTo>
                  <a:pt x="1" y="1234"/>
                </a:lnTo>
                <a:cubicBezTo>
                  <a:pt x="2" y="1250"/>
                  <a:pt x="5" y="1265"/>
                  <a:pt x="21" y="1274"/>
                </a:cubicBezTo>
                <a:lnTo>
                  <a:pt x="22" y="1274"/>
                </a:lnTo>
                <a:cubicBezTo>
                  <a:pt x="137" y="1341"/>
                  <a:pt x="251" y="1407"/>
                  <a:pt x="366" y="1473"/>
                </a:cubicBezTo>
                <a:lnTo>
                  <a:pt x="706" y="1669"/>
                </a:lnTo>
                <a:cubicBezTo>
                  <a:pt x="721" y="1677"/>
                  <a:pt x="735" y="1681"/>
                  <a:pt x="750" y="1672"/>
                </a:cubicBezTo>
                <a:lnTo>
                  <a:pt x="752" y="1671"/>
                </a:lnTo>
                <a:cubicBezTo>
                  <a:pt x="866" y="1605"/>
                  <a:pt x="981" y="1539"/>
                  <a:pt x="1096" y="1473"/>
                </a:cubicBezTo>
                <a:lnTo>
                  <a:pt x="1436" y="1276"/>
                </a:lnTo>
                <a:cubicBezTo>
                  <a:pt x="1450" y="1267"/>
                  <a:pt x="1461" y="1257"/>
                  <a:pt x="1460" y="1239"/>
                </a:cubicBezTo>
                <a:lnTo>
                  <a:pt x="1460" y="1238"/>
                </a:lnTo>
                <a:cubicBezTo>
                  <a:pt x="1460" y="1105"/>
                  <a:pt x="1460" y="973"/>
                  <a:pt x="1460" y="841"/>
                </a:cubicBezTo>
                <a:lnTo>
                  <a:pt x="1460" y="448"/>
                </a:lnTo>
                <a:cubicBezTo>
                  <a:pt x="1460" y="431"/>
                  <a:pt x="1456" y="416"/>
                  <a:pt x="1441" y="408"/>
                </a:cubicBezTo>
                <a:lnTo>
                  <a:pt x="1439" y="407"/>
                </a:lnTo>
                <a:cubicBezTo>
                  <a:pt x="1325" y="341"/>
                  <a:pt x="1210" y="275"/>
                  <a:pt x="1096" y="209"/>
                </a:cubicBezTo>
                <a:lnTo>
                  <a:pt x="755" y="12"/>
                </a:lnTo>
                <a:close/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/>
          </a:p>
        </p:txBody>
      </p:sp>
      <p:sp>
        <p:nvSpPr>
          <p:cNvPr id="31" name="Freeform 17"/>
          <p:cNvSpPr>
            <a:spLocks noEditPoints="1"/>
          </p:cNvSpPr>
          <p:nvPr/>
        </p:nvSpPr>
        <p:spPr bwMode="auto">
          <a:xfrm>
            <a:off x="1595120" y="1969135"/>
            <a:ext cx="1013460" cy="1024890"/>
          </a:xfrm>
          <a:custGeom>
            <a:avLst/>
            <a:gdLst>
              <a:gd name="T0" fmla="*/ 587 w 752"/>
              <a:gd name="T1" fmla="*/ 234 h 752"/>
              <a:gd name="T2" fmla="*/ 494 w 752"/>
              <a:gd name="T3" fmla="*/ 188 h 752"/>
              <a:gd name="T4" fmla="*/ 541 w 752"/>
              <a:gd name="T5" fmla="*/ 141 h 752"/>
              <a:gd name="T6" fmla="*/ 634 w 752"/>
              <a:gd name="T7" fmla="*/ 95 h 752"/>
              <a:gd name="T8" fmla="*/ 681 w 752"/>
              <a:gd name="T9" fmla="*/ 141 h 752"/>
              <a:gd name="T10" fmla="*/ 587 w 752"/>
              <a:gd name="T11" fmla="*/ 0 h 752"/>
              <a:gd name="T12" fmla="*/ 587 w 752"/>
              <a:gd name="T13" fmla="*/ 329 h 752"/>
              <a:gd name="T14" fmla="*/ 587 w 752"/>
              <a:gd name="T15" fmla="*/ 0 h 752"/>
              <a:gd name="T16" fmla="*/ 402 w 752"/>
              <a:gd name="T17" fmla="*/ 586 h 752"/>
              <a:gd name="T18" fmla="*/ 402 w 752"/>
              <a:gd name="T19" fmla="*/ 704 h 752"/>
              <a:gd name="T20" fmla="*/ 200 w 752"/>
              <a:gd name="T21" fmla="*/ 704 h 752"/>
              <a:gd name="T22" fmla="*/ 47 w 752"/>
              <a:gd name="T23" fmla="*/ 647 h 752"/>
              <a:gd name="T24" fmla="*/ 63 w 752"/>
              <a:gd name="T25" fmla="*/ 65 h 752"/>
              <a:gd name="T26" fmla="*/ 411 w 752"/>
              <a:gd name="T27" fmla="*/ 48 h 752"/>
              <a:gd name="T28" fmla="*/ 99 w 752"/>
              <a:gd name="T29" fmla="*/ 0 h 752"/>
              <a:gd name="T30" fmla="*/ 0 w 752"/>
              <a:gd name="T31" fmla="*/ 99 h 752"/>
              <a:gd name="T32" fmla="*/ 99 w 752"/>
              <a:gd name="T33" fmla="*/ 752 h 752"/>
              <a:gd name="T34" fmla="*/ 366 w 752"/>
              <a:gd name="T35" fmla="*/ 752 h 752"/>
              <a:gd name="T36" fmla="*/ 433 w 752"/>
              <a:gd name="T37" fmla="*/ 740 h 752"/>
              <a:gd name="T38" fmla="*/ 564 w 752"/>
              <a:gd name="T39" fmla="*/ 595 h 752"/>
              <a:gd name="T40" fmla="*/ 564 w 752"/>
              <a:gd name="T41" fmla="*/ 375 h 752"/>
              <a:gd name="T42" fmla="*/ 518 w 752"/>
              <a:gd name="T43" fmla="*/ 586 h 752"/>
              <a:gd name="T44" fmla="*/ 111 w 752"/>
              <a:gd name="T45" fmla="*/ 156 h 752"/>
              <a:gd name="T46" fmla="*/ 94 w 752"/>
              <a:gd name="T47" fmla="*/ 239 h 752"/>
              <a:gd name="T48" fmla="*/ 177 w 752"/>
              <a:gd name="T49" fmla="*/ 256 h 752"/>
              <a:gd name="T50" fmla="*/ 194 w 752"/>
              <a:gd name="T51" fmla="*/ 172 h 752"/>
              <a:gd name="T52" fmla="*/ 177 w 752"/>
              <a:gd name="T53" fmla="*/ 326 h 752"/>
              <a:gd name="T54" fmla="*/ 94 w 752"/>
              <a:gd name="T55" fmla="*/ 343 h 752"/>
              <a:gd name="T56" fmla="*/ 111 w 752"/>
              <a:gd name="T57" fmla="*/ 426 h 752"/>
              <a:gd name="T58" fmla="*/ 194 w 752"/>
              <a:gd name="T59" fmla="*/ 409 h 752"/>
              <a:gd name="T60" fmla="*/ 177 w 752"/>
              <a:gd name="T61" fmla="*/ 326 h 752"/>
              <a:gd name="T62" fmla="*/ 111 w 752"/>
              <a:gd name="T63" fmla="*/ 496 h 752"/>
              <a:gd name="T64" fmla="*/ 94 w 752"/>
              <a:gd name="T65" fmla="*/ 580 h 752"/>
              <a:gd name="T66" fmla="*/ 177 w 752"/>
              <a:gd name="T67" fmla="*/ 596 h 752"/>
              <a:gd name="T68" fmla="*/ 194 w 752"/>
              <a:gd name="T69" fmla="*/ 513 h 752"/>
              <a:gd name="T70" fmla="*/ 376 w 752"/>
              <a:gd name="T71" fmla="*/ 165 h 752"/>
              <a:gd name="T72" fmla="*/ 235 w 752"/>
              <a:gd name="T73" fmla="*/ 188 h 752"/>
              <a:gd name="T74" fmla="*/ 381 w 752"/>
              <a:gd name="T75" fmla="*/ 212 h 752"/>
              <a:gd name="T76" fmla="*/ 258 w 752"/>
              <a:gd name="T77" fmla="*/ 259 h 752"/>
              <a:gd name="T78" fmla="*/ 258 w 752"/>
              <a:gd name="T79" fmla="*/ 306 h 752"/>
              <a:gd name="T80" fmla="*/ 398 w 752"/>
              <a:gd name="T81" fmla="*/ 259 h 752"/>
              <a:gd name="T82" fmla="*/ 235 w 752"/>
              <a:gd name="T83" fmla="*/ 376 h 752"/>
              <a:gd name="T84" fmla="*/ 447 w 752"/>
              <a:gd name="T85" fmla="*/ 400 h 752"/>
              <a:gd name="T86" fmla="*/ 447 w 752"/>
              <a:gd name="T87" fmla="*/ 353 h 752"/>
              <a:gd name="T88" fmla="*/ 235 w 752"/>
              <a:gd name="T89" fmla="*/ 376 h 752"/>
              <a:gd name="T90" fmla="*/ 258 w 752"/>
              <a:gd name="T91" fmla="*/ 447 h 752"/>
              <a:gd name="T92" fmla="*/ 258 w 752"/>
              <a:gd name="T93" fmla="*/ 494 h 752"/>
              <a:gd name="T94" fmla="*/ 470 w 752"/>
              <a:gd name="T95" fmla="*/ 470 h 752"/>
              <a:gd name="T96" fmla="*/ 353 w 752"/>
              <a:gd name="T97" fmla="*/ 541 h 752"/>
              <a:gd name="T98" fmla="*/ 235 w 752"/>
              <a:gd name="T99" fmla="*/ 564 h 752"/>
              <a:gd name="T100" fmla="*/ 353 w 752"/>
              <a:gd name="T101" fmla="*/ 587 h 752"/>
              <a:gd name="T102" fmla="*/ 353 w 752"/>
              <a:gd name="T103" fmla="*/ 5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52" h="752">
                <a:moveTo>
                  <a:pt x="681" y="141"/>
                </a:moveTo>
                <a:lnTo>
                  <a:pt x="587" y="234"/>
                </a:lnTo>
                <a:cubicBezTo>
                  <a:pt x="575" y="247"/>
                  <a:pt x="554" y="247"/>
                  <a:pt x="541" y="234"/>
                </a:cubicBezTo>
                <a:lnTo>
                  <a:pt x="494" y="188"/>
                </a:lnTo>
                <a:cubicBezTo>
                  <a:pt x="482" y="175"/>
                  <a:pt x="482" y="154"/>
                  <a:pt x="494" y="141"/>
                </a:cubicBezTo>
                <a:cubicBezTo>
                  <a:pt x="508" y="129"/>
                  <a:pt x="528" y="129"/>
                  <a:pt x="541" y="141"/>
                </a:cubicBezTo>
                <a:lnTo>
                  <a:pt x="564" y="165"/>
                </a:lnTo>
                <a:lnTo>
                  <a:pt x="634" y="95"/>
                </a:lnTo>
                <a:cubicBezTo>
                  <a:pt x="647" y="82"/>
                  <a:pt x="668" y="82"/>
                  <a:pt x="681" y="95"/>
                </a:cubicBezTo>
                <a:cubicBezTo>
                  <a:pt x="694" y="108"/>
                  <a:pt x="694" y="129"/>
                  <a:pt x="681" y="141"/>
                </a:cubicBezTo>
                <a:close/>
                <a:moveTo>
                  <a:pt x="587" y="0"/>
                </a:moveTo>
                <a:lnTo>
                  <a:pt x="587" y="0"/>
                </a:lnTo>
                <a:cubicBezTo>
                  <a:pt x="497" y="0"/>
                  <a:pt x="423" y="74"/>
                  <a:pt x="423" y="165"/>
                </a:cubicBezTo>
                <a:cubicBezTo>
                  <a:pt x="423" y="256"/>
                  <a:pt x="497" y="329"/>
                  <a:pt x="587" y="329"/>
                </a:cubicBezTo>
                <a:cubicBezTo>
                  <a:pt x="678" y="329"/>
                  <a:pt x="752" y="256"/>
                  <a:pt x="752" y="165"/>
                </a:cubicBezTo>
                <a:cubicBezTo>
                  <a:pt x="752" y="74"/>
                  <a:pt x="678" y="0"/>
                  <a:pt x="587" y="0"/>
                </a:cubicBezTo>
                <a:close/>
                <a:moveTo>
                  <a:pt x="518" y="586"/>
                </a:moveTo>
                <a:lnTo>
                  <a:pt x="402" y="586"/>
                </a:lnTo>
                <a:lnTo>
                  <a:pt x="402" y="704"/>
                </a:lnTo>
                <a:lnTo>
                  <a:pt x="402" y="704"/>
                </a:lnTo>
                <a:lnTo>
                  <a:pt x="363" y="704"/>
                </a:lnTo>
                <a:lnTo>
                  <a:pt x="200" y="704"/>
                </a:lnTo>
                <a:lnTo>
                  <a:pt x="104" y="704"/>
                </a:lnTo>
                <a:cubicBezTo>
                  <a:pt x="72" y="704"/>
                  <a:pt x="47" y="678"/>
                  <a:pt x="47" y="647"/>
                </a:cubicBezTo>
                <a:lnTo>
                  <a:pt x="47" y="106"/>
                </a:lnTo>
                <a:cubicBezTo>
                  <a:pt x="47" y="90"/>
                  <a:pt x="52" y="76"/>
                  <a:pt x="63" y="65"/>
                </a:cubicBezTo>
                <a:cubicBezTo>
                  <a:pt x="74" y="54"/>
                  <a:pt x="89" y="48"/>
                  <a:pt x="104" y="48"/>
                </a:cubicBezTo>
                <a:lnTo>
                  <a:pt x="411" y="48"/>
                </a:lnTo>
                <a:cubicBezTo>
                  <a:pt x="423" y="30"/>
                  <a:pt x="438" y="14"/>
                  <a:pt x="455" y="0"/>
                </a:cubicBezTo>
                <a:lnTo>
                  <a:pt x="99" y="0"/>
                </a:lnTo>
                <a:cubicBezTo>
                  <a:pt x="72" y="0"/>
                  <a:pt x="47" y="11"/>
                  <a:pt x="29" y="29"/>
                </a:cubicBezTo>
                <a:cubicBezTo>
                  <a:pt x="11" y="47"/>
                  <a:pt x="0" y="72"/>
                  <a:pt x="0" y="99"/>
                </a:cubicBezTo>
                <a:lnTo>
                  <a:pt x="0" y="653"/>
                </a:lnTo>
                <a:cubicBezTo>
                  <a:pt x="0" y="708"/>
                  <a:pt x="45" y="752"/>
                  <a:pt x="99" y="752"/>
                </a:cubicBezTo>
                <a:lnTo>
                  <a:pt x="198" y="752"/>
                </a:lnTo>
                <a:lnTo>
                  <a:pt x="366" y="752"/>
                </a:lnTo>
                <a:lnTo>
                  <a:pt x="406" y="752"/>
                </a:lnTo>
                <a:cubicBezTo>
                  <a:pt x="416" y="752"/>
                  <a:pt x="426" y="748"/>
                  <a:pt x="433" y="740"/>
                </a:cubicBezTo>
                <a:lnTo>
                  <a:pt x="552" y="622"/>
                </a:lnTo>
                <a:cubicBezTo>
                  <a:pt x="559" y="614"/>
                  <a:pt x="563" y="605"/>
                  <a:pt x="564" y="595"/>
                </a:cubicBezTo>
                <a:cubicBezTo>
                  <a:pt x="564" y="594"/>
                  <a:pt x="564" y="592"/>
                  <a:pt x="564" y="591"/>
                </a:cubicBezTo>
                <a:lnTo>
                  <a:pt x="564" y="375"/>
                </a:lnTo>
                <a:cubicBezTo>
                  <a:pt x="548" y="373"/>
                  <a:pt x="532" y="369"/>
                  <a:pt x="518" y="364"/>
                </a:cubicBezTo>
                <a:lnTo>
                  <a:pt x="518" y="586"/>
                </a:lnTo>
                <a:close/>
                <a:moveTo>
                  <a:pt x="177" y="156"/>
                </a:moveTo>
                <a:lnTo>
                  <a:pt x="111" y="156"/>
                </a:lnTo>
                <a:cubicBezTo>
                  <a:pt x="101" y="156"/>
                  <a:pt x="94" y="163"/>
                  <a:pt x="94" y="172"/>
                </a:cubicBezTo>
                <a:lnTo>
                  <a:pt x="94" y="239"/>
                </a:lnTo>
                <a:cubicBezTo>
                  <a:pt x="94" y="248"/>
                  <a:pt x="101" y="256"/>
                  <a:pt x="111" y="256"/>
                </a:cubicBezTo>
                <a:lnTo>
                  <a:pt x="177" y="256"/>
                </a:lnTo>
                <a:cubicBezTo>
                  <a:pt x="186" y="256"/>
                  <a:pt x="194" y="248"/>
                  <a:pt x="194" y="239"/>
                </a:cubicBezTo>
                <a:lnTo>
                  <a:pt x="194" y="172"/>
                </a:lnTo>
                <a:cubicBezTo>
                  <a:pt x="194" y="163"/>
                  <a:pt x="186" y="156"/>
                  <a:pt x="177" y="156"/>
                </a:cubicBezTo>
                <a:close/>
                <a:moveTo>
                  <a:pt x="177" y="326"/>
                </a:moveTo>
                <a:lnTo>
                  <a:pt x="111" y="326"/>
                </a:lnTo>
                <a:cubicBezTo>
                  <a:pt x="101" y="326"/>
                  <a:pt x="94" y="334"/>
                  <a:pt x="94" y="343"/>
                </a:cubicBezTo>
                <a:lnTo>
                  <a:pt x="94" y="409"/>
                </a:lnTo>
                <a:cubicBezTo>
                  <a:pt x="94" y="419"/>
                  <a:pt x="101" y="426"/>
                  <a:pt x="111" y="426"/>
                </a:cubicBezTo>
                <a:lnTo>
                  <a:pt x="177" y="426"/>
                </a:lnTo>
                <a:cubicBezTo>
                  <a:pt x="186" y="426"/>
                  <a:pt x="194" y="419"/>
                  <a:pt x="194" y="409"/>
                </a:cubicBezTo>
                <a:lnTo>
                  <a:pt x="194" y="343"/>
                </a:lnTo>
                <a:cubicBezTo>
                  <a:pt x="194" y="334"/>
                  <a:pt x="186" y="326"/>
                  <a:pt x="177" y="326"/>
                </a:cubicBezTo>
                <a:close/>
                <a:moveTo>
                  <a:pt x="177" y="496"/>
                </a:moveTo>
                <a:lnTo>
                  <a:pt x="111" y="496"/>
                </a:lnTo>
                <a:cubicBezTo>
                  <a:pt x="101" y="496"/>
                  <a:pt x="94" y="504"/>
                  <a:pt x="94" y="513"/>
                </a:cubicBezTo>
                <a:lnTo>
                  <a:pt x="94" y="580"/>
                </a:lnTo>
                <a:cubicBezTo>
                  <a:pt x="94" y="589"/>
                  <a:pt x="101" y="596"/>
                  <a:pt x="111" y="596"/>
                </a:cubicBezTo>
                <a:lnTo>
                  <a:pt x="177" y="596"/>
                </a:lnTo>
                <a:cubicBezTo>
                  <a:pt x="186" y="596"/>
                  <a:pt x="194" y="589"/>
                  <a:pt x="194" y="580"/>
                </a:cubicBezTo>
                <a:lnTo>
                  <a:pt x="194" y="513"/>
                </a:lnTo>
                <a:cubicBezTo>
                  <a:pt x="194" y="504"/>
                  <a:pt x="186" y="496"/>
                  <a:pt x="177" y="496"/>
                </a:cubicBezTo>
                <a:close/>
                <a:moveTo>
                  <a:pt x="376" y="165"/>
                </a:moveTo>
                <a:lnTo>
                  <a:pt x="258" y="165"/>
                </a:lnTo>
                <a:cubicBezTo>
                  <a:pt x="246" y="165"/>
                  <a:pt x="235" y="175"/>
                  <a:pt x="235" y="188"/>
                </a:cubicBezTo>
                <a:cubicBezTo>
                  <a:pt x="235" y="201"/>
                  <a:pt x="246" y="212"/>
                  <a:pt x="258" y="212"/>
                </a:cubicBezTo>
                <a:lnTo>
                  <a:pt x="381" y="212"/>
                </a:lnTo>
                <a:cubicBezTo>
                  <a:pt x="378" y="196"/>
                  <a:pt x="376" y="181"/>
                  <a:pt x="376" y="165"/>
                </a:cubicBezTo>
                <a:close/>
                <a:moveTo>
                  <a:pt x="258" y="259"/>
                </a:moveTo>
                <a:cubicBezTo>
                  <a:pt x="246" y="259"/>
                  <a:pt x="235" y="269"/>
                  <a:pt x="235" y="282"/>
                </a:cubicBezTo>
                <a:cubicBezTo>
                  <a:pt x="235" y="295"/>
                  <a:pt x="246" y="306"/>
                  <a:pt x="258" y="306"/>
                </a:cubicBezTo>
                <a:lnTo>
                  <a:pt x="430" y="306"/>
                </a:lnTo>
                <a:cubicBezTo>
                  <a:pt x="418" y="292"/>
                  <a:pt x="407" y="276"/>
                  <a:pt x="398" y="259"/>
                </a:cubicBezTo>
                <a:lnTo>
                  <a:pt x="258" y="259"/>
                </a:lnTo>
                <a:close/>
                <a:moveTo>
                  <a:pt x="235" y="376"/>
                </a:moveTo>
                <a:cubicBezTo>
                  <a:pt x="235" y="389"/>
                  <a:pt x="246" y="400"/>
                  <a:pt x="258" y="400"/>
                </a:cubicBezTo>
                <a:lnTo>
                  <a:pt x="447" y="400"/>
                </a:lnTo>
                <a:cubicBezTo>
                  <a:pt x="460" y="400"/>
                  <a:pt x="470" y="389"/>
                  <a:pt x="470" y="376"/>
                </a:cubicBezTo>
                <a:cubicBezTo>
                  <a:pt x="470" y="363"/>
                  <a:pt x="460" y="353"/>
                  <a:pt x="447" y="353"/>
                </a:cubicBezTo>
                <a:lnTo>
                  <a:pt x="258" y="353"/>
                </a:lnTo>
                <a:cubicBezTo>
                  <a:pt x="246" y="353"/>
                  <a:pt x="235" y="363"/>
                  <a:pt x="235" y="376"/>
                </a:cubicBezTo>
                <a:close/>
                <a:moveTo>
                  <a:pt x="447" y="447"/>
                </a:moveTo>
                <a:lnTo>
                  <a:pt x="258" y="447"/>
                </a:lnTo>
                <a:cubicBezTo>
                  <a:pt x="246" y="447"/>
                  <a:pt x="235" y="457"/>
                  <a:pt x="235" y="470"/>
                </a:cubicBezTo>
                <a:cubicBezTo>
                  <a:pt x="235" y="483"/>
                  <a:pt x="246" y="494"/>
                  <a:pt x="258" y="494"/>
                </a:cubicBezTo>
                <a:lnTo>
                  <a:pt x="447" y="494"/>
                </a:lnTo>
                <a:cubicBezTo>
                  <a:pt x="460" y="494"/>
                  <a:pt x="470" y="483"/>
                  <a:pt x="470" y="470"/>
                </a:cubicBezTo>
                <a:cubicBezTo>
                  <a:pt x="470" y="457"/>
                  <a:pt x="460" y="447"/>
                  <a:pt x="447" y="447"/>
                </a:cubicBezTo>
                <a:close/>
                <a:moveTo>
                  <a:pt x="353" y="541"/>
                </a:moveTo>
                <a:lnTo>
                  <a:pt x="258" y="541"/>
                </a:lnTo>
                <a:cubicBezTo>
                  <a:pt x="246" y="541"/>
                  <a:pt x="235" y="551"/>
                  <a:pt x="235" y="564"/>
                </a:cubicBezTo>
                <a:cubicBezTo>
                  <a:pt x="235" y="577"/>
                  <a:pt x="246" y="587"/>
                  <a:pt x="258" y="587"/>
                </a:cubicBezTo>
                <a:lnTo>
                  <a:pt x="353" y="587"/>
                </a:lnTo>
                <a:cubicBezTo>
                  <a:pt x="366" y="587"/>
                  <a:pt x="376" y="577"/>
                  <a:pt x="376" y="564"/>
                </a:cubicBezTo>
                <a:cubicBezTo>
                  <a:pt x="376" y="551"/>
                  <a:pt x="366" y="541"/>
                  <a:pt x="353" y="54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430854" y="4041633"/>
            <a:ext cx="11779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E0C096"/>
                </a:solidFill>
                <a:latin typeface="+mj-ea"/>
                <a:ea typeface="+mj-ea"/>
              </a:rPr>
              <a:t>Part 1</a:t>
            </a:r>
          </a:p>
        </p:txBody>
      </p:sp>
      <p:sp>
        <p:nvSpPr>
          <p:cNvPr id="33" name="TextBox 61"/>
          <p:cNvSpPr txBox="1"/>
          <p:nvPr/>
        </p:nvSpPr>
        <p:spPr>
          <a:xfrm>
            <a:off x="3877310" y="1771015"/>
            <a:ext cx="54375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dist"/>
            <a:r>
              <a:rPr lang="zh-CN" altLang="en-US" sz="5400" dirty="0">
                <a:solidFill>
                  <a:schemeClr val="bg1"/>
                </a:solidFill>
              </a:rPr>
              <a:t>什么是同理心</a:t>
            </a: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3553460" y="2624455"/>
            <a:ext cx="6385560" cy="68580"/>
          </a:xfrm>
          <a:prstGeom prst="line">
            <a:avLst/>
          </a:prstGeom>
          <a:noFill/>
          <a:ln w="158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566160" y="2854325"/>
            <a:ext cx="637286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E0C096"/>
                </a:solidFill>
              </a:rPr>
              <a:t>又叫做换位思考、指站在对方立场设身处地思考的一种方式，即于人际交往过程中，能够体会他人的情绪和想法、理解他人的立场和感受，并站在他人的角度思考和处理问题。主要体现在情绪自控、换位思考、倾听能力以及表达尊重等与情商相关的方面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81025" y="179705"/>
            <a:ext cx="1905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利他思维</a:t>
            </a:r>
          </a:p>
        </p:txBody>
      </p:sp>
      <p:sp>
        <p:nvSpPr>
          <p:cNvPr id="8" name="矩形 7"/>
          <p:cNvSpPr/>
          <p:nvPr/>
        </p:nvSpPr>
        <p:spPr>
          <a:xfrm>
            <a:off x="816610" y="2003425"/>
            <a:ext cx="3484880" cy="2435860"/>
          </a:xfrm>
          <a:prstGeom prst="rect">
            <a:avLst/>
          </a:prstGeom>
          <a:noFill/>
          <a:ln w="28575">
            <a:solidFill>
              <a:srgbClr val="E0C09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48690" y="2430780"/>
            <a:ext cx="30994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</a:rPr>
              <a:t>我们的产品所有原材料都是纯天然，没有添加任何化学剂，只要三天，只要三天明显就能感受到肤质的变化，美白效果明显，现在特价放送，有兴趣的赶紧找我！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12030" y="2630805"/>
            <a:ext cx="1224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E0C096"/>
                </a:solidFill>
              </a:rPr>
              <a:t>VS</a:t>
            </a:r>
          </a:p>
        </p:txBody>
      </p:sp>
      <p:sp>
        <p:nvSpPr>
          <p:cNvPr id="12" name="矩形 11"/>
          <p:cNvSpPr/>
          <p:nvPr/>
        </p:nvSpPr>
        <p:spPr>
          <a:xfrm>
            <a:off x="6036310" y="1954530"/>
            <a:ext cx="3484880" cy="2435860"/>
          </a:xfrm>
          <a:prstGeom prst="rect">
            <a:avLst/>
          </a:prstGeom>
          <a:noFill/>
          <a:ln w="28575">
            <a:solidFill>
              <a:srgbClr val="E0C09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79185" y="2190750"/>
            <a:ext cx="309943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</a:rPr>
              <a:t>大家都知道我曾经皮肤很黑，毛孔也很粗大，也曾因为这个事情自卑过，用了很多方式，但是没有特别好的效果，朋友推荐我用这个产品，我也是抱着试一下的心里，没想到三天就有</a:t>
            </a:r>
            <a:r>
              <a:rPr lang="en-US" altLang="zh-CN" sz="1600">
                <a:solidFill>
                  <a:schemeClr val="bg1"/>
                </a:solidFill>
              </a:rPr>
              <a:t> </a:t>
            </a:r>
            <a:r>
              <a:rPr lang="zh-CN" altLang="en-US" sz="1600">
                <a:solidFill>
                  <a:schemeClr val="bg1"/>
                </a:solidFill>
              </a:rPr>
              <a:t>了明显的效果，因为用了真心觉得好，所以推荐给身边的朋友</a:t>
            </a:r>
          </a:p>
        </p:txBody>
      </p:sp>
      <p:sp>
        <p:nvSpPr>
          <p:cNvPr id="14" name="矩形 13"/>
          <p:cNvSpPr/>
          <p:nvPr/>
        </p:nvSpPr>
        <p:spPr>
          <a:xfrm>
            <a:off x="1681480" y="1734820"/>
            <a:ext cx="1474470" cy="45593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003425" y="1734820"/>
            <a:ext cx="99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文案一</a:t>
            </a:r>
          </a:p>
        </p:txBody>
      </p:sp>
      <p:sp>
        <p:nvSpPr>
          <p:cNvPr id="16" name="矩形 15"/>
          <p:cNvSpPr/>
          <p:nvPr/>
        </p:nvSpPr>
        <p:spPr>
          <a:xfrm>
            <a:off x="6965950" y="1626235"/>
            <a:ext cx="1458595" cy="460375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191375" y="1671955"/>
            <a:ext cx="955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文案二</a:t>
            </a:r>
          </a:p>
        </p:txBody>
      </p:sp>
      <p:sp>
        <p:nvSpPr>
          <p:cNvPr id="2" name="矩形 1"/>
          <p:cNvSpPr/>
          <p:nvPr/>
        </p:nvSpPr>
        <p:spPr>
          <a:xfrm>
            <a:off x="515620" y="701675"/>
            <a:ext cx="4726305" cy="621030"/>
          </a:xfrm>
          <a:prstGeom prst="rect">
            <a:avLst/>
          </a:prstGeom>
          <a:noFill/>
          <a:ln w="28575" cmpd="sng">
            <a:solidFill>
              <a:srgbClr val="DAB88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3420" y="828040"/>
            <a:ext cx="2983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设定场景：朋友圈卖货文案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123565" y="240665"/>
            <a:ext cx="3762375" cy="492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defRPr>
            </a:lvl1pPr>
          </a:lstStyle>
          <a:p>
            <a:pPr algn="dist"/>
            <a:r>
              <a:rPr lang="zh-CN" altLang="en-US" sz="3200" dirty="0">
                <a:solidFill>
                  <a:schemeClr val="bg1"/>
                </a:solidFill>
              </a:rPr>
              <a:t>成交的</a:t>
            </a:r>
            <a:r>
              <a:rPr lang="en-US" altLang="zh-CN" sz="3200" dirty="0">
                <a:solidFill>
                  <a:schemeClr val="bg1"/>
                </a:solidFill>
              </a:rPr>
              <a:t>10</a:t>
            </a:r>
            <a:r>
              <a:rPr lang="zh-CN" altLang="en-US" sz="3200" dirty="0">
                <a:solidFill>
                  <a:schemeClr val="bg1"/>
                </a:solidFill>
              </a:rPr>
              <a:t>大核心步骤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3340735" y="1693545"/>
            <a:ext cx="2926715" cy="2846070"/>
          </a:xfrm>
          <a:prstGeom prst="ellipse">
            <a:avLst/>
          </a:prstGeom>
          <a:noFill/>
          <a:ln w="9525" cap="flat">
            <a:solidFill>
              <a:srgbClr val="DFBE93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43805" y="1319530"/>
            <a:ext cx="579755" cy="603885"/>
            <a:chOff x="5835772" y="1672552"/>
            <a:chExt cx="604027" cy="604027"/>
          </a:xfrm>
          <a:solidFill>
            <a:srgbClr val="DDBC90"/>
          </a:solidFill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5835772" y="1672552"/>
              <a:ext cx="604027" cy="604027"/>
            </a:xfrm>
            <a:prstGeom prst="ellipse">
              <a:avLst/>
            </a:prstGeom>
            <a:grp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j-ea"/>
                <a:ea typeface="+mj-ea"/>
              </a:endParaRPr>
            </a:p>
          </p:txBody>
        </p:sp>
        <p:sp>
          <p:nvSpPr>
            <p:cNvPr id="15" name="TextBox 117"/>
            <p:cNvSpPr txBox="1"/>
            <p:nvPr/>
          </p:nvSpPr>
          <p:spPr>
            <a:xfrm>
              <a:off x="5972058" y="1751946"/>
              <a:ext cx="348655" cy="4242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None/>
                <a:defRPr kumimoji="0" sz="1800" b="0" i="0" u="none" strike="noStrike" cap="none" normalizeH="0" baseline="0">
                  <a:ln>
                    <a:noFill/>
                  </a:ln>
                  <a:effectLst/>
                  <a:latin typeface="+mj-ea"/>
                  <a:ea typeface="+mj-ea"/>
                </a:defRPr>
              </a:lvl1pPr>
            </a:lstStyle>
            <a:p>
              <a:r>
                <a:rPr lang="en-US" altLang="zh-CN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37860" y="1833880"/>
            <a:ext cx="643890" cy="666115"/>
            <a:chOff x="6978526" y="2065714"/>
            <a:chExt cx="677490" cy="676130"/>
          </a:xfrm>
          <a:solidFill>
            <a:srgbClr val="DDBC90"/>
          </a:solidFill>
        </p:grpSpPr>
        <p:sp>
          <p:nvSpPr>
            <p:cNvPr id="17" name="Freeform 14"/>
            <p:cNvSpPr/>
            <p:nvPr/>
          </p:nvSpPr>
          <p:spPr bwMode="auto">
            <a:xfrm>
              <a:off x="6978526" y="2065714"/>
              <a:ext cx="677490" cy="676130"/>
            </a:xfrm>
            <a:custGeom>
              <a:avLst/>
              <a:gdLst>
                <a:gd name="T0" fmla="*/ 670 w 852"/>
                <a:gd name="T1" fmla="*/ 135 h 851"/>
                <a:gd name="T2" fmla="*/ 717 w 852"/>
                <a:gd name="T3" fmla="*/ 670 h 851"/>
                <a:gd name="T4" fmla="*/ 182 w 852"/>
                <a:gd name="T5" fmla="*/ 717 h 851"/>
                <a:gd name="T6" fmla="*/ 135 w 852"/>
                <a:gd name="T7" fmla="*/ 181 h 851"/>
                <a:gd name="T8" fmla="*/ 670 w 852"/>
                <a:gd name="T9" fmla="*/ 135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851">
                  <a:moveTo>
                    <a:pt x="670" y="135"/>
                  </a:moveTo>
                  <a:cubicBezTo>
                    <a:pt x="831" y="269"/>
                    <a:pt x="852" y="509"/>
                    <a:pt x="717" y="670"/>
                  </a:cubicBezTo>
                  <a:cubicBezTo>
                    <a:pt x="582" y="830"/>
                    <a:pt x="342" y="851"/>
                    <a:pt x="182" y="717"/>
                  </a:cubicBezTo>
                  <a:cubicBezTo>
                    <a:pt x="21" y="582"/>
                    <a:pt x="0" y="342"/>
                    <a:pt x="135" y="181"/>
                  </a:cubicBezTo>
                  <a:cubicBezTo>
                    <a:pt x="270" y="21"/>
                    <a:pt x="509" y="0"/>
                    <a:pt x="670" y="13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j-ea"/>
                <a:ea typeface="+mj-ea"/>
              </a:endParaRPr>
            </a:p>
          </p:txBody>
        </p:sp>
        <p:sp>
          <p:nvSpPr>
            <p:cNvPr id="18" name="TextBox 118"/>
            <p:cNvSpPr txBox="1"/>
            <p:nvPr/>
          </p:nvSpPr>
          <p:spPr>
            <a:xfrm>
              <a:off x="7142484" y="2177797"/>
              <a:ext cx="373821" cy="46166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None/>
                <a:defRPr kumimoji="0" sz="1800" b="0" i="0" u="none" strike="noStrike" cap="none" normalizeH="0" baseline="0">
                  <a:ln>
                    <a:noFill/>
                  </a:ln>
                  <a:effectLst/>
                  <a:latin typeface="+mj-ea"/>
                  <a:ea typeface="+mj-ea"/>
                </a:defRPr>
              </a:lvl1pPr>
            </a:lstStyle>
            <a:p>
              <a:r>
                <a:rPr lang="en-US" altLang="zh-CN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58535" y="2679700"/>
            <a:ext cx="611505" cy="556895"/>
            <a:chOff x="7616564" y="3163574"/>
            <a:chExt cx="653002" cy="654363"/>
          </a:xfrm>
          <a:solidFill>
            <a:srgbClr val="DDBC90"/>
          </a:solidFill>
        </p:grpSpPr>
        <p:sp>
          <p:nvSpPr>
            <p:cNvPr id="22" name="Freeform 13"/>
            <p:cNvSpPr/>
            <p:nvPr/>
          </p:nvSpPr>
          <p:spPr bwMode="auto">
            <a:xfrm>
              <a:off x="7616564" y="3163574"/>
              <a:ext cx="653002" cy="654363"/>
            </a:xfrm>
            <a:custGeom>
              <a:avLst/>
              <a:gdLst>
                <a:gd name="T0" fmla="*/ 785 w 821"/>
                <a:gd name="T1" fmla="*/ 345 h 821"/>
                <a:gd name="T2" fmla="*/ 477 w 821"/>
                <a:gd name="T3" fmla="*/ 785 h 821"/>
                <a:gd name="T4" fmla="*/ 37 w 821"/>
                <a:gd name="T5" fmla="*/ 477 h 821"/>
                <a:gd name="T6" fmla="*/ 345 w 821"/>
                <a:gd name="T7" fmla="*/ 37 h 821"/>
                <a:gd name="T8" fmla="*/ 785 w 821"/>
                <a:gd name="T9" fmla="*/ 34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1" h="821">
                  <a:moveTo>
                    <a:pt x="785" y="345"/>
                  </a:moveTo>
                  <a:cubicBezTo>
                    <a:pt x="821" y="551"/>
                    <a:pt x="683" y="749"/>
                    <a:pt x="477" y="785"/>
                  </a:cubicBezTo>
                  <a:cubicBezTo>
                    <a:pt x="270" y="821"/>
                    <a:pt x="73" y="683"/>
                    <a:pt x="37" y="477"/>
                  </a:cubicBezTo>
                  <a:cubicBezTo>
                    <a:pt x="0" y="270"/>
                    <a:pt x="138" y="73"/>
                    <a:pt x="345" y="37"/>
                  </a:cubicBezTo>
                  <a:cubicBezTo>
                    <a:pt x="551" y="0"/>
                    <a:pt x="748" y="138"/>
                    <a:pt x="785" y="34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j-ea"/>
                <a:ea typeface="+mj-ea"/>
              </a:endParaRPr>
            </a:p>
          </p:txBody>
        </p:sp>
        <p:sp>
          <p:nvSpPr>
            <p:cNvPr id="23" name="TextBox 119"/>
            <p:cNvSpPr txBox="1"/>
            <p:nvPr/>
          </p:nvSpPr>
          <p:spPr>
            <a:xfrm>
              <a:off x="7773437" y="3276876"/>
              <a:ext cx="373821" cy="46166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None/>
                <a:defRPr kumimoji="0" sz="1800" b="0" i="0" u="none" strike="noStrike" cap="none" normalizeH="0" baseline="0">
                  <a:ln>
                    <a:noFill/>
                  </a:ln>
                  <a:effectLst/>
                  <a:latin typeface="+mj-ea"/>
                  <a:ea typeface="+mj-ea"/>
                </a:defRPr>
              </a:lvl1pPr>
            </a:lstStyle>
            <a:p>
              <a:r>
                <a:rPr lang="en-US" altLang="zh-CN" sz="24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790565" y="3496310"/>
            <a:ext cx="634365" cy="653415"/>
            <a:chOff x="7381211" y="4382511"/>
            <a:chExt cx="689734" cy="689734"/>
          </a:xfrm>
          <a:solidFill>
            <a:srgbClr val="DDBC90"/>
          </a:solidFill>
        </p:grpSpPr>
        <p:sp>
          <p:nvSpPr>
            <p:cNvPr id="25" name="Freeform 12"/>
            <p:cNvSpPr/>
            <p:nvPr/>
          </p:nvSpPr>
          <p:spPr bwMode="auto">
            <a:xfrm>
              <a:off x="7381211" y="4382511"/>
              <a:ext cx="689734" cy="689734"/>
            </a:xfrm>
            <a:custGeom>
              <a:avLst/>
              <a:gdLst>
                <a:gd name="T0" fmla="*/ 763 w 868"/>
                <a:gd name="T1" fmla="*/ 624 h 868"/>
                <a:gd name="T2" fmla="*/ 244 w 868"/>
                <a:gd name="T3" fmla="*/ 763 h 868"/>
                <a:gd name="T4" fmla="*/ 105 w 868"/>
                <a:gd name="T5" fmla="*/ 244 h 868"/>
                <a:gd name="T6" fmla="*/ 624 w 868"/>
                <a:gd name="T7" fmla="*/ 105 h 868"/>
                <a:gd name="T8" fmla="*/ 763 w 868"/>
                <a:gd name="T9" fmla="*/ 624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868">
                  <a:moveTo>
                    <a:pt x="763" y="624"/>
                  </a:moveTo>
                  <a:cubicBezTo>
                    <a:pt x="658" y="805"/>
                    <a:pt x="425" y="868"/>
                    <a:pt x="244" y="763"/>
                  </a:cubicBezTo>
                  <a:cubicBezTo>
                    <a:pt x="62" y="658"/>
                    <a:pt x="0" y="425"/>
                    <a:pt x="105" y="244"/>
                  </a:cubicBezTo>
                  <a:cubicBezTo>
                    <a:pt x="210" y="62"/>
                    <a:pt x="442" y="0"/>
                    <a:pt x="624" y="105"/>
                  </a:cubicBezTo>
                  <a:cubicBezTo>
                    <a:pt x="805" y="210"/>
                    <a:pt x="868" y="442"/>
                    <a:pt x="763" y="624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j-ea"/>
                <a:ea typeface="+mj-ea"/>
              </a:endParaRPr>
            </a:p>
          </p:txBody>
        </p:sp>
        <p:sp>
          <p:nvSpPr>
            <p:cNvPr id="26" name="TextBox 120"/>
            <p:cNvSpPr txBox="1"/>
            <p:nvPr/>
          </p:nvSpPr>
          <p:spPr>
            <a:xfrm>
              <a:off x="7526511" y="4503189"/>
              <a:ext cx="373821" cy="46166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None/>
                <a:defRPr kumimoji="0" sz="1800" b="0" i="0" u="none" strike="noStrike" cap="none" normalizeH="0" baseline="0">
                  <a:ln>
                    <a:noFill/>
                  </a:ln>
                  <a:effectLst/>
                  <a:latin typeface="+mj-ea"/>
                  <a:ea typeface="+mj-ea"/>
                </a:defRPr>
              </a:lvl1pPr>
            </a:lstStyle>
            <a:p>
              <a:r>
                <a:rPr lang="en-US" altLang="zh-CN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81905" y="4132580"/>
            <a:ext cx="690880" cy="605790"/>
            <a:chOff x="6423474" y="5193322"/>
            <a:chExt cx="682932" cy="682932"/>
          </a:xfrm>
          <a:solidFill>
            <a:srgbClr val="DDBC90"/>
          </a:solidFill>
        </p:grpSpPr>
        <p:sp>
          <p:nvSpPr>
            <p:cNvPr id="28" name="Freeform 11"/>
            <p:cNvSpPr/>
            <p:nvPr/>
          </p:nvSpPr>
          <p:spPr bwMode="auto">
            <a:xfrm>
              <a:off x="6423474" y="5193322"/>
              <a:ext cx="682932" cy="682932"/>
            </a:xfrm>
            <a:custGeom>
              <a:avLst/>
              <a:gdLst>
                <a:gd name="T0" fmla="*/ 559 w 858"/>
                <a:gd name="T1" fmla="*/ 786 h 858"/>
                <a:gd name="T2" fmla="*/ 72 w 858"/>
                <a:gd name="T3" fmla="*/ 559 h 858"/>
                <a:gd name="T4" fmla="*/ 299 w 858"/>
                <a:gd name="T5" fmla="*/ 72 h 858"/>
                <a:gd name="T6" fmla="*/ 786 w 858"/>
                <a:gd name="T7" fmla="*/ 299 h 858"/>
                <a:gd name="T8" fmla="*/ 559 w 858"/>
                <a:gd name="T9" fmla="*/ 786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858">
                  <a:moveTo>
                    <a:pt x="559" y="786"/>
                  </a:moveTo>
                  <a:cubicBezTo>
                    <a:pt x="362" y="858"/>
                    <a:pt x="144" y="756"/>
                    <a:pt x="72" y="559"/>
                  </a:cubicBezTo>
                  <a:cubicBezTo>
                    <a:pt x="0" y="362"/>
                    <a:pt x="102" y="144"/>
                    <a:pt x="299" y="72"/>
                  </a:cubicBezTo>
                  <a:cubicBezTo>
                    <a:pt x="496" y="0"/>
                    <a:pt x="714" y="102"/>
                    <a:pt x="786" y="299"/>
                  </a:cubicBezTo>
                  <a:cubicBezTo>
                    <a:pt x="858" y="496"/>
                    <a:pt x="756" y="714"/>
                    <a:pt x="559" y="786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j-ea"/>
                <a:ea typeface="+mj-ea"/>
              </a:endParaRPr>
            </a:p>
          </p:txBody>
        </p:sp>
        <p:sp>
          <p:nvSpPr>
            <p:cNvPr id="29" name="TextBox 121"/>
            <p:cNvSpPr txBox="1"/>
            <p:nvPr/>
          </p:nvSpPr>
          <p:spPr>
            <a:xfrm>
              <a:off x="6592944" y="5322384"/>
              <a:ext cx="373821" cy="46166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None/>
                <a:defRPr kumimoji="0" sz="1800" b="0" i="0" u="none" strike="noStrike" cap="none" normalizeH="0" baseline="0">
                  <a:ln>
                    <a:noFill/>
                  </a:ln>
                  <a:effectLst/>
                  <a:latin typeface="+mj-ea"/>
                  <a:ea typeface="+mj-ea"/>
                </a:defRPr>
              </a:lvl1pPr>
            </a:lstStyle>
            <a:p>
              <a:r>
                <a:rPr lang="en-US" altLang="zh-CN" sz="24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55110" y="4232275"/>
            <a:ext cx="633095" cy="578485"/>
            <a:chOff x="5153434" y="5122105"/>
            <a:chExt cx="681572" cy="682932"/>
          </a:xfrm>
          <a:solidFill>
            <a:srgbClr val="DDBC90"/>
          </a:solidFill>
        </p:grpSpPr>
        <p:sp>
          <p:nvSpPr>
            <p:cNvPr id="31" name="Freeform 10"/>
            <p:cNvSpPr/>
            <p:nvPr/>
          </p:nvSpPr>
          <p:spPr bwMode="auto">
            <a:xfrm>
              <a:off x="5153434" y="5122105"/>
              <a:ext cx="681572" cy="682932"/>
            </a:xfrm>
            <a:custGeom>
              <a:avLst/>
              <a:gdLst>
                <a:gd name="T0" fmla="*/ 298 w 857"/>
                <a:gd name="T1" fmla="*/ 786 h 858"/>
                <a:gd name="T2" fmla="*/ 71 w 857"/>
                <a:gd name="T3" fmla="*/ 299 h 858"/>
                <a:gd name="T4" fmla="*/ 558 w 857"/>
                <a:gd name="T5" fmla="*/ 72 h 858"/>
                <a:gd name="T6" fmla="*/ 785 w 857"/>
                <a:gd name="T7" fmla="*/ 559 h 858"/>
                <a:gd name="T8" fmla="*/ 298 w 857"/>
                <a:gd name="T9" fmla="*/ 786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7" h="858">
                  <a:moveTo>
                    <a:pt x="298" y="786"/>
                  </a:moveTo>
                  <a:cubicBezTo>
                    <a:pt x="101" y="714"/>
                    <a:pt x="0" y="496"/>
                    <a:pt x="71" y="299"/>
                  </a:cubicBezTo>
                  <a:cubicBezTo>
                    <a:pt x="143" y="102"/>
                    <a:pt x="361" y="0"/>
                    <a:pt x="558" y="72"/>
                  </a:cubicBezTo>
                  <a:cubicBezTo>
                    <a:pt x="755" y="144"/>
                    <a:pt x="857" y="362"/>
                    <a:pt x="785" y="559"/>
                  </a:cubicBezTo>
                  <a:cubicBezTo>
                    <a:pt x="714" y="756"/>
                    <a:pt x="496" y="858"/>
                    <a:pt x="298" y="786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j-ea"/>
                <a:ea typeface="+mj-ea"/>
              </a:endParaRPr>
            </a:p>
          </p:txBody>
        </p:sp>
        <p:sp>
          <p:nvSpPr>
            <p:cNvPr id="32" name="TextBox 122"/>
            <p:cNvSpPr txBox="1"/>
            <p:nvPr/>
          </p:nvSpPr>
          <p:spPr>
            <a:xfrm>
              <a:off x="5299045" y="5197071"/>
              <a:ext cx="374625" cy="34034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None/>
                <a:defRPr kumimoji="0" sz="1800" b="0" i="0" u="none" strike="noStrike" cap="none" normalizeH="0" baseline="0">
                  <a:ln>
                    <a:noFill/>
                  </a:ln>
                  <a:effectLst/>
                  <a:latin typeface="+mj-ea"/>
                  <a:ea typeface="+mj-ea"/>
                </a:defRPr>
              </a:lvl1pPr>
            </a:lstStyle>
            <a:p>
              <a:r>
                <a:rPr lang="en-US" altLang="zh-CN" sz="24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180715" y="3717925"/>
            <a:ext cx="660400" cy="616585"/>
            <a:chOff x="4204626" y="4382511"/>
            <a:chExt cx="691094" cy="689734"/>
          </a:xfrm>
          <a:solidFill>
            <a:srgbClr val="DDBC90"/>
          </a:solidFill>
        </p:grpSpPr>
        <p:sp>
          <p:nvSpPr>
            <p:cNvPr id="34" name="Freeform 9"/>
            <p:cNvSpPr/>
            <p:nvPr/>
          </p:nvSpPr>
          <p:spPr bwMode="auto">
            <a:xfrm>
              <a:off x="4204626" y="4382511"/>
              <a:ext cx="691094" cy="689734"/>
            </a:xfrm>
            <a:custGeom>
              <a:avLst/>
              <a:gdLst>
                <a:gd name="T0" fmla="*/ 105 w 868"/>
                <a:gd name="T1" fmla="*/ 624 h 868"/>
                <a:gd name="T2" fmla="*/ 244 w 868"/>
                <a:gd name="T3" fmla="*/ 105 h 868"/>
                <a:gd name="T4" fmla="*/ 763 w 868"/>
                <a:gd name="T5" fmla="*/ 244 h 868"/>
                <a:gd name="T6" fmla="*/ 624 w 868"/>
                <a:gd name="T7" fmla="*/ 763 h 868"/>
                <a:gd name="T8" fmla="*/ 105 w 868"/>
                <a:gd name="T9" fmla="*/ 624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868">
                  <a:moveTo>
                    <a:pt x="105" y="624"/>
                  </a:moveTo>
                  <a:cubicBezTo>
                    <a:pt x="0" y="442"/>
                    <a:pt x="62" y="210"/>
                    <a:pt x="244" y="105"/>
                  </a:cubicBezTo>
                  <a:cubicBezTo>
                    <a:pt x="425" y="0"/>
                    <a:pt x="658" y="62"/>
                    <a:pt x="763" y="244"/>
                  </a:cubicBezTo>
                  <a:cubicBezTo>
                    <a:pt x="868" y="425"/>
                    <a:pt x="805" y="658"/>
                    <a:pt x="624" y="763"/>
                  </a:cubicBezTo>
                  <a:cubicBezTo>
                    <a:pt x="442" y="868"/>
                    <a:pt x="210" y="805"/>
                    <a:pt x="105" y="624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j-ea"/>
                <a:ea typeface="+mj-ea"/>
              </a:endParaRPr>
            </a:p>
          </p:txBody>
        </p:sp>
        <p:sp>
          <p:nvSpPr>
            <p:cNvPr id="35" name="TextBox 123"/>
            <p:cNvSpPr txBox="1"/>
            <p:nvPr/>
          </p:nvSpPr>
          <p:spPr>
            <a:xfrm>
              <a:off x="4364255" y="4498074"/>
              <a:ext cx="373821" cy="46166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None/>
                <a:defRPr kumimoji="0" sz="1800" b="0" i="0" u="none" strike="noStrike" cap="none" normalizeH="0" baseline="0">
                  <a:ln>
                    <a:noFill/>
                  </a:ln>
                  <a:effectLst/>
                  <a:latin typeface="+mj-ea"/>
                  <a:ea typeface="+mj-ea"/>
                </a:defRPr>
              </a:lvl1pPr>
            </a:lstStyle>
            <a:p>
              <a:r>
                <a:rPr lang="en-US" altLang="zh-CN" sz="24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959100" y="2809240"/>
            <a:ext cx="652780" cy="562610"/>
            <a:chOff x="4006004" y="3163574"/>
            <a:chExt cx="651642" cy="654363"/>
          </a:xfrm>
          <a:solidFill>
            <a:srgbClr val="DDBC90"/>
          </a:solidFill>
        </p:grpSpPr>
        <p:sp>
          <p:nvSpPr>
            <p:cNvPr id="37" name="Freeform 8"/>
            <p:cNvSpPr/>
            <p:nvPr/>
          </p:nvSpPr>
          <p:spPr bwMode="auto">
            <a:xfrm>
              <a:off x="4006004" y="3163574"/>
              <a:ext cx="651642" cy="654363"/>
            </a:xfrm>
            <a:custGeom>
              <a:avLst/>
              <a:gdLst>
                <a:gd name="T0" fmla="*/ 37 w 821"/>
                <a:gd name="T1" fmla="*/ 345 h 821"/>
                <a:gd name="T2" fmla="*/ 477 w 821"/>
                <a:gd name="T3" fmla="*/ 37 h 821"/>
                <a:gd name="T4" fmla="*/ 785 w 821"/>
                <a:gd name="T5" fmla="*/ 477 h 821"/>
                <a:gd name="T6" fmla="*/ 345 w 821"/>
                <a:gd name="T7" fmla="*/ 785 h 821"/>
                <a:gd name="T8" fmla="*/ 37 w 821"/>
                <a:gd name="T9" fmla="*/ 34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1" h="821">
                  <a:moveTo>
                    <a:pt x="37" y="345"/>
                  </a:moveTo>
                  <a:cubicBezTo>
                    <a:pt x="73" y="138"/>
                    <a:pt x="270" y="0"/>
                    <a:pt x="477" y="37"/>
                  </a:cubicBezTo>
                  <a:cubicBezTo>
                    <a:pt x="683" y="73"/>
                    <a:pt x="821" y="270"/>
                    <a:pt x="785" y="477"/>
                  </a:cubicBezTo>
                  <a:cubicBezTo>
                    <a:pt x="748" y="683"/>
                    <a:pt x="551" y="821"/>
                    <a:pt x="345" y="785"/>
                  </a:cubicBezTo>
                  <a:cubicBezTo>
                    <a:pt x="138" y="749"/>
                    <a:pt x="0" y="551"/>
                    <a:pt x="37" y="34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j-ea"/>
                <a:ea typeface="+mj-ea"/>
              </a:endParaRPr>
            </a:p>
          </p:txBody>
        </p:sp>
        <p:sp>
          <p:nvSpPr>
            <p:cNvPr id="38" name="TextBox 124"/>
            <p:cNvSpPr txBox="1"/>
            <p:nvPr/>
          </p:nvSpPr>
          <p:spPr>
            <a:xfrm>
              <a:off x="4140368" y="3256521"/>
              <a:ext cx="373821" cy="46166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None/>
                <a:defRPr kumimoji="0" sz="1800" b="0" i="0" u="none" strike="noStrike" cap="none" normalizeH="0" baseline="0">
                  <a:ln>
                    <a:noFill/>
                  </a:ln>
                  <a:effectLst/>
                  <a:latin typeface="+mj-ea"/>
                  <a:ea typeface="+mj-ea"/>
                </a:defRPr>
              </a:lvl1pPr>
            </a:lstStyle>
            <a:p>
              <a:r>
                <a:rPr lang="en-US" altLang="zh-CN" sz="24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94380" y="1828800"/>
            <a:ext cx="654050" cy="609600"/>
            <a:chOff x="4620915" y="2065714"/>
            <a:chExt cx="676130" cy="676130"/>
          </a:xfrm>
          <a:solidFill>
            <a:srgbClr val="DDBC90"/>
          </a:solidFill>
        </p:grpSpPr>
        <p:sp>
          <p:nvSpPr>
            <p:cNvPr id="40" name="Freeform 7"/>
            <p:cNvSpPr/>
            <p:nvPr/>
          </p:nvSpPr>
          <p:spPr bwMode="auto">
            <a:xfrm>
              <a:off x="4620915" y="2065714"/>
              <a:ext cx="676130" cy="676130"/>
            </a:xfrm>
            <a:custGeom>
              <a:avLst/>
              <a:gdLst>
                <a:gd name="T0" fmla="*/ 181 w 851"/>
                <a:gd name="T1" fmla="*/ 134 h 851"/>
                <a:gd name="T2" fmla="*/ 717 w 851"/>
                <a:gd name="T3" fmla="*/ 181 h 851"/>
                <a:gd name="T4" fmla="*/ 670 w 851"/>
                <a:gd name="T5" fmla="*/ 716 h 851"/>
                <a:gd name="T6" fmla="*/ 135 w 851"/>
                <a:gd name="T7" fmla="*/ 670 h 851"/>
                <a:gd name="T8" fmla="*/ 181 w 851"/>
                <a:gd name="T9" fmla="*/ 13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851">
                  <a:moveTo>
                    <a:pt x="181" y="134"/>
                  </a:moveTo>
                  <a:cubicBezTo>
                    <a:pt x="342" y="0"/>
                    <a:pt x="582" y="21"/>
                    <a:pt x="717" y="181"/>
                  </a:cubicBezTo>
                  <a:cubicBezTo>
                    <a:pt x="851" y="342"/>
                    <a:pt x="831" y="582"/>
                    <a:pt x="670" y="716"/>
                  </a:cubicBezTo>
                  <a:cubicBezTo>
                    <a:pt x="509" y="851"/>
                    <a:pt x="269" y="830"/>
                    <a:pt x="135" y="670"/>
                  </a:cubicBezTo>
                  <a:cubicBezTo>
                    <a:pt x="0" y="509"/>
                    <a:pt x="21" y="269"/>
                    <a:pt x="181" y="134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j-ea"/>
                <a:ea typeface="+mj-ea"/>
              </a:endParaRPr>
            </a:p>
          </p:txBody>
        </p:sp>
        <p:sp>
          <p:nvSpPr>
            <p:cNvPr id="41" name="TextBox 125"/>
            <p:cNvSpPr txBox="1"/>
            <p:nvPr/>
          </p:nvSpPr>
          <p:spPr>
            <a:xfrm>
              <a:off x="4781498" y="2177795"/>
              <a:ext cx="373821" cy="46166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None/>
                <a:defRPr kumimoji="0" sz="1800" b="0" i="0" u="none" strike="noStrike" cap="none" normalizeH="0" baseline="0">
                  <a:ln>
                    <a:noFill/>
                  </a:ln>
                  <a:effectLst/>
                  <a:latin typeface="+mj-ea"/>
                  <a:ea typeface="+mj-ea"/>
                </a:defRPr>
              </a:lvl1pPr>
            </a:lstStyle>
            <a:p>
              <a:r>
                <a:rPr lang="en-US" altLang="zh-CN" sz="24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48430" y="1299845"/>
            <a:ext cx="739775" cy="629920"/>
            <a:chOff x="4620915" y="2065714"/>
            <a:chExt cx="676130" cy="676130"/>
          </a:xfrm>
          <a:solidFill>
            <a:srgbClr val="DDBC90"/>
          </a:solidFill>
        </p:grpSpPr>
        <p:sp>
          <p:nvSpPr>
            <p:cNvPr id="10" name="Freeform 7"/>
            <p:cNvSpPr/>
            <p:nvPr/>
          </p:nvSpPr>
          <p:spPr bwMode="auto">
            <a:xfrm>
              <a:off x="4620915" y="2065714"/>
              <a:ext cx="676130" cy="676130"/>
            </a:xfrm>
            <a:custGeom>
              <a:avLst/>
              <a:gdLst>
                <a:gd name="T0" fmla="*/ 181 w 851"/>
                <a:gd name="T1" fmla="*/ 134 h 851"/>
                <a:gd name="T2" fmla="*/ 717 w 851"/>
                <a:gd name="T3" fmla="*/ 181 h 851"/>
                <a:gd name="T4" fmla="*/ 670 w 851"/>
                <a:gd name="T5" fmla="*/ 716 h 851"/>
                <a:gd name="T6" fmla="*/ 135 w 851"/>
                <a:gd name="T7" fmla="*/ 670 h 851"/>
                <a:gd name="T8" fmla="*/ 181 w 851"/>
                <a:gd name="T9" fmla="*/ 13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851">
                  <a:moveTo>
                    <a:pt x="181" y="134"/>
                  </a:moveTo>
                  <a:cubicBezTo>
                    <a:pt x="342" y="0"/>
                    <a:pt x="582" y="21"/>
                    <a:pt x="717" y="181"/>
                  </a:cubicBezTo>
                  <a:cubicBezTo>
                    <a:pt x="851" y="342"/>
                    <a:pt x="831" y="582"/>
                    <a:pt x="670" y="716"/>
                  </a:cubicBezTo>
                  <a:cubicBezTo>
                    <a:pt x="509" y="851"/>
                    <a:pt x="269" y="830"/>
                    <a:pt x="135" y="670"/>
                  </a:cubicBezTo>
                  <a:cubicBezTo>
                    <a:pt x="0" y="509"/>
                    <a:pt x="21" y="269"/>
                    <a:pt x="181" y="134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2400">
                <a:latin typeface="+mj-ea"/>
                <a:ea typeface="+mj-ea"/>
              </a:endParaRPr>
            </a:p>
          </p:txBody>
        </p:sp>
        <p:sp>
          <p:nvSpPr>
            <p:cNvPr id="19" name="TextBox 125"/>
            <p:cNvSpPr txBox="1"/>
            <p:nvPr/>
          </p:nvSpPr>
          <p:spPr>
            <a:xfrm>
              <a:off x="4741298" y="2184474"/>
              <a:ext cx="448221" cy="43132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None/>
                <a:defRPr kumimoji="0" sz="1800" b="0" i="0" u="none" strike="noStrike" cap="none" normalizeH="0" baseline="0">
                  <a:ln>
                    <a:noFill/>
                  </a:ln>
                  <a:effectLst/>
                  <a:latin typeface="+mj-ea"/>
                  <a:ea typeface="+mj-ea"/>
                </a:defRPr>
              </a:lvl1pPr>
            </a:lstStyle>
            <a:p>
              <a:r>
                <a:rPr lang="en-US" altLang="zh-CN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42" name="AutoShape 8"/>
          <p:cNvSpPr>
            <a:spLocks noChangeArrowheads="1"/>
          </p:cNvSpPr>
          <p:nvPr/>
        </p:nvSpPr>
        <p:spPr bwMode="gray">
          <a:xfrm>
            <a:off x="6112510" y="1300480"/>
            <a:ext cx="3005455" cy="348615"/>
          </a:xfrm>
          <a:prstGeom prst="roundRect">
            <a:avLst>
              <a:gd name="adj" fmla="val 50000"/>
            </a:avLst>
          </a:prstGeom>
          <a:solidFill>
            <a:srgbClr val="DDBC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r>
              <a:rPr lang="zh-CN" altLang="en-US" sz="1600" noProof="1">
                <a:solidFill>
                  <a:schemeClr val="tx1"/>
                </a:solidFill>
                <a:latin typeface="+mj-ea"/>
                <a:ea typeface="+mj-ea"/>
              </a:rPr>
              <a:t>做好充分的准备</a:t>
            </a: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gray">
          <a:xfrm>
            <a:off x="6659880" y="2091055"/>
            <a:ext cx="3181985" cy="370840"/>
          </a:xfrm>
          <a:prstGeom prst="roundRect">
            <a:avLst>
              <a:gd name="adj" fmla="val 50000"/>
            </a:avLst>
          </a:prstGeom>
          <a:solidFill>
            <a:srgbClr val="DDBC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调整自己的情绪达到巅峰状态</a:t>
            </a: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gray">
          <a:xfrm>
            <a:off x="6830695" y="3011805"/>
            <a:ext cx="2941955" cy="380365"/>
          </a:xfrm>
          <a:prstGeom prst="roundRect">
            <a:avLst>
              <a:gd name="adj" fmla="val 50000"/>
            </a:avLst>
          </a:prstGeom>
          <a:solidFill>
            <a:srgbClr val="DDBC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tx1"/>
                </a:solidFill>
                <a:latin typeface="+mj-ea"/>
                <a:ea typeface="+mj-ea"/>
              </a:rPr>
              <a:t>跟客户建立信任</a:t>
            </a:r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gray">
          <a:xfrm>
            <a:off x="6555105" y="3877945"/>
            <a:ext cx="3218180" cy="417195"/>
          </a:xfrm>
          <a:prstGeom prst="roundRect">
            <a:avLst>
              <a:gd name="adj" fmla="val 50000"/>
            </a:avLst>
          </a:prstGeom>
          <a:solidFill>
            <a:srgbClr val="DDBC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r>
              <a:rPr lang="zh-CN" altLang="en-US" sz="1600" noProof="1">
                <a:solidFill>
                  <a:schemeClr val="tx1"/>
                </a:solidFill>
                <a:latin typeface="+mj-ea"/>
                <a:ea typeface="+mj-ea"/>
              </a:rPr>
              <a:t>找出顾客的问题，需求与渴望</a:t>
            </a: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gray">
          <a:xfrm>
            <a:off x="6102350" y="4656455"/>
            <a:ext cx="2983230" cy="355600"/>
          </a:xfrm>
          <a:prstGeom prst="roundRect">
            <a:avLst>
              <a:gd name="adj" fmla="val 50000"/>
            </a:avLst>
          </a:prstGeom>
          <a:solidFill>
            <a:srgbClr val="DDBC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tx1"/>
                </a:solidFill>
                <a:latin typeface="+mj-ea"/>
                <a:ea typeface="+mj-ea"/>
              </a:rPr>
              <a:t>塑造产品价值</a:t>
            </a: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gray">
          <a:xfrm>
            <a:off x="649605" y="4763135"/>
            <a:ext cx="2904490" cy="353695"/>
          </a:xfrm>
          <a:prstGeom prst="roundRect">
            <a:avLst>
              <a:gd name="adj" fmla="val 50000"/>
            </a:avLst>
          </a:prstGeom>
          <a:solidFill>
            <a:srgbClr val="DDBC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tx1"/>
                </a:solidFill>
                <a:latin typeface="+mj-ea"/>
                <a:ea typeface="+mj-ea"/>
              </a:rPr>
              <a:t>分析竞争对手</a:t>
            </a:r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gray">
          <a:xfrm>
            <a:off x="245745" y="3921760"/>
            <a:ext cx="2877820" cy="375285"/>
          </a:xfrm>
          <a:prstGeom prst="roundRect">
            <a:avLst>
              <a:gd name="adj" fmla="val 50000"/>
            </a:avLst>
          </a:prstGeom>
          <a:solidFill>
            <a:srgbClr val="DDBC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tx1"/>
                </a:solidFill>
                <a:latin typeface="+mj-ea"/>
                <a:ea typeface="+mj-ea"/>
              </a:rPr>
              <a:t>消除客户抗拒点</a:t>
            </a: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gray">
          <a:xfrm>
            <a:off x="265430" y="3007995"/>
            <a:ext cx="2682875" cy="365125"/>
          </a:xfrm>
          <a:prstGeom prst="roundRect">
            <a:avLst>
              <a:gd name="adj" fmla="val 50000"/>
            </a:avLst>
          </a:prstGeom>
          <a:solidFill>
            <a:srgbClr val="DDBC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r>
              <a:rPr lang="zh-CN" altLang="en-US" sz="1600">
                <a:solidFill>
                  <a:schemeClr val="tx1"/>
                </a:solidFill>
                <a:latin typeface="+mj-ea"/>
                <a:ea typeface="+mj-ea"/>
              </a:rPr>
              <a:t>成交的信号</a:t>
            </a:r>
          </a:p>
        </p:txBody>
      </p:sp>
      <p:sp>
        <p:nvSpPr>
          <p:cNvPr id="51" name="AutoShape 8"/>
          <p:cNvSpPr>
            <a:spLocks noChangeArrowheads="1"/>
          </p:cNvSpPr>
          <p:nvPr/>
        </p:nvSpPr>
        <p:spPr bwMode="gray">
          <a:xfrm>
            <a:off x="265430" y="2129155"/>
            <a:ext cx="2915285" cy="337820"/>
          </a:xfrm>
          <a:prstGeom prst="roundRect">
            <a:avLst>
              <a:gd name="adj" fmla="val 50000"/>
            </a:avLst>
          </a:prstGeom>
          <a:solidFill>
            <a:srgbClr val="DDBC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17245" y="2125345"/>
            <a:ext cx="19443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要求客户转介绍</a:t>
            </a:r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gray">
          <a:xfrm>
            <a:off x="817245" y="1188720"/>
            <a:ext cx="2904490" cy="387985"/>
          </a:xfrm>
          <a:prstGeom prst="roundRect">
            <a:avLst>
              <a:gd name="adj" fmla="val 50000"/>
            </a:avLst>
          </a:prstGeom>
          <a:solidFill>
            <a:srgbClr val="DDBC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1600" noProof="1">
                <a:solidFill>
                  <a:schemeClr val="tx1"/>
                </a:solidFill>
                <a:latin typeface="+mj-ea"/>
                <a:ea typeface="+mj-ea"/>
              </a:rPr>
              <a:t>跟踪售后服务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60070" y="2398395"/>
            <a:ext cx="1403350" cy="1392555"/>
            <a:chOff x="1098277" y="2245455"/>
            <a:chExt cx="2120751" cy="2124085"/>
          </a:xfrm>
          <a:solidFill>
            <a:srgbClr val="DDBC90"/>
          </a:solidFill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1098277" y="2245455"/>
              <a:ext cx="2120751" cy="2124085"/>
            </a:xfrm>
            <a:prstGeom prst="ellipse">
              <a:avLst/>
            </a:prstGeom>
            <a:grpFill/>
            <a:ln w="9525" cap="flat" cmpd="sng" algn="ctr">
              <a:solidFill>
                <a:srgbClr val="E2C29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1161634" y="2308812"/>
              <a:ext cx="1994040" cy="1997373"/>
            </a:xfrm>
            <a:prstGeom prst="ellipse">
              <a:avLst/>
            </a:prstGeom>
            <a:grpFill/>
            <a:ln w="28575" cap="flat" cmpd="sng" algn="ctr">
              <a:solidFill>
                <a:srgbClr val="E2C29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34" name="Freeform 18"/>
          <p:cNvSpPr>
            <a:spLocks noEditPoints="1"/>
          </p:cNvSpPr>
          <p:nvPr/>
        </p:nvSpPr>
        <p:spPr bwMode="auto">
          <a:xfrm>
            <a:off x="830580" y="2588895"/>
            <a:ext cx="845820" cy="775335"/>
          </a:xfrm>
          <a:custGeom>
            <a:avLst/>
            <a:gdLst>
              <a:gd name="T0" fmla="*/ 668 w 782"/>
              <a:gd name="T1" fmla="*/ 68 h 782"/>
              <a:gd name="T2" fmla="*/ 534 w 782"/>
              <a:gd name="T3" fmla="*/ 68 h 782"/>
              <a:gd name="T4" fmla="*/ 782 w 782"/>
              <a:gd name="T5" fmla="*/ 770 h 782"/>
              <a:gd name="T6" fmla="*/ 12 w 782"/>
              <a:gd name="T7" fmla="*/ 782 h 782"/>
              <a:gd name="T8" fmla="*/ 0 w 782"/>
              <a:gd name="T9" fmla="*/ 746 h 782"/>
              <a:gd name="T10" fmla="*/ 94 w 782"/>
              <a:gd name="T11" fmla="*/ 733 h 782"/>
              <a:gd name="T12" fmla="*/ 60 w 782"/>
              <a:gd name="T13" fmla="*/ 491 h 782"/>
              <a:gd name="T14" fmla="*/ 131 w 782"/>
              <a:gd name="T15" fmla="*/ 393 h 782"/>
              <a:gd name="T16" fmla="*/ 226 w 782"/>
              <a:gd name="T17" fmla="*/ 471 h 782"/>
              <a:gd name="T18" fmla="*/ 184 w 782"/>
              <a:gd name="T19" fmla="*/ 491 h 782"/>
              <a:gd name="T20" fmla="*/ 274 w 782"/>
              <a:gd name="T21" fmla="*/ 733 h 782"/>
              <a:gd name="T22" fmla="*/ 240 w 782"/>
              <a:gd name="T23" fmla="*/ 303 h 782"/>
              <a:gd name="T24" fmla="*/ 311 w 782"/>
              <a:gd name="T25" fmla="*/ 205 h 782"/>
              <a:gd name="T26" fmla="*/ 406 w 782"/>
              <a:gd name="T27" fmla="*/ 284 h 782"/>
              <a:gd name="T28" fmla="*/ 364 w 782"/>
              <a:gd name="T29" fmla="*/ 303 h 782"/>
              <a:gd name="T30" fmla="*/ 520 w 782"/>
              <a:gd name="T31" fmla="*/ 733 h 782"/>
              <a:gd name="T32" fmla="*/ 520 w 782"/>
              <a:gd name="T33" fmla="*/ 429 h 782"/>
              <a:gd name="T34" fmla="*/ 511 w 782"/>
              <a:gd name="T35" fmla="*/ 253 h 782"/>
              <a:gd name="T36" fmla="*/ 484 w 782"/>
              <a:gd name="T37" fmla="*/ 457 h 782"/>
              <a:gd name="T38" fmla="*/ 456 w 782"/>
              <a:gd name="T39" fmla="*/ 246 h 782"/>
              <a:gd name="T40" fmla="*/ 456 w 782"/>
              <a:gd name="T41" fmla="*/ 235 h 782"/>
              <a:gd name="T42" fmla="*/ 543 w 782"/>
              <a:gd name="T43" fmla="*/ 148 h 782"/>
              <a:gd name="T44" fmla="*/ 583 w 782"/>
              <a:gd name="T45" fmla="*/ 147 h 782"/>
              <a:gd name="T46" fmla="*/ 583 w 782"/>
              <a:gd name="T47" fmla="*/ 265 h 782"/>
              <a:gd name="T48" fmla="*/ 619 w 782"/>
              <a:gd name="T49" fmla="*/ 265 h 782"/>
              <a:gd name="T50" fmla="*/ 616 w 782"/>
              <a:gd name="T51" fmla="*/ 147 h 782"/>
              <a:gd name="T52" fmla="*/ 656 w 782"/>
              <a:gd name="T53" fmla="*/ 148 h 782"/>
              <a:gd name="T54" fmla="*/ 743 w 782"/>
              <a:gd name="T55" fmla="*/ 235 h 782"/>
              <a:gd name="T56" fmla="*/ 744 w 782"/>
              <a:gd name="T57" fmla="*/ 246 h 782"/>
              <a:gd name="T58" fmla="*/ 716 w 782"/>
              <a:gd name="T59" fmla="*/ 457 h 782"/>
              <a:gd name="T60" fmla="*/ 688 w 782"/>
              <a:gd name="T61" fmla="*/ 253 h 782"/>
              <a:gd name="T62" fmla="*/ 680 w 782"/>
              <a:gd name="T63" fmla="*/ 413 h 782"/>
              <a:gd name="T64" fmla="*/ 680 w 782"/>
              <a:gd name="T65" fmla="*/ 733 h 782"/>
              <a:gd name="T66" fmla="*/ 782 w 782"/>
              <a:gd name="T67" fmla="*/ 746 h 782"/>
              <a:gd name="T68" fmla="*/ 593 w 782"/>
              <a:gd name="T69" fmla="*/ 733 h 782"/>
              <a:gd name="T70" fmla="*/ 607 w 782"/>
              <a:gd name="T71" fmla="*/ 465 h 782"/>
              <a:gd name="T72" fmla="*/ 593 w 782"/>
              <a:gd name="T73" fmla="*/ 733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2" h="782">
                <a:moveTo>
                  <a:pt x="601" y="135"/>
                </a:moveTo>
                <a:cubicBezTo>
                  <a:pt x="638" y="135"/>
                  <a:pt x="668" y="105"/>
                  <a:pt x="668" y="68"/>
                </a:cubicBezTo>
                <a:cubicBezTo>
                  <a:pt x="668" y="30"/>
                  <a:pt x="638" y="0"/>
                  <a:pt x="601" y="0"/>
                </a:cubicBezTo>
                <a:cubicBezTo>
                  <a:pt x="564" y="0"/>
                  <a:pt x="534" y="30"/>
                  <a:pt x="534" y="68"/>
                </a:cubicBezTo>
                <a:cubicBezTo>
                  <a:pt x="534" y="105"/>
                  <a:pt x="564" y="135"/>
                  <a:pt x="601" y="135"/>
                </a:cubicBezTo>
                <a:close/>
                <a:moveTo>
                  <a:pt x="782" y="770"/>
                </a:moveTo>
                <a:cubicBezTo>
                  <a:pt x="782" y="777"/>
                  <a:pt x="776" y="782"/>
                  <a:pt x="769" y="782"/>
                </a:cubicBezTo>
                <a:lnTo>
                  <a:pt x="12" y="782"/>
                </a:lnTo>
                <a:cubicBezTo>
                  <a:pt x="5" y="782"/>
                  <a:pt x="0" y="777"/>
                  <a:pt x="0" y="770"/>
                </a:cubicBezTo>
                <a:lnTo>
                  <a:pt x="0" y="746"/>
                </a:lnTo>
                <a:cubicBezTo>
                  <a:pt x="0" y="739"/>
                  <a:pt x="5" y="733"/>
                  <a:pt x="12" y="733"/>
                </a:cubicBezTo>
                <a:lnTo>
                  <a:pt x="94" y="733"/>
                </a:lnTo>
                <a:lnTo>
                  <a:pt x="94" y="491"/>
                </a:lnTo>
                <a:lnTo>
                  <a:pt x="60" y="491"/>
                </a:lnTo>
                <a:cubicBezTo>
                  <a:pt x="50" y="491"/>
                  <a:pt x="45" y="478"/>
                  <a:pt x="52" y="471"/>
                </a:cubicBezTo>
                <a:lnTo>
                  <a:pt x="131" y="393"/>
                </a:lnTo>
                <a:cubicBezTo>
                  <a:pt x="135" y="388"/>
                  <a:pt x="142" y="388"/>
                  <a:pt x="147" y="393"/>
                </a:cubicBezTo>
                <a:lnTo>
                  <a:pt x="226" y="471"/>
                </a:lnTo>
                <a:cubicBezTo>
                  <a:pt x="232" y="478"/>
                  <a:pt x="227" y="491"/>
                  <a:pt x="218" y="491"/>
                </a:cubicBezTo>
                <a:lnTo>
                  <a:pt x="184" y="491"/>
                </a:lnTo>
                <a:lnTo>
                  <a:pt x="184" y="733"/>
                </a:lnTo>
                <a:lnTo>
                  <a:pt x="274" y="733"/>
                </a:lnTo>
                <a:lnTo>
                  <a:pt x="274" y="303"/>
                </a:lnTo>
                <a:lnTo>
                  <a:pt x="240" y="303"/>
                </a:lnTo>
                <a:cubicBezTo>
                  <a:pt x="230" y="303"/>
                  <a:pt x="225" y="291"/>
                  <a:pt x="232" y="284"/>
                </a:cubicBezTo>
                <a:lnTo>
                  <a:pt x="311" y="205"/>
                </a:lnTo>
                <a:cubicBezTo>
                  <a:pt x="315" y="201"/>
                  <a:pt x="322" y="201"/>
                  <a:pt x="327" y="205"/>
                </a:cubicBezTo>
                <a:lnTo>
                  <a:pt x="406" y="284"/>
                </a:lnTo>
                <a:cubicBezTo>
                  <a:pt x="413" y="291"/>
                  <a:pt x="408" y="303"/>
                  <a:pt x="398" y="303"/>
                </a:cubicBezTo>
                <a:lnTo>
                  <a:pt x="364" y="303"/>
                </a:lnTo>
                <a:lnTo>
                  <a:pt x="364" y="733"/>
                </a:lnTo>
                <a:lnTo>
                  <a:pt x="520" y="733"/>
                </a:lnTo>
                <a:lnTo>
                  <a:pt x="520" y="429"/>
                </a:lnTo>
                <a:lnTo>
                  <a:pt x="520" y="429"/>
                </a:lnTo>
                <a:lnTo>
                  <a:pt x="520" y="253"/>
                </a:lnTo>
                <a:lnTo>
                  <a:pt x="511" y="253"/>
                </a:lnTo>
                <a:lnTo>
                  <a:pt x="511" y="429"/>
                </a:lnTo>
                <a:cubicBezTo>
                  <a:pt x="511" y="444"/>
                  <a:pt x="499" y="457"/>
                  <a:pt x="484" y="457"/>
                </a:cubicBezTo>
                <a:cubicBezTo>
                  <a:pt x="469" y="457"/>
                  <a:pt x="456" y="444"/>
                  <a:pt x="456" y="429"/>
                </a:cubicBezTo>
                <a:lnTo>
                  <a:pt x="456" y="246"/>
                </a:lnTo>
                <a:cubicBezTo>
                  <a:pt x="456" y="244"/>
                  <a:pt x="456" y="243"/>
                  <a:pt x="456" y="242"/>
                </a:cubicBezTo>
                <a:lnTo>
                  <a:pt x="456" y="235"/>
                </a:lnTo>
                <a:cubicBezTo>
                  <a:pt x="456" y="187"/>
                  <a:pt x="495" y="149"/>
                  <a:pt x="542" y="148"/>
                </a:cubicBezTo>
                <a:lnTo>
                  <a:pt x="543" y="148"/>
                </a:lnTo>
                <a:lnTo>
                  <a:pt x="555" y="148"/>
                </a:lnTo>
                <a:lnTo>
                  <a:pt x="583" y="147"/>
                </a:lnTo>
                <a:cubicBezTo>
                  <a:pt x="583" y="150"/>
                  <a:pt x="583" y="164"/>
                  <a:pt x="590" y="170"/>
                </a:cubicBezTo>
                <a:cubicBezTo>
                  <a:pt x="590" y="170"/>
                  <a:pt x="578" y="242"/>
                  <a:pt x="583" y="265"/>
                </a:cubicBezTo>
                <a:cubicBezTo>
                  <a:pt x="585" y="275"/>
                  <a:pt x="593" y="299"/>
                  <a:pt x="602" y="299"/>
                </a:cubicBezTo>
                <a:cubicBezTo>
                  <a:pt x="611" y="299"/>
                  <a:pt x="618" y="275"/>
                  <a:pt x="619" y="265"/>
                </a:cubicBezTo>
                <a:cubicBezTo>
                  <a:pt x="624" y="242"/>
                  <a:pt x="609" y="170"/>
                  <a:pt x="609" y="170"/>
                </a:cubicBezTo>
                <a:cubicBezTo>
                  <a:pt x="611" y="169"/>
                  <a:pt x="615" y="165"/>
                  <a:pt x="616" y="147"/>
                </a:cubicBezTo>
                <a:lnTo>
                  <a:pt x="644" y="148"/>
                </a:lnTo>
                <a:lnTo>
                  <a:pt x="656" y="148"/>
                </a:lnTo>
                <a:lnTo>
                  <a:pt x="658" y="148"/>
                </a:lnTo>
                <a:cubicBezTo>
                  <a:pt x="705" y="149"/>
                  <a:pt x="743" y="187"/>
                  <a:pt x="743" y="235"/>
                </a:cubicBezTo>
                <a:lnTo>
                  <a:pt x="743" y="242"/>
                </a:lnTo>
                <a:cubicBezTo>
                  <a:pt x="743" y="243"/>
                  <a:pt x="744" y="244"/>
                  <a:pt x="744" y="246"/>
                </a:cubicBezTo>
                <a:lnTo>
                  <a:pt x="744" y="429"/>
                </a:lnTo>
                <a:cubicBezTo>
                  <a:pt x="744" y="444"/>
                  <a:pt x="731" y="457"/>
                  <a:pt x="716" y="457"/>
                </a:cubicBezTo>
                <a:cubicBezTo>
                  <a:pt x="701" y="457"/>
                  <a:pt x="688" y="444"/>
                  <a:pt x="688" y="429"/>
                </a:cubicBezTo>
                <a:lnTo>
                  <a:pt x="688" y="253"/>
                </a:lnTo>
                <a:lnTo>
                  <a:pt x="680" y="253"/>
                </a:lnTo>
                <a:lnTo>
                  <a:pt x="680" y="413"/>
                </a:lnTo>
                <a:lnTo>
                  <a:pt x="680" y="429"/>
                </a:lnTo>
                <a:lnTo>
                  <a:pt x="680" y="733"/>
                </a:lnTo>
                <a:lnTo>
                  <a:pt x="769" y="733"/>
                </a:lnTo>
                <a:cubicBezTo>
                  <a:pt x="776" y="733"/>
                  <a:pt x="782" y="739"/>
                  <a:pt x="782" y="746"/>
                </a:cubicBezTo>
                <a:lnTo>
                  <a:pt x="782" y="770"/>
                </a:lnTo>
                <a:close/>
                <a:moveTo>
                  <a:pt x="593" y="733"/>
                </a:moveTo>
                <a:lnTo>
                  <a:pt x="607" y="733"/>
                </a:lnTo>
                <a:lnTo>
                  <a:pt x="607" y="465"/>
                </a:lnTo>
                <a:lnTo>
                  <a:pt x="593" y="465"/>
                </a:lnTo>
                <a:lnTo>
                  <a:pt x="593" y="733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2760980" y="1303020"/>
            <a:ext cx="768985" cy="3898900"/>
          </a:xfrm>
          <a:custGeom>
            <a:avLst/>
            <a:gdLst>
              <a:gd name="T0" fmla="*/ 0 w 1366"/>
              <a:gd name="T1" fmla="*/ 169 h 5784"/>
              <a:gd name="T2" fmla="*/ 1127 w 1366"/>
              <a:gd name="T3" fmla="*/ 2892 h 5784"/>
              <a:gd name="T4" fmla="*/ 0 w 1366"/>
              <a:gd name="T5" fmla="*/ 5615 h 5784"/>
              <a:gd name="T6" fmla="*/ 168 w 1366"/>
              <a:gd name="T7" fmla="*/ 5784 h 5784"/>
              <a:gd name="T8" fmla="*/ 1366 w 1366"/>
              <a:gd name="T9" fmla="*/ 2892 h 5784"/>
              <a:gd name="T10" fmla="*/ 168 w 1366"/>
              <a:gd name="T11" fmla="*/ 0 h 5784"/>
              <a:gd name="T12" fmla="*/ 0 w 1366"/>
              <a:gd name="T13" fmla="*/ 169 h 5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6" h="5784">
                <a:moveTo>
                  <a:pt x="0" y="169"/>
                </a:moveTo>
                <a:cubicBezTo>
                  <a:pt x="696" y="866"/>
                  <a:pt x="1127" y="1829"/>
                  <a:pt x="1127" y="2892"/>
                </a:cubicBezTo>
                <a:cubicBezTo>
                  <a:pt x="1127" y="3955"/>
                  <a:pt x="696" y="4918"/>
                  <a:pt x="0" y="5615"/>
                </a:cubicBezTo>
                <a:lnTo>
                  <a:pt x="168" y="5784"/>
                </a:lnTo>
                <a:cubicBezTo>
                  <a:pt x="908" y="5044"/>
                  <a:pt x="1366" y="4021"/>
                  <a:pt x="1366" y="2892"/>
                </a:cubicBezTo>
                <a:cubicBezTo>
                  <a:pt x="1366" y="1763"/>
                  <a:pt x="908" y="740"/>
                  <a:pt x="168" y="0"/>
                </a:cubicBezTo>
                <a:lnTo>
                  <a:pt x="0" y="169"/>
                </a:lnTo>
                <a:close/>
              </a:path>
            </a:pathLst>
          </a:custGeom>
          <a:solidFill>
            <a:srgbClr val="E0C096"/>
          </a:solidFill>
          <a:ln w="3175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Line 13"/>
          <p:cNvSpPr>
            <a:spLocks noChangeShapeType="1"/>
          </p:cNvSpPr>
          <p:nvPr/>
        </p:nvSpPr>
        <p:spPr bwMode="auto">
          <a:xfrm flipV="1">
            <a:off x="1684504" y="1637920"/>
            <a:ext cx="767357" cy="642401"/>
          </a:xfrm>
          <a:prstGeom prst="line">
            <a:avLst/>
          </a:prstGeom>
          <a:noFill/>
          <a:ln w="19050" cap="flat">
            <a:solidFill>
              <a:schemeClr val="bg1"/>
            </a:solidFill>
            <a:prstDash val="solid"/>
            <a:miter lim="800000"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1992630" y="2516505"/>
            <a:ext cx="1002030" cy="326390"/>
          </a:xfrm>
          <a:prstGeom prst="line">
            <a:avLst/>
          </a:prstGeom>
          <a:noFill/>
          <a:ln w="19050" cap="flat">
            <a:solidFill>
              <a:schemeClr val="bg1"/>
            </a:solidFill>
            <a:prstDash val="solid"/>
            <a:miter lim="800000"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2021840" y="3355340"/>
            <a:ext cx="1015365" cy="259080"/>
          </a:xfrm>
          <a:prstGeom prst="line">
            <a:avLst/>
          </a:prstGeom>
          <a:noFill/>
          <a:ln w="19050" cap="flat">
            <a:solidFill>
              <a:schemeClr val="bg1"/>
            </a:solidFill>
            <a:prstDash val="solid"/>
            <a:miter lim="800000"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 flipV="1">
            <a:off x="1717173" y="3852736"/>
            <a:ext cx="796516" cy="785533"/>
          </a:xfrm>
          <a:prstGeom prst="line">
            <a:avLst/>
          </a:prstGeom>
          <a:noFill/>
          <a:ln w="19050" cap="flat">
            <a:solidFill>
              <a:schemeClr val="bg1"/>
            </a:solidFill>
            <a:prstDash val="solid"/>
            <a:miter lim="800000"/>
            <a:headEnd type="triangle" w="lg" len="lg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513330" y="988060"/>
            <a:ext cx="788670" cy="678815"/>
          </a:xfrm>
          <a:prstGeom prst="ellipse">
            <a:avLst/>
          </a:prstGeom>
          <a:solidFill>
            <a:srgbClr val="DDBC90"/>
          </a:solidFill>
          <a:ln w="19050" cap="flat" cmpd="sng" algn="ctr">
            <a:solidFill>
              <a:srgbClr val="D7B4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3039110" y="2207260"/>
            <a:ext cx="762000" cy="692785"/>
          </a:xfrm>
          <a:prstGeom prst="ellipse">
            <a:avLst/>
          </a:prstGeom>
          <a:solidFill>
            <a:srgbClr val="DDBC90"/>
          </a:solidFill>
          <a:ln w="19050" cap="flat" cmpd="sng" algn="ctr">
            <a:solidFill>
              <a:srgbClr val="D7B4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3137535" y="3440430"/>
            <a:ext cx="758190" cy="692150"/>
          </a:xfrm>
          <a:prstGeom prst="ellipse">
            <a:avLst/>
          </a:prstGeom>
          <a:solidFill>
            <a:srgbClr val="DDBC90"/>
          </a:solidFill>
          <a:ln w="19050" cap="flat" cmpd="sng" algn="ctr">
            <a:solidFill>
              <a:srgbClr val="D7B4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2590800" y="4660265"/>
            <a:ext cx="807085" cy="746760"/>
          </a:xfrm>
          <a:prstGeom prst="ellipse">
            <a:avLst/>
          </a:prstGeom>
          <a:solidFill>
            <a:srgbClr val="E0C096"/>
          </a:solidFill>
          <a:ln w="19050" cap="flat" cmpd="sng" algn="ctr">
            <a:solidFill>
              <a:srgbClr val="D7B4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90800" y="1090930"/>
            <a:ext cx="556260" cy="371475"/>
          </a:xfrm>
          <a:prstGeom prst="rect">
            <a:avLst/>
          </a:prstGeom>
          <a:noFill/>
          <a:ln w="1905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380" tIns="45690" rIns="91380" bIns="45690" numCol="1" spcCol="0" rtlCol="0" fromWordArt="0" anchor="t" anchorCtr="0" forceAA="0" compatLnSpc="1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ea typeface="微软雅黑" panose="020B0503020204020204" charset="-122"/>
              </a:rPr>
              <a:t>1</a:t>
            </a:r>
          </a:p>
        </p:txBody>
      </p:sp>
      <p:sp>
        <p:nvSpPr>
          <p:cNvPr id="16" name="矩形 15"/>
          <p:cNvSpPr/>
          <p:nvPr/>
        </p:nvSpPr>
        <p:spPr>
          <a:xfrm>
            <a:off x="3147060" y="2367280"/>
            <a:ext cx="548640" cy="288290"/>
          </a:xfrm>
          <a:prstGeom prst="rect">
            <a:avLst/>
          </a:prstGeom>
          <a:noFill/>
          <a:ln w="1905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380" tIns="45690" rIns="91380" bIns="45690" numCol="1" spcCol="0" rtlCol="0" fromWordArt="0" anchor="t" anchorCtr="0" forceAA="0" compatLnSpc="1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ea typeface="微软雅黑" panose="020B0503020204020204" charset="-122"/>
              </a:rPr>
              <a:t>2</a:t>
            </a:r>
          </a:p>
        </p:txBody>
      </p:sp>
      <p:sp>
        <p:nvSpPr>
          <p:cNvPr id="18" name="矩形 17"/>
          <p:cNvSpPr/>
          <p:nvPr/>
        </p:nvSpPr>
        <p:spPr>
          <a:xfrm>
            <a:off x="3329940" y="3590925"/>
            <a:ext cx="462915" cy="378460"/>
          </a:xfrm>
          <a:prstGeom prst="rect">
            <a:avLst/>
          </a:prstGeom>
          <a:noFill/>
          <a:ln w="1905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380" tIns="45690" rIns="91380" bIns="45690" numCol="1" spcCol="0" rtlCol="0" fromWordArt="0" anchor="t" anchorCtr="0" forceAA="0" compatLnSpc="1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ea typeface="微软雅黑" panose="020B0503020204020204" charset="-122"/>
              </a:rPr>
              <a:t>3</a:t>
            </a:r>
          </a:p>
        </p:txBody>
      </p:sp>
      <p:sp>
        <p:nvSpPr>
          <p:cNvPr id="20" name="矩形 19"/>
          <p:cNvSpPr/>
          <p:nvPr/>
        </p:nvSpPr>
        <p:spPr>
          <a:xfrm>
            <a:off x="2760980" y="4823460"/>
            <a:ext cx="509270" cy="378460"/>
          </a:xfrm>
          <a:prstGeom prst="rect">
            <a:avLst/>
          </a:prstGeom>
          <a:noFill/>
          <a:ln w="1905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380" tIns="45690" rIns="91380" bIns="45690" numCol="1" spcCol="0" rtlCol="0" fromWordArt="0" anchor="t" anchorCtr="0" forceAA="0" compatLnSpc="1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/>
                </a:solidFill>
                <a:ea typeface="微软雅黑" panose="020B0503020204020204" charset="-122"/>
              </a:rPr>
              <a:t>4</a:t>
            </a:r>
          </a:p>
        </p:txBody>
      </p:sp>
      <p:sp>
        <p:nvSpPr>
          <p:cNvPr id="27" name="矩形 26"/>
          <p:cNvSpPr/>
          <p:nvPr/>
        </p:nvSpPr>
        <p:spPr>
          <a:xfrm>
            <a:off x="3529965" y="988060"/>
            <a:ext cx="199199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体能心态的准备</a:t>
            </a:r>
          </a:p>
        </p:txBody>
      </p:sp>
      <p:sp>
        <p:nvSpPr>
          <p:cNvPr id="28" name="矩形 27"/>
          <p:cNvSpPr/>
          <p:nvPr/>
        </p:nvSpPr>
        <p:spPr>
          <a:xfrm>
            <a:off x="3895725" y="2077085"/>
            <a:ext cx="193294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产品资料的准备</a:t>
            </a:r>
          </a:p>
        </p:txBody>
      </p:sp>
      <p:sp>
        <p:nvSpPr>
          <p:cNvPr id="29" name="矩形 28"/>
          <p:cNvSpPr/>
          <p:nvPr/>
        </p:nvSpPr>
        <p:spPr>
          <a:xfrm>
            <a:off x="4022090" y="3307080"/>
            <a:ext cx="191706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客户资料的准备</a:t>
            </a:r>
          </a:p>
        </p:txBody>
      </p:sp>
      <p:sp>
        <p:nvSpPr>
          <p:cNvPr id="30" name="矩形 29"/>
          <p:cNvSpPr/>
          <p:nvPr/>
        </p:nvSpPr>
        <p:spPr>
          <a:xfrm>
            <a:off x="3590925" y="4860925"/>
            <a:ext cx="156400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结果的准备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721225" y="1656715"/>
            <a:ext cx="5154543" cy="2859405"/>
            <a:chOff x="2175" y="2229"/>
            <a:chExt cx="15242" cy="4888"/>
          </a:xfrm>
        </p:grpSpPr>
        <p:grpSp>
          <p:nvGrpSpPr>
            <p:cNvPr id="24" name="组合 23"/>
            <p:cNvGrpSpPr/>
            <p:nvPr/>
          </p:nvGrpSpPr>
          <p:grpSpPr>
            <a:xfrm>
              <a:off x="8300" y="2229"/>
              <a:ext cx="810" cy="749"/>
              <a:chOff x="1177644" y="980728"/>
              <a:chExt cx="514432" cy="475932"/>
            </a:xfrm>
          </p:grpSpPr>
          <p:sp>
            <p:nvSpPr>
              <p:cNvPr id="26" name="矩形: 圆角 9"/>
              <p:cNvSpPr/>
              <p:nvPr/>
            </p:nvSpPr>
            <p:spPr bwMode="auto">
              <a:xfrm>
                <a:off x="1177644" y="980728"/>
                <a:ext cx="514432" cy="475932"/>
              </a:xfrm>
              <a:prstGeom prst="roundRect">
                <a:avLst>
                  <a:gd name="adj" fmla="val 8229"/>
                </a:avLst>
              </a:prstGeom>
              <a:gradFill>
                <a:gsLst>
                  <a:gs pos="0">
                    <a:srgbClr val="C1975F"/>
                  </a:gs>
                  <a:gs pos="100000">
                    <a:srgbClr val="E8CAA2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199109" y="995213"/>
                <a:ext cx="492514" cy="400745"/>
              </a:xfrm>
              <a:prstGeom prst="rect">
                <a:avLst/>
              </a:prstGeom>
              <a:solidFill>
                <a:srgbClr val="E0C09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None/>
                  <a:defRPr kumimoji="0" sz="1800" b="0" i="0" u="none" strike="noStrike" cap="none" normalizeH="0" baseline="0">
                    <a:ln>
                      <a:noFill/>
                    </a:ln>
                    <a:effectLst/>
                    <a:latin typeface="+mj-ea"/>
                    <a:ea typeface="+mj-ea"/>
                  </a:defRPr>
                </a:lvl1pPr>
              </a:lstStyle>
              <a:p>
                <a:r>
                  <a:rPr lang="zh-CN" altLang="en-US" sz="2000" dirty="0"/>
                  <a:t>一</a:t>
                </a:r>
              </a:p>
            </p:txBody>
          </p:sp>
        </p:grpSp>
        <p:sp>
          <p:nvSpPr>
            <p:cNvPr id="36" name="TextBox 42"/>
            <p:cNvSpPr txBox="1"/>
            <p:nvPr/>
          </p:nvSpPr>
          <p:spPr>
            <a:xfrm>
              <a:off x="9126" y="2264"/>
              <a:ext cx="5042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b="1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800" b="0" dirty="0">
                  <a:solidFill>
                    <a:schemeClr val="bg1"/>
                  </a:solidFill>
                </a:rPr>
                <a:t>结果的准备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2175" y="4842"/>
              <a:ext cx="3684" cy="1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011" y="4508"/>
              <a:ext cx="3497" cy="2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7200" dirty="0">
                <a:solidFill>
                  <a:schemeClr val="bg1"/>
                </a:solidFill>
                <a:latin typeface="Lifeline JL" panose="00000400000000000000" pitchFamily="2" charset="0"/>
              </a:endParaRPr>
            </a:p>
          </p:txBody>
        </p:sp>
        <p:sp>
          <p:nvSpPr>
            <p:cNvPr id="67" name="椭圆 66"/>
            <p:cNvSpPr/>
            <p:nvPr/>
          </p:nvSpPr>
          <p:spPr bwMode="auto">
            <a:xfrm>
              <a:off x="8004" y="3688"/>
              <a:ext cx="686" cy="643"/>
            </a:xfrm>
            <a:prstGeom prst="ellipse">
              <a:avLst/>
            </a:prstGeom>
            <a:solidFill>
              <a:srgbClr val="E0C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r>
                <a:rPr lang="en-US" altLang="zh-CN" sz="1400">
                  <a:latin typeface="+mj-ea"/>
                  <a:ea typeface="+mj-ea"/>
                </a:rPr>
                <a:t>1</a:t>
              </a: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13213" y="3694"/>
              <a:ext cx="687" cy="597"/>
            </a:xfrm>
            <a:prstGeom prst="ellipse">
              <a:avLst/>
            </a:prstGeom>
            <a:solidFill>
              <a:srgbClr val="E0C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r>
                <a:rPr lang="en-US" altLang="zh-CN" sz="1400">
                  <a:latin typeface="+mj-ea"/>
                  <a:ea typeface="+mj-ea"/>
                </a:rPr>
                <a:t>2</a:t>
              </a: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8005" y="5041"/>
              <a:ext cx="686" cy="597"/>
            </a:xfrm>
            <a:prstGeom prst="ellipse">
              <a:avLst/>
            </a:prstGeom>
            <a:solidFill>
              <a:srgbClr val="E0C0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r>
                <a:rPr lang="en-US" altLang="zh-CN" sz="1400">
                  <a:latin typeface="+mj-ea"/>
                  <a:ea typeface="+mj-ea"/>
                </a:rPr>
                <a:t>3</a:t>
              </a: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13212" y="5154"/>
              <a:ext cx="683" cy="597"/>
            </a:xfrm>
            <a:prstGeom prst="ellipse">
              <a:avLst/>
            </a:prstGeom>
            <a:solidFill>
              <a:srgbClr val="DDBC9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r>
                <a:rPr lang="en-US" altLang="zh-CN" sz="1400">
                  <a:latin typeface="+mj-ea"/>
                  <a:ea typeface="+mj-ea"/>
                </a:rPr>
                <a:t>4</a:t>
              </a:r>
              <a:endParaRPr lang="zh-CN" altLang="en-US" sz="1400">
                <a:latin typeface="+mj-ea"/>
                <a:ea typeface="+mj-ea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 bwMode="auto">
            <a:xfrm>
              <a:off x="8274" y="3246"/>
              <a:ext cx="91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文本框 39"/>
          <p:cNvSpPr txBox="1"/>
          <p:nvPr/>
        </p:nvSpPr>
        <p:spPr>
          <a:xfrm>
            <a:off x="6939915" y="3364230"/>
            <a:ext cx="1560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客户的抗拒点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939915" y="2528570"/>
            <a:ext cx="1403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我要的结果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8700135" y="2474595"/>
            <a:ext cx="1616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客户要的结果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8755380" y="3348990"/>
            <a:ext cx="1616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如何解除抗拒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auto">
          <a:xfrm>
            <a:off x="1550670" y="1735455"/>
            <a:ext cx="1678940" cy="1892935"/>
          </a:xfrm>
          <a:custGeom>
            <a:avLst/>
            <a:gdLst>
              <a:gd name="T0" fmla="*/ 859 w 1619"/>
              <a:gd name="T1" fmla="*/ 20 h 1850"/>
              <a:gd name="T2" fmla="*/ 1214 w 1619"/>
              <a:gd name="T3" fmla="*/ 225 h 1850"/>
              <a:gd name="T4" fmla="*/ 1571 w 1619"/>
              <a:gd name="T5" fmla="*/ 431 h 1850"/>
              <a:gd name="T6" fmla="*/ 1618 w 1619"/>
              <a:gd name="T7" fmla="*/ 515 h 1850"/>
              <a:gd name="T8" fmla="*/ 1618 w 1619"/>
              <a:gd name="T9" fmla="*/ 925 h 1850"/>
              <a:gd name="T10" fmla="*/ 1618 w 1619"/>
              <a:gd name="T11" fmla="*/ 1337 h 1850"/>
              <a:gd name="T12" fmla="*/ 1569 w 1619"/>
              <a:gd name="T13" fmla="*/ 1420 h 1850"/>
              <a:gd name="T14" fmla="*/ 1214 w 1619"/>
              <a:gd name="T15" fmla="*/ 1625 h 1850"/>
              <a:gd name="T16" fmla="*/ 857 w 1619"/>
              <a:gd name="T17" fmla="*/ 1831 h 1850"/>
              <a:gd name="T18" fmla="*/ 760 w 1619"/>
              <a:gd name="T19" fmla="*/ 1830 h 1850"/>
              <a:gd name="T20" fmla="*/ 405 w 1619"/>
              <a:gd name="T21" fmla="*/ 1625 h 1850"/>
              <a:gd name="T22" fmla="*/ 48 w 1619"/>
              <a:gd name="T23" fmla="*/ 1419 h 1850"/>
              <a:gd name="T24" fmla="*/ 1 w 1619"/>
              <a:gd name="T25" fmla="*/ 1334 h 1850"/>
              <a:gd name="T26" fmla="*/ 1 w 1619"/>
              <a:gd name="T27" fmla="*/ 925 h 1850"/>
              <a:gd name="T28" fmla="*/ 1 w 1619"/>
              <a:gd name="T29" fmla="*/ 512 h 1850"/>
              <a:gd name="T30" fmla="*/ 51 w 1619"/>
              <a:gd name="T31" fmla="*/ 430 h 1850"/>
              <a:gd name="T32" fmla="*/ 405 w 1619"/>
              <a:gd name="T33" fmla="*/ 225 h 1850"/>
              <a:gd name="T34" fmla="*/ 763 w 1619"/>
              <a:gd name="T35" fmla="*/ 18 h 1850"/>
              <a:gd name="T36" fmla="*/ 859 w 1619"/>
              <a:gd name="T37" fmla="*/ 2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19" h="1850">
                <a:moveTo>
                  <a:pt x="859" y="20"/>
                </a:moveTo>
                <a:lnTo>
                  <a:pt x="1214" y="225"/>
                </a:lnTo>
                <a:cubicBezTo>
                  <a:pt x="1333" y="294"/>
                  <a:pt x="1452" y="362"/>
                  <a:pt x="1571" y="431"/>
                </a:cubicBezTo>
                <a:cubicBezTo>
                  <a:pt x="1603" y="448"/>
                  <a:pt x="1617" y="477"/>
                  <a:pt x="1618" y="515"/>
                </a:cubicBezTo>
                <a:lnTo>
                  <a:pt x="1618" y="925"/>
                </a:lnTo>
                <a:cubicBezTo>
                  <a:pt x="1618" y="1062"/>
                  <a:pt x="1618" y="1200"/>
                  <a:pt x="1618" y="1337"/>
                </a:cubicBezTo>
                <a:cubicBezTo>
                  <a:pt x="1619" y="1373"/>
                  <a:pt x="1601" y="1400"/>
                  <a:pt x="1569" y="1420"/>
                </a:cubicBezTo>
                <a:lnTo>
                  <a:pt x="1214" y="1625"/>
                </a:lnTo>
                <a:cubicBezTo>
                  <a:pt x="1095" y="1694"/>
                  <a:pt x="976" y="1763"/>
                  <a:pt x="857" y="1831"/>
                </a:cubicBezTo>
                <a:cubicBezTo>
                  <a:pt x="826" y="1850"/>
                  <a:pt x="794" y="1848"/>
                  <a:pt x="760" y="1830"/>
                </a:cubicBezTo>
                <a:lnTo>
                  <a:pt x="405" y="1625"/>
                </a:lnTo>
                <a:cubicBezTo>
                  <a:pt x="286" y="1556"/>
                  <a:pt x="167" y="1487"/>
                  <a:pt x="48" y="1419"/>
                </a:cubicBezTo>
                <a:cubicBezTo>
                  <a:pt x="17" y="1402"/>
                  <a:pt x="3" y="1373"/>
                  <a:pt x="1" y="1334"/>
                </a:cubicBezTo>
                <a:lnTo>
                  <a:pt x="1" y="925"/>
                </a:lnTo>
                <a:cubicBezTo>
                  <a:pt x="1" y="787"/>
                  <a:pt x="1" y="650"/>
                  <a:pt x="1" y="512"/>
                </a:cubicBezTo>
                <a:cubicBezTo>
                  <a:pt x="0" y="477"/>
                  <a:pt x="18" y="450"/>
                  <a:pt x="51" y="430"/>
                </a:cubicBezTo>
                <a:lnTo>
                  <a:pt x="405" y="225"/>
                </a:lnTo>
                <a:cubicBezTo>
                  <a:pt x="525" y="156"/>
                  <a:pt x="644" y="87"/>
                  <a:pt x="763" y="18"/>
                </a:cubicBezTo>
                <a:cubicBezTo>
                  <a:pt x="793" y="0"/>
                  <a:pt x="825" y="2"/>
                  <a:pt x="859" y="20"/>
                </a:cubicBezTo>
                <a:close/>
              </a:path>
            </a:pathLst>
          </a:custGeom>
          <a:solidFill>
            <a:srgbClr val="E2C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1951355" y="2159000"/>
            <a:ext cx="1028065" cy="1052195"/>
          </a:xfrm>
          <a:custGeom>
            <a:avLst/>
            <a:gdLst>
              <a:gd name="T0" fmla="*/ 587 w 752"/>
              <a:gd name="T1" fmla="*/ 234 h 752"/>
              <a:gd name="T2" fmla="*/ 494 w 752"/>
              <a:gd name="T3" fmla="*/ 188 h 752"/>
              <a:gd name="T4" fmla="*/ 541 w 752"/>
              <a:gd name="T5" fmla="*/ 141 h 752"/>
              <a:gd name="T6" fmla="*/ 634 w 752"/>
              <a:gd name="T7" fmla="*/ 95 h 752"/>
              <a:gd name="T8" fmla="*/ 681 w 752"/>
              <a:gd name="T9" fmla="*/ 141 h 752"/>
              <a:gd name="T10" fmla="*/ 587 w 752"/>
              <a:gd name="T11" fmla="*/ 0 h 752"/>
              <a:gd name="T12" fmla="*/ 587 w 752"/>
              <a:gd name="T13" fmla="*/ 329 h 752"/>
              <a:gd name="T14" fmla="*/ 587 w 752"/>
              <a:gd name="T15" fmla="*/ 0 h 752"/>
              <a:gd name="T16" fmla="*/ 402 w 752"/>
              <a:gd name="T17" fmla="*/ 586 h 752"/>
              <a:gd name="T18" fmla="*/ 402 w 752"/>
              <a:gd name="T19" fmla="*/ 704 h 752"/>
              <a:gd name="T20" fmla="*/ 200 w 752"/>
              <a:gd name="T21" fmla="*/ 704 h 752"/>
              <a:gd name="T22" fmla="*/ 47 w 752"/>
              <a:gd name="T23" fmla="*/ 647 h 752"/>
              <a:gd name="T24" fmla="*/ 63 w 752"/>
              <a:gd name="T25" fmla="*/ 65 h 752"/>
              <a:gd name="T26" fmla="*/ 411 w 752"/>
              <a:gd name="T27" fmla="*/ 48 h 752"/>
              <a:gd name="T28" fmla="*/ 99 w 752"/>
              <a:gd name="T29" fmla="*/ 0 h 752"/>
              <a:gd name="T30" fmla="*/ 0 w 752"/>
              <a:gd name="T31" fmla="*/ 99 h 752"/>
              <a:gd name="T32" fmla="*/ 99 w 752"/>
              <a:gd name="T33" fmla="*/ 752 h 752"/>
              <a:gd name="T34" fmla="*/ 366 w 752"/>
              <a:gd name="T35" fmla="*/ 752 h 752"/>
              <a:gd name="T36" fmla="*/ 433 w 752"/>
              <a:gd name="T37" fmla="*/ 740 h 752"/>
              <a:gd name="T38" fmla="*/ 564 w 752"/>
              <a:gd name="T39" fmla="*/ 595 h 752"/>
              <a:gd name="T40" fmla="*/ 564 w 752"/>
              <a:gd name="T41" fmla="*/ 375 h 752"/>
              <a:gd name="T42" fmla="*/ 518 w 752"/>
              <a:gd name="T43" fmla="*/ 586 h 752"/>
              <a:gd name="T44" fmla="*/ 111 w 752"/>
              <a:gd name="T45" fmla="*/ 156 h 752"/>
              <a:gd name="T46" fmla="*/ 94 w 752"/>
              <a:gd name="T47" fmla="*/ 239 h 752"/>
              <a:gd name="T48" fmla="*/ 177 w 752"/>
              <a:gd name="T49" fmla="*/ 256 h 752"/>
              <a:gd name="T50" fmla="*/ 194 w 752"/>
              <a:gd name="T51" fmla="*/ 172 h 752"/>
              <a:gd name="T52" fmla="*/ 177 w 752"/>
              <a:gd name="T53" fmla="*/ 326 h 752"/>
              <a:gd name="T54" fmla="*/ 94 w 752"/>
              <a:gd name="T55" fmla="*/ 343 h 752"/>
              <a:gd name="T56" fmla="*/ 111 w 752"/>
              <a:gd name="T57" fmla="*/ 426 h 752"/>
              <a:gd name="T58" fmla="*/ 194 w 752"/>
              <a:gd name="T59" fmla="*/ 409 h 752"/>
              <a:gd name="T60" fmla="*/ 177 w 752"/>
              <a:gd name="T61" fmla="*/ 326 h 752"/>
              <a:gd name="T62" fmla="*/ 111 w 752"/>
              <a:gd name="T63" fmla="*/ 496 h 752"/>
              <a:gd name="T64" fmla="*/ 94 w 752"/>
              <a:gd name="T65" fmla="*/ 580 h 752"/>
              <a:gd name="T66" fmla="*/ 177 w 752"/>
              <a:gd name="T67" fmla="*/ 596 h 752"/>
              <a:gd name="T68" fmla="*/ 194 w 752"/>
              <a:gd name="T69" fmla="*/ 513 h 752"/>
              <a:gd name="T70" fmla="*/ 376 w 752"/>
              <a:gd name="T71" fmla="*/ 165 h 752"/>
              <a:gd name="T72" fmla="*/ 235 w 752"/>
              <a:gd name="T73" fmla="*/ 188 h 752"/>
              <a:gd name="T74" fmla="*/ 381 w 752"/>
              <a:gd name="T75" fmla="*/ 212 h 752"/>
              <a:gd name="T76" fmla="*/ 258 w 752"/>
              <a:gd name="T77" fmla="*/ 259 h 752"/>
              <a:gd name="T78" fmla="*/ 258 w 752"/>
              <a:gd name="T79" fmla="*/ 306 h 752"/>
              <a:gd name="T80" fmla="*/ 398 w 752"/>
              <a:gd name="T81" fmla="*/ 259 h 752"/>
              <a:gd name="T82" fmla="*/ 235 w 752"/>
              <a:gd name="T83" fmla="*/ 376 h 752"/>
              <a:gd name="T84" fmla="*/ 447 w 752"/>
              <a:gd name="T85" fmla="*/ 400 h 752"/>
              <a:gd name="T86" fmla="*/ 447 w 752"/>
              <a:gd name="T87" fmla="*/ 353 h 752"/>
              <a:gd name="T88" fmla="*/ 235 w 752"/>
              <a:gd name="T89" fmla="*/ 376 h 752"/>
              <a:gd name="T90" fmla="*/ 258 w 752"/>
              <a:gd name="T91" fmla="*/ 447 h 752"/>
              <a:gd name="T92" fmla="*/ 258 w 752"/>
              <a:gd name="T93" fmla="*/ 494 h 752"/>
              <a:gd name="T94" fmla="*/ 470 w 752"/>
              <a:gd name="T95" fmla="*/ 470 h 752"/>
              <a:gd name="T96" fmla="*/ 353 w 752"/>
              <a:gd name="T97" fmla="*/ 541 h 752"/>
              <a:gd name="T98" fmla="*/ 235 w 752"/>
              <a:gd name="T99" fmla="*/ 564 h 752"/>
              <a:gd name="T100" fmla="*/ 353 w 752"/>
              <a:gd name="T101" fmla="*/ 587 h 752"/>
              <a:gd name="T102" fmla="*/ 353 w 752"/>
              <a:gd name="T103" fmla="*/ 5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52" h="752">
                <a:moveTo>
                  <a:pt x="681" y="141"/>
                </a:moveTo>
                <a:lnTo>
                  <a:pt x="587" y="234"/>
                </a:lnTo>
                <a:cubicBezTo>
                  <a:pt x="575" y="247"/>
                  <a:pt x="554" y="247"/>
                  <a:pt x="541" y="234"/>
                </a:cubicBezTo>
                <a:lnTo>
                  <a:pt x="494" y="188"/>
                </a:lnTo>
                <a:cubicBezTo>
                  <a:pt x="482" y="175"/>
                  <a:pt x="482" y="154"/>
                  <a:pt x="494" y="141"/>
                </a:cubicBezTo>
                <a:cubicBezTo>
                  <a:pt x="508" y="129"/>
                  <a:pt x="528" y="129"/>
                  <a:pt x="541" y="141"/>
                </a:cubicBezTo>
                <a:lnTo>
                  <a:pt x="564" y="165"/>
                </a:lnTo>
                <a:lnTo>
                  <a:pt x="634" y="95"/>
                </a:lnTo>
                <a:cubicBezTo>
                  <a:pt x="647" y="82"/>
                  <a:pt x="668" y="82"/>
                  <a:pt x="681" y="95"/>
                </a:cubicBezTo>
                <a:cubicBezTo>
                  <a:pt x="694" y="108"/>
                  <a:pt x="694" y="129"/>
                  <a:pt x="681" y="141"/>
                </a:cubicBezTo>
                <a:close/>
                <a:moveTo>
                  <a:pt x="587" y="0"/>
                </a:moveTo>
                <a:lnTo>
                  <a:pt x="587" y="0"/>
                </a:lnTo>
                <a:cubicBezTo>
                  <a:pt x="497" y="0"/>
                  <a:pt x="423" y="74"/>
                  <a:pt x="423" y="165"/>
                </a:cubicBezTo>
                <a:cubicBezTo>
                  <a:pt x="423" y="256"/>
                  <a:pt x="497" y="329"/>
                  <a:pt x="587" y="329"/>
                </a:cubicBezTo>
                <a:cubicBezTo>
                  <a:pt x="678" y="329"/>
                  <a:pt x="752" y="256"/>
                  <a:pt x="752" y="165"/>
                </a:cubicBezTo>
                <a:cubicBezTo>
                  <a:pt x="752" y="74"/>
                  <a:pt x="678" y="0"/>
                  <a:pt x="587" y="0"/>
                </a:cubicBezTo>
                <a:close/>
                <a:moveTo>
                  <a:pt x="518" y="586"/>
                </a:moveTo>
                <a:lnTo>
                  <a:pt x="402" y="586"/>
                </a:lnTo>
                <a:lnTo>
                  <a:pt x="402" y="704"/>
                </a:lnTo>
                <a:lnTo>
                  <a:pt x="402" y="704"/>
                </a:lnTo>
                <a:lnTo>
                  <a:pt x="363" y="704"/>
                </a:lnTo>
                <a:lnTo>
                  <a:pt x="200" y="704"/>
                </a:lnTo>
                <a:lnTo>
                  <a:pt x="104" y="704"/>
                </a:lnTo>
                <a:cubicBezTo>
                  <a:pt x="72" y="704"/>
                  <a:pt x="47" y="678"/>
                  <a:pt x="47" y="647"/>
                </a:cubicBezTo>
                <a:lnTo>
                  <a:pt x="47" y="106"/>
                </a:lnTo>
                <a:cubicBezTo>
                  <a:pt x="47" y="90"/>
                  <a:pt x="52" y="76"/>
                  <a:pt x="63" y="65"/>
                </a:cubicBezTo>
                <a:cubicBezTo>
                  <a:pt x="74" y="54"/>
                  <a:pt x="89" y="48"/>
                  <a:pt x="104" y="48"/>
                </a:cubicBezTo>
                <a:lnTo>
                  <a:pt x="411" y="48"/>
                </a:lnTo>
                <a:cubicBezTo>
                  <a:pt x="423" y="30"/>
                  <a:pt x="438" y="14"/>
                  <a:pt x="455" y="0"/>
                </a:cubicBezTo>
                <a:lnTo>
                  <a:pt x="99" y="0"/>
                </a:lnTo>
                <a:cubicBezTo>
                  <a:pt x="72" y="0"/>
                  <a:pt x="47" y="11"/>
                  <a:pt x="29" y="29"/>
                </a:cubicBezTo>
                <a:cubicBezTo>
                  <a:pt x="11" y="47"/>
                  <a:pt x="0" y="72"/>
                  <a:pt x="0" y="99"/>
                </a:cubicBezTo>
                <a:lnTo>
                  <a:pt x="0" y="653"/>
                </a:lnTo>
                <a:cubicBezTo>
                  <a:pt x="0" y="708"/>
                  <a:pt x="45" y="752"/>
                  <a:pt x="99" y="752"/>
                </a:cubicBezTo>
                <a:lnTo>
                  <a:pt x="198" y="752"/>
                </a:lnTo>
                <a:lnTo>
                  <a:pt x="366" y="752"/>
                </a:lnTo>
                <a:lnTo>
                  <a:pt x="406" y="752"/>
                </a:lnTo>
                <a:cubicBezTo>
                  <a:pt x="416" y="752"/>
                  <a:pt x="426" y="748"/>
                  <a:pt x="433" y="740"/>
                </a:cubicBezTo>
                <a:lnTo>
                  <a:pt x="552" y="622"/>
                </a:lnTo>
                <a:cubicBezTo>
                  <a:pt x="559" y="614"/>
                  <a:pt x="563" y="605"/>
                  <a:pt x="564" y="595"/>
                </a:cubicBezTo>
                <a:cubicBezTo>
                  <a:pt x="564" y="594"/>
                  <a:pt x="564" y="592"/>
                  <a:pt x="564" y="591"/>
                </a:cubicBezTo>
                <a:lnTo>
                  <a:pt x="564" y="375"/>
                </a:lnTo>
                <a:cubicBezTo>
                  <a:pt x="548" y="373"/>
                  <a:pt x="532" y="369"/>
                  <a:pt x="518" y="364"/>
                </a:cubicBezTo>
                <a:lnTo>
                  <a:pt x="518" y="586"/>
                </a:lnTo>
                <a:close/>
                <a:moveTo>
                  <a:pt x="177" y="156"/>
                </a:moveTo>
                <a:lnTo>
                  <a:pt x="111" y="156"/>
                </a:lnTo>
                <a:cubicBezTo>
                  <a:pt x="101" y="156"/>
                  <a:pt x="94" y="163"/>
                  <a:pt x="94" y="172"/>
                </a:cubicBezTo>
                <a:lnTo>
                  <a:pt x="94" y="239"/>
                </a:lnTo>
                <a:cubicBezTo>
                  <a:pt x="94" y="248"/>
                  <a:pt x="101" y="256"/>
                  <a:pt x="111" y="256"/>
                </a:cubicBezTo>
                <a:lnTo>
                  <a:pt x="177" y="256"/>
                </a:lnTo>
                <a:cubicBezTo>
                  <a:pt x="186" y="256"/>
                  <a:pt x="194" y="248"/>
                  <a:pt x="194" y="239"/>
                </a:cubicBezTo>
                <a:lnTo>
                  <a:pt x="194" y="172"/>
                </a:lnTo>
                <a:cubicBezTo>
                  <a:pt x="194" y="163"/>
                  <a:pt x="186" y="156"/>
                  <a:pt x="177" y="156"/>
                </a:cubicBezTo>
                <a:close/>
                <a:moveTo>
                  <a:pt x="177" y="326"/>
                </a:moveTo>
                <a:lnTo>
                  <a:pt x="111" y="326"/>
                </a:lnTo>
                <a:cubicBezTo>
                  <a:pt x="101" y="326"/>
                  <a:pt x="94" y="334"/>
                  <a:pt x="94" y="343"/>
                </a:cubicBezTo>
                <a:lnTo>
                  <a:pt x="94" y="409"/>
                </a:lnTo>
                <a:cubicBezTo>
                  <a:pt x="94" y="419"/>
                  <a:pt x="101" y="426"/>
                  <a:pt x="111" y="426"/>
                </a:cubicBezTo>
                <a:lnTo>
                  <a:pt x="177" y="426"/>
                </a:lnTo>
                <a:cubicBezTo>
                  <a:pt x="186" y="426"/>
                  <a:pt x="194" y="419"/>
                  <a:pt x="194" y="409"/>
                </a:cubicBezTo>
                <a:lnTo>
                  <a:pt x="194" y="343"/>
                </a:lnTo>
                <a:cubicBezTo>
                  <a:pt x="194" y="334"/>
                  <a:pt x="186" y="326"/>
                  <a:pt x="177" y="326"/>
                </a:cubicBezTo>
                <a:close/>
                <a:moveTo>
                  <a:pt x="177" y="496"/>
                </a:moveTo>
                <a:lnTo>
                  <a:pt x="111" y="496"/>
                </a:lnTo>
                <a:cubicBezTo>
                  <a:pt x="101" y="496"/>
                  <a:pt x="94" y="504"/>
                  <a:pt x="94" y="513"/>
                </a:cubicBezTo>
                <a:lnTo>
                  <a:pt x="94" y="580"/>
                </a:lnTo>
                <a:cubicBezTo>
                  <a:pt x="94" y="589"/>
                  <a:pt x="101" y="596"/>
                  <a:pt x="111" y="596"/>
                </a:cubicBezTo>
                <a:lnTo>
                  <a:pt x="177" y="596"/>
                </a:lnTo>
                <a:cubicBezTo>
                  <a:pt x="186" y="596"/>
                  <a:pt x="194" y="589"/>
                  <a:pt x="194" y="580"/>
                </a:cubicBezTo>
                <a:lnTo>
                  <a:pt x="194" y="513"/>
                </a:lnTo>
                <a:cubicBezTo>
                  <a:pt x="194" y="504"/>
                  <a:pt x="186" y="496"/>
                  <a:pt x="177" y="496"/>
                </a:cubicBezTo>
                <a:close/>
                <a:moveTo>
                  <a:pt x="376" y="165"/>
                </a:moveTo>
                <a:lnTo>
                  <a:pt x="258" y="165"/>
                </a:lnTo>
                <a:cubicBezTo>
                  <a:pt x="246" y="165"/>
                  <a:pt x="235" y="175"/>
                  <a:pt x="235" y="188"/>
                </a:cubicBezTo>
                <a:cubicBezTo>
                  <a:pt x="235" y="201"/>
                  <a:pt x="246" y="212"/>
                  <a:pt x="258" y="212"/>
                </a:cubicBezTo>
                <a:lnTo>
                  <a:pt x="381" y="212"/>
                </a:lnTo>
                <a:cubicBezTo>
                  <a:pt x="378" y="196"/>
                  <a:pt x="376" y="181"/>
                  <a:pt x="376" y="165"/>
                </a:cubicBezTo>
                <a:close/>
                <a:moveTo>
                  <a:pt x="258" y="259"/>
                </a:moveTo>
                <a:cubicBezTo>
                  <a:pt x="246" y="259"/>
                  <a:pt x="235" y="269"/>
                  <a:pt x="235" y="282"/>
                </a:cubicBezTo>
                <a:cubicBezTo>
                  <a:pt x="235" y="295"/>
                  <a:pt x="246" y="306"/>
                  <a:pt x="258" y="306"/>
                </a:cubicBezTo>
                <a:lnTo>
                  <a:pt x="430" y="306"/>
                </a:lnTo>
                <a:cubicBezTo>
                  <a:pt x="418" y="292"/>
                  <a:pt x="407" y="276"/>
                  <a:pt x="398" y="259"/>
                </a:cubicBezTo>
                <a:lnTo>
                  <a:pt x="258" y="259"/>
                </a:lnTo>
                <a:close/>
                <a:moveTo>
                  <a:pt x="235" y="376"/>
                </a:moveTo>
                <a:cubicBezTo>
                  <a:pt x="235" y="389"/>
                  <a:pt x="246" y="400"/>
                  <a:pt x="258" y="400"/>
                </a:cubicBezTo>
                <a:lnTo>
                  <a:pt x="447" y="400"/>
                </a:lnTo>
                <a:cubicBezTo>
                  <a:pt x="460" y="400"/>
                  <a:pt x="470" y="389"/>
                  <a:pt x="470" y="376"/>
                </a:cubicBezTo>
                <a:cubicBezTo>
                  <a:pt x="470" y="363"/>
                  <a:pt x="460" y="353"/>
                  <a:pt x="447" y="353"/>
                </a:cubicBezTo>
                <a:lnTo>
                  <a:pt x="258" y="353"/>
                </a:lnTo>
                <a:cubicBezTo>
                  <a:pt x="246" y="353"/>
                  <a:pt x="235" y="363"/>
                  <a:pt x="235" y="376"/>
                </a:cubicBezTo>
                <a:close/>
                <a:moveTo>
                  <a:pt x="447" y="447"/>
                </a:moveTo>
                <a:lnTo>
                  <a:pt x="258" y="447"/>
                </a:lnTo>
                <a:cubicBezTo>
                  <a:pt x="246" y="447"/>
                  <a:pt x="235" y="457"/>
                  <a:pt x="235" y="470"/>
                </a:cubicBezTo>
                <a:cubicBezTo>
                  <a:pt x="235" y="483"/>
                  <a:pt x="246" y="494"/>
                  <a:pt x="258" y="494"/>
                </a:cubicBezTo>
                <a:lnTo>
                  <a:pt x="447" y="494"/>
                </a:lnTo>
                <a:cubicBezTo>
                  <a:pt x="460" y="494"/>
                  <a:pt x="470" y="483"/>
                  <a:pt x="470" y="470"/>
                </a:cubicBezTo>
                <a:cubicBezTo>
                  <a:pt x="470" y="457"/>
                  <a:pt x="460" y="447"/>
                  <a:pt x="447" y="447"/>
                </a:cubicBezTo>
                <a:close/>
                <a:moveTo>
                  <a:pt x="353" y="541"/>
                </a:moveTo>
                <a:lnTo>
                  <a:pt x="258" y="541"/>
                </a:lnTo>
                <a:cubicBezTo>
                  <a:pt x="246" y="541"/>
                  <a:pt x="235" y="551"/>
                  <a:pt x="235" y="564"/>
                </a:cubicBezTo>
                <a:cubicBezTo>
                  <a:pt x="235" y="577"/>
                  <a:pt x="246" y="587"/>
                  <a:pt x="258" y="587"/>
                </a:cubicBezTo>
                <a:lnTo>
                  <a:pt x="353" y="587"/>
                </a:lnTo>
                <a:cubicBezTo>
                  <a:pt x="366" y="587"/>
                  <a:pt x="376" y="577"/>
                  <a:pt x="376" y="564"/>
                </a:cubicBezTo>
                <a:cubicBezTo>
                  <a:pt x="376" y="551"/>
                  <a:pt x="366" y="541"/>
                  <a:pt x="353" y="54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/>
          </a:p>
        </p:txBody>
      </p:sp>
      <p:sp>
        <p:nvSpPr>
          <p:cNvPr id="29" name="TextBox 61"/>
          <p:cNvSpPr txBox="1"/>
          <p:nvPr/>
        </p:nvSpPr>
        <p:spPr>
          <a:xfrm>
            <a:off x="3651885" y="2058670"/>
            <a:ext cx="59518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dist"/>
            <a:r>
              <a:rPr lang="zh-CN" altLang="en-US" sz="4000" dirty="0">
                <a:solidFill>
                  <a:schemeClr val="bg1"/>
                </a:solidFill>
              </a:rPr>
              <a:t>二：调整自己的情绪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51885" y="3382645"/>
            <a:ext cx="6372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E0C096"/>
                </a:solidFill>
              </a:rPr>
              <a:t>世界上90%以上的成功来自于兴奋度，一流的销售人员一定要有一流的状态，销售是信心的传递，情绪的转移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3651793" y="3092014"/>
            <a:ext cx="7078151" cy="0"/>
          </a:xfrm>
          <a:prstGeom prst="line">
            <a:avLst/>
          </a:prstGeom>
          <a:noFill/>
          <a:ln w="15875" cap="flat">
            <a:solidFill>
              <a:srgbClr val="CFAA7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1607820" y="1861185"/>
            <a:ext cx="1564005" cy="1647825"/>
          </a:xfrm>
          <a:custGeom>
            <a:avLst/>
            <a:gdLst>
              <a:gd name="T0" fmla="*/ 755 w 1461"/>
              <a:gd name="T1" fmla="*/ 12 h 1681"/>
              <a:gd name="T2" fmla="*/ 711 w 1461"/>
              <a:gd name="T3" fmla="*/ 10 h 1681"/>
              <a:gd name="T4" fmla="*/ 710 w 1461"/>
              <a:gd name="T5" fmla="*/ 10 h 1681"/>
              <a:gd name="T6" fmla="*/ 366 w 1461"/>
              <a:gd name="T7" fmla="*/ 209 h 1681"/>
              <a:gd name="T8" fmla="*/ 25 w 1461"/>
              <a:gd name="T9" fmla="*/ 405 h 1681"/>
              <a:gd name="T10" fmla="*/ 1 w 1461"/>
              <a:gd name="T11" fmla="*/ 442 h 1681"/>
              <a:gd name="T12" fmla="*/ 1 w 1461"/>
              <a:gd name="T13" fmla="*/ 444 h 1681"/>
              <a:gd name="T14" fmla="*/ 1 w 1461"/>
              <a:gd name="T15" fmla="*/ 841 h 1681"/>
              <a:gd name="T16" fmla="*/ 1 w 1461"/>
              <a:gd name="T17" fmla="*/ 1234 h 1681"/>
              <a:gd name="T18" fmla="*/ 21 w 1461"/>
              <a:gd name="T19" fmla="*/ 1274 h 1681"/>
              <a:gd name="T20" fmla="*/ 22 w 1461"/>
              <a:gd name="T21" fmla="*/ 1274 h 1681"/>
              <a:gd name="T22" fmla="*/ 366 w 1461"/>
              <a:gd name="T23" fmla="*/ 1473 h 1681"/>
              <a:gd name="T24" fmla="*/ 706 w 1461"/>
              <a:gd name="T25" fmla="*/ 1669 h 1681"/>
              <a:gd name="T26" fmla="*/ 750 w 1461"/>
              <a:gd name="T27" fmla="*/ 1672 h 1681"/>
              <a:gd name="T28" fmla="*/ 752 w 1461"/>
              <a:gd name="T29" fmla="*/ 1671 h 1681"/>
              <a:gd name="T30" fmla="*/ 1096 w 1461"/>
              <a:gd name="T31" fmla="*/ 1473 h 1681"/>
              <a:gd name="T32" fmla="*/ 1436 w 1461"/>
              <a:gd name="T33" fmla="*/ 1276 h 1681"/>
              <a:gd name="T34" fmla="*/ 1460 w 1461"/>
              <a:gd name="T35" fmla="*/ 1239 h 1681"/>
              <a:gd name="T36" fmla="*/ 1460 w 1461"/>
              <a:gd name="T37" fmla="*/ 1238 h 1681"/>
              <a:gd name="T38" fmla="*/ 1460 w 1461"/>
              <a:gd name="T39" fmla="*/ 841 h 1681"/>
              <a:gd name="T40" fmla="*/ 1460 w 1461"/>
              <a:gd name="T41" fmla="*/ 448 h 1681"/>
              <a:gd name="T42" fmla="*/ 1441 w 1461"/>
              <a:gd name="T43" fmla="*/ 408 h 1681"/>
              <a:gd name="T44" fmla="*/ 1439 w 1461"/>
              <a:gd name="T45" fmla="*/ 407 h 1681"/>
              <a:gd name="T46" fmla="*/ 1096 w 1461"/>
              <a:gd name="T47" fmla="*/ 209 h 1681"/>
              <a:gd name="T48" fmla="*/ 755 w 1461"/>
              <a:gd name="T49" fmla="*/ 12 h 1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61" h="1681">
                <a:moveTo>
                  <a:pt x="755" y="12"/>
                </a:moveTo>
                <a:cubicBezTo>
                  <a:pt x="741" y="5"/>
                  <a:pt x="726" y="0"/>
                  <a:pt x="711" y="10"/>
                </a:cubicBezTo>
                <a:lnTo>
                  <a:pt x="710" y="10"/>
                </a:lnTo>
                <a:cubicBezTo>
                  <a:pt x="595" y="77"/>
                  <a:pt x="480" y="143"/>
                  <a:pt x="366" y="209"/>
                </a:cubicBezTo>
                <a:lnTo>
                  <a:pt x="25" y="405"/>
                </a:lnTo>
                <a:cubicBezTo>
                  <a:pt x="11" y="414"/>
                  <a:pt x="0" y="425"/>
                  <a:pt x="1" y="442"/>
                </a:cubicBezTo>
                <a:lnTo>
                  <a:pt x="1" y="444"/>
                </a:lnTo>
                <a:cubicBezTo>
                  <a:pt x="1" y="576"/>
                  <a:pt x="1" y="709"/>
                  <a:pt x="1" y="841"/>
                </a:cubicBezTo>
                <a:lnTo>
                  <a:pt x="1" y="1234"/>
                </a:lnTo>
                <a:cubicBezTo>
                  <a:pt x="2" y="1250"/>
                  <a:pt x="5" y="1265"/>
                  <a:pt x="21" y="1274"/>
                </a:cubicBezTo>
                <a:lnTo>
                  <a:pt x="22" y="1274"/>
                </a:lnTo>
                <a:cubicBezTo>
                  <a:pt x="137" y="1341"/>
                  <a:pt x="251" y="1407"/>
                  <a:pt x="366" y="1473"/>
                </a:cubicBezTo>
                <a:lnTo>
                  <a:pt x="706" y="1669"/>
                </a:lnTo>
                <a:cubicBezTo>
                  <a:pt x="721" y="1677"/>
                  <a:pt x="735" y="1681"/>
                  <a:pt x="750" y="1672"/>
                </a:cubicBezTo>
                <a:lnTo>
                  <a:pt x="752" y="1671"/>
                </a:lnTo>
                <a:cubicBezTo>
                  <a:pt x="866" y="1605"/>
                  <a:pt x="981" y="1539"/>
                  <a:pt x="1096" y="1473"/>
                </a:cubicBezTo>
                <a:lnTo>
                  <a:pt x="1436" y="1276"/>
                </a:lnTo>
                <a:cubicBezTo>
                  <a:pt x="1450" y="1267"/>
                  <a:pt x="1461" y="1257"/>
                  <a:pt x="1460" y="1239"/>
                </a:cubicBezTo>
                <a:lnTo>
                  <a:pt x="1460" y="1238"/>
                </a:lnTo>
                <a:cubicBezTo>
                  <a:pt x="1460" y="1105"/>
                  <a:pt x="1460" y="973"/>
                  <a:pt x="1460" y="841"/>
                </a:cubicBezTo>
                <a:lnTo>
                  <a:pt x="1460" y="448"/>
                </a:lnTo>
                <a:cubicBezTo>
                  <a:pt x="1460" y="431"/>
                  <a:pt x="1456" y="416"/>
                  <a:pt x="1441" y="408"/>
                </a:cubicBezTo>
                <a:lnTo>
                  <a:pt x="1439" y="407"/>
                </a:lnTo>
                <a:cubicBezTo>
                  <a:pt x="1325" y="341"/>
                  <a:pt x="1210" y="275"/>
                  <a:pt x="1096" y="209"/>
                </a:cubicBezTo>
                <a:lnTo>
                  <a:pt x="755" y="12"/>
                </a:lnTo>
                <a:close/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757680" y="1983740"/>
            <a:ext cx="12426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DDBC90"/>
                </a:solidFill>
              </a:rPr>
              <a:t>能力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27350" y="1935480"/>
            <a:ext cx="629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DDBC90"/>
                </a:solidFill>
              </a:rPr>
              <a:t>+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92500" y="1966595"/>
            <a:ext cx="20389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DDBC90"/>
                </a:solidFill>
              </a:rPr>
              <a:t>好心态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74945" y="1905000"/>
            <a:ext cx="6457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DDBC90"/>
                </a:solidFill>
              </a:rPr>
              <a:t>=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920740" y="1983740"/>
            <a:ext cx="2306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DDBC90"/>
                </a:solidFill>
              </a:rPr>
              <a:t>优秀销售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1356903" y="3036134"/>
            <a:ext cx="7078151" cy="0"/>
          </a:xfrm>
          <a:prstGeom prst="line">
            <a:avLst/>
          </a:prstGeom>
          <a:noFill/>
          <a:ln w="15875" cap="flat">
            <a:solidFill>
              <a:srgbClr val="CFAA78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4"/>
          <p:cNvSpPr/>
          <p:nvPr/>
        </p:nvSpPr>
        <p:spPr>
          <a:xfrm flipV="1">
            <a:off x="4497705" y="3827780"/>
            <a:ext cx="5761990" cy="245110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rgbClr val="DDBC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973380" y="3359795"/>
            <a:ext cx="1733082" cy="1731755"/>
            <a:chOff x="5234005" y="3642480"/>
            <a:chExt cx="1733985" cy="1732657"/>
          </a:xfrm>
        </p:grpSpPr>
        <p:sp>
          <p:nvSpPr>
            <p:cNvPr id="18" name="椭圆 17"/>
            <p:cNvSpPr/>
            <p:nvPr/>
          </p:nvSpPr>
          <p:spPr>
            <a:xfrm flipV="1">
              <a:off x="5234005" y="3642480"/>
              <a:ext cx="1733985" cy="1732657"/>
            </a:xfrm>
            <a:prstGeom prst="ellipse">
              <a:avLst/>
            </a:prstGeom>
            <a:gradFill>
              <a:gsLst>
                <a:gs pos="0">
                  <a:srgbClr val="C1975F"/>
                </a:gs>
                <a:gs pos="100000">
                  <a:srgbClr val="E8CAA2"/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en-US">
                <a:latin typeface="+mj-ea"/>
                <a:ea typeface="+mj-ea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 rot="10800000" flipV="1">
              <a:off x="5475948" y="3884886"/>
              <a:ext cx="1283200" cy="128327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12" name="矩形 14"/>
          <p:cNvSpPr/>
          <p:nvPr/>
        </p:nvSpPr>
        <p:spPr>
          <a:xfrm>
            <a:off x="0" y="3114675"/>
            <a:ext cx="7723505" cy="245110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rgbClr val="DDBC9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noAutofit/>
          </a:bodyPr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016115" y="1639570"/>
            <a:ext cx="1668780" cy="1720215"/>
            <a:chOff x="7419971" y="1628742"/>
            <a:chExt cx="1733985" cy="1734085"/>
          </a:xfrm>
        </p:grpSpPr>
        <p:sp>
          <p:nvSpPr>
            <p:cNvPr id="14" name="椭圆 13"/>
            <p:cNvSpPr/>
            <p:nvPr/>
          </p:nvSpPr>
          <p:spPr>
            <a:xfrm>
              <a:off x="7419971" y="1628742"/>
              <a:ext cx="1733985" cy="1734085"/>
            </a:xfrm>
            <a:prstGeom prst="ellipse">
              <a:avLst/>
            </a:prstGeom>
            <a:gradFill>
              <a:gsLst>
                <a:gs pos="0">
                  <a:srgbClr val="C1975F"/>
                </a:gs>
                <a:gs pos="100000">
                  <a:srgbClr val="E8CAA2"/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en-US"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645363" y="1854147"/>
              <a:ext cx="1283200" cy="128327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901950" y="471170"/>
            <a:ext cx="4163695" cy="553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bg1"/>
                </a:solidFill>
              </a:rPr>
              <a:t>三</a:t>
            </a:r>
            <a:r>
              <a:rPr lang="en-US" altLang="zh-CN" sz="3600" dirty="0">
                <a:solidFill>
                  <a:schemeClr val="bg1"/>
                </a:solidFill>
              </a:rPr>
              <a:t>:</a:t>
            </a:r>
            <a:r>
              <a:rPr lang="zh-CN" altLang="en-US" sz="3600" dirty="0">
                <a:solidFill>
                  <a:schemeClr val="bg1"/>
                </a:solidFill>
              </a:rPr>
              <a:t>建立信任</a:t>
            </a:r>
          </a:p>
        </p:txBody>
      </p:sp>
      <p:sp>
        <p:nvSpPr>
          <p:cNvPr id="27" name="矩形 26"/>
          <p:cNvSpPr/>
          <p:nvPr/>
        </p:nvSpPr>
        <p:spPr>
          <a:xfrm>
            <a:off x="727075" y="2247900"/>
            <a:ext cx="62255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1.善于做一个倾听的人，2.真诚的赞美，3.不断的认可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45685" y="4177665"/>
            <a:ext cx="6148705" cy="706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一流的销售人员用80％的时间建立信任感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用20％的时间谈交易，及产品的知识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649154" y="2247799"/>
            <a:ext cx="4019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654775" y="3964356"/>
            <a:ext cx="4019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61.563779527559,&quot;width&quot;:8585.911811023621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6_2"/>
  <p:tag name="KSO_WM_UNIT_ID" val="diagram160193_5*m_h_i*1_6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5_1"/>
  <p:tag name="KSO_WM_UNIT_ID" val="diagram160193_5*m_h_i*1_5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4_1"/>
  <p:tag name="KSO_WM_UNIT_ID" val="diagram160193_5*m_h_i*1_4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LINE_FORE_SCHEMECOLOR_INDEX" val="7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3_1"/>
  <p:tag name="KSO_WM_UNIT_ID" val="diagram160193_5*m_h_i*1_3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LINE_FORE_SCHEMECOLOR_INDEX" val="8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2_1"/>
  <p:tag name="KSO_WM_UNIT_ID" val="diagram160193_5*m_h_i*1_2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9"/>
  <p:tag name="KSO_WM_UNIT_FILL_TYPE" val="1"/>
  <p:tag name="KSO_WM_UNIT_LINE_FORE_SCHEMECOLOR_INDEX" val="9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1_1"/>
  <p:tag name="KSO_WM_UNIT_ID" val="diagram160193_5*m_h_i*1_1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0"/>
  <p:tag name="KSO_WM_UNIT_FILL_TYPE" val="1"/>
  <p:tag name="KSO_WM_UNIT_LINE_FORE_SCHEMECOLOR_INDEX" val="10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6_1"/>
  <p:tag name="KSO_WM_UNIT_ID" val="diagram160193_5*m_h_i*1_6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6_1"/>
  <p:tag name="KSO_WM_UNIT_ID" val="diagram160193_5*m_h_i*1_6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6_1"/>
  <p:tag name="KSO_WM_UNIT_ID" val="diagram160193_5*m_h_i*1_6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6_1"/>
  <p:tag name="KSO_WM_UNIT_ID" val="diagram160193_5*m_h_i*1_6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a"/>
  <p:tag name="KSO_WM_UNIT_INDEX" val="1"/>
  <p:tag name="KSO_WM_UNIT_ID" val="diagram160193_5*a*1"/>
  <p:tag name="KSO_WM_UNIT_LAYERLEVEL" val="1"/>
  <p:tag name="KSO_WM_UNIT_VALUE" val="21"/>
  <p:tag name="KSO_WM_UNIT_ISCONTENTSTITLE" val="0"/>
  <p:tag name="KSO_WM_UNIT_HIGHLIGHT" val="0"/>
  <p:tag name="KSO_WM_UNIT_COMPATIBLE" val="1"/>
  <p:tag name="KSO_WM_UNIT_NOCLEAR" val="0"/>
  <p:tag name="KSO_WM_UNIT_DIAGRAM_ISNUMVISUAL" val="0"/>
  <p:tag name="KSO_WM_UNIT_DIAGRAM_ISREFERUNIT" val="0"/>
  <p:tag name="KSO_WM_DIAGRAM_GROUP_CODE" val="m1-1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6_1"/>
  <p:tag name="KSO_WM_UNIT_ID" val="diagram160193_5*m_h_i*1_6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i"/>
  <p:tag name="KSO_WM_UNIT_INDEX" val="1_6_1"/>
  <p:tag name="KSO_WM_UNIT_ID" val="diagram160193_5*m_h_i*1_6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a"/>
  <p:tag name="KSO_WM_UNIT_INDEX" val="1_6_1"/>
  <p:tag name="KSO_WM_UNIT_ID" val="diagram160193_5*m_h_a*1_6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a"/>
  <p:tag name="KSO_WM_UNIT_INDEX" val="1_5_1"/>
  <p:tag name="KSO_WM_UNIT_ID" val="diagram160193_5*m_h_a*1_5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6"/>
  <p:tag name="KSO_WM_UNIT_TEX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a"/>
  <p:tag name="KSO_WM_UNIT_INDEX" val="1_4_1"/>
  <p:tag name="KSO_WM_UNIT_ID" val="diagram160193_5*m_h_a*1_4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7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a"/>
  <p:tag name="KSO_WM_UNIT_INDEX" val="1_2_1"/>
  <p:tag name="KSO_WM_UNIT_ID" val="diagram160193_5*m_h_a*1_2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9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a"/>
  <p:tag name="KSO_WM_UNIT_INDEX" val="1_1_1"/>
  <p:tag name="KSO_WM_UNIT_ID" val="diagram160193_5*m_h_a*1_1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10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h_a"/>
  <p:tag name="KSO_WM_UNIT_INDEX" val="1_3_1"/>
  <p:tag name="KSO_WM_UNIT_ID" val="diagram160193_5*m_h_a*1_3_1"/>
  <p:tag name="KSO_WM_UNIT_LAYERLEVEL" val="1_1_1"/>
  <p:tag name="KSO_WM_UNIT_VALUE" val="10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8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75,&quot;width&quot;:1129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i"/>
  <p:tag name="KSO_WM_UNIT_INDEX" val="1_1"/>
  <p:tag name="KSO_WM_UNIT_ID" val="diagram160193_5*m_i*1_1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i"/>
  <p:tag name="KSO_WM_UNIT_INDEX" val="1_4"/>
  <p:tag name="KSO_WM_UNIT_ID" val="diagram160193_5*m_i*1_4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i"/>
  <p:tag name="KSO_WM_UNIT_INDEX" val="1_2"/>
  <p:tag name="KSO_WM_UNIT_ID" val="diagram160193_5*m_i*1_2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i"/>
  <p:tag name="KSO_WM_UNIT_INDEX" val="1_7"/>
  <p:tag name="KSO_WM_UNIT_ID" val="diagram160193_5*m_i*1_7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i"/>
  <p:tag name="KSO_WM_UNIT_INDEX" val="1_6"/>
  <p:tag name="KSO_WM_UNIT_ID" val="diagram160193_5*m_i*1_6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i"/>
  <p:tag name="KSO_WM_UNIT_INDEX" val="1_5"/>
  <p:tag name="KSO_WM_UNIT_ID" val="diagram160193_5*m_i*1_5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93"/>
  <p:tag name="KSO_WM_UNIT_TYPE" val="m_i"/>
  <p:tag name="KSO_WM_UNIT_INDEX" val="1_3"/>
  <p:tag name="KSO_WM_UNIT_ID" val="diagram160193_5*m_i*1_3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814</Words>
  <Application>Microsoft Office PowerPoint</Application>
  <PresentationFormat>自定义</PresentationFormat>
  <Paragraphs>142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Lifeline JL</vt:lpstr>
      <vt:lpstr>思源黑体 CN Regular</vt:lpstr>
      <vt:lpstr>微软雅黑</vt:lpstr>
      <vt:lpstr>Arial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544</cp:revision>
  <dcterms:created xsi:type="dcterms:W3CDTF">2021-12-13T01:52:00Z</dcterms:created>
  <dcterms:modified xsi:type="dcterms:W3CDTF">2022-03-19T06:00:29Z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E02CA85A1D0E46EBB88AA576F9F26766</vt:lpwstr>
  </property>
</Properties>
</file>