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51" r:id="rId2"/>
    <p:sldId id="2635" r:id="rId3"/>
    <p:sldId id="2644" r:id="rId4"/>
    <p:sldId id="2652" r:id="rId5"/>
    <p:sldId id="2646" r:id="rId6"/>
    <p:sldId id="2653" r:id="rId7"/>
    <p:sldId id="2654" r:id="rId8"/>
    <p:sldId id="2648" r:id="rId9"/>
    <p:sldId id="4003" r:id="rId10"/>
    <p:sldId id="2634" r:id="rId11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  <p:cmAuthor id="2" name="Administra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8-12T10:39:09.657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2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2" loCatId="list" qsTypeId="urn:microsoft.com/office/officeart/2005/8/quickstyle/simple1#9" qsCatId="simple" csTypeId="urn:microsoft.com/office/officeart/2005/8/colors/accent0_1#2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type="par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type="par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type="par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type="par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type="par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type="par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#2"/>
    <dgm:cxn modelId="{B85F9E25-C652-4B7F-8FD1-439B78BFFC09}" type="presOf" srcId="{A7E2548B-AC32-4B01-BBFA-02F40C0F4EC3}" destId="{C385AF22-AC18-4DC8-9B28-602D0C637594}" srcOrd="1" destOrd="0" presId="urn:microsoft.com/office/officeart/2005/8/layout/list1#2"/>
    <dgm:cxn modelId="{C0C92239-6F59-4A67-8B01-83B8CED33E59}" type="presOf" srcId="{5BA5075A-9611-40EC-B66E-1C50AF866171}" destId="{06CD99E7-5F6F-4B3A-B6AF-722345E5A49F}" srcOrd="0" destOrd="0" presId="urn:microsoft.com/office/officeart/2005/8/layout/list1#2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2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2"/>
    <dgm:cxn modelId="{5DA8AC74-33F2-4C28-8300-0E50990216C1}" type="presOf" srcId="{AA796176-FFEA-4453-B3C5-86FCA4C88052}" destId="{5CB4522F-075B-43D2-9CCA-FF96AAAB0675}" srcOrd="0" destOrd="0" presId="urn:microsoft.com/office/officeart/2005/8/layout/list1#2"/>
    <dgm:cxn modelId="{D8070E78-59F1-4513-9398-C426422CA6D2}" type="presOf" srcId="{A7E2548B-AC32-4B01-BBFA-02F40C0F4EC3}" destId="{E4755B94-5E72-4C9F-A91A-56B0FCDA28F1}" srcOrd="0" destOrd="0" presId="urn:microsoft.com/office/officeart/2005/8/layout/list1#2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#2"/>
    <dgm:cxn modelId="{B7AC3EAD-C2E5-4EE1-AD67-1717C0B0AE79}" type="presOf" srcId="{ACC21E35-BE52-4B64-9CE3-EAFB2C2B911E}" destId="{3240125D-75FD-4A57-A758-6C50E602A37F}" srcOrd="0" destOrd="0" presId="urn:microsoft.com/office/officeart/2005/8/layout/list1#2"/>
    <dgm:cxn modelId="{A0A139B8-C29C-4CF6-B01A-C9215FF29A1B}" type="presOf" srcId="{0FABB1E1-B967-41CD-8BD9-01EE970157FC}" destId="{1CC4936E-ED17-4D2F-9813-87EE95763F16}" srcOrd="1" destOrd="0" presId="urn:microsoft.com/office/officeart/2005/8/layout/list1#2"/>
    <dgm:cxn modelId="{04D720C0-4218-4938-9515-27C87D79C1B0}" type="presOf" srcId="{730938A3-D819-41F7-BE39-9DDAA446A19F}" destId="{427123AE-6E68-4008-BD50-9CC20F57260E}" srcOrd="1" destOrd="0" presId="urn:microsoft.com/office/officeart/2005/8/layout/list1#2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2"/>
    <dgm:cxn modelId="{A1FCD9D6-88FE-42F6-A005-7CB64FD4DF60}" type="presOf" srcId="{730938A3-D819-41F7-BE39-9DDAA446A19F}" destId="{0B52D98E-03C2-4BD0-85E7-F52451A2A69F}" srcOrd="0" destOrd="0" presId="urn:microsoft.com/office/officeart/2005/8/layout/list1#2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#2"/>
    <dgm:cxn modelId="{3C593DDB-6C1E-4F28-B97E-4C473646A717}" type="presParOf" srcId="{792D5933-AD40-45AE-8480-2968FCA8CAA1}" destId="{E4755B94-5E72-4C9F-A91A-56B0FCDA28F1}" srcOrd="0" destOrd="0" presId="urn:microsoft.com/office/officeart/2005/8/layout/list1#2"/>
    <dgm:cxn modelId="{53C2F299-254F-4955-8E1D-0975BFA29DEA}" type="presParOf" srcId="{792D5933-AD40-45AE-8480-2968FCA8CAA1}" destId="{C385AF22-AC18-4DC8-9B28-602D0C637594}" srcOrd="1" destOrd="0" presId="urn:microsoft.com/office/officeart/2005/8/layout/list1#2"/>
    <dgm:cxn modelId="{3A418ED2-15B8-43F7-9CB2-B8862013A2CF}" type="presParOf" srcId="{5CB4522F-075B-43D2-9CCA-FF96AAAB0675}" destId="{744720FB-B56E-4487-9420-26F63FDC8A92}" srcOrd="1" destOrd="0" presId="urn:microsoft.com/office/officeart/2005/8/layout/list1#2"/>
    <dgm:cxn modelId="{4B625579-78F4-45B2-9DFA-A7F13878CD9D}" type="presParOf" srcId="{5CB4522F-075B-43D2-9CCA-FF96AAAB0675}" destId="{46544825-FBF5-4CDD-8C6C-17BDB8D6624D}" srcOrd="2" destOrd="0" presId="urn:microsoft.com/office/officeart/2005/8/layout/list1#2"/>
    <dgm:cxn modelId="{2DFB4BE4-930E-4611-A053-82E8D625F27C}" type="presParOf" srcId="{5CB4522F-075B-43D2-9CCA-FF96AAAB0675}" destId="{4BCF71AD-8735-4E36-8AA7-859BE626CF89}" srcOrd="3" destOrd="0" presId="urn:microsoft.com/office/officeart/2005/8/layout/list1#2"/>
    <dgm:cxn modelId="{F4723558-B28C-40C9-B27F-72F9BE0AF3F5}" type="presParOf" srcId="{5CB4522F-075B-43D2-9CCA-FF96AAAB0675}" destId="{EED333AA-5EDE-462B-829D-585765A00D61}" srcOrd="4" destOrd="0" presId="urn:microsoft.com/office/officeart/2005/8/layout/list1#2"/>
    <dgm:cxn modelId="{3D31BDE9-49B2-47DF-A12F-0683BC775F18}" type="presParOf" srcId="{EED333AA-5EDE-462B-829D-585765A00D61}" destId="{75DA4DF2-046A-4C6A-8086-7C3E7861D4E7}" srcOrd="0" destOrd="0" presId="urn:microsoft.com/office/officeart/2005/8/layout/list1#2"/>
    <dgm:cxn modelId="{37B9B0F7-2467-4A73-A2F3-48AAF33F4ACD}" type="presParOf" srcId="{EED333AA-5EDE-462B-829D-585765A00D61}" destId="{FBD91DA6-F483-4103-904B-0A0489E1DCE7}" srcOrd="1" destOrd="0" presId="urn:microsoft.com/office/officeart/2005/8/layout/list1#2"/>
    <dgm:cxn modelId="{85C47340-8A9E-4592-AB66-216A17057F11}" type="presParOf" srcId="{5CB4522F-075B-43D2-9CCA-FF96AAAB0675}" destId="{48F65CE9-588F-481F-B88C-E3C4A9B9C782}" srcOrd="5" destOrd="0" presId="urn:microsoft.com/office/officeart/2005/8/layout/list1#2"/>
    <dgm:cxn modelId="{B514B097-DCDB-49D3-9A46-45A481532DCB}" type="presParOf" srcId="{5CB4522F-075B-43D2-9CCA-FF96AAAB0675}" destId="{9A2FC35B-336D-4AB9-BE3B-E5A027415580}" srcOrd="6" destOrd="0" presId="urn:microsoft.com/office/officeart/2005/8/layout/list1#2"/>
    <dgm:cxn modelId="{8445FA2B-93A1-4A85-A633-6C53B31E6640}" type="presParOf" srcId="{5CB4522F-075B-43D2-9CCA-FF96AAAB0675}" destId="{781EB76A-EEE2-4822-9A02-692FC3F6DBFE}" srcOrd="7" destOrd="0" presId="urn:microsoft.com/office/officeart/2005/8/layout/list1#2"/>
    <dgm:cxn modelId="{585724F5-D580-4123-A6B5-18BCB4B61298}" type="presParOf" srcId="{5CB4522F-075B-43D2-9CCA-FF96AAAB0675}" destId="{1A83AB0C-0313-42B2-AD86-7F1781B8A4B2}" srcOrd="8" destOrd="0" presId="urn:microsoft.com/office/officeart/2005/8/layout/list1#2"/>
    <dgm:cxn modelId="{D3A9A500-291D-4315-A0B5-48A11AFD7872}" type="presParOf" srcId="{1A83AB0C-0313-42B2-AD86-7F1781B8A4B2}" destId="{0B52D98E-03C2-4BD0-85E7-F52451A2A69F}" srcOrd="0" destOrd="0" presId="urn:microsoft.com/office/officeart/2005/8/layout/list1#2"/>
    <dgm:cxn modelId="{08FF2DFE-CF0C-4A40-BF76-5D8DF2A83E45}" type="presParOf" srcId="{1A83AB0C-0313-42B2-AD86-7F1781B8A4B2}" destId="{427123AE-6E68-4008-BD50-9CC20F57260E}" srcOrd="1" destOrd="0" presId="urn:microsoft.com/office/officeart/2005/8/layout/list1#2"/>
    <dgm:cxn modelId="{6BF98521-58EF-4718-94C0-86D18F889A8F}" type="presParOf" srcId="{5CB4522F-075B-43D2-9CCA-FF96AAAB0675}" destId="{3E45E6F7-D029-421E-9785-40AC3D5809F6}" srcOrd="9" destOrd="0" presId="urn:microsoft.com/office/officeart/2005/8/layout/list1#2"/>
    <dgm:cxn modelId="{05C125E2-B9C9-4C04-B36D-0D1E8CAE682E}" type="presParOf" srcId="{5CB4522F-075B-43D2-9CCA-FF96AAAB0675}" destId="{DC58CA3D-313C-426E-A0D6-37AFDA45F7F0}" srcOrd="10" destOrd="0" presId="urn:microsoft.com/office/officeart/2005/8/layout/list1#2"/>
    <dgm:cxn modelId="{E919EC92-820A-428D-99E1-2B124C1E1608}" type="presParOf" srcId="{5CB4522F-075B-43D2-9CCA-FF96AAAB0675}" destId="{97D0A409-687F-48B8-8F97-815DE1E84580}" srcOrd="11" destOrd="0" presId="urn:microsoft.com/office/officeart/2005/8/layout/list1#2"/>
    <dgm:cxn modelId="{5EF25026-603F-4335-9104-A837A384B12F}" type="presParOf" srcId="{5CB4522F-075B-43D2-9CCA-FF96AAAB0675}" destId="{6C682417-E35E-4747-8277-8398315EE0A6}" srcOrd="12" destOrd="0" presId="urn:microsoft.com/office/officeart/2005/8/layout/list1#2"/>
    <dgm:cxn modelId="{9C82A2E3-73F3-44C2-B38A-81C0C8565E9A}" type="presParOf" srcId="{6C682417-E35E-4747-8277-8398315EE0A6}" destId="{3240125D-75FD-4A57-A758-6C50E602A37F}" srcOrd="0" destOrd="0" presId="urn:microsoft.com/office/officeart/2005/8/layout/list1#2"/>
    <dgm:cxn modelId="{F376AE30-1079-4CDB-8E35-FE488DCEAD2D}" type="presParOf" srcId="{6C682417-E35E-4747-8277-8398315EE0A6}" destId="{19E92E6E-C255-46EA-A296-4EEB24EE3A0F}" srcOrd="1" destOrd="0" presId="urn:microsoft.com/office/officeart/2005/8/layout/list1#2"/>
    <dgm:cxn modelId="{F33726E3-490B-4D06-A525-1BA1AEBB1C8F}" type="presParOf" srcId="{5CB4522F-075B-43D2-9CCA-FF96AAAB0675}" destId="{B5396BCF-9918-4D1E-8A96-750EB7B7FAF0}" srcOrd="13" destOrd="0" presId="urn:microsoft.com/office/officeart/2005/8/layout/list1#2"/>
    <dgm:cxn modelId="{D7FFDA87-5839-4CB8-B744-1B7230101671}" type="presParOf" srcId="{5CB4522F-075B-43D2-9CCA-FF96AAAB0675}" destId="{F46CC245-10BE-4E19-B679-8FD2CCBD83C6}" srcOrd="14" destOrd="0" presId="urn:microsoft.com/office/officeart/2005/8/layout/list1#2"/>
    <dgm:cxn modelId="{771C0B25-5E8F-4FF8-B0F2-C6E7A9E26EB1}" type="presParOf" srcId="{5CB4522F-075B-43D2-9CCA-FF96AAAB0675}" destId="{259E2F94-8223-4A49-9E41-02FF9C3E6DB7}" srcOrd="15" destOrd="0" presId="urn:microsoft.com/office/officeart/2005/8/layout/list1#2"/>
    <dgm:cxn modelId="{51C24110-273A-445F-A797-AAB07E190C8A}" type="presParOf" srcId="{5CB4522F-075B-43D2-9CCA-FF96AAAB0675}" destId="{0582B587-2F69-4A4E-91D2-4D573939D386}" srcOrd="16" destOrd="0" presId="urn:microsoft.com/office/officeart/2005/8/layout/list1#2"/>
    <dgm:cxn modelId="{88995C75-011B-442D-B3B0-68C8AA231378}" type="presParOf" srcId="{0582B587-2F69-4A4E-91D2-4D573939D386}" destId="{5637D23C-C60D-4167-8816-BB9B9D431E0E}" srcOrd="0" destOrd="0" presId="urn:microsoft.com/office/officeart/2005/8/layout/list1#2"/>
    <dgm:cxn modelId="{E0066D49-5AF0-4005-90B5-6383B1A25CC7}" type="presParOf" srcId="{0582B587-2F69-4A4E-91D2-4D573939D386}" destId="{1CC4936E-ED17-4D2F-9813-87EE95763F16}" srcOrd="1" destOrd="0" presId="urn:microsoft.com/office/officeart/2005/8/layout/list1#2"/>
    <dgm:cxn modelId="{81049395-50FC-4BE5-999A-FA3A910C6AB6}" type="presParOf" srcId="{5CB4522F-075B-43D2-9CCA-FF96AAAB0675}" destId="{9E8ED095-A689-4B24-8673-40FB702F4F98}" srcOrd="17" destOrd="0" presId="urn:microsoft.com/office/officeart/2005/8/layout/list1#2"/>
    <dgm:cxn modelId="{3D70EB50-153F-4492-947D-EB83294A4E59}" type="presParOf" srcId="{5CB4522F-075B-43D2-9CCA-FF96AAAB0675}" destId="{5AA363B9-8FB5-41E3-8B35-97BD2D191B34}" srcOrd="18" destOrd="0" presId="urn:microsoft.com/office/officeart/2005/8/layout/list1#2"/>
    <dgm:cxn modelId="{B4FB1D32-D4A2-4494-BD76-A825F382590C}" type="presParOf" srcId="{5CB4522F-075B-43D2-9CCA-FF96AAAB0675}" destId="{165391A6-F699-41AC-8B55-B5334317737C}" srcOrd="19" destOrd="0" presId="urn:microsoft.com/office/officeart/2005/8/layout/list1#2"/>
    <dgm:cxn modelId="{393A8961-3DBD-4564-A6C2-813CA257BD58}" type="presParOf" srcId="{5CB4522F-075B-43D2-9CCA-FF96AAAB0675}" destId="{9922DA3E-3EF6-42FA-9CC9-86C6C0F10C5A}" srcOrd="20" destOrd="0" presId="urn:microsoft.com/office/officeart/2005/8/layout/list1#2"/>
    <dgm:cxn modelId="{87A52DF9-2C26-4E57-84A9-EEF8930BCF18}" type="presParOf" srcId="{9922DA3E-3EF6-42FA-9CC9-86C6C0F10C5A}" destId="{06CD99E7-5F6F-4B3A-B6AF-722345E5A49F}" srcOrd="0" destOrd="0" presId="urn:microsoft.com/office/officeart/2005/8/layout/list1#2"/>
    <dgm:cxn modelId="{D7C378C8-1B98-4734-835E-992B34B3F5DC}" type="presParOf" srcId="{9922DA3E-3EF6-42FA-9CC9-86C6C0F10C5A}" destId="{ABF73B35-4281-4C64-B65F-D7E1D426DC52}" srcOrd="1" destOrd="0" presId="urn:microsoft.com/office/officeart/2005/8/layout/list1#2"/>
    <dgm:cxn modelId="{32DA0E08-E2AD-4011-8E55-153870D66355}" type="presParOf" srcId="{5CB4522F-075B-43D2-9CCA-FF96AAAB0675}" destId="{E970D71D-ECBA-4E7B-8977-0075B3C64135}" srcOrd="21" destOrd="0" presId="urn:microsoft.com/office/officeart/2005/8/layout/list1#2"/>
    <dgm:cxn modelId="{74407CAF-1C80-44D2-BC80-84029926B96A}" type="presParOf" srcId="{5CB4522F-075B-43D2-9CCA-FF96AAAB0675}" destId="{1EBF7F84-B88A-4276-8D3B-5221674D7BF1}" srcOrd="22" destOrd="0" presId="urn:microsoft.com/office/officeart/2005/8/layout/list1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2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2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svg"/><Relationship Id="rId7" Type="http://schemas.openxmlformats.org/officeDocument/2006/relationships/diagramData" Target="../diagrams/data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microsoft.com/office/2007/relationships/diagramDrawing" Target="../diagrams/drawing1.xml"/><Relationship Id="rId5" Type="http://schemas.openxmlformats.org/officeDocument/2006/relationships/image" Target="../media/image6.svg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sv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svg"/><Relationship Id="rId7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1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66656" y="1567122"/>
            <a:ext cx="52120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关于营销优化洞察</a:t>
            </a:r>
            <a:r>
              <a:rPr lang="zh-CN" altLang="en-US" sz="3600" b="1" dirty="0"/>
              <a:t>的复盘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</a:t>
            </a:r>
            <a:r>
              <a:rPr lang="zh-CN" altLang="en-US" sz="2000" b="1" dirty="0">
                <a:solidFill>
                  <a:schemeClr val="tx1"/>
                </a:solidFill>
              </a:rPr>
              <a:t>项目三部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姓名：张彦莎</a:t>
            </a: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</a:t>
            </a:r>
            <a:r>
              <a:rPr lang="en-US" altLang="zh-CN" b="1" dirty="0"/>
              <a:t>    </a:t>
            </a:r>
            <a:r>
              <a:rPr lang="zh-CN" altLang="en-US" b="1" dirty="0"/>
              <a:t>九宫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991870" y="1572895"/>
            <a:ext cx="7723505" cy="230695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背景：</a:t>
            </a:r>
          </a:p>
          <a:p>
            <a:r>
              <a:rPr lang="zh-CN" altLang="en-US"/>
              <a:t>商城主要分舒客产品和个护产品两个大的板块。</a:t>
            </a:r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782310" y="2763520"/>
            <a:ext cx="2637790" cy="9220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/>
              <a:t>个护品：</a:t>
            </a:r>
          </a:p>
          <a:p>
            <a:r>
              <a:rPr lang="en-US" altLang="zh-CN"/>
              <a:t>1</a:t>
            </a:r>
            <a:r>
              <a:rPr lang="zh-CN" altLang="en-US"/>
              <a:t>、量多、品杂</a:t>
            </a:r>
          </a:p>
          <a:p>
            <a:r>
              <a:rPr lang="en-US" altLang="zh-CN"/>
              <a:t>2</a:t>
            </a:r>
            <a:r>
              <a:rPr lang="zh-CN" altLang="en-US"/>
              <a:t>、无数据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782310" y="1752600"/>
            <a:ext cx="2637790" cy="9220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/>
              <a:t>舒客产品：</a:t>
            </a:r>
          </a:p>
          <a:p>
            <a:r>
              <a:rPr lang="en-US" altLang="zh-CN"/>
              <a:t>1</a:t>
            </a:r>
            <a:r>
              <a:rPr lang="zh-CN" altLang="en-US"/>
              <a:t>、客单低</a:t>
            </a:r>
          </a:p>
          <a:p>
            <a:r>
              <a:rPr lang="en-US" altLang="zh-CN"/>
              <a:t>2</a:t>
            </a:r>
            <a:r>
              <a:rPr lang="zh-CN" altLang="en-US"/>
              <a:t>、整体复购周期较长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1910" y="1192530"/>
            <a:ext cx="5772150" cy="188976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484370" y="733425"/>
            <a:ext cx="6080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30</a:t>
            </a:r>
            <a:r>
              <a:rPr lang="zh-CN" altLang="en-US"/>
              <a:t>天数据和</a:t>
            </a:r>
            <a:r>
              <a:rPr lang="en-US" altLang="zh-CN"/>
              <a:t>1</a:t>
            </a:r>
            <a:r>
              <a:rPr lang="zh-CN" altLang="en-US"/>
              <a:t>天数据高度吻合</a:t>
            </a:r>
            <a:r>
              <a:rPr lang="en-US" altLang="zh-CN"/>
              <a:t>——</a:t>
            </a:r>
            <a:r>
              <a:rPr lang="zh-CN" altLang="en-US"/>
              <a:t>规律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1910" y="3185160"/>
            <a:ext cx="5772785" cy="191325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75895" y="1986280"/>
            <a:ext cx="374904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ym typeface="+mn-ea"/>
              </a:rPr>
              <a:t>访问数据洞察：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27.12%</a:t>
            </a:r>
            <a:r>
              <a:rPr lang="zh-CN" altLang="en-US">
                <a:sym typeface="+mn-ea"/>
              </a:rPr>
              <a:t>的用户访问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页</a:t>
            </a:r>
            <a:endParaRPr lang="zh-CN" altLang="en-US"/>
          </a:p>
          <a:p>
            <a:r>
              <a:rPr lang="en-US" altLang="zh-CN">
                <a:sym typeface="+mn-ea"/>
              </a:rPr>
              <a:t>72.88%</a:t>
            </a:r>
            <a:r>
              <a:rPr lang="zh-CN" altLang="en-US">
                <a:sym typeface="+mn-ea"/>
              </a:rPr>
              <a:t>的用户会访问超过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个页面</a:t>
            </a:r>
            <a:endParaRPr lang="zh-CN" altLang="en-US"/>
          </a:p>
          <a:p>
            <a:r>
              <a:rPr lang="en-US" altLang="zh-CN">
                <a:sym typeface="+mn-ea"/>
              </a:rPr>
              <a:t>27.5%</a:t>
            </a:r>
            <a:r>
              <a:rPr lang="zh-CN" altLang="en-US">
                <a:sym typeface="+mn-ea"/>
              </a:rPr>
              <a:t>粉丝会访问超过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页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05435" y="3984625"/>
            <a:ext cx="3232785" cy="645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/>
              <a:t>推品会对商城其他品的访问及转化有帮助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6250" y="1789430"/>
            <a:ext cx="6374765" cy="328676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94740" y="954405"/>
            <a:ext cx="41529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12</a:t>
            </a:r>
            <a:r>
              <a:rPr lang="zh-CN" altLang="en-US"/>
              <a:t>日访客数按小时累积：</a:t>
            </a:r>
            <a:r>
              <a:rPr lang="en-US" altLang="zh-CN"/>
              <a:t>1704</a:t>
            </a:r>
            <a:r>
              <a:rPr lang="zh-CN" altLang="en-US"/>
              <a:t>人</a:t>
            </a:r>
            <a:endParaRPr lang="en-US" altLang="zh-CN"/>
          </a:p>
          <a:p>
            <a:r>
              <a:rPr lang="en-US" altLang="zh-CN"/>
              <a:t>12</a:t>
            </a:r>
            <a:r>
              <a:rPr lang="zh-CN" altLang="en-US"/>
              <a:t>日访客：</a:t>
            </a:r>
            <a:r>
              <a:rPr lang="en-US" altLang="zh-CN"/>
              <a:t>1356</a:t>
            </a:r>
            <a:r>
              <a:rPr lang="zh-CN" altLang="en-US"/>
              <a:t>人</a:t>
            </a:r>
          </a:p>
          <a:p>
            <a:r>
              <a:rPr lang="zh-CN" altLang="en-US"/>
              <a:t>新访问人数占比</a:t>
            </a:r>
            <a:r>
              <a:rPr lang="en-US" altLang="zh-CN"/>
              <a:t>79.57%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rcRect l="36948"/>
          <a:stretch>
            <a:fillRect/>
          </a:stretch>
        </p:blipFill>
        <p:spPr>
          <a:xfrm>
            <a:off x="6906895" y="2337435"/>
            <a:ext cx="2360930" cy="219011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525770" y="1125855"/>
            <a:ext cx="3999865" cy="368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/>
              <a:t>每次推送都会带来</a:t>
            </a:r>
            <a:r>
              <a:rPr lang="en-US" altLang="zh-CN"/>
              <a:t>80%</a:t>
            </a:r>
            <a:r>
              <a:rPr lang="zh-CN" altLang="en-US"/>
              <a:t>的新客访问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095500" y="948055"/>
            <a:ext cx="64027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什么样的品和推送方式会带来更高的业绩？</a:t>
            </a:r>
          </a:p>
          <a:p>
            <a:r>
              <a:rPr lang="zh-CN" altLang="zh-CN"/>
              <a:t>客单提高的同时转化会降低，推送和访问变多，业绩也会提高。因此支付金额、转化率都不能作为主要的推品依据。而是</a:t>
            </a:r>
            <a:r>
              <a:rPr lang="en-US" altLang="zh-CN"/>
              <a:t>UV</a:t>
            </a:r>
            <a:r>
              <a:rPr lang="zh-CN" altLang="en-US"/>
              <a:t>价值：支付金额</a:t>
            </a:r>
            <a:r>
              <a:rPr lang="en-US" altLang="zh-CN"/>
              <a:t>/</a:t>
            </a:r>
            <a:r>
              <a:rPr lang="zh-CN" altLang="en-US"/>
              <a:t>访客数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4740" y="2286635"/>
            <a:ext cx="7966075" cy="30930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72590" y="808990"/>
            <a:ext cx="6882765" cy="23983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26235" y="3226435"/>
            <a:ext cx="6975475" cy="23437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640330" y="2023745"/>
            <a:ext cx="49682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</a:t>
            </a:r>
            <a:r>
              <a:rPr lang="zh-CN" altLang="en-US"/>
              <a:t>、对于活动定价、利润效果的还未体系化测试</a:t>
            </a:r>
          </a:p>
          <a:p>
            <a:r>
              <a:rPr lang="en-US" altLang="zh-CN"/>
              <a:t>2</a:t>
            </a:r>
            <a:r>
              <a:rPr lang="zh-CN" altLang="en-US"/>
              <a:t>、水军养号质量和方法有待提升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21" name="对角圆角矩形 20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" name="文本框 22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F60F1A44-7BF6-4774-8C18-41D689FFE90F}"/>
              </a:ext>
            </a:extLst>
          </p:cNvPr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7" name="图片 16" descr="resource">
              <a:extLst>
                <a:ext uri="{FF2B5EF4-FFF2-40B4-BE49-F238E27FC236}">
                  <a16:creationId xmlns:a16="http://schemas.microsoft.com/office/drawing/2014/main" id="{C1B24F8E-01D1-4F68-BF3D-435475074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8" name="图片 17" descr="resource">
              <a:extLst>
                <a:ext uri="{FF2B5EF4-FFF2-40B4-BE49-F238E27FC236}">
                  <a16:creationId xmlns:a16="http://schemas.microsoft.com/office/drawing/2014/main" id="{4A191917-AAD9-4393-9C9B-405B66E94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9" name="图片 18" descr="resource">
              <a:extLst>
                <a:ext uri="{FF2B5EF4-FFF2-40B4-BE49-F238E27FC236}">
                  <a16:creationId xmlns:a16="http://schemas.microsoft.com/office/drawing/2014/main" id="{55E0D448-13F1-45CB-BF41-5629E0F67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7" name="文本框 26">
            <a:extLst>
              <a:ext uri="{FF2B5EF4-FFF2-40B4-BE49-F238E27FC236}">
                <a16:creationId xmlns:a16="http://schemas.microsoft.com/office/drawing/2014/main" id="{D92A0EB9-A3B9-4FF1-8D7C-E2BA2B2E608F}"/>
              </a:ext>
            </a:extLst>
          </p:cNvPr>
          <p:cNvSpPr txBox="1"/>
          <p:nvPr/>
        </p:nvSpPr>
        <p:spPr>
          <a:xfrm>
            <a:off x="7409342" y="4206233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扫码为我进行打分哦</a:t>
            </a:r>
            <a:r>
              <a:rPr lang="en-US" altLang="zh-CN" dirty="0"/>
              <a:t>~</a:t>
            </a:r>
            <a:endParaRPr lang="zh-CN" altLang="en-US" dirty="0"/>
          </a:p>
        </p:txBody>
      </p:sp>
      <p:sp>
        <p:nvSpPr>
          <p:cNvPr id="28" name="ExtraShape1">
            <a:extLst>
              <a:ext uri="{FF2B5EF4-FFF2-40B4-BE49-F238E27FC236}">
                <a16:creationId xmlns:a16="http://schemas.microsoft.com/office/drawing/2014/main" id="{795787AE-B4A3-45AA-816F-40CD8C188F81}"/>
              </a:ext>
            </a:extLst>
          </p:cNvPr>
          <p:cNvSpPr/>
          <p:nvPr/>
        </p:nvSpPr>
        <p:spPr>
          <a:xfrm>
            <a:off x="342356" y="1656892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开场收尾</a:t>
            </a:r>
          </a:p>
        </p:txBody>
      </p:sp>
      <p:cxnSp>
        <p:nvCxnSpPr>
          <p:cNvPr id="29" name="ExtraShape1">
            <a:extLst>
              <a:ext uri="{FF2B5EF4-FFF2-40B4-BE49-F238E27FC236}">
                <a16:creationId xmlns:a16="http://schemas.microsoft.com/office/drawing/2014/main" id="{CB4F6420-F331-4717-B54C-D868AAF45619}"/>
              </a:ext>
            </a:extLst>
          </p:cNvPr>
          <p:cNvCxnSpPr>
            <a:cxnSpLocks/>
          </p:cNvCxnSpPr>
          <p:nvPr/>
        </p:nvCxnSpPr>
        <p:spPr>
          <a:xfrm>
            <a:off x="1486932" y="2316970"/>
            <a:ext cx="813817" cy="42517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xtraShape2">
            <a:extLst>
              <a:ext uri="{FF2B5EF4-FFF2-40B4-BE49-F238E27FC236}">
                <a16:creationId xmlns:a16="http://schemas.microsoft.com/office/drawing/2014/main" id="{F35F2524-B1D0-40BF-9234-ADA750BE40CF}"/>
              </a:ext>
            </a:extLst>
          </p:cNvPr>
          <p:cNvSpPr/>
          <p:nvPr/>
        </p:nvSpPr>
        <p:spPr>
          <a:xfrm rot="10800000" flipV="1">
            <a:off x="2432836" y="258008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内容</a:t>
            </a:r>
          </a:p>
        </p:txBody>
      </p:sp>
      <p:cxnSp>
        <p:nvCxnSpPr>
          <p:cNvPr id="31" name="ExtraShape2">
            <a:extLst>
              <a:ext uri="{FF2B5EF4-FFF2-40B4-BE49-F238E27FC236}">
                <a16:creationId xmlns:a16="http://schemas.microsoft.com/office/drawing/2014/main" id="{26D787D2-A083-4901-8BEF-D2BE8E9F9DD1}"/>
              </a:ext>
            </a:extLst>
          </p:cNvPr>
          <p:cNvCxnSpPr>
            <a:cxnSpLocks/>
          </p:cNvCxnSpPr>
          <p:nvPr/>
        </p:nvCxnSpPr>
        <p:spPr>
          <a:xfrm rot="20700000" flipV="1">
            <a:off x="3570737" y="2742145"/>
            <a:ext cx="1157719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xtraShape3">
            <a:extLst>
              <a:ext uri="{FF2B5EF4-FFF2-40B4-BE49-F238E27FC236}">
                <a16:creationId xmlns:a16="http://schemas.microsoft.com/office/drawing/2014/main" id="{19110BD8-2381-4864-95ED-B9EF6920BD3B}"/>
              </a:ext>
            </a:extLst>
          </p:cNvPr>
          <p:cNvSpPr/>
          <p:nvPr/>
        </p:nvSpPr>
        <p:spPr>
          <a:xfrm>
            <a:off x="4822569" y="1885438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语言</a:t>
            </a:r>
          </a:p>
        </p:txBody>
      </p:sp>
      <p:cxnSp>
        <p:nvCxnSpPr>
          <p:cNvPr id="37" name="ExtraShape3">
            <a:extLst>
              <a:ext uri="{FF2B5EF4-FFF2-40B4-BE49-F238E27FC236}">
                <a16:creationId xmlns:a16="http://schemas.microsoft.com/office/drawing/2014/main" id="{CE308CD6-2246-4DEF-92A0-F54BE62CDA8E}"/>
              </a:ext>
            </a:extLst>
          </p:cNvPr>
          <p:cNvCxnSpPr>
            <a:cxnSpLocks/>
          </p:cNvCxnSpPr>
          <p:nvPr/>
        </p:nvCxnSpPr>
        <p:spPr>
          <a:xfrm>
            <a:off x="5419304" y="2968681"/>
            <a:ext cx="535173" cy="9338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xtraShape4">
            <a:extLst>
              <a:ext uri="{FF2B5EF4-FFF2-40B4-BE49-F238E27FC236}">
                <a16:creationId xmlns:a16="http://schemas.microsoft.com/office/drawing/2014/main" id="{9C333F6A-251F-48D7-8BBA-3A86E032DE35}"/>
              </a:ext>
            </a:extLst>
          </p:cNvPr>
          <p:cNvSpPr/>
          <p:nvPr/>
        </p:nvSpPr>
        <p:spPr>
          <a:xfrm rot="10800000" flipV="1">
            <a:off x="5758760" y="396024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时间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D2F45CEC-3B39-41B7-AC8E-E38039AB561F}"/>
              </a:ext>
            </a:extLst>
          </p:cNvPr>
          <p:cNvSpPr txBox="1"/>
          <p:nvPr/>
        </p:nvSpPr>
        <p:spPr>
          <a:xfrm>
            <a:off x="1192936" y="46418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评分</a:t>
            </a:r>
          </a:p>
        </p:txBody>
      </p:sp>
      <p:sp>
        <p:nvSpPr>
          <p:cNvPr id="40" name="ValueText4">
            <a:extLst>
              <a:ext uri="{FF2B5EF4-FFF2-40B4-BE49-F238E27FC236}">
                <a16:creationId xmlns:a16="http://schemas.microsoft.com/office/drawing/2014/main" id="{CFB6B903-5816-402B-B4E9-C2BD516A1D63}"/>
              </a:ext>
            </a:extLst>
          </p:cNvPr>
          <p:cNvSpPr txBox="1"/>
          <p:nvPr/>
        </p:nvSpPr>
        <p:spPr>
          <a:xfrm>
            <a:off x="6358643" y="3435611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5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5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1" name="ValueText1">
            <a:extLst>
              <a:ext uri="{FF2B5EF4-FFF2-40B4-BE49-F238E27FC236}">
                <a16:creationId xmlns:a16="http://schemas.microsoft.com/office/drawing/2014/main" id="{20C8AA09-2A8F-448B-A2A4-7DD4486D4864}"/>
              </a:ext>
            </a:extLst>
          </p:cNvPr>
          <p:cNvSpPr txBox="1"/>
          <p:nvPr/>
        </p:nvSpPr>
        <p:spPr>
          <a:xfrm>
            <a:off x="557843" y="285377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2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2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2" name="ValueText2">
            <a:extLst>
              <a:ext uri="{FF2B5EF4-FFF2-40B4-BE49-F238E27FC236}">
                <a16:creationId xmlns:a16="http://schemas.microsoft.com/office/drawing/2014/main" id="{DC732422-2CA4-4207-AD64-C044AC298DFB}"/>
              </a:ext>
            </a:extLst>
          </p:cNvPr>
          <p:cNvSpPr txBox="1"/>
          <p:nvPr/>
        </p:nvSpPr>
        <p:spPr>
          <a:xfrm>
            <a:off x="2650697" y="1932763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rPr>
              <a:t>30%</a:t>
            </a:r>
            <a:endParaRPr lang="en-US" sz="700" dirty="0">
              <a:solidFill>
                <a:schemeClr val="accent3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3" name="ValueText3">
            <a:extLst>
              <a:ext uri="{FF2B5EF4-FFF2-40B4-BE49-F238E27FC236}">
                <a16:creationId xmlns:a16="http://schemas.microsoft.com/office/drawing/2014/main" id="{1ECBFA68-CD83-40DC-BB5D-4A63BFEA2247}"/>
              </a:ext>
            </a:extLst>
          </p:cNvPr>
          <p:cNvSpPr txBox="1"/>
          <p:nvPr/>
        </p:nvSpPr>
        <p:spPr>
          <a:xfrm>
            <a:off x="4706294" y="302746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30</a:t>
            </a:r>
            <a:r>
              <a:rPr lang="en-US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%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E2F0534-E936-4828-B0E8-0550339D2A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548" y="2136837"/>
            <a:ext cx="1973603" cy="19494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7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TEM_CNT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373</Words>
  <Application>Microsoft Office PowerPoint</Application>
  <PresentationFormat>自定义</PresentationFormat>
  <Paragraphs>66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Calibri</vt:lpstr>
      <vt:lpstr>Impact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Liang</cp:lastModifiedBy>
  <cp:revision>402</cp:revision>
  <dcterms:created xsi:type="dcterms:W3CDTF">2019-12-22T05:53:00Z</dcterms:created>
  <dcterms:modified xsi:type="dcterms:W3CDTF">2021-08-19T03:00:49Z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2052-11.1.0.10667</vt:lpwstr>
  </property>
  <property fmtid="{D5CDD505-2E9C-101B-9397-08002B2CF9AE}" pid="3" name="ICV">
    <vt:lpwstr>7C300B1F5EBF457F8CB9EE26658BE0FE</vt:lpwstr>
  </property>
</Properties>
</file>