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283" r:id="rId2"/>
    <p:sldId id="2635" r:id="rId3"/>
    <p:sldId id="2644" r:id="rId4"/>
    <p:sldId id="2646" r:id="rId5"/>
    <p:sldId id="2651" r:id="rId6"/>
    <p:sldId id="2652" r:id="rId7"/>
    <p:sldId id="2653" r:id="rId8"/>
    <p:sldId id="2654" r:id="rId9"/>
    <p:sldId id="2656" r:id="rId10"/>
    <p:sldId id="2658" r:id="rId11"/>
    <p:sldId id="2660" r:id="rId12"/>
    <p:sldId id="2659" r:id="rId13"/>
    <p:sldId id="2661" r:id="rId14"/>
    <p:sldId id="2649" r:id="rId15"/>
    <p:sldId id="4003" r:id="rId16"/>
    <p:sldId id="2634" r:id="rId17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10801" y="1553152"/>
            <a:ext cx="5669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关于私域顾问式销售</a:t>
            </a:r>
            <a:r>
              <a:rPr lang="zh-CN" altLang="en-US" sz="3600" b="1" dirty="0"/>
              <a:t>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</a:t>
            </a:r>
            <a:r>
              <a:rPr lang="en-US" altLang="zh-CN" b="1" dirty="0"/>
              <a:t>   </a:t>
            </a:r>
            <a:r>
              <a:rPr lang="zh-CN" altLang="en-US" sz="2000" b="1" dirty="0">
                <a:solidFill>
                  <a:schemeClr val="tx1"/>
                </a:solidFill>
              </a:rPr>
              <a:t>项目三部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en-US" altLang="zh-CN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olidFill>
                  <a:schemeClr val="tx1"/>
                </a:solidFill>
              </a:rPr>
              <a:t>张彦莎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en-US" altLang="zh-CN" b="1" dirty="0"/>
              <a:t>       </a:t>
            </a:r>
            <a:r>
              <a:rPr lang="zh-CN" altLang="en-US" b="1" dirty="0"/>
              <a:t>九宫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67355" y="1491615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88770" y="1720215"/>
            <a:ext cx="674878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③价值输出（专业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关怀）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平时要注意好防晒，你有打伞的习惯么？一定不能偷懒哦，女人不管什么年纪都需要好好保护好皮肤，虽然抹防晒也很重要，但是更有效还是打伞。</a:t>
            </a:r>
          </a:p>
          <a:p>
            <a:r>
              <a:rPr lang="zh-CN" altLang="en-US"/>
              <a:t>长期错误的护肤方式以及不注重防晒的话，皮脂膜受损，皮肤就会处在脱水的状态，皮肤不健康的话，所有的皮肤问题都会越来越严重，并且涂抹再好的成分，都很难吸收得好。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469919" y="167095"/>
            <a:ext cx="7677934" cy="779925"/>
          </a:xfrm>
        </p:spPr>
        <p:txBody>
          <a:bodyPr vert="horz" anchor="ctr" anchorCtr="0">
            <a:normAutofit/>
          </a:bodyPr>
          <a:lstStyle/>
          <a:p>
            <a:pPr defTabSz="914400">
              <a:buNone/>
            </a:pPr>
            <a:r>
              <a:rPr lang="zh-CN" altLang="en-US" sz="2685" b="1" kern="1200" baseline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干燥</a:t>
            </a:r>
            <a:r>
              <a:rPr lang="en-US" altLang="zh-CN" sz="2685" b="1" kern="1200" baseline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&amp;</a:t>
            </a:r>
            <a:r>
              <a:rPr lang="zh-CN" altLang="en-US" sz="2685" b="1" kern="1200" baseline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敏感</a:t>
            </a:r>
            <a:endParaRPr lang="zh-CN" altLang="en-US" sz="3695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19" name="Picture 2" descr="zoom_stratum_sec"/>
          <p:cNvPicPr>
            <a:picLocks noChangeAspect="1"/>
          </p:cNvPicPr>
          <p:nvPr/>
        </p:nvPicPr>
        <p:blipFill>
          <a:blip r:embed="rId2"/>
          <a:srcRect l="24077" t="28061"/>
          <a:stretch>
            <a:fillRect/>
          </a:stretch>
        </p:blipFill>
        <p:spPr>
          <a:xfrm>
            <a:off x="4404583" y="1597181"/>
            <a:ext cx="2999714" cy="1041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WordArt 2"/>
          <p:cNvSpPr>
            <a:spLocks noTextEdit="1"/>
          </p:cNvSpPr>
          <p:nvPr/>
        </p:nvSpPr>
        <p:spPr>
          <a:xfrm>
            <a:off x="1950152" y="1131892"/>
            <a:ext cx="6324729" cy="2287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3025">
              <a:noFill/>
              <a:latin typeface="Arial" panose="020B0604020202020204" pitchFamily="34" charset="0"/>
            </a:endParaRPr>
          </a:p>
        </p:txBody>
      </p:sp>
      <p:grpSp>
        <p:nvGrpSpPr>
          <p:cNvPr id="34821" name="组合 10"/>
          <p:cNvGrpSpPr/>
          <p:nvPr/>
        </p:nvGrpSpPr>
        <p:grpSpPr>
          <a:xfrm>
            <a:off x="2227458" y="719931"/>
            <a:ext cx="1462527" cy="2459766"/>
            <a:chOff x="0" y="0"/>
            <a:chExt cx="2817812" cy="4572032"/>
          </a:xfrm>
        </p:grpSpPr>
        <p:pic>
          <p:nvPicPr>
            <p:cNvPr id="34822" name="Picture 2" descr="cdpjeune_13_06_2005_ok"/>
            <p:cNvPicPr>
              <a:picLocks noChangeAspect="1"/>
            </p:cNvPicPr>
            <p:nvPr/>
          </p:nvPicPr>
          <p:blipFill>
            <a:blip r:embed="rId3"/>
            <a:srcRect l="48705" b="16811"/>
            <a:stretch>
              <a:fillRect/>
            </a:stretch>
          </p:blipFill>
          <p:spPr>
            <a:xfrm>
              <a:off x="0" y="0"/>
              <a:ext cx="2817812" cy="45720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3" name="Rectangle 7"/>
            <p:cNvSpPr/>
            <p:nvPr/>
          </p:nvSpPr>
          <p:spPr>
            <a:xfrm>
              <a:off x="214763" y="295275"/>
              <a:ext cx="2347912" cy="111125"/>
            </a:xfrm>
            <a:prstGeom prst="rect">
              <a:avLst/>
            </a:prstGeom>
            <a:solidFill>
              <a:srgbClr val="FDFA8B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51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824" name="Rectangle 9"/>
            <p:cNvSpPr/>
            <p:nvPr/>
          </p:nvSpPr>
          <p:spPr>
            <a:xfrm>
              <a:off x="2351087" y="296863"/>
              <a:ext cx="401637" cy="111125"/>
            </a:xfrm>
            <a:prstGeom prst="rect">
              <a:avLst/>
            </a:prstGeom>
            <a:solidFill>
              <a:srgbClr val="FDFA8B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51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4825" name="Line 6"/>
          <p:cNvSpPr/>
          <p:nvPr/>
        </p:nvSpPr>
        <p:spPr>
          <a:xfrm flipV="1">
            <a:off x="5249836" y="1499857"/>
            <a:ext cx="795924" cy="899914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26" name="Line 7"/>
          <p:cNvSpPr/>
          <p:nvPr/>
        </p:nvSpPr>
        <p:spPr>
          <a:xfrm flipV="1">
            <a:off x="7277643" y="1363870"/>
            <a:ext cx="1333" cy="899914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27" name="Line 9"/>
          <p:cNvSpPr/>
          <p:nvPr/>
        </p:nvSpPr>
        <p:spPr>
          <a:xfrm flipH="1" flipV="1">
            <a:off x="3557998" y="883916"/>
            <a:ext cx="1571849" cy="435958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4828" name="Picture 2" descr="zoom_cellule_cornee_hydratee_moi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lum bright="3998"/>
          </a:blip>
          <a:stretch>
            <a:fillRect/>
          </a:stretch>
        </p:blipFill>
        <p:spPr>
          <a:xfrm>
            <a:off x="6509716" y="3659651"/>
            <a:ext cx="2039805" cy="8852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Picture 3" descr="zoom_cellule_cornee_hydratee"/>
          <p:cNvPicPr>
            <a:picLocks noChangeAspect="1"/>
          </p:cNvPicPr>
          <p:nvPr/>
        </p:nvPicPr>
        <p:blipFill>
          <a:blip r:embed="rId5"/>
          <a:srcRect t="25647"/>
          <a:stretch>
            <a:fillRect/>
          </a:stretch>
        </p:blipFill>
        <p:spPr>
          <a:xfrm>
            <a:off x="1650180" y="3599656"/>
            <a:ext cx="1979811" cy="9465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0" name="Picture 4" descr="zoom_stratum_mi_sec_mi_gras"/>
          <p:cNvPicPr>
            <a:picLocks noChangeAspect="1"/>
          </p:cNvPicPr>
          <p:nvPr/>
        </p:nvPicPr>
        <p:blipFill>
          <a:blip r:embed="rId6"/>
          <a:srcRect l="5611" t="44014" r="17717"/>
          <a:stretch>
            <a:fillRect/>
          </a:stretch>
        </p:blipFill>
        <p:spPr>
          <a:xfrm>
            <a:off x="4115278" y="3659651"/>
            <a:ext cx="1987810" cy="839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1" name="Text Box 9"/>
          <p:cNvSpPr/>
          <p:nvPr/>
        </p:nvSpPr>
        <p:spPr>
          <a:xfrm>
            <a:off x="1470197" y="4739548"/>
            <a:ext cx="2303780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8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水润的皮肤</a:t>
            </a:r>
            <a:endParaRPr lang="en-US" altLang="zh-CN" sz="168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2" name="Text Box 10"/>
          <p:cNvSpPr/>
          <p:nvPr/>
        </p:nvSpPr>
        <p:spPr>
          <a:xfrm>
            <a:off x="3944628" y="4748880"/>
            <a:ext cx="2303780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8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干燥的皮肤</a:t>
            </a:r>
            <a:endParaRPr lang="en-US" altLang="zh-CN" sz="168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3" name="Text Box 11"/>
          <p:cNvSpPr/>
          <p:nvPr/>
        </p:nvSpPr>
        <p:spPr>
          <a:xfrm>
            <a:off x="6389728" y="4739548"/>
            <a:ext cx="2303780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8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脱水的皮肤</a:t>
            </a:r>
            <a:endParaRPr lang="en-US" altLang="zh-CN" sz="168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4" name="AutoShape 8"/>
          <p:cNvSpPr/>
          <p:nvPr/>
        </p:nvSpPr>
        <p:spPr>
          <a:xfrm rot="16200000">
            <a:off x="3764645" y="3884962"/>
            <a:ext cx="239977" cy="389296"/>
          </a:xfrm>
          <a:prstGeom prst="downArrow">
            <a:avLst>
              <a:gd name="adj1" fmla="val 50000"/>
              <a:gd name="adj2" fmla="val 24956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5" name="AutoShape 8"/>
          <p:cNvSpPr/>
          <p:nvPr/>
        </p:nvSpPr>
        <p:spPr>
          <a:xfrm rot="16200000">
            <a:off x="6164415" y="3883630"/>
            <a:ext cx="239977" cy="390629"/>
          </a:xfrm>
          <a:prstGeom prst="downArrow">
            <a:avLst>
              <a:gd name="adj1" fmla="val 50000"/>
              <a:gd name="adj2" fmla="val 25019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6" name="Text Box 4"/>
          <p:cNvSpPr/>
          <p:nvPr/>
        </p:nvSpPr>
        <p:spPr>
          <a:xfrm>
            <a:off x="5249836" y="1246548"/>
            <a:ext cx="1274545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8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皮脂膜受损</a:t>
            </a:r>
            <a:endParaRPr lang="en-US" altLang="zh-CN" sz="168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7" name="Rectangle 7"/>
          <p:cNvSpPr/>
          <p:nvPr/>
        </p:nvSpPr>
        <p:spPr>
          <a:xfrm>
            <a:off x="1622183" y="3544995"/>
            <a:ext cx="1995809" cy="12132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 anchorCtr="0"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38" name="Rectangle 7"/>
          <p:cNvSpPr/>
          <p:nvPr/>
        </p:nvSpPr>
        <p:spPr>
          <a:xfrm>
            <a:off x="4101946" y="3604989"/>
            <a:ext cx="1995809" cy="61327"/>
          </a:xfrm>
          <a:prstGeom prst="rect">
            <a:avLst/>
          </a:prstGeom>
          <a:solidFill>
            <a:srgbClr val="FFFF9F"/>
          </a:solidFill>
          <a:ln w="9525">
            <a:noFill/>
          </a:ln>
        </p:spPr>
        <p:txBody>
          <a:bodyPr wrap="none" anchor="ctr" anchorCtr="0"/>
          <a:lstStyle/>
          <a:p>
            <a:endParaRPr sz="151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9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4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31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38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43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50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57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62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65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bldLvl="0" animBg="1"/>
      <p:bldP spid="34826" grpId="0" bldLvl="0" animBg="1"/>
      <p:bldP spid="34831" grpId="0" bldLvl="0"/>
      <p:bldP spid="34832" grpId="0" bldLvl="0"/>
      <p:bldP spid="34833" grpId="0" bldLvl="0"/>
      <p:bldP spid="34834" grpId="0" bldLvl="0" animBg="1"/>
      <p:bldP spid="34835" grpId="0" bldLvl="0" animBg="1"/>
      <p:bldP spid="3483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67355" y="1491615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5345" y="1052195"/>
            <a:ext cx="8320405" cy="3969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ym typeface="+mn-ea"/>
              </a:rPr>
              <a:t>④解决方案建议</a:t>
            </a:r>
          </a:p>
          <a:p>
            <a:pPr algn="l"/>
            <a:r>
              <a:rPr lang="zh-CN" altLang="en-US"/>
              <a:t>洗脸护肤要轻柔不要轻易拉扯皮肤，不要用毛巾，经常处于干湿状态会比较容易滋生细菌，最好用化妆面。</a:t>
            </a:r>
          </a:p>
          <a:p>
            <a:pPr algn="l"/>
            <a:endParaRPr lang="zh-CN" altLang="en-US"/>
          </a:p>
          <a:p>
            <a:pPr algn="l"/>
            <a:r>
              <a:rPr lang="zh-CN" altLang="en-US"/>
              <a:t>洗面奶一定要换，修护类的面膜要周期性滴做，</a:t>
            </a:r>
            <a:r>
              <a:rPr lang="zh-CN" altLang="en-US">
                <a:sym typeface="+mn-ea"/>
              </a:rPr>
              <a:t>要定期清洁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区毛孔。</a:t>
            </a:r>
          </a:p>
          <a:p>
            <a:pPr algn="l"/>
            <a:endParaRPr lang="zh-CN" altLang="en-US"/>
          </a:p>
          <a:p>
            <a:pPr algn="l"/>
            <a:r>
              <a:rPr lang="zh-CN" altLang="en-US">
                <a:solidFill>
                  <a:schemeClr val="accent1"/>
                </a:solidFill>
              </a:rPr>
              <a:t>我先给你看一下你需要用到的产品，你再自己选一下。</a:t>
            </a:r>
          </a:p>
          <a:p>
            <a:pPr algn="l"/>
            <a:endParaRPr lang="zh-CN" altLang="en-US"/>
          </a:p>
          <a:p>
            <a:pPr algn="l"/>
            <a:r>
              <a:rPr lang="zh-CN" altLang="en-US"/>
              <a:t>某某某泥，是一个清洁面膜，含有</a:t>
            </a:r>
            <a:r>
              <a:rPr lang="en-US" altLang="zh-CN"/>
              <a:t>****</a:t>
            </a:r>
            <a:r>
              <a:rPr lang="zh-CN" altLang="en-US"/>
              <a:t>泥，是通过</a:t>
            </a:r>
            <a:r>
              <a:rPr lang="en-US" altLang="zh-CN"/>
              <a:t>***</a:t>
            </a:r>
            <a:r>
              <a:rPr lang="zh-CN" altLang="en-US"/>
              <a:t>吸附的原理来帮你清洁毛孔的，</a:t>
            </a:r>
          </a:p>
          <a:p>
            <a:pPr algn="l"/>
            <a:r>
              <a:rPr lang="zh-CN" altLang="en-US"/>
              <a:t>使用方法是</a:t>
            </a:r>
            <a:r>
              <a:rPr lang="en-US" altLang="zh-CN"/>
              <a:t>*****</a:t>
            </a:r>
            <a:r>
              <a:rPr lang="zh-CN" altLang="en-US"/>
              <a:t>，用了一段时间以后你会发现毛孔明显变小。还要周期性地去用，因为让你毛孔变大的外界因素还是一直存在的。</a:t>
            </a:r>
          </a:p>
          <a:p>
            <a:pPr algn="l"/>
            <a:r>
              <a:rPr lang="zh-CN" altLang="en-US"/>
              <a:t>护肤仪也是比较推荐你用的，</a:t>
            </a:r>
            <a:r>
              <a:rPr lang="en-US" altLang="zh-CN"/>
              <a:t>***</a:t>
            </a:r>
            <a:r>
              <a:rPr lang="zh-CN" altLang="en-US"/>
              <a:t>。</a:t>
            </a:r>
          </a:p>
          <a:p>
            <a:pPr algn="l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67355" y="1491615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90395" y="1355090"/>
            <a:ext cx="4356735" cy="2306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多少钱？</a:t>
            </a:r>
          </a:p>
          <a:p>
            <a:endParaRPr lang="zh-CN" altLang="en-US"/>
          </a:p>
          <a:p>
            <a:r>
              <a:rPr lang="zh-CN" altLang="en-US"/>
              <a:t>原价</a:t>
            </a:r>
            <a:r>
              <a:rPr lang="en-US" altLang="zh-CN"/>
              <a:t>/</a:t>
            </a:r>
            <a:r>
              <a:rPr lang="zh-CN" altLang="en-US"/>
              <a:t>活动价</a:t>
            </a:r>
          </a:p>
          <a:p>
            <a:r>
              <a:rPr lang="zh-CN" altLang="en-US"/>
              <a:t>拆解单次价格</a:t>
            </a:r>
          </a:p>
          <a:p>
            <a:r>
              <a:rPr lang="zh-CN" altLang="en-US"/>
              <a:t>对比更贵的项目的价格：比如美容院护理</a:t>
            </a:r>
          </a:p>
          <a:p>
            <a:r>
              <a:rPr lang="zh-CN" altLang="en-US"/>
              <a:t>留一个促单的优惠抓手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93035" y="1612900"/>
            <a:ext cx="4186555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、顾问式营销需要非常专业的知识</a:t>
            </a:r>
          </a:p>
          <a:p>
            <a:r>
              <a:rPr lang="en-US" altLang="zh-CN"/>
              <a:t>2</a:t>
            </a:r>
            <a:r>
              <a:rPr lang="zh-CN" altLang="en-US"/>
              <a:t>、需要对于用户想法以及产品的实际效果有深度洞察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349E14-A4BB-4240-8175-55156EBF8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16" y="1892696"/>
            <a:ext cx="1832832" cy="1847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72210" y="1370330"/>
            <a:ext cx="7509510" cy="1568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目标</a:t>
            </a:r>
          </a:p>
          <a:p>
            <a:endParaRPr lang="zh-CN" altLang="en-US" sz="3200"/>
          </a:p>
          <a:p>
            <a:r>
              <a:rPr lang="zh-CN" altLang="en-US" sz="3200"/>
              <a:t>线上一对一销售的，提高客单价及复购率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17420" y="1572260"/>
            <a:ext cx="5113655" cy="2030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私域一对一销售的运营重点：</a:t>
            </a:r>
          </a:p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、关系建立</a:t>
            </a:r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、诊断及解决方案的输出</a:t>
            </a:r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、内容持续植入，攻占心智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20520" y="1484630"/>
            <a:ext cx="6092190" cy="3138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、关系的建立</a:t>
            </a:r>
          </a:p>
          <a:p>
            <a:endParaRPr lang="zh-CN" altLang="en-US"/>
          </a:p>
          <a:p>
            <a:r>
              <a:rPr lang="zh-CN" altLang="en-US"/>
              <a:t>线下测试：</a:t>
            </a:r>
          </a:p>
          <a:p>
            <a:r>
              <a:rPr lang="zh-CN" altLang="en-US"/>
              <a:t>友谊拉粉粉丝价值是问卷拉粉粉丝价值</a:t>
            </a:r>
            <a:r>
              <a:rPr lang="en-US" altLang="zh-CN"/>
              <a:t>10</a:t>
            </a:r>
            <a:r>
              <a:rPr lang="zh-CN" altLang="en-US"/>
              <a:t>倍</a:t>
            </a:r>
          </a:p>
          <a:p>
            <a:endParaRPr lang="zh-CN" altLang="en-US"/>
          </a:p>
          <a:p>
            <a:r>
              <a:rPr lang="zh-CN" altLang="en-US"/>
              <a:t>友谊拉粉：活动或者陌生开发场景中间间接建立的关系</a:t>
            </a:r>
          </a:p>
          <a:p>
            <a:r>
              <a:rPr lang="zh-CN" altLang="en-US"/>
              <a:t>问卷拉粉：直接营销活动的加粉</a:t>
            </a:r>
          </a:p>
          <a:p>
            <a:endParaRPr lang="zh-CN" altLang="en-US"/>
          </a:p>
          <a:p>
            <a:r>
              <a:rPr lang="zh-CN" altLang="en-US"/>
              <a:t>区别在于</a:t>
            </a:r>
            <a:r>
              <a:rPr lang="en-US" altLang="zh-CN"/>
              <a:t>——</a:t>
            </a:r>
            <a:r>
              <a:rPr lang="zh-CN" altLang="en-US"/>
              <a:t>信任，是我主动找你的。</a:t>
            </a:r>
          </a:p>
          <a:p>
            <a:endParaRPr lang="zh-CN" altLang="en-US"/>
          </a:p>
          <a:p>
            <a:r>
              <a:rPr lang="zh-CN" altLang="en-US"/>
              <a:t>要点：好奇心，赞美，同理心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61185" y="994410"/>
            <a:ext cx="4936490" cy="3969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、诊断及解决方案的输出</a:t>
            </a:r>
            <a:endParaRPr lang="zh-CN" altLang="en-US"/>
          </a:p>
          <a:p>
            <a:r>
              <a:rPr lang="zh-CN" altLang="en-US"/>
              <a:t>推销：一推，客人就消失</a:t>
            </a:r>
          </a:p>
          <a:p>
            <a:r>
              <a:rPr lang="zh-CN" altLang="en-US"/>
              <a:t>顾问：我应该用些什么呢？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流程：</a:t>
            </a:r>
          </a:p>
          <a:p>
            <a:r>
              <a:rPr lang="zh-CN" altLang="en-US"/>
              <a:t>①问询</a:t>
            </a:r>
          </a:p>
          <a:p>
            <a:r>
              <a:rPr lang="zh-CN" altLang="en-US"/>
              <a:t>②诊断</a:t>
            </a:r>
          </a:p>
          <a:p>
            <a:r>
              <a:rPr lang="zh-CN" altLang="en-US"/>
              <a:t>③价值输出（专业</a:t>
            </a:r>
            <a:r>
              <a:rPr lang="en-US" altLang="zh-CN"/>
              <a:t>+</a:t>
            </a:r>
            <a:r>
              <a:rPr lang="zh-CN" altLang="en-US"/>
              <a:t>关怀）</a:t>
            </a:r>
          </a:p>
          <a:p>
            <a:r>
              <a:rPr lang="zh-CN" altLang="en-US"/>
              <a:t>④解决方案建议</a:t>
            </a: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要点：</a:t>
            </a:r>
            <a:endParaRPr lang="zh-CN" altLang="en-US"/>
          </a:p>
          <a:p>
            <a:r>
              <a:rPr lang="zh-CN" altLang="en-US">
                <a:sym typeface="+mn-ea"/>
              </a:rPr>
              <a:t>①每一句话的目标都是增加信任</a:t>
            </a:r>
            <a:endParaRPr lang="zh-CN" altLang="en-US"/>
          </a:p>
          <a:p>
            <a:r>
              <a:rPr lang="zh-CN" altLang="en-US"/>
              <a:t>②一定要开全单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17015" y="1394460"/>
            <a:ext cx="7214870" cy="3138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①问询</a:t>
            </a:r>
          </a:p>
          <a:p>
            <a:r>
              <a:rPr lang="zh-CN" altLang="en-US">
                <a:sym typeface="+mn-ea"/>
              </a:rPr>
              <a:t>破冰：</a:t>
            </a:r>
            <a:endParaRPr lang="zh-CN" altLang="en-US"/>
          </a:p>
          <a:p>
            <a:r>
              <a:rPr lang="zh-CN" altLang="en-US">
                <a:sym typeface="+mn-ea"/>
              </a:rPr>
              <a:t>宝你这次买了什么？</a:t>
            </a:r>
            <a:endParaRPr lang="zh-CN" altLang="en-US"/>
          </a:p>
          <a:p>
            <a:r>
              <a:rPr lang="zh-CN" altLang="en-US">
                <a:sym typeface="+mn-ea"/>
              </a:rPr>
              <a:t>开始用了么？</a:t>
            </a:r>
            <a:endParaRPr lang="zh-CN" altLang="en-US"/>
          </a:p>
          <a:p>
            <a:r>
              <a:rPr lang="zh-CN" altLang="en-US"/>
              <a:t>你是什么肤质啊？皮肤出油么？有斑有皱纹么？</a:t>
            </a:r>
          </a:p>
          <a:p>
            <a:endParaRPr lang="zh-CN" altLang="en-US"/>
          </a:p>
          <a:p>
            <a:r>
              <a:rPr lang="zh-CN" altLang="en-US">
                <a:solidFill>
                  <a:schemeClr val="accent1"/>
                </a:solidFill>
              </a:rPr>
              <a:t>你给我拍一张正对光的近脸照吧，我帮你看下皮肤</a:t>
            </a:r>
          </a:p>
          <a:p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/>
              <a:t>你之前还有用过些什么产品（</a:t>
            </a:r>
            <a:r>
              <a:rPr lang="zh-CN" altLang="en-US">
                <a:solidFill>
                  <a:schemeClr val="accent1"/>
                </a:solidFill>
              </a:rPr>
              <a:t>有的话可以拍给我</a:t>
            </a:r>
            <a:r>
              <a:rPr lang="zh-CN" altLang="en-US"/>
              <a:t>）、什么方法来解决这个问题？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21815" y="808990"/>
            <a:ext cx="68459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ym typeface="+mn-ea"/>
              </a:rPr>
              <a:t>②诊断（下危机）</a:t>
            </a:r>
          </a:p>
          <a:p>
            <a:pPr algn="l"/>
            <a:r>
              <a:rPr lang="zh-CN" altLang="en-US">
                <a:sym typeface="+mn-ea"/>
              </a:rPr>
              <a:t>宝，你是混合肤质，水油不太均衡，所以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区会毛孔比较明显，脸颊还会有色斑。这个是在</a:t>
            </a:r>
            <a:r>
              <a:rPr lang="en-US" altLang="zh-CN">
                <a:sym typeface="+mn-ea"/>
              </a:rPr>
              <a:t>UV</a:t>
            </a:r>
            <a:r>
              <a:rPr lang="zh-CN" altLang="en-US">
                <a:sym typeface="+mn-ea"/>
              </a:rPr>
              <a:t>照相机下面的皮肤情况，肉眼看到的其实只是深层色斑的一小部分，如果不注重保养的话只会越来越多。</a:t>
            </a:r>
          </a:p>
          <a:p>
            <a:pPr algn="l"/>
            <a:endParaRPr lang="zh-CN" altLang="en-US"/>
          </a:p>
        </p:txBody>
      </p:sp>
      <p:pic>
        <p:nvPicPr>
          <p:cNvPr id="38914" name="Picture 2" descr="C:\スキンケア資料\UVサイ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090" y="2099310"/>
            <a:ext cx="3090545" cy="2953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3"/>
          <p:cNvSpPr txBox="1"/>
          <p:nvPr/>
        </p:nvSpPr>
        <p:spPr>
          <a:xfrm flipH="1">
            <a:off x="2417445" y="2525395"/>
            <a:ext cx="617220" cy="26574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75583" tIns="39303" rIns="75583" bIns="3930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025" dirty="0">
                <a:latin typeface="Arial" panose="020B0604020202020204" pitchFamily="34" charset="0"/>
                <a:ea typeface="MS Song"/>
              </a:rPr>
              <a:t>肉眼而看的</a:t>
            </a:r>
            <a:r>
              <a:rPr lang="zh-CN" altLang="en-US" sz="3025" b="1" dirty="0">
                <a:latin typeface="Arial" panose="020B0604020202020204" pitchFamily="34" charset="0"/>
                <a:ea typeface="MS Song"/>
              </a:rPr>
              <a:t>脸</a:t>
            </a:r>
            <a:endParaRPr lang="ja-JP" altLang="en-US" sz="3025" b="1" dirty="0">
              <a:latin typeface="Arial" panose="020B0604020202020204" pitchFamily="34" charset="0"/>
              <a:ea typeface="MS Song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6779260" y="1667510"/>
            <a:ext cx="520065" cy="422338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75583" tIns="39303" rIns="75583" bIns="3930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dirty="0">
                <a:latin typeface="MS Song"/>
                <a:ea typeface="MS Song"/>
              </a:rPr>
              <a:t>通</a:t>
            </a:r>
            <a:r>
              <a:rPr lang="zh-CN" altLang="en-US" sz="2400" b="1" dirty="0">
                <a:latin typeface="MS Song"/>
                <a:ea typeface="MS Song"/>
              </a:rPr>
              <a:t>过</a:t>
            </a:r>
            <a:r>
              <a:rPr lang="ja-JP" altLang="en-US" sz="2400" b="1" dirty="0">
                <a:latin typeface="MS Song"/>
                <a:ea typeface="MS Song"/>
              </a:rPr>
              <a:t> </a:t>
            </a:r>
            <a:r>
              <a:rPr lang="en-US" altLang="zh-CN" sz="2400" b="1" dirty="0">
                <a:latin typeface="MS Song"/>
                <a:ea typeface="MS Song"/>
              </a:rPr>
              <a:t>UV</a:t>
            </a:r>
            <a:r>
              <a:rPr lang="en-US" altLang="zh-CN" sz="2400" dirty="0">
                <a:latin typeface="MS Song"/>
                <a:ea typeface="MS Song"/>
              </a:rPr>
              <a:t> </a:t>
            </a:r>
            <a:r>
              <a:rPr lang="ja-JP" altLang="en-US" sz="2400" dirty="0">
                <a:latin typeface="MS Song"/>
                <a:ea typeface="MS Song"/>
              </a:rPr>
              <a:t>照相机看的</a:t>
            </a:r>
            <a:r>
              <a:rPr lang="zh-CN" altLang="en-US" sz="2400" b="1" dirty="0">
                <a:latin typeface="MS Song"/>
                <a:ea typeface="MS Song"/>
              </a:rPr>
              <a:t>脸</a:t>
            </a:r>
            <a:endParaRPr lang="ja-JP" altLang="en-US" sz="2400" b="1" dirty="0">
              <a:latin typeface="MS Song"/>
              <a:ea typeface="MS Song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z="845" dirty="0">
                <a:latin typeface="Arial" panose="020B0604020202020204" pitchFamily="34" charset="0"/>
              </a:rPr>
              <a:t>9</a:t>
            </a:fld>
            <a:endParaRPr lang="zh-CN" altLang="en-US" sz="845" dirty="0">
              <a:latin typeface="Arial" panose="020B0604020202020204" pitchFamily="34" charset="0"/>
            </a:endParaRPr>
          </a:p>
        </p:txBody>
      </p:sp>
      <p:sp>
        <p:nvSpPr>
          <p:cNvPr id="18434" name="Rectangle 6"/>
          <p:cNvSpPr/>
          <p:nvPr/>
        </p:nvSpPr>
        <p:spPr>
          <a:xfrm>
            <a:off x="2384777" y="4932463"/>
            <a:ext cx="5440680" cy="452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35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皮肤由</a:t>
            </a:r>
            <a:r>
              <a:rPr lang="en-US" altLang="zh-CN" sz="235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35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层组成：表皮、真皮及皮下组织</a:t>
            </a:r>
          </a:p>
        </p:txBody>
      </p:sp>
      <p:grpSp>
        <p:nvGrpSpPr>
          <p:cNvPr id="18435" name="Group 4"/>
          <p:cNvGrpSpPr/>
          <p:nvPr/>
        </p:nvGrpSpPr>
        <p:grpSpPr>
          <a:xfrm>
            <a:off x="1924820" y="665270"/>
            <a:ext cx="6367020" cy="4131605"/>
            <a:chOff x="0" y="0"/>
            <a:chExt cx="3734" cy="2384"/>
          </a:xfrm>
        </p:grpSpPr>
        <p:sp>
          <p:nvSpPr>
            <p:cNvPr id="18436" name="Text Box 9"/>
            <p:cNvSpPr/>
            <p:nvPr/>
          </p:nvSpPr>
          <p:spPr>
            <a:xfrm>
              <a:off x="3356" y="1115"/>
              <a:ext cx="378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纤维芽细胞</a:t>
              </a:r>
              <a:endParaRPr lang="ja-JP" altLang="en-US" sz="1010" b="1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pic>
          <p:nvPicPr>
            <p:cNvPr id="18437" name="Picture 10" descr="P047-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" y="52"/>
              <a:ext cx="3054" cy="23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8" name="AutoShape 11"/>
            <p:cNvSpPr/>
            <p:nvPr/>
          </p:nvSpPr>
          <p:spPr>
            <a:xfrm>
              <a:off x="0" y="1685"/>
              <a:ext cx="351" cy="113"/>
            </a:xfrm>
            <a:prstGeom prst="roundRect">
              <a:avLst>
                <a:gd name="adj" fmla="val 50000"/>
              </a:avLst>
            </a:prstGeom>
            <a:solidFill>
              <a:srgbClr val="E75647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>
                <a:lnSpc>
                  <a:spcPct val="80000"/>
                </a:lnSpc>
              </a:pPr>
              <a:r>
                <a:rPr lang="ja-JP" altLang="en-US" sz="101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皮下组织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39" name="AutoShape 12"/>
            <p:cNvSpPr/>
            <p:nvPr/>
          </p:nvSpPr>
          <p:spPr>
            <a:xfrm>
              <a:off x="0" y="1277"/>
              <a:ext cx="351" cy="113"/>
            </a:xfrm>
            <a:prstGeom prst="roundRect">
              <a:avLst>
                <a:gd name="adj" fmla="val 50000"/>
              </a:avLst>
            </a:prstGeom>
            <a:solidFill>
              <a:srgbClr val="E75647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>
                <a:lnSpc>
                  <a:spcPct val="80000"/>
                </a:lnSpc>
              </a:pPr>
              <a:r>
                <a:rPr lang="ja-JP" altLang="en-US" sz="101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真　皮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0" name="AutoShape 13"/>
            <p:cNvSpPr/>
            <p:nvPr/>
          </p:nvSpPr>
          <p:spPr>
            <a:xfrm>
              <a:off x="0" y="687"/>
              <a:ext cx="351" cy="113"/>
            </a:xfrm>
            <a:prstGeom prst="roundRect">
              <a:avLst>
                <a:gd name="adj" fmla="val 50000"/>
              </a:avLst>
            </a:prstGeom>
            <a:solidFill>
              <a:srgbClr val="E75647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>
                <a:lnSpc>
                  <a:spcPct val="80000"/>
                </a:lnSpc>
              </a:pPr>
              <a:r>
                <a:rPr lang="ja-JP" altLang="en-US" sz="101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表　皮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1" name="Text Box 14"/>
            <p:cNvSpPr/>
            <p:nvPr/>
          </p:nvSpPr>
          <p:spPr>
            <a:xfrm>
              <a:off x="249" y="408"/>
              <a:ext cx="227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角质层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2" name="Text Box 15"/>
            <p:cNvSpPr/>
            <p:nvPr/>
          </p:nvSpPr>
          <p:spPr>
            <a:xfrm>
              <a:off x="84" y="838"/>
              <a:ext cx="227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基底膜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3" name="Text Box 16"/>
            <p:cNvSpPr/>
            <p:nvPr/>
          </p:nvSpPr>
          <p:spPr>
            <a:xfrm>
              <a:off x="83" y="1019"/>
              <a:ext cx="227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乳头层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4" name="Text Box 17"/>
            <p:cNvSpPr/>
            <p:nvPr/>
          </p:nvSpPr>
          <p:spPr>
            <a:xfrm>
              <a:off x="948" y="0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汗管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5" name="Text Box 18"/>
            <p:cNvSpPr/>
            <p:nvPr/>
          </p:nvSpPr>
          <p:spPr>
            <a:xfrm>
              <a:off x="1829" y="0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毛孔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6" name="Text Box 19"/>
            <p:cNvSpPr/>
            <p:nvPr/>
          </p:nvSpPr>
          <p:spPr>
            <a:xfrm>
              <a:off x="2463" y="0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皮沟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7" name="Text Box 20"/>
            <p:cNvSpPr/>
            <p:nvPr/>
          </p:nvSpPr>
          <p:spPr>
            <a:xfrm>
              <a:off x="2696" y="0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汗孔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8" name="Text Box 21"/>
            <p:cNvSpPr/>
            <p:nvPr/>
          </p:nvSpPr>
          <p:spPr>
            <a:xfrm>
              <a:off x="2937" y="0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皮丘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49" name="Text Box 22"/>
            <p:cNvSpPr/>
            <p:nvPr/>
          </p:nvSpPr>
          <p:spPr>
            <a:xfrm>
              <a:off x="3356" y="793"/>
              <a:ext cx="378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色素母细胞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50" name="Text Box 23"/>
            <p:cNvSpPr/>
            <p:nvPr/>
          </p:nvSpPr>
          <p:spPr>
            <a:xfrm>
              <a:off x="3356" y="956"/>
              <a:ext cx="302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毛细血管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51" name="Text Box 24"/>
            <p:cNvSpPr/>
            <p:nvPr/>
          </p:nvSpPr>
          <p:spPr>
            <a:xfrm>
              <a:off x="1406" y="2295"/>
              <a:ext cx="302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皮下脂肪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52" name="Text Box 25"/>
            <p:cNvSpPr/>
            <p:nvPr/>
          </p:nvSpPr>
          <p:spPr>
            <a:xfrm>
              <a:off x="1200" y="2202"/>
              <a:ext cx="227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皮脂腺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53" name="Text Box 26"/>
            <p:cNvSpPr/>
            <p:nvPr/>
          </p:nvSpPr>
          <p:spPr>
            <a:xfrm>
              <a:off x="832" y="2112"/>
              <a:ext cx="302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肥满细胞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  <p:sp>
          <p:nvSpPr>
            <p:cNvPr id="18454" name="Text Box 27"/>
            <p:cNvSpPr/>
            <p:nvPr/>
          </p:nvSpPr>
          <p:spPr>
            <a:xfrm>
              <a:off x="476" y="1972"/>
              <a:ext cx="151" cy="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ja-JP" altLang="en-US" sz="1010" b="1" dirty="0">
                  <a:latin typeface="Arial" panose="020B0604020202020204" pitchFamily="34" charset="0"/>
                  <a:ea typeface="黑体" panose="02010609060101010101" pitchFamily="2" charset="-122"/>
                </a:rPr>
                <a:t>汗腺</a:t>
              </a:r>
              <a:endParaRPr lang="zh-CN" altLang="en-US" sz="1510" dirty="0">
                <a:latin typeface="Arial" panose="020B0604020202020204" pitchFamily="34" charset="0"/>
              </a:endParaRPr>
            </a:p>
          </p:txBody>
        </p:sp>
      </p:grpSp>
      <p:sp>
        <p:nvSpPr>
          <p:cNvPr id="18455" name="Text Box 4"/>
          <p:cNvSpPr/>
          <p:nvPr/>
        </p:nvSpPr>
        <p:spPr>
          <a:xfrm>
            <a:off x="1622183" y="434625"/>
            <a:ext cx="4287591" cy="452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350" b="1" dirty="0">
                <a:solidFill>
                  <a:srgbClr val="00729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皮肤的结构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852</Words>
  <Application>Microsoft Office PowerPoint</Application>
  <PresentationFormat>自定义</PresentationFormat>
  <Paragraphs>140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MS Song</vt:lpstr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干燥&amp;敏感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406</cp:revision>
  <dcterms:created xsi:type="dcterms:W3CDTF">2019-12-22T05:53:00Z</dcterms:created>
  <dcterms:modified xsi:type="dcterms:W3CDTF">2021-08-27T07:17:58Z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0C0E0C2553D74BD5ACDBCC21A117CD90</vt:lpwstr>
  </property>
</Properties>
</file>