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283" r:id="rId3"/>
    <p:sldId id="2644" r:id="rId5"/>
    <p:sldId id="2645" r:id="rId6"/>
    <p:sldId id="2646" r:id="rId7"/>
    <p:sldId id="2651" r:id="rId8"/>
    <p:sldId id="2652" r:id="rId9"/>
    <p:sldId id="2647" r:id="rId10"/>
    <p:sldId id="2634" r:id="rId11"/>
  </p:sldIdLst>
  <p:sldSz cx="10259695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900"/>
    <a:srgbClr val="F8F8F8"/>
    <a:srgbClr val="120C16"/>
    <a:srgbClr val="6DF5ED"/>
    <a:srgbClr val="E93252"/>
    <a:srgbClr val="0358B2"/>
    <a:srgbClr val="0358B1"/>
    <a:srgbClr val="035898"/>
    <a:srgbClr val="F1F1F1"/>
    <a:srgbClr val="026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4660"/>
  </p:normalViewPr>
  <p:slideViewPr>
    <p:cSldViewPr snapToGrid="0">
      <p:cViewPr varScale="1">
        <p:scale>
          <a:sx n="80" d="100"/>
          <a:sy n="80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image" Target="../media/image1.svg"/><Relationship Id="rId6" Type="http://schemas.openxmlformats.org/officeDocument/2006/relationships/image" Target="../media/image1.png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image" Target="../media/image3.svg"/><Relationship Id="rId6" Type="http://schemas.openxmlformats.org/officeDocument/2006/relationships/image" Target="../media/image3.png"/><Relationship Id="rId5" Type="http://schemas.openxmlformats.org/officeDocument/2006/relationships/tags" Target="../tags/tag10.xml"/><Relationship Id="rId4" Type="http://schemas.openxmlformats.org/officeDocument/2006/relationships/image" Target="../media/image2.svg"/><Relationship Id="rId3" Type="http://schemas.openxmlformats.org/officeDocument/2006/relationships/image" Target="../media/image2.png"/><Relationship Id="rId2" Type="http://schemas.openxmlformats.org/officeDocument/2006/relationships/tags" Target="../tags/tag9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4.xml"/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image" Target="../media/image3.svg"/><Relationship Id="rId6" Type="http://schemas.openxmlformats.org/officeDocument/2006/relationships/image" Target="../media/image3.png"/><Relationship Id="rId5" Type="http://schemas.openxmlformats.org/officeDocument/2006/relationships/tags" Target="../tags/tag20.xml"/><Relationship Id="rId4" Type="http://schemas.openxmlformats.org/officeDocument/2006/relationships/image" Target="../media/image2.svg"/><Relationship Id="rId3" Type="http://schemas.openxmlformats.org/officeDocument/2006/relationships/image" Target="../media/image2.png"/><Relationship Id="rId2" Type="http://schemas.openxmlformats.org/officeDocument/2006/relationships/tags" Target="../tags/tag19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5.jpeg"/><Relationship Id="rId12" Type="http://schemas.openxmlformats.org/officeDocument/2006/relationships/tags" Target="../tags/tag24.xml"/><Relationship Id="rId11" Type="http://schemas.openxmlformats.org/officeDocument/2006/relationships/image" Target="../media/image4.png"/><Relationship Id="rId10" Type="http://schemas.openxmlformats.org/officeDocument/2006/relationships/tags" Target="../tags/tag23.xml"/><Relationship Id="rId1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image" Target="../media/image3.svg"/><Relationship Id="rId6" Type="http://schemas.openxmlformats.org/officeDocument/2006/relationships/image" Target="../media/image3.png"/><Relationship Id="rId5" Type="http://schemas.openxmlformats.org/officeDocument/2006/relationships/tags" Target="../tags/tag27.xml"/><Relationship Id="rId4" Type="http://schemas.openxmlformats.org/officeDocument/2006/relationships/image" Target="../media/image2.svg"/><Relationship Id="rId3" Type="http://schemas.openxmlformats.org/officeDocument/2006/relationships/image" Target="../media/image2.png"/><Relationship Id="rId2" Type="http://schemas.openxmlformats.org/officeDocument/2006/relationships/tags" Target="../tags/tag26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6.jpeg"/><Relationship Id="rId12" Type="http://schemas.openxmlformats.org/officeDocument/2006/relationships/tags" Target="../tags/tag31.xml"/><Relationship Id="rId11" Type="http://schemas.openxmlformats.org/officeDocument/2006/relationships/image" Target="../media/image4.png"/><Relationship Id="rId10" Type="http://schemas.openxmlformats.org/officeDocument/2006/relationships/tags" Target="../tags/tag30.xml"/><Relationship Id="rId1" Type="http://schemas.openxmlformats.org/officeDocument/2006/relationships/tags" Target="../tags/tag2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image" Target="../media/image3.svg"/><Relationship Id="rId6" Type="http://schemas.openxmlformats.org/officeDocument/2006/relationships/image" Target="../media/image3.png"/><Relationship Id="rId5" Type="http://schemas.openxmlformats.org/officeDocument/2006/relationships/tags" Target="../tags/tag34.xml"/><Relationship Id="rId4" Type="http://schemas.openxmlformats.org/officeDocument/2006/relationships/image" Target="../media/image2.svg"/><Relationship Id="rId3" Type="http://schemas.openxmlformats.org/officeDocument/2006/relationships/image" Target="../media/image2.png"/><Relationship Id="rId2" Type="http://schemas.openxmlformats.org/officeDocument/2006/relationships/tags" Target="../tags/tag33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7.jpeg"/><Relationship Id="rId12" Type="http://schemas.openxmlformats.org/officeDocument/2006/relationships/tags" Target="../tags/tag38.xml"/><Relationship Id="rId11" Type="http://schemas.openxmlformats.org/officeDocument/2006/relationships/image" Target="../media/image4.png"/><Relationship Id="rId10" Type="http://schemas.openxmlformats.org/officeDocument/2006/relationships/tags" Target="../tags/tag37.xml"/><Relationship Id="rId1" Type="http://schemas.openxmlformats.org/officeDocument/2006/relationships/tags" Target="../tags/tag3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image" Target="../media/image3.svg"/><Relationship Id="rId6" Type="http://schemas.openxmlformats.org/officeDocument/2006/relationships/image" Target="../media/image3.png"/><Relationship Id="rId5" Type="http://schemas.openxmlformats.org/officeDocument/2006/relationships/tags" Target="../tags/tag41.xml"/><Relationship Id="rId4" Type="http://schemas.openxmlformats.org/officeDocument/2006/relationships/image" Target="../media/image2.svg"/><Relationship Id="rId3" Type="http://schemas.openxmlformats.org/officeDocument/2006/relationships/image" Target="../media/image2.png"/><Relationship Id="rId2" Type="http://schemas.openxmlformats.org/officeDocument/2006/relationships/tags" Target="../tags/tag40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46.xml"/><Relationship Id="rId12" Type="http://schemas.openxmlformats.org/officeDocument/2006/relationships/tags" Target="../tags/tag45.xml"/><Relationship Id="rId11" Type="http://schemas.openxmlformats.org/officeDocument/2006/relationships/image" Target="../media/image4.png"/><Relationship Id="rId10" Type="http://schemas.openxmlformats.org/officeDocument/2006/relationships/tags" Target="../tags/tag44.xml"/><Relationship Id="rId1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image" Target="../media/image1.png"/><Relationship Id="rId3" Type="http://schemas.openxmlformats.org/officeDocument/2006/relationships/tags" Target="../tags/tag49.xml"/><Relationship Id="rId22" Type="http://schemas.openxmlformats.org/officeDocument/2006/relationships/notesSlide" Target="../notesSlides/notesSlide2.xml"/><Relationship Id="rId21" Type="http://schemas.openxmlformats.org/officeDocument/2006/relationships/slideLayout" Target="../slideLayouts/slideLayout1.xml"/><Relationship Id="rId20" Type="http://schemas.openxmlformats.org/officeDocument/2006/relationships/tags" Target="../tags/tag59.xml"/><Relationship Id="rId2" Type="http://schemas.openxmlformats.org/officeDocument/2006/relationships/tags" Target="../tags/tag48.xml"/><Relationship Id="rId19" Type="http://schemas.openxmlformats.org/officeDocument/2006/relationships/image" Target="../media/image5.svg"/><Relationship Id="rId18" Type="http://schemas.openxmlformats.org/officeDocument/2006/relationships/image" Target="../media/image11.png"/><Relationship Id="rId17" Type="http://schemas.openxmlformats.org/officeDocument/2006/relationships/tags" Target="../tags/tag58.xml"/><Relationship Id="rId16" Type="http://schemas.openxmlformats.org/officeDocument/2006/relationships/tags" Target="../tags/tag57.xml"/><Relationship Id="rId15" Type="http://schemas.openxmlformats.org/officeDocument/2006/relationships/tags" Target="../tags/tag56.xml"/><Relationship Id="rId14" Type="http://schemas.openxmlformats.org/officeDocument/2006/relationships/image" Target="../media/image4.svg"/><Relationship Id="rId13" Type="http://schemas.openxmlformats.org/officeDocument/2006/relationships/image" Target="../media/image10.png"/><Relationship Id="rId12" Type="http://schemas.openxmlformats.org/officeDocument/2006/relationships/tags" Target="../tags/tag55.xml"/><Relationship Id="rId11" Type="http://schemas.openxmlformats.org/officeDocument/2006/relationships/image" Target="../media/image9.png"/><Relationship Id="rId10" Type="http://schemas.openxmlformats.org/officeDocument/2006/relationships/tags" Target="../tags/tag54.xml"/><Relationship Id="rId1" Type="http://schemas.openxmlformats.org/officeDocument/2006/relationships/tags" Target="../tags/tag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81441" y="1405832"/>
            <a:ext cx="749808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sz="3600" b="1" dirty="0">
                <a:solidFill>
                  <a:schemeClr val="tx1"/>
                </a:solidFill>
              </a:rPr>
              <a:t>企业微信裂变活动防封号小技巧分享</a:t>
            </a:r>
            <a:endParaRPr lang="zh-CN" sz="36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r>
              <a:rPr lang="zh-CN" altLang="en-US" b="1" dirty="0"/>
              <a:t>部门：碧翠园自营项目</a:t>
            </a: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姓名：麦耀锋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/>
              <a:t>花名：奶锡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66351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>
              <p:custDataLst>
                <p:tags r:id="rId3"/>
              </p:custDataLst>
            </p:nvPr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>
              <p:custDataLst>
                <p:tags r:id="rId4"/>
              </p:custDataLst>
            </p:nvPr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>
              <p:custDataLst>
                <p:tags r:id="rId8"/>
              </p:custDataLst>
            </p:nvPr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 dirty="0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9"/>
              </p:custDataLst>
            </p:nvPr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>
            <p:custDataLst>
              <p:tags r:id="rId1"/>
            </p:custDataLst>
          </p:nvPr>
        </p:nvSpPr>
        <p:spPr>
          <a:xfrm>
            <a:off x="1061709" y="4381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案例目标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57718" y="1989179"/>
            <a:ext cx="864679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         </a:t>
            </a:r>
            <a:r>
              <a:rPr lang="zh-CN" altLang="en-US" dirty="0">
                <a:solidFill>
                  <a:srgbClr val="FF0000"/>
                </a:solidFill>
              </a:rPr>
              <a:t>日常做裂变活动的时候，我们常常会遇到封号的情况出现，其实把一些我们能主</a:t>
            </a:r>
            <a:endParaRPr lang="zh-CN" altLang="en-US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动设置的细节先做好，能有效地减少被封号的概率。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70435" y="43815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案例关键词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>
              <p:custDataLst>
                <p:tags r:id="rId8"/>
              </p:custDataLst>
            </p:nvPr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流程图: 可选过程 6"/>
          <p:cNvSpPr/>
          <p:nvPr/>
        </p:nvSpPr>
        <p:spPr>
          <a:xfrm>
            <a:off x="2980055" y="1415415"/>
            <a:ext cx="4232275" cy="684530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808730" y="1527175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dirty="0">
                <a:solidFill>
                  <a:srgbClr val="FF0000"/>
                </a:solidFill>
                <a:sym typeface="+mn-ea"/>
              </a:rPr>
              <a:t>短时间内流量增大</a:t>
            </a:r>
            <a:endParaRPr lang="zh-CN" altLang="en-US" sz="2400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2980055" y="2515870"/>
            <a:ext cx="4232910" cy="684530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流程图: 可选过程 9"/>
          <p:cNvSpPr/>
          <p:nvPr/>
        </p:nvSpPr>
        <p:spPr>
          <a:xfrm>
            <a:off x="2979420" y="3657600"/>
            <a:ext cx="4233545" cy="684530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697605" y="2628265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dirty="0">
                <a:solidFill>
                  <a:srgbClr val="FF0000"/>
                </a:solidFill>
                <a:sym typeface="+mn-ea"/>
              </a:rPr>
              <a:t>账号加好友数量增大</a:t>
            </a:r>
            <a:endParaRPr lang="zh-CN" altLang="en-US" sz="2400"/>
          </a:p>
        </p:txBody>
      </p:sp>
      <p:sp>
        <p:nvSpPr>
          <p:cNvPr id="13" name="文本框 12"/>
          <p:cNvSpPr txBox="1"/>
          <p:nvPr/>
        </p:nvSpPr>
        <p:spPr>
          <a:xfrm>
            <a:off x="3835400" y="3777615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dirty="0">
                <a:solidFill>
                  <a:srgbClr val="FF0000"/>
                </a:solidFill>
                <a:sym typeface="+mn-ea"/>
              </a:rPr>
              <a:t>发送重复内容信息</a:t>
            </a:r>
            <a:endParaRPr lang="zh-CN" altLang="en-US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>
            <p:custDataLst>
              <p:tags r:id="rId1"/>
            </p:custDataLst>
          </p:nvPr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>
              <p:custDataLst>
                <p:tags r:id="rId9"/>
              </p:custDataLst>
            </p:nvPr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>
            <p:custDataLst>
              <p:tags r:id="rId12"/>
            </p:custDataLst>
          </p:nvPr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1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2475" y="1213485"/>
            <a:ext cx="4176395" cy="29197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40350" y="1589405"/>
            <a:ext cx="4036060" cy="21685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1500"/>
              <a:t>         </a:t>
            </a:r>
            <a:r>
              <a:rPr lang="zh-CN" altLang="en-US" sz="1500">
                <a:solidFill>
                  <a:srgbClr val="FF0000"/>
                </a:solidFill>
              </a:rPr>
              <a:t>企业微信对于每个用户发的信息其实都是</a:t>
            </a:r>
            <a:endParaRPr lang="zh-CN" altLang="en-US" sz="1500">
              <a:solidFill>
                <a:srgbClr val="FF0000"/>
              </a:solidFill>
            </a:endParaRPr>
          </a:p>
          <a:p>
            <a:pPr algn="l"/>
            <a:r>
              <a:rPr lang="zh-CN" altLang="en-US" sz="1500">
                <a:solidFill>
                  <a:srgbClr val="FF0000"/>
                </a:solidFill>
              </a:rPr>
              <a:t>有监控的， 如果一个图片或者相同文字内容短</a:t>
            </a:r>
            <a:endParaRPr lang="zh-CN" altLang="en-US" sz="1500">
              <a:solidFill>
                <a:srgbClr val="FF0000"/>
              </a:solidFill>
            </a:endParaRPr>
          </a:p>
          <a:p>
            <a:pPr algn="l"/>
            <a:r>
              <a:rPr lang="zh-CN" altLang="en-US" sz="1500">
                <a:solidFill>
                  <a:srgbClr val="FF0000"/>
                </a:solidFill>
              </a:rPr>
              <a:t>时内出现频次过高，超过设置的安全值，就会</a:t>
            </a:r>
            <a:endParaRPr lang="zh-CN" altLang="en-US" sz="1500">
              <a:solidFill>
                <a:srgbClr val="FF0000"/>
              </a:solidFill>
            </a:endParaRPr>
          </a:p>
          <a:p>
            <a:pPr algn="l"/>
            <a:r>
              <a:rPr lang="zh-CN" altLang="en-US" sz="1500">
                <a:solidFill>
                  <a:srgbClr val="FF0000"/>
                </a:solidFill>
              </a:rPr>
              <a:t>被机器检测到，跟企业微信内部的已经被封的</a:t>
            </a:r>
            <a:endParaRPr lang="zh-CN" altLang="en-US" sz="1500">
              <a:solidFill>
                <a:srgbClr val="FF0000"/>
              </a:solidFill>
            </a:endParaRPr>
          </a:p>
          <a:p>
            <a:pPr algn="l"/>
            <a:r>
              <a:rPr lang="zh-CN" altLang="en-US" sz="1500">
                <a:solidFill>
                  <a:srgbClr val="FF0000"/>
                </a:solidFill>
              </a:rPr>
              <a:t>图库或文字库进行对比，如果相似度超过一定</a:t>
            </a:r>
            <a:endParaRPr lang="zh-CN" altLang="en-US" sz="1500">
              <a:solidFill>
                <a:srgbClr val="FF0000"/>
              </a:solidFill>
            </a:endParaRPr>
          </a:p>
          <a:p>
            <a:pPr algn="l"/>
            <a:r>
              <a:rPr lang="zh-CN" altLang="en-US" sz="1500">
                <a:solidFill>
                  <a:srgbClr val="FF0000"/>
                </a:solidFill>
              </a:rPr>
              <a:t>的值，那么海报就会直接被封的。我们平时在</a:t>
            </a:r>
            <a:endParaRPr lang="zh-CN" altLang="en-US" sz="1500">
              <a:solidFill>
                <a:srgbClr val="FF0000"/>
              </a:solidFill>
            </a:endParaRPr>
          </a:p>
          <a:p>
            <a:pPr algn="l"/>
            <a:r>
              <a:rPr lang="zh-CN" altLang="en-US" sz="1500">
                <a:solidFill>
                  <a:srgbClr val="FF0000"/>
                </a:solidFill>
              </a:rPr>
              <a:t>设置小裂变活动的时候，招呼语部分可以设置</a:t>
            </a:r>
            <a:endParaRPr lang="zh-CN" altLang="en-US" sz="1500">
              <a:solidFill>
                <a:srgbClr val="FF0000"/>
              </a:solidFill>
            </a:endParaRPr>
          </a:p>
          <a:p>
            <a:pPr algn="l"/>
            <a:r>
              <a:rPr lang="zh-CN" altLang="en-US" sz="1500">
                <a:solidFill>
                  <a:srgbClr val="FF0000"/>
                </a:solidFill>
              </a:rPr>
              <a:t>加入客户的</a:t>
            </a:r>
            <a:r>
              <a:rPr lang="en-US" altLang="zh-CN" sz="1500">
                <a:solidFill>
                  <a:srgbClr val="FF0000"/>
                </a:solidFill>
              </a:rPr>
              <a:t>ID</a:t>
            </a:r>
            <a:r>
              <a:rPr lang="zh-CN" altLang="en-US" sz="1500">
                <a:solidFill>
                  <a:srgbClr val="FF0000"/>
                </a:solidFill>
              </a:rPr>
              <a:t>信息这个内容，这样子就不会被</a:t>
            </a:r>
            <a:endParaRPr lang="zh-CN" altLang="en-US" sz="1500">
              <a:solidFill>
                <a:srgbClr val="FF0000"/>
              </a:solidFill>
            </a:endParaRPr>
          </a:p>
          <a:p>
            <a:pPr algn="l"/>
            <a:r>
              <a:rPr lang="zh-CN" altLang="en-US" sz="1500">
                <a:solidFill>
                  <a:srgbClr val="FF0000"/>
                </a:solidFill>
              </a:rPr>
              <a:t>认定为相同的文字内容了。</a:t>
            </a:r>
            <a:endParaRPr lang="zh-CN" altLang="en-US" sz="1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>
            <p:custDataLst>
              <p:tags r:id="rId1"/>
            </p:custDataLst>
          </p:nvPr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>
              <p:custDataLst>
                <p:tags r:id="rId9"/>
              </p:custDataLst>
            </p:nvPr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>
            <p:custDataLst>
              <p:tags r:id="rId12"/>
            </p:custDataLst>
          </p:nvPr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原始海报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33475" y="1116330"/>
            <a:ext cx="2125345" cy="37807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916680" y="1989455"/>
            <a:ext cx="5613400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1500">
                <a:solidFill>
                  <a:srgbClr val="FF0000"/>
                </a:solidFill>
              </a:rPr>
              <a:t>        </a:t>
            </a:r>
            <a:r>
              <a:rPr lang="zh-CN" altLang="en-US" sz="1500">
                <a:solidFill>
                  <a:srgbClr val="FF0000"/>
                </a:solidFill>
              </a:rPr>
              <a:t>由于裂变活动的海报内容和需要扫描的二维码信息这个都是</a:t>
            </a:r>
            <a:endParaRPr lang="zh-CN" altLang="en-US" sz="1500">
              <a:solidFill>
                <a:srgbClr val="FF0000"/>
              </a:solidFill>
            </a:endParaRPr>
          </a:p>
          <a:p>
            <a:pPr algn="l"/>
            <a:r>
              <a:rPr lang="zh-CN" altLang="en-US" sz="1500">
                <a:solidFill>
                  <a:srgbClr val="FF0000"/>
                </a:solidFill>
              </a:rPr>
              <a:t>统一的，一般情况下如果我们当次活动裂变粉丝数目标在</a:t>
            </a:r>
            <a:r>
              <a:rPr lang="en-US" altLang="zh-CN" sz="1500">
                <a:solidFill>
                  <a:srgbClr val="FF0000"/>
                </a:solidFill>
              </a:rPr>
              <a:t>1</a:t>
            </a:r>
            <a:r>
              <a:rPr lang="zh-CN" altLang="en-US" sz="1500">
                <a:solidFill>
                  <a:srgbClr val="FF0000"/>
                </a:solidFill>
              </a:rPr>
              <a:t>万人或</a:t>
            </a:r>
            <a:endParaRPr lang="zh-CN" altLang="en-US" sz="1500">
              <a:solidFill>
                <a:srgbClr val="FF0000"/>
              </a:solidFill>
            </a:endParaRPr>
          </a:p>
          <a:p>
            <a:pPr algn="l"/>
            <a:r>
              <a:rPr lang="zh-CN" altLang="en-US" sz="1500">
                <a:solidFill>
                  <a:srgbClr val="FF0000"/>
                </a:solidFill>
              </a:rPr>
              <a:t>以下，可以只设置一张活动海报，如果目标人数在</a:t>
            </a:r>
            <a:r>
              <a:rPr lang="en-US" altLang="zh-CN" sz="1500">
                <a:solidFill>
                  <a:srgbClr val="FF0000"/>
                </a:solidFill>
              </a:rPr>
              <a:t>1</a:t>
            </a:r>
            <a:r>
              <a:rPr lang="zh-CN" altLang="en-US" sz="1500">
                <a:solidFill>
                  <a:srgbClr val="FF0000"/>
                </a:solidFill>
              </a:rPr>
              <a:t>万人以上的，</a:t>
            </a:r>
            <a:endParaRPr lang="zh-CN" altLang="en-US" sz="1500">
              <a:solidFill>
                <a:srgbClr val="FF0000"/>
              </a:solidFill>
            </a:endParaRPr>
          </a:p>
          <a:p>
            <a:pPr algn="l"/>
            <a:r>
              <a:rPr lang="zh-CN" altLang="en-US" sz="1500">
                <a:solidFill>
                  <a:srgbClr val="FF0000"/>
                </a:solidFill>
              </a:rPr>
              <a:t>建议做裂变活动前就可以提前设计</a:t>
            </a:r>
            <a:r>
              <a:rPr lang="en-US" altLang="zh-CN" sz="1500">
                <a:solidFill>
                  <a:srgbClr val="FF0000"/>
                </a:solidFill>
              </a:rPr>
              <a:t>2-3</a:t>
            </a:r>
            <a:r>
              <a:rPr lang="zh-CN" altLang="en-US" sz="1500">
                <a:solidFill>
                  <a:srgbClr val="FF0000"/>
                </a:solidFill>
              </a:rPr>
              <a:t>张</a:t>
            </a:r>
            <a:r>
              <a:rPr lang="zh-CN" altLang="en-US" sz="1500">
                <a:solidFill>
                  <a:srgbClr val="FF0000"/>
                </a:solidFill>
              </a:rPr>
              <a:t>海报，例如活动文案内容</a:t>
            </a:r>
            <a:endParaRPr lang="zh-CN" altLang="en-US" sz="1500">
              <a:solidFill>
                <a:srgbClr val="FF0000"/>
              </a:solidFill>
            </a:endParaRPr>
          </a:p>
          <a:p>
            <a:pPr algn="l"/>
            <a:r>
              <a:rPr lang="zh-CN" altLang="en-US" sz="1500">
                <a:solidFill>
                  <a:srgbClr val="FF0000"/>
                </a:solidFill>
              </a:rPr>
              <a:t>在海报里面位置的改变，颜色或字体作更换等，及时做更换，</a:t>
            </a:r>
            <a:endParaRPr lang="zh-CN" altLang="en-US" sz="1500">
              <a:solidFill>
                <a:srgbClr val="FF0000"/>
              </a:solidFill>
            </a:endParaRPr>
          </a:p>
          <a:p>
            <a:pPr algn="l"/>
            <a:r>
              <a:rPr lang="zh-CN" altLang="en-US" sz="1500">
                <a:solidFill>
                  <a:srgbClr val="FF0000"/>
                </a:solidFill>
              </a:rPr>
              <a:t>降低同一张海报短时间出现的频率，减小被封的概率。</a:t>
            </a:r>
            <a:endParaRPr lang="zh-CN" altLang="en-US" sz="1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>
            <p:custDataLst>
              <p:tags r:id="rId1"/>
            </p:custDataLst>
          </p:nvPr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>
              <p:custDataLst>
                <p:tags r:id="rId9"/>
              </p:custDataLst>
            </p:nvPr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>
            <p:custDataLst>
              <p:tags r:id="rId12"/>
            </p:custDataLst>
          </p:nvPr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979035" y="1409065"/>
            <a:ext cx="4481195" cy="3569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</a:t>
            </a:r>
            <a:r>
              <a:rPr lang="zh-CN" altLang="en-US" sz="1600">
                <a:solidFill>
                  <a:srgbClr val="FF0000"/>
                </a:solidFill>
              </a:rPr>
              <a:t>每次裂变活动前都要根据裂变目标人数先准备好承接的账号，一般我们按照一个企微账号每天新增最大好友数量</a:t>
            </a:r>
            <a:r>
              <a:rPr lang="en-US" altLang="zh-CN" sz="1600">
                <a:solidFill>
                  <a:srgbClr val="FF0000"/>
                </a:solidFill>
              </a:rPr>
              <a:t>500</a:t>
            </a:r>
            <a:r>
              <a:rPr lang="zh-CN" altLang="en-US" sz="1600">
                <a:solidFill>
                  <a:srgbClr val="FF0000"/>
                </a:solidFill>
              </a:rPr>
              <a:t>人安全值来计算，例如：预计一场裂变活动需要添加一万人的量，则我们活动前至少需要准备</a:t>
            </a:r>
            <a:r>
              <a:rPr lang="en-US" altLang="zh-CN" sz="1600">
                <a:solidFill>
                  <a:srgbClr val="FF0000"/>
                </a:solidFill>
              </a:rPr>
              <a:t>20</a:t>
            </a:r>
            <a:r>
              <a:rPr lang="zh-CN" altLang="en-US" sz="1600">
                <a:solidFill>
                  <a:srgbClr val="FF0000"/>
                </a:solidFill>
              </a:rPr>
              <a:t>个裂变号进行承接，活动加粉超过一万人的话，则需要新增一批账号进行替换，减低封号的风险。另外有时候活动进行过程中，裂变号会出现加好友数量不均匀的情况，我们也是需要时刻去关注后台数据变化，一有异常数据出现（单个账户加粉人数超</a:t>
            </a:r>
            <a:r>
              <a:rPr lang="en-US" altLang="zh-CN" sz="1600">
                <a:solidFill>
                  <a:srgbClr val="FF0000"/>
                </a:solidFill>
              </a:rPr>
              <a:t>500</a:t>
            </a:r>
            <a:r>
              <a:rPr lang="zh-CN" altLang="en-US" sz="1600">
                <a:solidFill>
                  <a:srgbClr val="FF0000"/>
                </a:solidFill>
              </a:rPr>
              <a:t>人或以上</a:t>
            </a:r>
            <a:r>
              <a:rPr lang="zh-CN" altLang="en-US" sz="1600">
                <a:solidFill>
                  <a:srgbClr val="FF0000"/>
                </a:solidFill>
              </a:rPr>
              <a:t>）马上把账号撤下或者替换掉，因为只要有一个账号被风控后，所在企业的账号同时也会被监控的。</a:t>
            </a:r>
            <a:endParaRPr lang="zh-CN" altLang="en-US" sz="1600">
              <a:solidFill>
                <a:srgbClr val="FF0000"/>
              </a:solidFill>
            </a:endParaRPr>
          </a:p>
          <a:p>
            <a:endParaRPr lang="zh-CN" altLang="en-US" sz="1600">
              <a:solidFill>
                <a:srgbClr val="FF0000"/>
              </a:solidFill>
            </a:endParaRPr>
          </a:p>
        </p:txBody>
      </p:sp>
      <p:pic>
        <p:nvPicPr>
          <p:cNvPr id="11" name="图片 10" descr="3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9310" y="1124585"/>
            <a:ext cx="3362325" cy="38925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>
            <p:custDataLst>
              <p:tags r:id="rId1"/>
            </p:custDataLst>
          </p:nvPr>
        </p:nvSpPr>
        <p:spPr>
          <a:xfrm>
            <a:off x="1060429" y="453560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案例中亮点及可复用的点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>
              <p:custDataLst>
                <p:tags r:id="rId9"/>
              </p:custDataLst>
            </p:nvPr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>
            <p:custDataLst>
              <p:tags r:id="rId12"/>
            </p:custDataLst>
          </p:nvPr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>
            <p:custDataLst>
              <p:tags r:id="rId13"/>
            </p:custDataLst>
          </p:nvPr>
        </p:nvSpPr>
        <p:spPr>
          <a:xfrm>
            <a:off x="752676" y="1488441"/>
            <a:ext cx="8602143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         </a:t>
            </a:r>
            <a:r>
              <a:rPr lang="zh-CN" altLang="en-US" dirty="0">
                <a:solidFill>
                  <a:srgbClr val="FF0000"/>
                </a:solidFill>
              </a:rPr>
              <a:t>在裂变活动进行的过程中需要我们时刻盯着后台的账号数据，关注裂变数据变化，关注异常值。如果已经出现有账号被风控或者直接被封号的情况，应该先评估好风险，决定是否提前结束活动。还有每次裂变活动后，建议隔</a:t>
            </a:r>
            <a:r>
              <a:rPr lang="en-US" altLang="zh-CN" dirty="0">
                <a:solidFill>
                  <a:srgbClr val="FF0000"/>
                </a:solidFill>
              </a:rPr>
              <a:t>1-2</a:t>
            </a:r>
            <a:r>
              <a:rPr lang="zh-CN" altLang="en-US" dirty="0">
                <a:solidFill>
                  <a:srgbClr val="FF0000"/>
                </a:solidFill>
              </a:rPr>
              <a:t>天后再做点对点的盘活动作，特别是一天内加粉人数已经超过</a:t>
            </a:r>
            <a:r>
              <a:rPr lang="en-US" altLang="zh-CN" dirty="0">
                <a:solidFill>
                  <a:srgbClr val="FF0000"/>
                </a:solidFill>
              </a:rPr>
              <a:t>500</a:t>
            </a:r>
            <a:r>
              <a:rPr lang="zh-CN" altLang="en-US" dirty="0">
                <a:solidFill>
                  <a:srgbClr val="FF0000"/>
                </a:solidFill>
              </a:rPr>
              <a:t>人的账号，很有可能已经被监控了的，即使裂变活动当天未出现异常情况，不能连续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  <a:r>
              <a:rPr lang="zh-CN" altLang="en-US" dirty="0">
                <a:solidFill>
                  <a:srgbClr val="FF0000"/>
                </a:solidFill>
              </a:rPr>
              <a:t>天做多次发送重复信息的动作，同时活动后裂变账号也要做信息查漏的工作，不然账号如果有太多未回复信息的话，等到下一次做裂变活动时也会有影响，很容易被监控的。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>
              <p:custDataLst>
                <p:tags r:id="rId1"/>
              </p:custDataLst>
            </p:nvPr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>
              <p:custDataLst>
                <p:tags r:id="rId2"/>
              </p:custDataLst>
            </p:nvPr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>
              <p:custDataLst>
                <p:tags r:id="rId5"/>
              </p:custDataLst>
            </p:nvPr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6"/>
              </p:custDataLst>
            </p:nvPr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  <a:endParaRPr lang="zh-CN" altLang="en-US" sz="3600" b="1">
              <a:solidFill>
                <a:schemeClr val="tx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>
              <p:custDataLst>
                <p:tags r:id="rId12"/>
              </p:custDataLst>
            </p:nvPr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8" name="文本框 37"/>
          <p:cNvSpPr txBox="1"/>
          <p:nvPr>
            <p:custDataLst>
              <p:tags r:id="rId15"/>
            </p:custDataLst>
          </p:nvPr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9" name="文本框 38"/>
          <p:cNvSpPr txBox="1"/>
          <p:nvPr>
            <p:custDataLst>
              <p:tags r:id="rId16"/>
            </p:custDataLst>
          </p:nvPr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pic>
        <p:nvPicPr>
          <p:cNvPr id="11" name="图片 10" descr="resource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>
            <p:custDataLst>
              <p:tags r:id="rId20"/>
            </p:custDataLst>
          </p:nvPr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FULL_TEXT_BEAUTIFY_COPY_ID" val="3"/>
</p:tagLst>
</file>

<file path=ppt/tags/tag10.xml><?xml version="1.0" encoding="utf-8"?>
<p:tagLst xmlns:p="http://schemas.openxmlformats.org/presentationml/2006/main">
  <p:tag name="KSO_WM_FULL_TEXT_BEAUTIFY_COPY_ID" val="34"/>
</p:tagLst>
</file>

<file path=ppt/tags/tag11.xml><?xml version="1.0" encoding="utf-8"?>
<p:tagLst xmlns:p="http://schemas.openxmlformats.org/presentationml/2006/main">
  <p:tag name="KSO_WM_FULL_TEXT_BEAUTIFY_COPY_ID" val="35"/>
</p:tagLst>
</file>

<file path=ppt/tags/tag12.xml><?xml version="1.0" encoding="utf-8"?>
<p:tagLst xmlns:p="http://schemas.openxmlformats.org/presentationml/2006/main">
  <p:tag name="KSO_WM_FULL_TEXT_BEAUTIFY_COPY_ID" val="6"/>
</p:tagLst>
</file>

<file path=ppt/tags/tag13.xml><?xml version="1.0" encoding="utf-8"?>
<p:tagLst xmlns:p="http://schemas.openxmlformats.org/presentationml/2006/main">
  <p:tag name="KSO_WM_FULL_TEXT_BEAUTIFY_COPY_ID" val="33"/>
</p:tagLst>
</file>

<file path=ppt/tags/tag14.xml><?xml version="1.0" encoding="utf-8"?>
<p:tagLst xmlns:p="http://schemas.openxmlformats.org/presentationml/2006/main">
  <p:tag name="KSO_WM_FULL_TEXT_BEAUTIFY_COPY_ID" val="34"/>
</p:tagLst>
</file>

<file path=ppt/tags/tag15.xml><?xml version="1.0" encoding="utf-8"?>
<p:tagLst xmlns:p="http://schemas.openxmlformats.org/presentationml/2006/main">
  <p:tag name="KSO_WM_FULL_TEXT_BEAUTIFY_COPY_ID" val="35"/>
</p:tagLst>
</file>

<file path=ppt/tags/tag16.xml><?xml version="1.0" encoding="utf-8"?>
<p:tagLst xmlns:p="http://schemas.openxmlformats.org/presentationml/2006/main">
  <p:tag name="KSO_WM_FULL_TEXT_BEAUTIFY_COPY_ID" val="4"/>
</p:tagLst>
</file>

<file path=ppt/tags/tag17.xml><?xml version="1.0" encoding="utf-8"?>
<p:tagLst xmlns:p="http://schemas.openxmlformats.org/presentationml/2006/main">
  <p:tag name="KSO_WM_FULL_TEXT_BEAUTIFY_COPY_ID" val="6"/>
</p:tagLst>
</file>

<file path=ppt/tags/tag18.xml><?xml version="1.0" encoding="utf-8"?>
<p:tagLst xmlns:p="http://schemas.openxmlformats.org/presentationml/2006/main">
  <p:tag name="KSO_WM_FULL_TEXT_BEAUTIFY_COPY_ID" val="30"/>
</p:tagLst>
</file>

<file path=ppt/tags/tag19.xml><?xml version="1.0" encoding="utf-8"?>
<p:tagLst xmlns:p="http://schemas.openxmlformats.org/presentationml/2006/main">
  <p:tag name="KSO_WM_FULL_TEXT_BEAUTIFY_COPY_ID" val="33"/>
</p:tagLst>
</file>

<file path=ppt/tags/tag2.xml><?xml version="1.0" encoding="utf-8"?>
<p:tagLst xmlns:p="http://schemas.openxmlformats.org/presentationml/2006/main">
  <p:tag name="KSO_WM_FULL_TEXT_BEAUTIFY_COPY_ID" val="4"/>
</p:tagLst>
</file>

<file path=ppt/tags/tag20.xml><?xml version="1.0" encoding="utf-8"?>
<p:tagLst xmlns:p="http://schemas.openxmlformats.org/presentationml/2006/main">
  <p:tag name="KSO_WM_FULL_TEXT_BEAUTIFY_COPY_ID" val="34"/>
</p:tagLst>
</file>

<file path=ppt/tags/tag21.xml><?xml version="1.0" encoding="utf-8"?>
<p:tagLst xmlns:p="http://schemas.openxmlformats.org/presentationml/2006/main">
  <p:tag name="KSO_WM_FULL_TEXT_BEAUTIFY_COPY_ID" val="35"/>
</p:tagLst>
</file>

<file path=ppt/tags/tag22.xml><?xml version="1.0" encoding="utf-8"?>
<p:tagLst xmlns:p="http://schemas.openxmlformats.org/presentationml/2006/main">
  <p:tag name="KSO_WM_FULL_TEXT_BEAUTIFY_COPY_ID" val="4"/>
</p:tagLst>
</file>

<file path=ppt/tags/tag23.xml><?xml version="1.0" encoding="utf-8"?>
<p:tagLst xmlns:p="http://schemas.openxmlformats.org/presentationml/2006/main">
  <p:tag name="KSO_WM_FULL_TEXT_BEAUTIFY_COPY_ID" val="6"/>
</p:tagLst>
</file>

<file path=ppt/tags/tag24.xml><?xml version="1.0" encoding="utf-8"?>
<p:tagLst xmlns:p="http://schemas.openxmlformats.org/presentationml/2006/main">
  <p:tag name="KSO_WM_FULL_TEXT_BEAUTIFY_COPY_ID" val="3"/>
</p:tagLst>
</file>

<file path=ppt/tags/tag25.xml><?xml version="1.0" encoding="utf-8"?>
<p:tagLst xmlns:p="http://schemas.openxmlformats.org/presentationml/2006/main">
  <p:tag name="KSO_WM_FULL_TEXT_BEAUTIFY_COPY_ID" val="30"/>
</p:tagLst>
</file>

<file path=ppt/tags/tag26.xml><?xml version="1.0" encoding="utf-8"?>
<p:tagLst xmlns:p="http://schemas.openxmlformats.org/presentationml/2006/main">
  <p:tag name="KSO_WM_FULL_TEXT_BEAUTIFY_COPY_ID" val="33"/>
</p:tagLst>
</file>

<file path=ppt/tags/tag27.xml><?xml version="1.0" encoding="utf-8"?>
<p:tagLst xmlns:p="http://schemas.openxmlformats.org/presentationml/2006/main">
  <p:tag name="KSO_WM_FULL_TEXT_BEAUTIFY_COPY_ID" val="34"/>
</p:tagLst>
</file>

<file path=ppt/tags/tag28.xml><?xml version="1.0" encoding="utf-8"?>
<p:tagLst xmlns:p="http://schemas.openxmlformats.org/presentationml/2006/main">
  <p:tag name="KSO_WM_FULL_TEXT_BEAUTIFY_COPY_ID" val="35"/>
</p:tagLst>
</file>

<file path=ppt/tags/tag29.xml><?xml version="1.0" encoding="utf-8"?>
<p:tagLst xmlns:p="http://schemas.openxmlformats.org/presentationml/2006/main">
  <p:tag name="KSO_WM_FULL_TEXT_BEAUTIFY_COPY_ID" val="4"/>
</p:tagLst>
</file>

<file path=ppt/tags/tag3.xml><?xml version="1.0" encoding="utf-8"?>
<p:tagLst xmlns:p="http://schemas.openxmlformats.org/presentationml/2006/main">
  <p:tag name="KSO_WM_FULL_TEXT_BEAUTIFY_COPY_ID" val="31"/>
</p:tagLst>
</file>

<file path=ppt/tags/tag30.xml><?xml version="1.0" encoding="utf-8"?>
<p:tagLst xmlns:p="http://schemas.openxmlformats.org/presentationml/2006/main">
  <p:tag name="KSO_WM_FULL_TEXT_BEAUTIFY_COPY_ID" val="6"/>
</p:tagLst>
</file>

<file path=ppt/tags/tag31.xml><?xml version="1.0" encoding="utf-8"?>
<p:tagLst xmlns:p="http://schemas.openxmlformats.org/presentationml/2006/main">
  <p:tag name="KSO_WM_FULL_TEXT_BEAUTIFY_COPY_ID" val="3"/>
</p:tagLst>
</file>

<file path=ppt/tags/tag32.xml><?xml version="1.0" encoding="utf-8"?>
<p:tagLst xmlns:p="http://schemas.openxmlformats.org/presentationml/2006/main">
  <p:tag name="KSO_WM_FULL_TEXT_BEAUTIFY_COPY_ID" val="30"/>
</p:tagLst>
</file>

<file path=ppt/tags/tag33.xml><?xml version="1.0" encoding="utf-8"?>
<p:tagLst xmlns:p="http://schemas.openxmlformats.org/presentationml/2006/main">
  <p:tag name="KSO_WM_FULL_TEXT_BEAUTIFY_COPY_ID" val="33"/>
</p:tagLst>
</file>

<file path=ppt/tags/tag34.xml><?xml version="1.0" encoding="utf-8"?>
<p:tagLst xmlns:p="http://schemas.openxmlformats.org/presentationml/2006/main">
  <p:tag name="KSO_WM_FULL_TEXT_BEAUTIFY_COPY_ID" val="34"/>
</p:tagLst>
</file>

<file path=ppt/tags/tag35.xml><?xml version="1.0" encoding="utf-8"?>
<p:tagLst xmlns:p="http://schemas.openxmlformats.org/presentationml/2006/main">
  <p:tag name="KSO_WM_FULL_TEXT_BEAUTIFY_COPY_ID" val="35"/>
</p:tagLst>
</file>

<file path=ppt/tags/tag36.xml><?xml version="1.0" encoding="utf-8"?>
<p:tagLst xmlns:p="http://schemas.openxmlformats.org/presentationml/2006/main">
  <p:tag name="KSO_WM_FULL_TEXT_BEAUTIFY_COPY_ID" val="4"/>
</p:tagLst>
</file>

<file path=ppt/tags/tag37.xml><?xml version="1.0" encoding="utf-8"?>
<p:tagLst xmlns:p="http://schemas.openxmlformats.org/presentationml/2006/main">
  <p:tag name="KSO_WM_FULL_TEXT_BEAUTIFY_COPY_ID" val="6"/>
</p:tagLst>
</file>

<file path=ppt/tags/tag38.xml><?xml version="1.0" encoding="utf-8"?>
<p:tagLst xmlns:p="http://schemas.openxmlformats.org/presentationml/2006/main">
  <p:tag name="KSO_WM_FULL_TEXT_BEAUTIFY_COPY_ID" val="3"/>
</p:tagLst>
</file>

<file path=ppt/tags/tag39.xml><?xml version="1.0" encoding="utf-8"?>
<p:tagLst xmlns:p="http://schemas.openxmlformats.org/presentationml/2006/main">
  <p:tag name="KSO_WM_FULL_TEXT_BEAUTIFY_COPY_ID" val="30"/>
</p:tagLst>
</file>

<file path=ppt/tags/tag4.xml><?xml version="1.0" encoding="utf-8"?>
<p:tagLst xmlns:p="http://schemas.openxmlformats.org/presentationml/2006/main">
  <p:tag name="KSO_WM_FULL_TEXT_BEAUTIFY_COPY_ID" val="30"/>
</p:tagLst>
</file>

<file path=ppt/tags/tag40.xml><?xml version="1.0" encoding="utf-8"?>
<p:tagLst xmlns:p="http://schemas.openxmlformats.org/presentationml/2006/main">
  <p:tag name="KSO_WM_FULL_TEXT_BEAUTIFY_COPY_ID" val="33"/>
</p:tagLst>
</file>

<file path=ppt/tags/tag41.xml><?xml version="1.0" encoding="utf-8"?>
<p:tagLst xmlns:p="http://schemas.openxmlformats.org/presentationml/2006/main">
  <p:tag name="KSO_WM_FULL_TEXT_BEAUTIFY_COPY_ID" val="34"/>
</p:tagLst>
</file>

<file path=ppt/tags/tag42.xml><?xml version="1.0" encoding="utf-8"?>
<p:tagLst xmlns:p="http://schemas.openxmlformats.org/presentationml/2006/main">
  <p:tag name="KSO_WM_FULL_TEXT_BEAUTIFY_COPY_ID" val="35"/>
</p:tagLst>
</file>

<file path=ppt/tags/tag43.xml><?xml version="1.0" encoding="utf-8"?>
<p:tagLst xmlns:p="http://schemas.openxmlformats.org/presentationml/2006/main">
  <p:tag name="KSO_WM_FULL_TEXT_BEAUTIFY_COPY_ID" val="4"/>
</p:tagLst>
</file>

<file path=ppt/tags/tag44.xml><?xml version="1.0" encoding="utf-8"?>
<p:tagLst xmlns:p="http://schemas.openxmlformats.org/presentationml/2006/main">
  <p:tag name="KSO_WM_FULL_TEXT_BEAUTIFY_COPY_ID" val="6"/>
</p:tagLst>
</file>

<file path=ppt/tags/tag45.xml><?xml version="1.0" encoding="utf-8"?>
<p:tagLst xmlns:p="http://schemas.openxmlformats.org/presentationml/2006/main">
  <p:tag name="KSO_WM_FULL_TEXT_BEAUTIFY_COPY_ID" val="3"/>
</p:tagLst>
</file>

<file path=ppt/tags/tag46.xml><?xml version="1.0" encoding="utf-8"?>
<p:tagLst xmlns:p="http://schemas.openxmlformats.org/presentationml/2006/main">
  <p:tag name="KSO_WM_FULL_TEXT_BEAUTIFY_COPY_ID" val="11"/>
</p:tagLst>
</file>

<file path=ppt/tags/tag47.xml><?xml version="1.0" encoding="utf-8"?>
<p:tagLst xmlns:p="http://schemas.openxmlformats.org/presentationml/2006/main">
  <p:tag name="KSO_WM_FULL_TEXT_BEAUTIFY_COPY_ID" val="31"/>
</p:tagLst>
</file>

<file path=ppt/tags/tag48.xml><?xml version="1.0" encoding="utf-8"?>
<p:tagLst xmlns:p="http://schemas.openxmlformats.org/presentationml/2006/main">
  <p:tag name="KSO_WM_FULL_TEXT_BEAUTIFY_COPY_ID" val="30"/>
</p:tagLst>
</file>

<file path=ppt/tags/tag49.xml><?xml version="1.0" encoding="utf-8"?>
<p:tagLst xmlns:p="http://schemas.openxmlformats.org/presentationml/2006/main">
  <p:tag name="KSO_WM_FULL_TEXT_BEAUTIFY_COPY_ID" val="28"/>
</p:tagLst>
</file>

<file path=ppt/tags/tag5.xml><?xml version="1.0" encoding="utf-8"?>
<p:tagLst xmlns:p="http://schemas.openxmlformats.org/presentationml/2006/main">
  <p:tag name="KSO_WM_FULL_TEXT_BEAUTIFY_COPY_ID" val="28"/>
</p:tagLst>
</file>

<file path=ppt/tags/tag50.xml><?xml version="1.0" encoding="utf-8"?>
<p:tagLst xmlns:p="http://schemas.openxmlformats.org/presentationml/2006/main">
  <p:tag name="KSO_WM_FULL_TEXT_BEAUTIFY_COPY_ID" val="19"/>
</p:tagLst>
</file>

<file path=ppt/tags/tag51.xml><?xml version="1.0" encoding="utf-8"?>
<p:tagLst xmlns:p="http://schemas.openxmlformats.org/presentationml/2006/main">
  <p:tag name="KSO_WM_FULL_TEXT_BEAUTIFY_COPY_ID" val="27"/>
</p:tagLst>
</file>

<file path=ppt/tags/tag52.xml><?xml version="1.0" encoding="utf-8"?>
<p:tagLst xmlns:p="http://schemas.openxmlformats.org/presentationml/2006/main">
  <p:tag name="KSO_WM_FULL_TEXT_BEAUTIFY_COPY_ID" val="2"/>
</p:tagLst>
</file>

<file path=ppt/tags/tag53.xml><?xml version="1.0" encoding="utf-8"?>
<p:tagLst xmlns:p="http://schemas.openxmlformats.org/presentationml/2006/main">
  <p:tag name="KSO_WM_FULL_TEXT_BEAUTIFY_COPY_ID" val="3"/>
</p:tagLst>
</file>

<file path=ppt/tags/tag54.xml><?xml version="1.0" encoding="utf-8"?>
<p:tagLst xmlns:p="http://schemas.openxmlformats.org/presentationml/2006/main">
  <p:tag name="KSO_WM_FULL_TEXT_BEAUTIFY_COPY_ID" val="42"/>
</p:tagLst>
</file>

<file path=ppt/tags/tag55.xml><?xml version="1.0" encoding="utf-8"?>
<p:tagLst xmlns:p="http://schemas.openxmlformats.org/presentationml/2006/main">
  <p:tag name="KSO_WM_FULL_TEXT_BEAUTIFY_COPY_ID" val="4"/>
</p:tagLst>
</file>

<file path=ppt/tags/tag56.xml><?xml version="1.0" encoding="utf-8"?>
<p:tagLst xmlns:p="http://schemas.openxmlformats.org/presentationml/2006/main">
  <p:tag name="KSO_WM_FULL_TEXT_BEAUTIFY_COPY_ID" val="38"/>
</p:tagLst>
</file>

<file path=ppt/tags/tag57.xml><?xml version="1.0" encoding="utf-8"?>
<p:tagLst xmlns:p="http://schemas.openxmlformats.org/presentationml/2006/main">
  <p:tag name="KSO_WM_FULL_TEXT_BEAUTIFY_COPY_ID" val="39"/>
</p:tagLst>
</file>

<file path=ppt/tags/tag58.xml><?xml version="1.0" encoding="utf-8"?>
<p:tagLst xmlns:p="http://schemas.openxmlformats.org/presentationml/2006/main">
  <p:tag name="KSO_WM_FULL_TEXT_BEAUTIFY_COPY_ID" val="11"/>
</p:tagLst>
</file>

<file path=ppt/tags/tag59.xml><?xml version="1.0" encoding="utf-8"?>
<p:tagLst xmlns:p="http://schemas.openxmlformats.org/presentationml/2006/main">
  <p:tag name="KSO_WM_FULL_TEXT_BEAUTIFY_COPY_ID" val="6"/>
</p:tagLst>
</file>

<file path=ppt/tags/tag6.xml><?xml version="1.0" encoding="utf-8"?>
<p:tagLst xmlns:p="http://schemas.openxmlformats.org/presentationml/2006/main">
  <p:tag name="KSO_WM_FULL_TEXT_BEAUTIFY_COPY_ID" val="19"/>
</p:tagLst>
</file>

<file path=ppt/tags/tag7.xml><?xml version="1.0" encoding="utf-8"?>
<p:tagLst xmlns:p="http://schemas.openxmlformats.org/presentationml/2006/main">
  <p:tag name="KSO_WM_FULL_TEXT_BEAUTIFY_COPY_ID" val="27"/>
</p:tagLst>
</file>

<file path=ppt/tags/tag8.xml><?xml version="1.0" encoding="utf-8"?>
<p:tagLst xmlns:p="http://schemas.openxmlformats.org/presentationml/2006/main">
  <p:tag name="KSO_WM_FULL_TEXT_BEAUTIFY_COPY_ID" val="30"/>
</p:tagLst>
</file>

<file path=ppt/tags/tag9.xml><?xml version="1.0" encoding="utf-8"?>
<p:tagLst xmlns:p="http://schemas.openxmlformats.org/presentationml/2006/main">
  <p:tag name="KSO_WM_FULL_TEXT_BEAUTIFY_COPY_ID" val="33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1167</Words>
  <Application>WPS 演示</Application>
  <PresentationFormat>自定义</PresentationFormat>
  <Paragraphs>71</Paragraphs>
  <Slides>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00255</cp:lastModifiedBy>
  <cp:revision>406</cp:revision>
  <dcterms:created xsi:type="dcterms:W3CDTF">2019-12-22T05:53:00Z</dcterms:created>
  <dcterms:modified xsi:type="dcterms:W3CDTF">2021-05-06T09:35:03Z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