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283" r:id="rId3"/>
    <p:sldId id="2656" r:id="rId5"/>
    <p:sldId id="2658" r:id="rId6"/>
    <p:sldId id="2657" r:id="rId7"/>
    <p:sldId id="2655" r:id="rId8"/>
    <p:sldId id="2653" r:id="rId9"/>
    <p:sldId id="2654" r:id="rId10"/>
    <p:sldId id="2659" r:id="rId11"/>
    <p:sldId id="2634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AD3A"/>
    <a:srgbClr val="F3AA2C"/>
    <a:srgbClr val="F3AA3C"/>
    <a:srgbClr val="F2A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90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B5A3B-5CFB-5E4B-96BE-7FAA43C0BC45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68314-B876-2E4F-8E92-2607613A3B97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15362" name="文本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24578" name="文本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B7A0-CC0C-1843-AADF-8D1254CFD8D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C86-D881-C449-9051-104BE2427081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B7A0-CC0C-1843-AADF-8D1254CFD8D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C86-D881-C449-9051-104BE2427081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B7A0-CC0C-1843-AADF-8D1254CFD8D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C86-D881-C449-9051-104BE2427081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B7A0-CC0C-1843-AADF-8D1254CFD8D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C86-D881-C449-9051-104BE2427081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B7A0-CC0C-1843-AADF-8D1254CFD8D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C86-D881-C449-9051-104BE2427081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B7A0-CC0C-1843-AADF-8D1254CFD8D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C86-D881-C449-9051-104BE2427081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B7A0-CC0C-1843-AADF-8D1254CFD8D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C86-D881-C449-9051-104BE2427081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B7A0-CC0C-1843-AADF-8D1254CFD8D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C86-D881-C449-9051-104BE2427081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B7A0-CC0C-1843-AADF-8D1254CFD8D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C86-D881-C449-9051-104BE2427081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B7A0-CC0C-1843-AADF-8D1254CFD8D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C86-D881-C449-9051-104BE2427081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B7A0-CC0C-1843-AADF-8D1254CFD8D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C86-D881-C449-9051-104BE2427081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EB7A0-CC0C-1843-AADF-8D1254CFD8D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19C86-D881-C449-9051-104BE2427081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tags" Target="../tags/tag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3AA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文本框 4"/>
          <p:cNvSpPr txBox="1">
            <a:spLocks noChangeArrowheads="1"/>
          </p:cNvSpPr>
          <p:nvPr/>
        </p:nvSpPr>
        <p:spPr bwMode="auto">
          <a:xfrm>
            <a:off x="2025050" y="1676507"/>
            <a:ext cx="8006080" cy="1426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ctr"/>
            <a:r>
              <a:rPr lang="zh-CN" altLang="en-US" sz="4400" b="1" dirty="0"/>
              <a:t>【知人心懂人性】培训心得分享</a:t>
            </a:r>
            <a:endParaRPr lang="zh-CN" altLang="en-US" sz="4400" b="1" dirty="0"/>
          </a:p>
          <a:p>
            <a:pPr algn="ctr"/>
            <a:r>
              <a:rPr lang="zh-CN" altLang="en-US" sz="2140" b="1" dirty="0"/>
              <a:t>部门：供应链事业部</a:t>
            </a:r>
            <a:r>
              <a:rPr lang="zh-CN" altLang="en-US" sz="4280" b="1" dirty="0"/>
              <a:t>   </a:t>
            </a:r>
            <a:endParaRPr lang="en-US" altLang="zh-CN" sz="4280" b="1" dirty="0"/>
          </a:p>
        </p:txBody>
      </p:sp>
      <p:sp>
        <p:nvSpPr>
          <p:cNvPr id="14339" name="文本框 2"/>
          <p:cNvSpPr txBox="1">
            <a:spLocks noChangeArrowheads="1"/>
          </p:cNvSpPr>
          <p:nvPr/>
        </p:nvSpPr>
        <p:spPr bwMode="auto">
          <a:xfrm>
            <a:off x="3063564" y="4691023"/>
            <a:ext cx="5929051" cy="92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dist" eaLnBrk="1" hangingPunct="1">
              <a:lnSpc>
                <a:spcPct val="130000"/>
              </a:lnSpc>
            </a:pPr>
            <a:r>
              <a:rPr lang="zh-CN" altLang="en-US" sz="1425" b="1"/>
              <a:t>最专业的品牌私域运营服务商</a:t>
            </a:r>
            <a:endParaRPr lang="en-US" altLang="zh-CN" sz="1425" b="1"/>
          </a:p>
          <a:p>
            <a:pPr algn="dist" eaLnBrk="1" hangingPunct="1">
              <a:lnSpc>
                <a:spcPct val="130000"/>
              </a:lnSpc>
            </a:pPr>
            <a:r>
              <a:rPr lang="zh-CN" altLang="zh-CN" sz="1425" b="1"/>
              <a:t>帮你管理最有价值的用户资产</a:t>
            </a:r>
            <a:endParaRPr lang="en-US" altLang="zh-CN" sz="1425" b="1"/>
          </a:p>
          <a:p>
            <a:pPr algn="dist" eaLnBrk="1" hangingPunct="1">
              <a:lnSpc>
                <a:spcPct val="130000"/>
              </a:lnSpc>
            </a:pPr>
            <a:endParaRPr lang="zh-CN" altLang="en-US" sz="1425" b="1">
              <a:sym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9434" y="5498415"/>
            <a:ext cx="12037312" cy="943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341" name="组合 8"/>
          <p:cNvGrpSpPr/>
          <p:nvPr/>
        </p:nvGrpSpPr>
        <p:grpSpPr bwMode="auto">
          <a:xfrm>
            <a:off x="4601005" y="1131160"/>
            <a:ext cx="2989992" cy="401982"/>
            <a:chOff x="5993" y="4672"/>
            <a:chExt cx="3963" cy="533"/>
          </a:xfrm>
        </p:grpSpPr>
        <p:sp>
          <p:nvSpPr>
            <p:cNvPr id="31" name="矩形 30"/>
            <p:cNvSpPr/>
            <p:nvPr/>
          </p:nvSpPr>
          <p:spPr>
            <a:xfrm>
              <a:off x="6983" y="4672"/>
              <a:ext cx="2973" cy="533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140" noProof="1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2"/>
              <a:ext cx="990" cy="53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140" noProof="1"/>
            </a:p>
          </p:txBody>
        </p:sp>
        <p:sp>
          <p:nvSpPr>
            <p:cNvPr id="14346" name="文本框 18"/>
            <p:cNvSpPr txBox="1">
              <a:spLocks noChangeArrowheads="1"/>
            </p:cNvSpPr>
            <p:nvPr/>
          </p:nvSpPr>
          <p:spPr bwMode="auto">
            <a:xfrm>
              <a:off x="6985" y="4673"/>
              <a:ext cx="2971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9pPr>
            </a:lstStyle>
            <a:p>
              <a:pPr eaLnBrk="1" hangingPunct="1"/>
              <a:r>
                <a:rPr lang="zh-CN" altLang="en-US" sz="1900" b="1">
                  <a:solidFill>
                    <a:srgbClr val="FEA900"/>
                  </a:solidFill>
                  <a:sym typeface="微软雅黑" panose="020B0503020204020204" pitchFamily="34" charset="-122"/>
                </a:rPr>
                <a:t>品牌私域运营中心</a:t>
              </a:r>
              <a:endParaRPr lang="zh-CN" altLang="en-US" sz="1900" b="1">
                <a:solidFill>
                  <a:srgbClr val="FEA900"/>
                </a:solidFill>
                <a:sym typeface="微软雅黑" panose="020B0503020204020204" pitchFamily="34" charset="-122"/>
              </a:endParaRPr>
            </a:p>
          </p:txBody>
        </p:sp>
        <p:sp>
          <p:nvSpPr>
            <p:cNvPr id="14347" name="文本框 26"/>
            <p:cNvSpPr txBox="1">
              <a:spLocks noChangeArrowheads="1"/>
            </p:cNvSpPr>
            <p:nvPr/>
          </p:nvSpPr>
          <p:spPr bwMode="auto">
            <a:xfrm>
              <a:off x="5994" y="4673"/>
              <a:ext cx="990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9pPr>
            </a:lstStyle>
            <a:p>
              <a:pPr eaLnBrk="1" hangingPunct="1"/>
              <a:r>
                <a:rPr lang="zh-CN" altLang="en-US" sz="1900" b="1">
                  <a:sym typeface="微软雅黑" panose="020B0503020204020204" pitchFamily="34" charset="-122"/>
                </a:rPr>
                <a:t>点燃 </a:t>
              </a:r>
              <a:endParaRPr lang="zh-CN" altLang="en-US" sz="1900" b="1">
                <a:sym typeface="微软雅黑" panose="020B0503020204020204" pitchFamily="34" charset="-122"/>
              </a:endParaRPr>
            </a:p>
          </p:txBody>
        </p:sp>
      </p:grpSp>
      <p:sp>
        <p:nvSpPr>
          <p:cNvPr id="14342" name="矩形 1"/>
          <p:cNvSpPr>
            <a:spLocks noChangeArrowheads="1"/>
          </p:cNvSpPr>
          <p:nvPr/>
        </p:nvSpPr>
        <p:spPr bwMode="auto">
          <a:xfrm>
            <a:off x="4528132" y="2915141"/>
            <a:ext cx="2520271" cy="1078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140" b="1" dirty="0"/>
              <a:t>   </a:t>
            </a:r>
            <a:r>
              <a:rPr lang="zh-CN" altLang="en-US" sz="2140" b="1" dirty="0"/>
              <a:t>姓名：伍灿标</a:t>
            </a:r>
            <a:endParaRPr lang="en-US" altLang="zh-CN" sz="2140" b="1" dirty="0"/>
          </a:p>
          <a:p>
            <a:pPr eaLnBrk="1" hangingPunct="1">
              <a:lnSpc>
                <a:spcPct val="150000"/>
              </a:lnSpc>
            </a:pPr>
            <a:r>
              <a:rPr lang="zh-CN" altLang="en-US" sz="2140" b="1" dirty="0"/>
              <a:t>   花名：星耀</a:t>
            </a:r>
            <a:endParaRPr lang="zh-CN" altLang="en-US" sz="2140" b="1" dirty="0"/>
          </a:p>
        </p:txBody>
      </p:sp>
      <p:pic>
        <p:nvPicPr>
          <p:cNvPr id="14345" name="图片 27"/>
          <p:cNvPicPr>
            <a:picLocks noGrp="1"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2925" y="7940811"/>
            <a:ext cx="1362003" cy="1362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组合 35"/>
          <p:cNvGrpSpPr/>
          <p:nvPr/>
        </p:nvGrpSpPr>
        <p:grpSpPr bwMode="auto">
          <a:xfrm>
            <a:off x="894169" y="557853"/>
            <a:ext cx="405583" cy="333899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234" y="1585"/>
              <a:ext cx="337" cy="708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84" y="1585"/>
              <a:ext cx="337" cy="708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729" y="1585"/>
              <a:ext cx="337" cy="708"/>
            </a:xfrm>
            <a:prstGeom prst="rect">
              <a:avLst/>
            </a:prstGeom>
          </p:spPr>
        </p:pic>
      </p:grpSp>
      <p:grpSp>
        <p:nvGrpSpPr>
          <p:cNvPr id="17411" name="组合 1"/>
          <p:cNvGrpSpPr/>
          <p:nvPr/>
        </p:nvGrpSpPr>
        <p:grpSpPr bwMode="auto">
          <a:xfrm>
            <a:off x="10688515" y="454100"/>
            <a:ext cx="747026" cy="31692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140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17418" name="图片 5" descr="黑色ROI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70" y="1476"/>
              <a:ext cx="680" cy="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矩形 2"/>
          <p:cNvSpPr/>
          <p:nvPr/>
        </p:nvSpPr>
        <p:spPr>
          <a:xfrm>
            <a:off x="122619" y="150384"/>
            <a:ext cx="11933559" cy="656477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sz="2140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413" name="文本框 4"/>
          <p:cNvSpPr txBox="1">
            <a:spLocks noChangeArrowheads="1"/>
          </p:cNvSpPr>
          <p:nvPr/>
        </p:nvSpPr>
        <p:spPr bwMode="auto">
          <a:xfrm>
            <a:off x="1614786" y="1555775"/>
            <a:ext cx="184731" cy="421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endParaRPr lang="zh-CN" altLang="en-US" sz="214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91705" y="4399387"/>
            <a:ext cx="10109380" cy="240630"/>
          </a:xfrm>
          <a:prstGeom prst="rect">
            <a:avLst/>
          </a:prstGeom>
          <a:solidFill>
            <a:srgbClr val="F3AB3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1" lang="zh-CN" altLang="en-US" sz="214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31941" y="2977786"/>
            <a:ext cx="6516528" cy="90242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ts val="6890"/>
              </a:lnSpc>
              <a:defRPr/>
            </a:pPr>
            <a:r>
              <a:rPr kumimoji="1" lang="en-US" altLang="zh-CN" sz="48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NLP</a:t>
            </a:r>
            <a:r>
              <a:rPr kumimoji="1" lang="zh-CN" altLang="en-US" sz="48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kumimoji="1" lang="en-US" altLang="zh-CN" sz="48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kumimoji="1" lang="zh-CN" altLang="en-US" sz="48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个假设性前提</a:t>
            </a:r>
            <a:endParaRPr kumimoji="1" lang="zh-CN" altLang="en-US" sz="48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97884" y="2692785"/>
            <a:ext cx="128277" cy="1426141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1" lang="zh-CN" altLang="en-US" sz="214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1799517" y="1081681"/>
            <a:ext cx="8490424" cy="5487523"/>
          </a:xfrm>
          <a:prstGeom prst="rect">
            <a:avLst/>
          </a:prstGeom>
          <a:solidFill>
            <a:srgbClr val="F3AB3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1" lang="zh-CN" altLang="en-US" sz="214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7410" name="组合 35"/>
          <p:cNvGrpSpPr/>
          <p:nvPr/>
        </p:nvGrpSpPr>
        <p:grpSpPr bwMode="auto">
          <a:xfrm>
            <a:off x="894169" y="557853"/>
            <a:ext cx="405583" cy="333899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234" y="1585"/>
              <a:ext cx="337" cy="708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84" y="1585"/>
              <a:ext cx="337" cy="708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729" y="1585"/>
              <a:ext cx="337" cy="708"/>
            </a:xfrm>
            <a:prstGeom prst="rect">
              <a:avLst/>
            </a:prstGeom>
          </p:spPr>
        </p:pic>
      </p:grpSp>
      <p:grpSp>
        <p:nvGrpSpPr>
          <p:cNvPr id="17411" name="组合 1"/>
          <p:cNvGrpSpPr/>
          <p:nvPr/>
        </p:nvGrpSpPr>
        <p:grpSpPr bwMode="auto">
          <a:xfrm>
            <a:off x="10688515" y="454100"/>
            <a:ext cx="747026" cy="31692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140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17418" name="图片 5" descr="黑色ROI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70" y="1476"/>
              <a:ext cx="680" cy="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矩形 2"/>
          <p:cNvSpPr/>
          <p:nvPr/>
        </p:nvSpPr>
        <p:spPr>
          <a:xfrm>
            <a:off x="122619" y="150384"/>
            <a:ext cx="11933559" cy="656477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sz="2140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413" name="文本框 4"/>
          <p:cNvSpPr txBox="1">
            <a:spLocks noChangeArrowheads="1"/>
          </p:cNvSpPr>
          <p:nvPr/>
        </p:nvSpPr>
        <p:spPr bwMode="auto">
          <a:xfrm>
            <a:off x="1614786" y="1555775"/>
            <a:ext cx="184731" cy="421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endParaRPr lang="zh-CN" altLang="en-US" sz="214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29"/>
          <p:cNvSpPr txBox="1">
            <a:spLocks noChangeArrowheads="1"/>
          </p:cNvSpPr>
          <p:nvPr/>
        </p:nvSpPr>
        <p:spPr bwMode="auto">
          <a:xfrm>
            <a:off x="1267437" y="550875"/>
            <a:ext cx="1947969" cy="384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en-US" altLang="zh-CN" sz="19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9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个假设性前提</a:t>
            </a:r>
            <a:endParaRPr lang="en-US" altLang="zh-CN" sz="19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29"/>
          <p:cNvSpPr txBox="1">
            <a:spLocks noChangeArrowheads="1"/>
          </p:cNvSpPr>
          <p:nvPr/>
        </p:nvSpPr>
        <p:spPr bwMode="auto">
          <a:xfrm>
            <a:off x="2114550" y="1081681"/>
            <a:ext cx="6865982" cy="5306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9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没有两个人是一样的</a:t>
            </a:r>
            <a:endParaRPr lang="zh-CN" altLang="en-US" sz="19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9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一个人不能控制另外一个人</a:t>
            </a:r>
            <a:endParaRPr lang="zh-CN" altLang="en-US" sz="19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9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有效果比有道理更重要</a:t>
            </a:r>
            <a:endParaRPr lang="zh-CN" altLang="en-US" sz="19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9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只有由感官经验塑造出来的世界，没有绝对的真实世界</a:t>
            </a:r>
            <a:endParaRPr lang="zh-CN" altLang="en-US" sz="19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9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沟通的意义在于对方的回应</a:t>
            </a:r>
            <a:endParaRPr lang="zh-CN" altLang="en-US" sz="19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9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重复旧的做法，只会得到旧的结果</a:t>
            </a:r>
            <a:endParaRPr lang="zh-CN" altLang="en-US" sz="19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9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凡事必有至少三个解决方法</a:t>
            </a:r>
            <a:endParaRPr lang="zh-CN" altLang="en-US" sz="19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9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每一个人都选择给自己最佳利益的行为</a:t>
            </a:r>
            <a:endParaRPr lang="zh-CN" altLang="en-US" sz="19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9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每个人都已经具备使自己成功快乐的资源</a:t>
            </a:r>
            <a:endParaRPr lang="zh-CN" altLang="en-US" sz="19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9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在任何一个系统里，最灵活的部分便是最能影响大局的部分</a:t>
            </a:r>
            <a:endParaRPr lang="zh-CN" altLang="en-US" sz="19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9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没有挫败，只有回应讯息</a:t>
            </a:r>
            <a:endParaRPr lang="zh-CN" altLang="en-US" sz="19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9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动机和情绪总不会错，只是行为没有效果而已</a:t>
            </a:r>
            <a:endParaRPr lang="en-US" altLang="zh-CN" sz="19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组合 35"/>
          <p:cNvGrpSpPr/>
          <p:nvPr/>
        </p:nvGrpSpPr>
        <p:grpSpPr bwMode="auto">
          <a:xfrm>
            <a:off x="894169" y="557853"/>
            <a:ext cx="405583" cy="333899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234" y="1585"/>
              <a:ext cx="337" cy="708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84" y="1585"/>
              <a:ext cx="337" cy="708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729" y="1585"/>
              <a:ext cx="337" cy="708"/>
            </a:xfrm>
            <a:prstGeom prst="rect">
              <a:avLst/>
            </a:prstGeom>
          </p:spPr>
        </p:pic>
      </p:grpSp>
      <p:grpSp>
        <p:nvGrpSpPr>
          <p:cNvPr id="17411" name="组合 1"/>
          <p:cNvGrpSpPr/>
          <p:nvPr/>
        </p:nvGrpSpPr>
        <p:grpSpPr bwMode="auto">
          <a:xfrm>
            <a:off x="10688515" y="454100"/>
            <a:ext cx="747026" cy="31692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140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17418" name="图片 5" descr="黑色ROI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70" y="1476"/>
              <a:ext cx="680" cy="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矩形 2"/>
          <p:cNvSpPr/>
          <p:nvPr/>
        </p:nvSpPr>
        <p:spPr>
          <a:xfrm>
            <a:off x="122619" y="150384"/>
            <a:ext cx="11933559" cy="656477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sz="2140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413" name="文本框 4"/>
          <p:cNvSpPr txBox="1">
            <a:spLocks noChangeArrowheads="1"/>
          </p:cNvSpPr>
          <p:nvPr/>
        </p:nvSpPr>
        <p:spPr bwMode="auto">
          <a:xfrm>
            <a:off x="1614786" y="1555775"/>
            <a:ext cx="184731" cy="421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endParaRPr lang="zh-CN" altLang="en-US" sz="214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91705" y="4399387"/>
            <a:ext cx="10109380" cy="240630"/>
          </a:xfrm>
          <a:prstGeom prst="rect">
            <a:avLst/>
          </a:prstGeom>
          <a:solidFill>
            <a:srgbClr val="F3AB3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1" lang="zh-CN" altLang="en-US" sz="214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56325" y="2489050"/>
            <a:ext cx="4493538" cy="178728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ts val="6890"/>
              </a:lnSpc>
              <a:defRPr/>
            </a:pPr>
            <a:r>
              <a:rPr kumimoji="1" lang="zh-CN" altLang="en-US" sz="48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没有客观的事实</a:t>
            </a:r>
            <a:endParaRPr kumimoji="1" lang="en-US" altLang="zh-CN" sz="48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6890"/>
              </a:lnSpc>
              <a:defRPr/>
            </a:pPr>
            <a:r>
              <a:rPr kumimoji="1" lang="zh-CN" altLang="en-US" sz="48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只有主观的感受</a:t>
            </a:r>
            <a:endParaRPr kumimoji="1" lang="zh-CN" altLang="en-US" sz="48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97884" y="2692785"/>
            <a:ext cx="128277" cy="1426141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1" lang="zh-CN" altLang="en-US" sz="214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组合 35"/>
          <p:cNvGrpSpPr/>
          <p:nvPr/>
        </p:nvGrpSpPr>
        <p:grpSpPr bwMode="auto">
          <a:xfrm>
            <a:off x="894169" y="557853"/>
            <a:ext cx="405583" cy="333899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234" y="1585"/>
              <a:ext cx="337" cy="708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84" y="1585"/>
              <a:ext cx="337" cy="708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729" y="1585"/>
              <a:ext cx="337" cy="708"/>
            </a:xfrm>
            <a:prstGeom prst="rect">
              <a:avLst/>
            </a:prstGeom>
          </p:spPr>
        </p:pic>
      </p:grpSp>
      <p:grpSp>
        <p:nvGrpSpPr>
          <p:cNvPr id="17411" name="组合 1"/>
          <p:cNvGrpSpPr/>
          <p:nvPr/>
        </p:nvGrpSpPr>
        <p:grpSpPr bwMode="auto">
          <a:xfrm>
            <a:off x="10688515" y="454100"/>
            <a:ext cx="747026" cy="31692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140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17418" name="图片 5" descr="黑色ROI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70" y="1476"/>
              <a:ext cx="680" cy="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矩形 2"/>
          <p:cNvSpPr/>
          <p:nvPr/>
        </p:nvSpPr>
        <p:spPr>
          <a:xfrm>
            <a:off x="122619" y="150384"/>
            <a:ext cx="11933559" cy="656477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sz="2140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413" name="文本框 4"/>
          <p:cNvSpPr txBox="1">
            <a:spLocks noChangeArrowheads="1"/>
          </p:cNvSpPr>
          <p:nvPr/>
        </p:nvSpPr>
        <p:spPr bwMode="auto">
          <a:xfrm>
            <a:off x="1614786" y="1555775"/>
            <a:ext cx="184731" cy="421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endParaRPr lang="zh-CN" altLang="en-US" sz="214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91705" y="4399387"/>
            <a:ext cx="10109380" cy="240630"/>
          </a:xfrm>
          <a:prstGeom prst="rect">
            <a:avLst/>
          </a:prstGeom>
          <a:solidFill>
            <a:srgbClr val="F3AB3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1" lang="zh-CN" altLang="en-US" sz="214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56325" y="2489050"/>
            <a:ext cx="9417963" cy="178728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ts val="6890"/>
              </a:lnSpc>
              <a:defRPr/>
            </a:pPr>
            <a:r>
              <a:rPr kumimoji="1" lang="zh-CN" altLang="en-US" sz="48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每个人都作出了当下他认知范围内</a:t>
            </a:r>
            <a:endParaRPr kumimoji="1" lang="en-US" altLang="zh-CN" sz="48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6890"/>
              </a:lnSpc>
              <a:defRPr/>
            </a:pPr>
            <a:r>
              <a:rPr kumimoji="1" lang="zh-CN" altLang="en-US" sz="48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最有利于他的选择和行为</a:t>
            </a:r>
            <a:endParaRPr kumimoji="1" lang="zh-CN" altLang="en-US" sz="48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97884" y="2692785"/>
            <a:ext cx="128277" cy="1426141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1" lang="zh-CN" altLang="en-US" sz="214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文本框 29"/>
          <p:cNvSpPr txBox="1">
            <a:spLocks noChangeArrowheads="1"/>
          </p:cNvSpPr>
          <p:nvPr/>
        </p:nvSpPr>
        <p:spPr bwMode="auto">
          <a:xfrm>
            <a:off x="1296289" y="550875"/>
            <a:ext cx="1890261" cy="384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zh-CN" altLang="en-US" sz="19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沟通的五个层次</a:t>
            </a:r>
            <a:endParaRPr lang="en-US" altLang="zh-CN" sz="19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0482" name="组合 35"/>
          <p:cNvGrpSpPr/>
          <p:nvPr/>
        </p:nvGrpSpPr>
        <p:grpSpPr bwMode="auto">
          <a:xfrm>
            <a:off x="894169" y="557853"/>
            <a:ext cx="405583" cy="333899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234" y="1585"/>
              <a:ext cx="337" cy="708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84" y="1585"/>
              <a:ext cx="337" cy="708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729" y="1585"/>
              <a:ext cx="337" cy="708"/>
            </a:xfrm>
            <a:prstGeom prst="rect">
              <a:avLst/>
            </a:prstGeom>
          </p:spPr>
        </p:pic>
      </p:grpSp>
      <p:grpSp>
        <p:nvGrpSpPr>
          <p:cNvPr id="20483" name="组合 1"/>
          <p:cNvGrpSpPr/>
          <p:nvPr/>
        </p:nvGrpSpPr>
        <p:grpSpPr bwMode="auto">
          <a:xfrm>
            <a:off x="10688515" y="454100"/>
            <a:ext cx="747026" cy="316920"/>
            <a:chOff x="12515" y="1472"/>
            <a:chExt cx="990" cy="420"/>
          </a:xfrm>
        </p:grpSpPr>
        <p:sp>
          <p:nvSpPr>
            <p:cNvPr id="4" name="对角圆角矩形 3"/>
            <p:cNvSpPr/>
            <p:nvPr>
              <p:custDataLst>
                <p:tags r:id="rId3"/>
              </p:custDataLst>
            </p:nvPr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140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20491" name="图片 5" descr="黑色ROI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70" y="1476"/>
              <a:ext cx="680" cy="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矩形 2"/>
          <p:cNvSpPr/>
          <p:nvPr/>
        </p:nvSpPr>
        <p:spPr>
          <a:xfrm>
            <a:off x="122619" y="150384"/>
            <a:ext cx="11933559" cy="656477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sz="2140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1296289" y="1686641"/>
            <a:ext cx="6773333" cy="4714241"/>
            <a:chOff x="2709333" y="1251236"/>
            <a:chExt cx="6773333" cy="4714241"/>
          </a:xfrm>
        </p:grpSpPr>
        <p:sp>
          <p:nvSpPr>
            <p:cNvPr id="23" name="椭圆 22"/>
            <p:cNvSpPr/>
            <p:nvPr/>
          </p:nvSpPr>
          <p:spPr>
            <a:xfrm>
              <a:off x="2709333" y="1901477"/>
              <a:ext cx="4064000" cy="4064000"/>
            </a:xfrm>
            <a:prstGeom prst="ellipse">
              <a:avLst/>
            </a:prstGeom>
            <a:solidFill>
              <a:srgbClr val="F3AA3C">
                <a:alpha val="21000"/>
              </a:srgb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90000"/>
                <a:hueOff val="-574681"/>
                <a:satOff val="409"/>
                <a:lumOff val="32114"/>
                <a:alphaOff val="-49999"/>
              </a:schemeClr>
            </a:effectRef>
            <a:fontRef idx="minor">
              <a:schemeClr val="lt1"/>
            </a:fontRef>
          </p:style>
        </p:sp>
        <p:sp>
          <p:nvSpPr>
            <p:cNvPr id="24" name="椭圆 23"/>
            <p:cNvSpPr/>
            <p:nvPr/>
          </p:nvSpPr>
          <p:spPr>
            <a:xfrm>
              <a:off x="3160775" y="2352919"/>
              <a:ext cx="3161114" cy="3161114"/>
            </a:xfrm>
            <a:prstGeom prst="ellipse">
              <a:avLst/>
            </a:prstGeom>
            <a:solidFill>
              <a:srgbClr val="F3AA3C">
                <a:alpha val="43000"/>
              </a:srgb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90000"/>
                <a:hueOff val="-431011"/>
                <a:satOff val="307"/>
                <a:lumOff val="24085"/>
                <a:alphaOff val="-37499"/>
              </a:schemeClr>
            </a:effectRef>
            <a:fontRef idx="minor">
              <a:schemeClr val="lt1"/>
            </a:fontRef>
          </p:style>
        </p:sp>
        <p:sp>
          <p:nvSpPr>
            <p:cNvPr id="25" name="椭圆 24"/>
            <p:cNvSpPr/>
            <p:nvPr/>
          </p:nvSpPr>
          <p:spPr>
            <a:xfrm>
              <a:off x="3612218" y="2804362"/>
              <a:ext cx="2258229" cy="2258229"/>
            </a:xfrm>
            <a:prstGeom prst="ellipse">
              <a:avLst/>
            </a:prstGeom>
            <a:solidFill>
              <a:srgbClr val="F3AA2C">
                <a:alpha val="40000"/>
              </a:srgb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90000"/>
                <a:hueOff val="-287340"/>
                <a:satOff val="204"/>
                <a:lumOff val="16057"/>
                <a:alphaOff val="-24999"/>
              </a:schemeClr>
            </a:effectRef>
            <a:fontRef idx="minor">
              <a:schemeClr val="lt1"/>
            </a:fontRef>
          </p:style>
        </p:sp>
        <p:sp>
          <p:nvSpPr>
            <p:cNvPr id="26" name="椭圆 25"/>
            <p:cNvSpPr/>
            <p:nvPr/>
          </p:nvSpPr>
          <p:spPr>
            <a:xfrm>
              <a:off x="4063999" y="3256144"/>
              <a:ext cx="1354666" cy="1354666"/>
            </a:xfrm>
            <a:prstGeom prst="ellipse">
              <a:avLst/>
            </a:prstGeom>
            <a:solidFill>
              <a:srgbClr val="F3AA3C">
                <a:alpha val="56000"/>
              </a:srgb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90000"/>
                <a:hueOff val="-143670"/>
                <a:satOff val="102"/>
                <a:lumOff val="8028"/>
                <a:alphaOff val="-12499"/>
              </a:schemeClr>
            </a:effectRef>
            <a:fontRef idx="minor">
              <a:schemeClr val="lt1"/>
            </a:fontRef>
          </p:style>
        </p:sp>
        <p:sp>
          <p:nvSpPr>
            <p:cNvPr id="29" name="直线连接符 28"/>
            <p:cNvSpPr/>
            <p:nvPr/>
          </p:nvSpPr>
          <p:spPr>
            <a:xfrm>
              <a:off x="6942666" y="1251237"/>
              <a:ext cx="508000" cy="0"/>
            </a:xfrm>
            <a:prstGeom prst="line">
              <a:avLst/>
            </a:prstGeom>
            <a:ln w="25400">
              <a:solidFill>
                <a:srgbClr val="F3AA2C"/>
              </a:solidFill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直线连接符 29"/>
            <p:cNvSpPr/>
            <p:nvPr/>
          </p:nvSpPr>
          <p:spPr>
            <a:xfrm rot="5400000">
              <a:off x="4499186" y="1493383"/>
              <a:ext cx="2682240" cy="2197946"/>
            </a:xfrm>
            <a:prstGeom prst="line">
              <a:avLst/>
            </a:prstGeom>
            <a:ln w="25400">
              <a:solidFill>
                <a:srgbClr val="F3AA2C"/>
              </a:solidFill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任意形状 30"/>
            <p:cNvSpPr/>
            <p:nvPr/>
          </p:nvSpPr>
          <p:spPr>
            <a:xfrm>
              <a:off x="7450666" y="1651134"/>
              <a:ext cx="2032000" cy="717431"/>
            </a:xfrm>
            <a:custGeom>
              <a:avLst/>
              <a:gdLst>
                <a:gd name="connsiteX0" fmla="*/ 0 w 2032000"/>
                <a:gd name="connsiteY0" fmla="*/ 0 h 717431"/>
                <a:gd name="connsiteX1" fmla="*/ 2032000 w 2032000"/>
                <a:gd name="connsiteY1" fmla="*/ 0 h 717431"/>
                <a:gd name="connsiteX2" fmla="*/ 2032000 w 2032000"/>
                <a:gd name="connsiteY2" fmla="*/ 717431 h 717431"/>
                <a:gd name="connsiteX3" fmla="*/ 0 w 2032000"/>
                <a:gd name="connsiteY3" fmla="*/ 717431 h 717431"/>
                <a:gd name="connsiteX4" fmla="*/ 0 w 2032000"/>
                <a:gd name="connsiteY4" fmla="*/ 0 h 717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2000" h="717431">
                  <a:moveTo>
                    <a:pt x="0" y="0"/>
                  </a:moveTo>
                  <a:lnTo>
                    <a:pt x="2032000" y="0"/>
                  </a:lnTo>
                  <a:lnTo>
                    <a:pt x="2032000" y="717431"/>
                  </a:lnTo>
                  <a:lnTo>
                    <a:pt x="0" y="71743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0256" tIns="48260" rIns="48260" bIns="48260" numCol="1" spcCol="1270" anchor="ctr" anchorCtr="0">
              <a:noAutofit/>
            </a:bodyPr>
            <a:lstStyle/>
            <a:p>
              <a:pPr marL="0" lvl="0" indent="0" algn="l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3800" kern="1200"/>
            </a:p>
          </p:txBody>
        </p:sp>
        <p:sp>
          <p:nvSpPr>
            <p:cNvPr id="32" name="直线连接符 31"/>
            <p:cNvSpPr/>
            <p:nvPr/>
          </p:nvSpPr>
          <p:spPr>
            <a:xfrm>
              <a:off x="6942666" y="2009850"/>
              <a:ext cx="508000" cy="0"/>
            </a:xfrm>
            <a:prstGeom prst="line">
              <a:avLst/>
            </a:prstGeom>
            <a:ln w="25400">
              <a:solidFill>
                <a:srgbClr val="F3AA2C"/>
              </a:solidFill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直线连接符 35"/>
            <p:cNvSpPr/>
            <p:nvPr/>
          </p:nvSpPr>
          <p:spPr>
            <a:xfrm rot="5400000">
              <a:off x="4893326" y="2194356"/>
              <a:ext cx="2233303" cy="1862666"/>
            </a:xfrm>
            <a:prstGeom prst="line">
              <a:avLst/>
            </a:prstGeom>
            <a:ln w="25400">
              <a:solidFill>
                <a:srgbClr val="F3AA2C"/>
              </a:solidFill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任意形状 36"/>
            <p:cNvSpPr/>
            <p:nvPr/>
          </p:nvSpPr>
          <p:spPr>
            <a:xfrm>
              <a:off x="7450666" y="2409748"/>
              <a:ext cx="2032000" cy="717431"/>
            </a:xfrm>
            <a:custGeom>
              <a:avLst/>
              <a:gdLst>
                <a:gd name="connsiteX0" fmla="*/ 0 w 2032000"/>
                <a:gd name="connsiteY0" fmla="*/ 0 h 717431"/>
                <a:gd name="connsiteX1" fmla="*/ 2032000 w 2032000"/>
                <a:gd name="connsiteY1" fmla="*/ 0 h 717431"/>
                <a:gd name="connsiteX2" fmla="*/ 2032000 w 2032000"/>
                <a:gd name="connsiteY2" fmla="*/ 717431 h 717431"/>
                <a:gd name="connsiteX3" fmla="*/ 0 w 2032000"/>
                <a:gd name="connsiteY3" fmla="*/ 717431 h 717431"/>
                <a:gd name="connsiteX4" fmla="*/ 0 w 2032000"/>
                <a:gd name="connsiteY4" fmla="*/ 0 h 717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2000" h="717431">
                  <a:moveTo>
                    <a:pt x="0" y="0"/>
                  </a:moveTo>
                  <a:lnTo>
                    <a:pt x="2032000" y="0"/>
                  </a:lnTo>
                  <a:lnTo>
                    <a:pt x="2032000" y="717431"/>
                  </a:lnTo>
                  <a:lnTo>
                    <a:pt x="0" y="71743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0256" tIns="48260" rIns="48260" bIns="48260" numCol="1" spcCol="1270" anchor="ctr" anchorCtr="0">
              <a:noAutofit/>
            </a:bodyPr>
            <a:lstStyle/>
            <a:p>
              <a:pPr marL="0" lvl="0" indent="0" algn="l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3800" kern="1200" dirty="0"/>
            </a:p>
          </p:txBody>
        </p:sp>
        <p:sp>
          <p:nvSpPr>
            <p:cNvPr id="38" name="直线连接符 37"/>
            <p:cNvSpPr/>
            <p:nvPr/>
          </p:nvSpPr>
          <p:spPr>
            <a:xfrm>
              <a:off x="6942666" y="2768463"/>
              <a:ext cx="508000" cy="0"/>
            </a:xfrm>
            <a:prstGeom prst="line">
              <a:avLst/>
            </a:prstGeom>
            <a:ln w="25400">
              <a:solidFill>
                <a:srgbClr val="F3AA2C"/>
              </a:solidFill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直线连接符 38"/>
            <p:cNvSpPr/>
            <p:nvPr/>
          </p:nvSpPr>
          <p:spPr>
            <a:xfrm rot="5400000">
              <a:off x="5279813" y="2866677"/>
              <a:ext cx="1761066" cy="1564640"/>
            </a:xfrm>
            <a:prstGeom prst="line">
              <a:avLst/>
            </a:prstGeom>
            <a:ln w="25400">
              <a:solidFill>
                <a:srgbClr val="F3AA2C"/>
              </a:solidFill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任意形状 39"/>
            <p:cNvSpPr/>
            <p:nvPr/>
          </p:nvSpPr>
          <p:spPr>
            <a:xfrm>
              <a:off x="7450666" y="3152105"/>
              <a:ext cx="2032000" cy="717431"/>
            </a:xfrm>
            <a:custGeom>
              <a:avLst/>
              <a:gdLst>
                <a:gd name="connsiteX0" fmla="*/ 0 w 2032000"/>
                <a:gd name="connsiteY0" fmla="*/ 0 h 717431"/>
                <a:gd name="connsiteX1" fmla="*/ 2032000 w 2032000"/>
                <a:gd name="connsiteY1" fmla="*/ 0 h 717431"/>
                <a:gd name="connsiteX2" fmla="*/ 2032000 w 2032000"/>
                <a:gd name="connsiteY2" fmla="*/ 717431 h 717431"/>
                <a:gd name="connsiteX3" fmla="*/ 0 w 2032000"/>
                <a:gd name="connsiteY3" fmla="*/ 717431 h 717431"/>
                <a:gd name="connsiteX4" fmla="*/ 0 w 2032000"/>
                <a:gd name="connsiteY4" fmla="*/ 0 h 717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2000" h="717431">
                  <a:moveTo>
                    <a:pt x="0" y="0"/>
                  </a:moveTo>
                  <a:lnTo>
                    <a:pt x="2032000" y="0"/>
                  </a:lnTo>
                  <a:lnTo>
                    <a:pt x="2032000" y="717431"/>
                  </a:lnTo>
                  <a:lnTo>
                    <a:pt x="0" y="71743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0256" tIns="48260" rIns="48260" bIns="48260" numCol="1" spcCol="1270" anchor="ctr" anchorCtr="0">
              <a:noAutofit/>
            </a:bodyPr>
            <a:lstStyle/>
            <a:p>
              <a:pPr marL="0" lvl="0" indent="0" algn="l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3800" kern="1200" dirty="0"/>
            </a:p>
          </p:txBody>
        </p:sp>
        <p:sp>
          <p:nvSpPr>
            <p:cNvPr id="41" name="直线连接符 40"/>
            <p:cNvSpPr/>
            <p:nvPr/>
          </p:nvSpPr>
          <p:spPr>
            <a:xfrm>
              <a:off x="6942666" y="3510821"/>
              <a:ext cx="508000" cy="0"/>
            </a:xfrm>
            <a:prstGeom prst="line">
              <a:avLst/>
            </a:prstGeom>
            <a:ln w="25400">
              <a:solidFill>
                <a:srgbClr val="F3AA2C"/>
              </a:solidFill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2" name="直线连接符 41"/>
            <p:cNvSpPr/>
            <p:nvPr/>
          </p:nvSpPr>
          <p:spPr>
            <a:xfrm rot="5400000">
              <a:off x="5664538" y="3576522"/>
              <a:ext cx="1343829" cy="1212426"/>
            </a:xfrm>
            <a:prstGeom prst="line">
              <a:avLst/>
            </a:prstGeom>
            <a:ln w="25400">
              <a:solidFill>
                <a:srgbClr val="F3AA2C"/>
              </a:solidFill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3" name="任意形状 42"/>
            <p:cNvSpPr/>
            <p:nvPr/>
          </p:nvSpPr>
          <p:spPr>
            <a:xfrm>
              <a:off x="7450666" y="3872788"/>
              <a:ext cx="2032000" cy="717431"/>
            </a:xfrm>
            <a:custGeom>
              <a:avLst/>
              <a:gdLst>
                <a:gd name="connsiteX0" fmla="*/ 0 w 2032000"/>
                <a:gd name="connsiteY0" fmla="*/ 0 h 717431"/>
                <a:gd name="connsiteX1" fmla="*/ 2032000 w 2032000"/>
                <a:gd name="connsiteY1" fmla="*/ 0 h 717431"/>
                <a:gd name="connsiteX2" fmla="*/ 2032000 w 2032000"/>
                <a:gd name="connsiteY2" fmla="*/ 717431 h 717431"/>
                <a:gd name="connsiteX3" fmla="*/ 0 w 2032000"/>
                <a:gd name="connsiteY3" fmla="*/ 717431 h 717431"/>
                <a:gd name="connsiteX4" fmla="*/ 0 w 2032000"/>
                <a:gd name="connsiteY4" fmla="*/ 0 h 717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2000" h="717431">
                  <a:moveTo>
                    <a:pt x="0" y="0"/>
                  </a:moveTo>
                  <a:lnTo>
                    <a:pt x="2032000" y="0"/>
                  </a:lnTo>
                  <a:lnTo>
                    <a:pt x="2032000" y="717431"/>
                  </a:lnTo>
                  <a:lnTo>
                    <a:pt x="0" y="71743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0256" tIns="48260" rIns="48260" bIns="48260" numCol="1" spcCol="1270" anchor="ctr" anchorCtr="0">
              <a:noAutofit/>
            </a:bodyPr>
            <a:lstStyle/>
            <a:p>
              <a:pPr marL="0" lvl="0" indent="0" algn="l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3800" kern="1200" dirty="0"/>
            </a:p>
          </p:txBody>
        </p:sp>
        <p:sp>
          <p:nvSpPr>
            <p:cNvPr id="44" name="直线连接符 43"/>
            <p:cNvSpPr/>
            <p:nvPr/>
          </p:nvSpPr>
          <p:spPr>
            <a:xfrm>
              <a:off x="6942666" y="4231504"/>
              <a:ext cx="508000" cy="0"/>
            </a:xfrm>
            <a:prstGeom prst="line">
              <a:avLst/>
            </a:prstGeom>
            <a:ln w="25400">
              <a:solidFill>
                <a:srgbClr val="F3AA2C"/>
              </a:solidFill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5" name="直线连接符 44"/>
            <p:cNvSpPr/>
            <p:nvPr/>
          </p:nvSpPr>
          <p:spPr>
            <a:xfrm rot="5400000">
              <a:off x="6028266" y="4265370"/>
              <a:ext cx="948266" cy="880533"/>
            </a:xfrm>
            <a:prstGeom prst="line">
              <a:avLst/>
            </a:prstGeom>
            <a:ln w="25400">
              <a:solidFill>
                <a:srgbClr val="F3AA2C"/>
              </a:solidFill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椭圆 26"/>
            <p:cNvSpPr/>
            <p:nvPr/>
          </p:nvSpPr>
          <p:spPr>
            <a:xfrm>
              <a:off x="4515442" y="3707586"/>
              <a:ext cx="451781" cy="451781"/>
            </a:xfrm>
            <a:prstGeom prst="ellipse">
              <a:avLst/>
            </a:prstGeom>
            <a:solidFill>
              <a:srgbClr val="F1AD3A"/>
            </a:solidFill>
            <a:ln>
              <a:solidFill>
                <a:schemeClr val="l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shade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51" name="文本框 50"/>
          <p:cNvSpPr txBox="1"/>
          <p:nvPr/>
        </p:nvSpPr>
        <p:spPr>
          <a:xfrm>
            <a:off x="6063632" y="4446159"/>
            <a:ext cx="4304962" cy="667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1" lang="zh-CN" altLang="en-US" sz="2140" b="1" dirty="0">
                <a:solidFill>
                  <a:srgbClr val="F1AD3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打招呼，最基础的沟通层次</a:t>
            </a:r>
            <a:endParaRPr kumimoji="1" lang="en-US" altLang="zh-CN" sz="2140" b="1" dirty="0">
              <a:solidFill>
                <a:srgbClr val="F1AD3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defRPr/>
            </a:pPr>
            <a:r>
              <a:rPr kumimoji="1" lang="zh-CN" altLang="en-US" sz="16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如：你好</a:t>
            </a:r>
            <a:endParaRPr kumimoji="1" lang="zh-CN" altLang="en-US" sz="16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6062062" y="3757134"/>
            <a:ext cx="4304962" cy="667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1" lang="zh-CN" altLang="en-US" sz="2140" b="1" dirty="0">
                <a:solidFill>
                  <a:srgbClr val="F1AD3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讲事实，陈述客观事实</a:t>
            </a:r>
            <a:endParaRPr kumimoji="1" lang="en-US" altLang="zh-CN" sz="2140" b="1" dirty="0">
              <a:solidFill>
                <a:srgbClr val="F1AD3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defRPr/>
            </a:pPr>
            <a:r>
              <a:rPr kumimoji="1" lang="zh-CN" altLang="en-US" sz="16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如：我刚才去吃饭了</a:t>
            </a:r>
            <a:endParaRPr kumimoji="1" lang="zh-CN" altLang="en-US" sz="16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6070435" y="3008045"/>
            <a:ext cx="4304962" cy="667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1" lang="zh-CN" altLang="en-US" sz="2140" b="1" dirty="0">
                <a:solidFill>
                  <a:srgbClr val="F1AD3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谈想法，真正的沟通才开始</a:t>
            </a:r>
            <a:endParaRPr kumimoji="1" lang="en-US" altLang="zh-CN" sz="2140" b="1" dirty="0">
              <a:solidFill>
                <a:srgbClr val="F1AD3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defRPr/>
            </a:pPr>
            <a:r>
              <a:rPr kumimoji="1" lang="zh-CN" altLang="en-US" sz="16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如：我之所以来这家公司是因为</a:t>
            </a:r>
            <a:r>
              <a:rPr kumimoji="1" lang="en-US" altLang="zh-CN" sz="16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endParaRPr kumimoji="1" lang="zh-CN" altLang="en-US" sz="16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6062062" y="2226743"/>
            <a:ext cx="4304962" cy="667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1" lang="zh-CN" altLang="en-US" sz="2140" b="1" dirty="0">
                <a:solidFill>
                  <a:srgbClr val="F1AD3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谈感受，涉及内心感受及表达</a:t>
            </a:r>
            <a:endParaRPr kumimoji="1" lang="en-US" altLang="zh-CN" sz="2140" b="1" dirty="0">
              <a:solidFill>
                <a:srgbClr val="F1AD3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defRPr/>
            </a:pPr>
            <a:r>
              <a:rPr kumimoji="1" lang="zh-CN" altLang="en-US" sz="16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如：你这样说，让我觉得很难过</a:t>
            </a:r>
            <a:endParaRPr kumimoji="1" lang="zh-CN" altLang="en-US" sz="16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6070435" y="1475878"/>
            <a:ext cx="5025025" cy="667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1" lang="zh-CN" altLang="en-US" sz="2140" b="1" dirty="0">
                <a:solidFill>
                  <a:srgbClr val="F1AD3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坦诚脆弱，直击人的内心深处</a:t>
            </a:r>
            <a:endParaRPr kumimoji="1" lang="en-US" altLang="zh-CN" sz="2140" b="1" dirty="0">
              <a:solidFill>
                <a:srgbClr val="F1AD3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defRPr/>
            </a:pPr>
            <a:r>
              <a:rPr kumimoji="1" lang="zh-CN" altLang="en-US" sz="16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如：陈述自己某个心结</a:t>
            </a:r>
            <a:endParaRPr kumimoji="1" lang="zh-CN" altLang="en-US" sz="16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组合 35"/>
          <p:cNvGrpSpPr/>
          <p:nvPr/>
        </p:nvGrpSpPr>
        <p:grpSpPr bwMode="auto">
          <a:xfrm>
            <a:off x="894169" y="557853"/>
            <a:ext cx="405583" cy="333899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234" y="1585"/>
              <a:ext cx="337" cy="708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84" y="1585"/>
              <a:ext cx="337" cy="708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729" y="1585"/>
              <a:ext cx="337" cy="708"/>
            </a:xfrm>
            <a:prstGeom prst="rect">
              <a:avLst/>
            </a:prstGeom>
          </p:spPr>
        </p:pic>
      </p:grpSp>
      <p:grpSp>
        <p:nvGrpSpPr>
          <p:cNvPr id="17411" name="组合 1"/>
          <p:cNvGrpSpPr/>
          <p:nvPr/>
        </p:nvGrpSpPr>
        <p:grpSpPr bwMode="auto">
          <a:xfrm>
            <a:off x="10688515" y="454100"/>
            <a:ext cx="747026" cy="31692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140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17418" name="图片 5" descr="黑色ROI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70" y="1476"/>
              <a:ext cx="680" cy="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矩形 2"/>
          <p:cNvSpPr/>
          <p:nvPr/>
        </p:nvSpPr>
        <p:spPr>
          <a:xfrm>
            <a:off x="122619" y="150384"/>
            <a:ext cx="11933559" cy="656477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sz="2140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413" name="文本框 4"/>
          <p:cNvSpPr txBox="1">
            <a:spLocks noChangeArrowheads="1"/>
          </p:cNvSpPr>
          <p:nvPr/>
        </p:nvSpPr>
        <p:spPr bwMode="auto">
          <a:xfrm>
            <a:off x="1614786" y="1555775"/>
            <a:ext cx="184731" cy="421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endParaRPr lang="zh-CN" altLang="en-US" sz="214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91705" y="4399387"/>
            <a:ext cx="10109380" cy="240630"/>
          </a:xfrm>
          <a:prstGeom prst="rect">
            <a:avLst/>
          </a:prstGeom>
          <a:solidFill>
            <a:srgbClr val="F3AB3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1" lang="zh-CN" altLang="en-US" sz="214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56325" y="2489050"/>
            <a:ext cx="9417963" cy="178728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ts val="6890"/>
              </a:lnSpc>
              <a:defRPr/>
            </a:pPr>
            <a:r>
              <a:rPr kumimoji="1" lang="zh-CN" altLang="en-US" sz="48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每个人都是孤独的</a:t>
            </a:r>
            <a:endParaRPr kumimoji="1" lang="en-US" altLang="zh-CN" sz="48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6890"/>
              </a:lnSpc>
              <a:defRPr/>
            </a:pPr>
            <a:r>
              <a:rPr kumimoji="1" lang="zh-CN" altLang="en-US" sz="48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所以坦诚脆弱是非常难得而宝贵的</a:t>
            </a:r>
            <a:endParaRPr kumimoji="1" lang="zh-CN" altLang="en-US" sz="48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97884" y="2692785"/>
            <a:ext cx="128277" cy="1426141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1" lang="zh-CN" altLang="en-US" sz="214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29"/>
          <p:cNvSpPr txBox="1">
            <a:spLocks noChangeArrowheads="1"/>
          </p:cNvSpPr>
          <p:nvPr/>
        </p:nvSpPr>
        <p:spPr bwMode="auto">
          <a:xfrm>
            <a:off x="1296289" y="550875"/>
            <a:ext cx="1890261" cy="384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zh-CN" altLang="en-US" sz="19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沟通的五个层次</a:t>
            </a:r>
            <a:endParaRPr lang="en-US" altLang="zh-CN" sz="19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组合 35"/>
          <p:cNvGrpSpPr/>
          <p:nvPr/>
        </p:nvGrpSpPr>
        <p:grpSpPr bwMode="auto">
          <a:xfrm>
            <a:off x="894169" y="557853"/>
            <a:ext cx="405583" cy="333899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234" y="1585"/>
              <a:ext cx="337" cy="708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84" y="1585"/>
              <a:ext cx="337" cy="708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729" y="1585"/>
              <a:ext cx="337" cy="708"/>
            </a:xfrm>
            <a:prstGeom prst="rect">
              <a:avLst/>
            </a:prstGeom>
          </p:spPr>
        </p:pic>
      </p:grpSp>
      <p:grpSp>
        <p:nvGrpSpPr>
          <p:cNvPr id="17411" name="组合 1"/>
          <p:cNvGrpSpPr/>
          <p:nvPr/>
        </p:nvGrpSpPr>
        <p:grpSpPr bwMode="auto">
          <a:xfrm>
            <a:off x="10688515" y="454100"/>
            <a:ext cx="747026" cy="31692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140" noProof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17418" name="图片 5" descr="黑色ROI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70" y="1476"/>
              <a:ext cx="680" cy="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矩形 2"/>
          <p:cNvSpPr/>
          <p:nvPr/>
        </p:nvSpPr>
        <p:spPr>
          <a:xfrm>
            <a:off x="122619" y="150384"/>
            <a:ext cx="11933559" cy="656477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sz="2140" noProof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413" name="文本框 4"/>
          <p:cNvSpPr txBox="1">
            <a:spLocks noChangeArrowheads="1"/>
          </p:cNvSpPr>
          <p:nvPr/>
        </p:nvSpPr>
        <p:spPr bwMode="auto">
          <a:xfrm>
            <a:off x="1614786" y="1555775"/>
            <a:ext cx="184731" cy="421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endParaRPr lang="zh-CN" altLang="en-US" sz="214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91705" y="4399387"/>
            <a:ext cx="10109380" cy="240630"/>
          </a:xfrm>
          <a:prstGeom prst="rect">
            <a:avLst/>
          </a:prstGeom>
          <a:solidFill>
            <a:srgbClr val="F3AB3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1" lang="zh-CN" altLang="en-US" sz="214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56325" y="2489050"/>
            <a:ext cx="9417963" cy="178728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ts val="6890"/>
              </a:lnSpc>
              <a:defRPr/>
            </a:pPr>
            <a:r>
              <a:rPr kumimoji="1" lang="zh-CN" altLang="en-US" sz="48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你与家人、朋友、同事之间的沟通</a:t>
            </a:r>
            <a:endParaRPr kumimoji="1" lang="en-US" altLang="zh-CN" sz="48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6890"/>
              </a:lnSpc>
              <a:defRPr/>
            </a:pPr>
            <a:r>
              <a:rPr kumimoji="1" lang="zh-CN" altLang="en-US" sz="48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处于哪一个沟通层次？</a:t>
            </a:r>
            <a:endParaRPr kumimoji="1" lang="zh-CN" altLang="en-US" sz="48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97884" y="2692785"/>
            <a:ext cx="128277" cy="1426141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1" lang="zh-CN" altLang="en-US" sz="214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29"/>
          <p:cNvSpPr txBox="1">
            <a:spLocks noChangeArrowheads="1"/>
          </p:cNvSpPr>
          <p:nvPr/>
        </p:nvSpPr>
        <p:spPr bwMode="auto">
          <a:xfrm>
            <a:off x="1296289" y="550875"/>
            <a:ext cx="1890261" cy="384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zh-CN" altLang="en-US" sz="19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沟通的五个层次</a:t>
            </a:r>
            <a:endParaRPr lang="en-US" altLang="zh-CN" sz="19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3AA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组合 8"/>
          <p:cNvGrpSpPr/>
          <p:nvPr/>
        </p:nvGrpSpPr>
        <p:grpSpPr bwMode="auto">
          <a:xfrm>
            <a:off x="4617982" y="1244516"/>
            <a:ext cx="2991879" cy="737595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5" y="4672"/>
              <a:ext cx="2971" cy="533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140" noProof="1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2"/>
              <a:ext cx="992" cy="53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140" noProof="1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023" y="4227"/>
              <a:ext cx="587" cy="588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3569" name="文本框 18"/>
            <p:cNvSpPr txBox="1">
              <a:spLocks noChangeArrowheads="1"/>
            </p:cNvSpPr>
            <p:nvPr/>
          </p:nvSpPr>
          <p:spPr bwMode="auto">
            <a:xfrm>
              <a:off x="6985" y="4673"/>
              <a:ext cx="2971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9pPr>
            </a:lstStyle>
            <a:p>
              <a:pPr eaLnBrk="1" hangingPunct="1"/>
              <a:r>
                <a:rPr lang="zh-CN" altLang="en-US" sz="1900" b="1">
                  <a:solidFill>
                    <a:srgbClr val="FEA900"/>
                  </a:solidFill>
                  <a:sym typeface="微软雅黑" panose="020B0503020204020204" pitchFamily="34" charset="-122"/>
                </a:rPr>
                <a:t>品牌私域运营中心</a:t>
              </a:r>
              <a:endParaRPr lang="zh-CN" altLang="en-US" sz="1900" b="1">
                <a:solidFill>
                  <a:srgbClr val="FEA900"/>
                </a:solidFill>
                <a:sym typeface="微软雅黑" panose="020B0503020204020204" pitchFamily="34" charset="-122"/>
              </a:endParaRPr>
            </a:p>
          </p:txBody>
        </p:sp>
        <p:sp>
          <p:nvSpPr>
            <p:cNvPr id="23570" name="文本框 26"/>
            <p:cNvSpPr txBox="1">
              <a:spLocks noChangeArrowheads="1"/>
            </p:cNvSpPr>
            <p:nvPr/>
          </p:nvSpPr>
          <p:spPr bwMode="auto">
            <a:xfrm>
              <a:off x="5994" y="4673"/>
              <a:ext cx="990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9pPr>
            </a:lstStyle>
            <a:p>
              <a:pPr eaLnBrk="1" hangingPunct="1"/>
              <a:r>
                <a:rPr lang="zh-CN" altLang="en-US" sz="1900" b="1">
                  <a:sym typeface="微软雅黑" panose="020B0503020204020204" pitchFamily="34" charset="-122"/>
                </a:rPr>
                <a:t>点燃 </a:t>
              </a:r>
              <a:endParaRPr lang="zh-CN" altLang="en-US" sz="1900" b="1">
                <a:sym typeface="微软雅黑" panose="020B0503020204020204" pitchFamily="34" charset="-122"/>
              </a:endParaRPr>
            </a:p>
          </p:txBody>
        </p:sp>
      </p:grpSp>
      <p:sp>
        <p:nvSpPr>
          <p:cNvPr id="23555" name="文本框 1"/>
          <p:cNvSpPr txBox="1">
            <a:spLocks noChangeArrowheads="1"/>
          </p:cNvSpPr>
          <p:nvPr/>
        </p:nvSpPr>
        <p:spPr bwMode="auto">
          <a:xfrm>
            <a:off x="1237499" y="2316007"/>
            <a:ext cx="9752845" cy="75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zh-CN" altLang="en-US" sz="4280" b="1"/>
              <a:t>最专业的品牌私域运营服务商</a:t>
            </a:r>
            <a:endParaRPr lang="zh-CN" altLang="en-US" sz="4280" b="1"/>
          </a:p>
        </p:txBody>
      </p:sp>
      <p:grpSp>
        <p:nvGrpSpPr>
          <p:cNvPr id="23556" name="组合 9"/>
          <p:cNvGrpSpPr/>
          <p:nvPr/>
        </p:nvGrpSpPr>
        <p:grpSpPr bwMode="auto">
          <a:xfrm>
            <a:off x="5572516" y="4609906"/>
            <a:ext cx="875304" cy="890395"/>
            <a:chOff x="6602" y="7573"/>
            <a:chExt cx="1162" cy="1180"/>
          </a:xfrm>
        </p:grpSpPr>
        <p:pic>
          <p:nvPicPr>
            <p:cNvPr id="23563" name="图片 2" descr="015d8b6baa35987936daeba60c0d12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14" y="7591"/>
              <a:ext cx="1139" cy="1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64" name="图片 4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3" y="8016"/>
              <a:ext cx="300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140" noProof="1"/>
            </a:p>
          </p:txBody>
        </p:sp>
      </p:grpSp>
      <p:pic>
        <p:nvPicPr>
          <p:cNvPr id="23557" name="图片 11"/>
          <p:cNvPicPr>
            <a:picLocks noGrp="1"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647" y="4708000"/>
            <a:ext cx="667796" cy="665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文本框 46"/>
          <p:cNvSpPr txBox="1">
            <a:spLocks noChangeArrowheads="1"/>
          </p:cNvSpPr>
          <p:nvPr/>
        </p:nvSpPr>
        <p:spPr bwMode="auto">
          <a:xfrm>
            <a:off x="2391994" y="5375797"/>
            <a:ext cx="1478961" cy="445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altLang="zh-CN" sz="1070" b="1"/>
              <a:t>Wei Zi Jun</a:t>
            </a:r>
            <a:endParaRPr lang="en-US" altLang="zh-CN" sz="1070" b="1"/>
          </a:p>
          <a:p>
            <a:pPr algn="ctr" eaLnBrk="1" hangingPunct="1">
              <a:lnSpc>
                <a:spcPct val="110000"/>
              </a:lnSpc>
            </a:pPr>
            <a:r>
              <a:rPr lang="en-US" altLang="zh-CN" sz="1070" b="1"/>
              <a:t>+86   139  0227  0098</a:t>
            </a:r>
            <a:endParaRPr lang="en-US" altLang="zh-CN" sz="1070" b="1"/>
          </a:p>
        </p:txBody>
      </p:sp>
      <p:sp>
        <p:nvSpPr>
          <p:cNvPr id="23559" name="文本框 37"/>
          <p:cNvSpPr txBox="1">
            <a:spLocks noChangeArrowheads="1"/>
          </p:cNvSpPr>
          <p:nvPr/>
        </p:nvSpPr>
        <p:spPr bwMode="auto">
          <a:xfrm>
            <a:off x="8209746" y="5556894"/>
            <a:ext cx="1409164" cy="264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altLang="zh-CN" sz="1070" b="1"/>
              <a:t>510970969@qq.com</a:t>
            </a:r>
            <a:endParaRPr lang="en-US" altLang="zh-CN" sz="1070" b="1"/>
          </a:p>
        </p:txBody>
      </p:sp>
      <p:sp>
        <p:nvSpPr>
          <p:cNvPr id="23560" name="文本框 38"/>
          <p:cNvSpPr txBox="1">
            <a:spLocks noChangeArrowheads="1"/>
          </p:cNvSpPr>
          <p:nvPr/>
        </p:nvSpPr>
        <p:spPr bwMode="auto">
          <a:xfrm>
            <a:off x="5500832" y="5556894"/>
            <a:ext cx="997922" cy="264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altLang="zh-CN" sz="1070" b="1"/>
              <a:t>WeChat</a:t>
            </a:r>
            <a:endParaRPr lang="en-US" altLang="zh-CN" sz="1070" b="1"/>
          </a:p>
        </p:txBody>
      </p:sp>
      <p:pic>
        <p:nvPicPr>
          <p:cNvPr id="23561" name="图片 10"/>
          <p:cNvPicPr>
            <a:picLocks noGrp="1"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5147" y="4851368"/>
            <a:ext cx="643272" cy="467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2" name="文本框 5"/>
          <p:cNvSpPr txBox="1">
            <a:spLocks noChangeArrowheads="1"/>
          </p:cNvSpPr>
          <p:nvPr/>
        </p:nvSpPr>
        <p:spPr bwMode="auto">
          <a:xfrm>
            <a:off x="1893977" y="3146036"/>
            <a:ext cx="8439890" cy="75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zh-CN" altLang="zh-CN" sz="4280" b="1"/>
              <a:t>帮你管理最有价值的用户资产</a:t>
            </a:r>
            <a:endParaRPr lang="en-US" altLang="zh-CN" sz="4280" b="1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REFSHAPE" val="228112180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597</Words>
  <Application>WPS 演示</Application>
  <PresentationFormat>宽屏</PresentationFormat>
  <Paragraphs>79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宋体</vt:lpstr>
      <vt:lpstr>Wingdings</vt:lpstr>
      <vt:lpstr>Calibri</vt:lpstr>
      <vt:lpstr>微软雅黑</vt:lpstr>
      <vt:lpstr>等线</vt:lpstr>
      <vt:lpstr>Arial Unicode MS</vt:lpstr>
      <vt:lpstr>等线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User</dc:creator>
  <cp:lastModifiedBy>Administrator</cp:lastModifiedBy>
  <cp:revision>34</cp:revision>
  <dcterms:created xsi:type="dcterms:W3CDTF">2021-08-12T01:57:00Z</dcterms:created>
  <dcterms:modified xsi:type="dcterms:W3CDTF">2021-08-12T03:50:22Z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2052-11.1.0.8799</vt:lpwstr>
  </property>
</Properties>
</file>