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sldIdLst>
    <p:sldId id="2283" r:id="rId3"/>
    <p:sldId id="2671" r:id="rId5"/>
    <p:sldId id="2681" r:id="rId6"/>
    <p:sldId id="2691" r:id="rId7"/>
    <p:sldId id="2683" r:id="rId8"/>
    <p:sldId id="2684" r:id="rId9"/>
    <p:sldId id="2685" r:id="rId10"/>
    <p:sldId id="2686" r:id="rId11"/>
    <p:sldId id="2687" r:id="rId12"/>
    <p:sldId id="2688" r:id="rId13"/>
    <p:sldId id="2689" r:id="rId14"/>
    <p:sldId id="2690" r:id="rId15"/>
    <p:sldId id="2692" r:id="rId16"/>
    <p:sldId id="2693" r:id="rId17"/>
    <p:sldId id="2694" r:id="rId18"/>
    <p:sldId id="2695" r:id="rId19"/>
    <p:sldId id="2696" r:id="rId20"/>
    <p:sldId id="2697" r:id="rId21"/>
    <p:sldId id="2698" r:id="rId22"/>
    <p:sldId id="2699" r:id="rId23"/>
    <p:sldId id="2700" r:id="rId24"/>
    <p:sldId id="2701" r:id="rId25"/>
    <p:sldId id="2702" r:id="rId26"/>
    <p:sldId id="2634" r:id="rId27"/>
  </p:sldIdLst>
  <p:sldSz cx="10260330" cy="575945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charset="0"/>
        <a:ea typeface="微软雅黑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charset="0"/>
        <a:ea typeface="微软雅黑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3B768F"/>
    <a:srgbClr val="E6B728"/>
    <a:srgbClr val="00AF54"/>
    <a:srgbClr val="FEA900"/>
    <a:srgbClr val="F8F8F8"/>
    <a:srgbClr val="120C16"/>
    <a:srgbClr val="6DF5ED"/>
    <a:srgbClr val="E93252"/>
    <a:srgbClr val="035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833"/>
    <p:restoredTop sz="94660"/>
  </p:normalViewPr>
  <p:slideViewPr>
    <p:cSldViewPr snapToGrid="0" showGuides="1">
      <p:cViewPr varScale="1">
        <p:scale>
          <a:sx n="80" d="100"/>
          <a:sy n="80" d="100"/>
        </p:scale>
        <p:origin x="668" y="44"/>
      </p:cViewPr>
      <p:guideLst>
        <p:guide orient="horz" pos="2125"/>
        <p:guide pos="28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D2A48B96-639E-45A3-A0BA-2464DFDB1FAA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1038" y="1143000"/>
            <a:ext cx="5495925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A6837353-30EB-4A48-80EB-173D804AEFB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098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r>
              <a:rPr lang="en-US" altLang="zh-CN" sz="1200"/>
              <a:t>*</a:t>
            </a:r>
            <a:endParaRPr lang="en-US" altLang="zh-CN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174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pPr fontAlgn="auto"/>
            <a:r>
              <a:rPr lang="zh-CN" altLang="en-US" sz="503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pPr fontAlgn="auto"/>
            <a:r>
              <a:rPr lang="zh-CN" altLang="en-US" sz="2010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pPr fontAlgn="auto"/>
            <a:r>
              <a:rPr lang="zh-CN" altLang="en-US" sz="503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z="20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 fontAlgn="auto"/>
            <a:r>
              <a:rPr lang="zh-CN" altLang="en-US" sz="20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 fontAlgn="auto"/>
            <a:r>
              <a:rPr lang="zh-CN" altLang="en-US" sz="201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pPr fontAlgn="auto"/>
            <a:r>
              <a:rPr lang="zh-CN" altLang="en-US" sz="267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 fontAlgn="auto"/>
            <a:r>
              <a:rPr lang="zh-CN" altLang="en-US" sz="267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345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201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67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67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 fontAlgn="auto"/>
            <a:r>
              <a:rPr lang="zh-CN" altLang="en-US" sz="134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pPr fontAlgn="auto"/>
            <a:r>
              <a:rPr lang="zh-CN" altLang="en-US" sz="2675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 fontAlgn="auto"/>
            <a:r>
              <a:rPr lang="zh-CN" altLang="en-US" sz="1340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4850" y="306388"/>
            <a:ext cx="8850313" cy="1114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/>
            <a:r>
              <a:rPr lang="zh-CN" altLang="en-US" sz="3690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4850" y="1533525"/>
            <a:ext cx="8850313" cy="3654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zh-CN" altLang="en-US" sz="2345" strike="noStrike" noProof="1"/>
              <a:t>单击此处编辑母版文本样式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z="2010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z="1670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z="1510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z="151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4850" y="5338763"/>
            <a:ext cx="2309813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D997B5FA-0921-464F-AAE1-844C04324D75}" type="datetimeFigureOut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38" y="5338763"/>
            <a:ext cx="3462338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938" y="5338763"/>
            <a:ext cx="2308225" cy="3063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565CE74E-AB26-4998-AD42-012C4C1AD076}" type="slidenum">
              <a:rPr lang="zh-CN" altLang="en-US" sz="1005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9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9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框 4"/>
          <p:cNvSpPr txBox="1"/>
          <p:nvPr/>
        </p:nvSpPr>
        <p:spPr>
          <a:xfrm>
            <a:off x="2235836" y="2122488"/>
            <a:ext cx="5984875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dist"/>
            <a:r>
              <a:rPr lang="zh-CN" altLang="en-US" sz="4000" b="1" dirty="0">
                <a:latin typeface="Calibri" charset="0"/>
                <a:ea typeface="微软雅黑" charset="-122"/>
              </a:rPr>
              <a:t>韩金靓企微销售培训</a:t>
            </a:r>
            <a:r>
              <a:rPr lang="en-US" altLang="zh-CN" sz="4000" b="1" dirty="0">
                <a:latin typeface="Calibri" charset="0"/>
                <a:ea typeface="微软雅黑" charset="-122"/>
              </a:rPr>
              <a:t>-</a:t>
            </a:r>
            <a:r>
              <a:rPr lang="zh-CN" altLang="en-US" sz="4000" b="1" dirty="0">
                <a:latin typeface="Calibri" charset="0"/>
                <a:ea typeface="微软雅黑" charset="-122"/>
              </a:rPr>
              <a:t>复盘</a:t>
            </a:r>
            <a:endParaRPr lang="zh-CN" altLang="en-US" sz="4000" b="1" dirty="0">
              <a:latin typeface="Calibri" charset="0"/>
              <a:ea typeface="微软雅黑" charset="-122"/>
            </a:endParaRPr>
          </a:p>
        </p:txBody>
      </p:sp>
      <p:sp>
        <p:nvSpPr>
          <p:cNvPr id="3075" name="文本框 2"/>
          <p:cNvSpPr txBox="1"/>
          <p:nvPr/>
        </p:nvSpPr>
        <p:spPr>
          <a:xfrm>
            <a:off x="2733675" y="4652963"/>
            <a:ext cx="4989513" cy="812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dist">
              <a:lnSpc>
                <a:spcPct val="130000"/>
              </a:lnSpc>
            </a:pPr>
            <a:r>
              <a:rPr lang="zh-CN" altLang="en-US" sz="1200" b="1" dirty="0">
                <a:latin typeface="Calibri" charset="0"/>
                <a:ea typeface="微软雅黑" charset="-122"/>
              </a:rPr>
              <a:t>最专业的品牌私域运营服务商</a:t>
            </a:r>
            <a:endParaRPr lang="en-US" altLang="zh-CN" sz="1200" b="1" dirty="0">
              <a:latin typeface="Calibri" charset="0"/>
              <a:ea typeface="微软雅黑" charset="-122"/>
            </a:endParaRPr>
          </a:p>
          <a:p>
            <a:pPr algn="dist">
              <a:lnSpc>
                <a:spcPct val="130000"/>
              </a:lnSpc>
            </a:pPr>
            <a:r>
              <a:rPr lang="zh-CN" altLang="zh-CN" sz="1200" b="1" dirty="0">
                <a:latin typeface="Calibri" charset="0"/>
                <a:ea typeface="微软雅黑" charset="-122"/>
              </a:rPr>
              <a:t>帮你管理最有价值的用户资产</a:t>
            </a:r>
            <a:endParaRPr lang="en-US" altLang="zh-CN" sz="1200" b="1" dirty="0">
              <a:latin typeface="Calibri" charset="0"/>
              <a:ea typeface="微软雅黑" charset="-122"/>
            </a:endParaRPr>
          </a:p>
          <a:p>
            <a:pPr algn="dist">
              <a:lnSpc>
                <a:spcPct val="130000"/>
              </a:lnSpc>
            </a:pPr>
            <a:endParaRPr lang="zh-CN" altLang="en-US" sz="1200" b="1" dirty="0">
              <a:latin typeface="Calibri" charset="0"/>
              <a:ea typeface="微软雅黑" charset="-122"/>
              <a:sym typeface="微软雅黑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938" y="5233988"/>
            <a:ext cx="10129838" cy="7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7" name="组合 8"/>
          <p:cNvGrpSpPr/>
          <p:nvPr/>
        </p:nvGrpSpPr>
        <p:grpSpPr>
          <a:xfrm>
            <a:off x="3871913" y="663575"/>
            <a:ext cx="2516187" cy="620713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3080" name="图片 27"/>
            <p:cNvPicPr>
              <a:picLocks noGrp="1"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997" y="4202"/>
              <a:ext cx="722" cy="72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1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1600" b="1" dirty="0">
                  <a:solidFill>
                    <a:srgbClr val="FEA900"/>
                  </a:solidFill>
                  <a:latin typeface="Calibri" charset="0"/>
                  <a:ea typeface="微软雅黑" charset="-122"/>
                  <a:sym typeface="微软雅黑" charset="-122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latin typeface="Calibri" charset="0"/>
                <a:ea typeface="微软雅黑" charset="-122"/>
                <a:sym typeface="微软雅黑" charset="-122"/>
              </a:endParaRPr>
            </a:p>
          </p:txBody>
        </p:sp>
        <p:sp>
          <p:nvSpPr>
            <p:cNvPr id="3082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1600" b="1">
                  <a:latin typeface="Calibri" charset="0"/>
                  <a:ea typeface="微软雅黑" charset="-122"/>
                  <a:sym typeface="微软雅黑" charset="-122"/>
                </a:rPr>
                <a:t>点燃 </a:t>
              </a:r>
              <a:endParaRPr lang="zh-CN" altLang="en-US" sz="1600" b="1">
                <a:latin typeface="Calibri" charset="0"/>
                <a:ea typeface="微软雅黑" charset="-122"/>
                <a:sym typeface="微软雅黑" charset="-122"/>
              </a:endParaRPr>
            </a:p>
          </p:txBody>
        </p:sp>
      </p:grpSp>
      <p:sp>
        <p:nvSpPr>
          <p:cNvPr id="2" name="文本框 4"/>
          <p:cNvSpPr txBox="1"/>
          <p:nvPr/>
        </p:nvSpPr>
        <p:spPr>
          <a:xfrm>
            <a:off x="4219894" y="3128328"/>
            <a:ext cx="201549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dist"/>
            <a:r>
              <a:rPr lang="zh-CN" altLang="en-US" sz="2400" b="1" dirty="0">
                <a:latin typeface="Calibri" charset="0"/>
                <a:ea typeface="微软雅黑" charset="-122"/>
              </a:rPr>
              <a:t>主讲人：卡戎</a:t>
            </a:r>
            <a:endParaRPr lang="zh-CN" altLang="en-US" sz="2400" b="1" dirty="0">
              <a:latin typeface="Calibri" charset="0"/>
              <a:ea typeface="微软雅黑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38625" y="1705835"/>
            <a:ext cx="2355272" cy="235527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bg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7073958" y="1705835"/>
            <a:ext cx="2355272" cy="23552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5045" y="4274281"/>
            <a:ext cx="3262432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确认关系、为露专业做铺垫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004685" y="4274281"/>
            <a:ext cx="2492990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为了聊产品而聊产品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38090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文本框 27"/>
          <p:cNvSpPr txBox="1"/>
          <p:nvPr>
            <p:custDataLst>
              <p:tags r:id="rId2"/>
            </p:custDataLst>
          </p:nvPr>
        </p:nvSpPr>
        <p:spPr>
          <a:xfrm>
            <a:off x="2844316" y="2583116"/>
            <a:ext cx="3919703" cy="1955386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>
              <a:lnSpc>
                <a:spcPct val="150000"/>
              </a:lnSpc>
            </a:pP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1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</a:t>
            </a: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产品能解决什么问题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2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</a:t>
            </a: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产品的作用原理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3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</a:t>
            </a: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目前问题形成原因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4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</a:t>
            </a: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照片视频语音互动分析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5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</a:t>
            </a: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产品使用方法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009759" y="1311226"/>
            <a:ext cx="5588708" cy="637309"/>
          </a:xfrm>
          <a:prstGeom prst="roundRect">
            <a:avLst/>
          </a:prstGeom>
          <a:solidFill>
            <a:srgbClr val="1167F6"/>
          </a:solidFill>
          <a:ln>
            <a:solidFill>
              <a:srgbClr val="1167F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zh-CN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      </a:t>
            </a:r>
            <a:r>
              <a:rPr lang="zh-CN" altLang="en-US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露</a:t>
            </a:r>
            <a:r>
              <a:rPr lang="en-US" altLang="zh-CN" b="1" dirty="0" err="1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专业（关系紧密</a:t>
            </a:r>
            <a:r>
              <a:rPr lang="en-US" altLang="zh-CN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）——</a:t>
            </a:r>
            <a:r>
              <a:rPr lang="zh-CN" altLang="en-US" b="1" dirty="0">
                <a:solidFill>
                  <a:schemeClr val="bg1"/>
                </a:solidFill>
              </a:rPr>
              <a:t>凸显专业建信任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49420" y="1702025"/>
            <a:ext cx="2355272" cy="235527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7084753" y="1702025"/>
            <a:ext cx="2355272" cy="23552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5840" y="4270471"/>
            <a:ext cx="3262432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增加信服感、提供客户价值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18212" y="4272014"/>
            <a:ext cx="4288353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不顾客户感受、停不下来、长篇大论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38090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275150" y="1705835"/>
            <a:ext cx="2355272" cy="235527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7210483" y="1705835"/>
            <a:ext cx="2355272" cy="23552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9840" y="4274281"/>
            <a:ext cx="3005951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了解基本信息，方便跟进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54585" y="4274281"/>
            <a:ext cx="1467068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无备注习惯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86985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文本框 27"/>
          <p:cNvSpPr txBox="1"/>
          <p:nvPr>
            <p:custDataLst>
              <p:tags r:id="rId2"/>
            </p:custDataLst>
          </p:nvPr>
        </p:nvSpPr>
        <p:spPr>
          <a:xfrm>
            <a:off x="2428875" y="2331085"/>
            <a:ext cx="4977130" cy="1955165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>
              <a:lnSpc>
                <a:spcPct val="150000"/>
              </a:lnSpc>
            </a:pP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标签的目的：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1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</a:t>
            </a:r>
            <a:r>
              <a:rPr lang="zh-CN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了解用户信息，帮助之后更好的跟进</a:t>
            </a: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2</a:t>
            </a: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、将用户分类，推送更多具有针对性的内容，提升用户体验</a:t>
            </a:r>
            <a:endParaRPr lang="zh-CN" altLang="en-US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标签种类：</a:t>
            </a:r>
            <a:endParaRPr lang="zh-CN" altLang="en-US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下单哪款产品、下单时间、数量/价格、男性/少女/大妈、是否有过自染经验等等</a:t>
            </a:r>
            <a:r>
              <a:rPr lang="en-US" altLang="zh-CN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...</a:t>
            </a:r>
            <a:endParaRPr lang="zh-CN" altLang="en-US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zh-CN" sz="1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009759" y="1335991"/>
            <a:ext cx="5588708" cy="637309"/>
          </a:xfrm>
          <a:prstGeom prst="roundRect">
            <a:avLst/>
          </a:prstGeom>
          <a:solidFill>
            <a:srgbClr val="1167F6"/>
          </a:solidFill>
          <a:ln>
            <a:solidFill>
              <a:srgbClr val="1167F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zh-CN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                         </a:t>
            </a:r>
            <a:r>
              <a:rPr lang="zh-CN" altLang="en-US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如何进行标签、备注</a:t>
            </a:r>
            <a:endParaRPr lang="zh-CN" altLang="en-US" b="1" dirty="0">
              <a:solidFill>
                <a:schemeClr val="bg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998290" y="1705835"/>
            <a:ext cx="2355272" cy="235527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933623" y="1705835"/>
            <a:ext cx="2355272" cy="23552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3305" y="4274281"/>
            <a:ext cx="3518912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再次激活客户，快速建立连接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1803" y="4274281"/>
            <a:ext cx="3518912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把控不好节奏，错失激活机会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86985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文本框 27"/>
          <p:cNvSpPr txBox="1"/>
          <p:nvPr>
            <p:custDataLst>
              <p:tags r:id="rId2"/>
            </p:custDataLst>
          </p:nvPr>
        </p:nvSpPr>
        <p:spPr>
          <a:xfrm>
            <a:off x="382602" y="846701"/>
            <a:ext cx="7556505" cy="851474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0B0F0"/>
                </a:solidFill>
                <a:latin typeface="微软雅黑" charset="-122"/>
                <a:ea typeface="微软雅黑" charset="-122"/>
              </a:rPr>
              <a:t>同暴露：同级暴露，同级，没有阶级高低上下之分</a:t>
            </a:r>
            <a:endParaRPr lang="en-US" altLang="zh-CN" sz="20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0B0F0"/>
                </a:solidFill>
                <a:latin typeface="微软雅黑" charset="-122"/>
                <a:ea typeface="微软雅黑" charset="-122"/>
              </a:rPr>
              <a:t>暴露，工作感情同步走互相暴露。朋友关系，共鸣故事，过往经历</a:t>
            </a:r>
            <a:endParaRPr lang="zh-CN" altLang="en-US" sz="2000" b="1" dirty="0">
              <a:solidFill>
                <a:srgbClr val="00B0F0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2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2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20000"/>
              </a:lnSpc>
            </a:pPr>
            <a:endParaRPr lang="en-US" altLang="zh-CN" sz="1500" b="1" dirty="0">
              <a:solidFill>
                <a:srgbClr val="00B0F0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2602" y="2734096"/>
            <a:ext cx="4868083" cy="2256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举例子：</a:t>
            </a:r>
            <a:endParaRPr lang="en-US" altLang="zh-CN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1.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，我们的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有否使用？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2.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，你使用我们的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，感觉效果怎么样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3.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，我们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的口味你还适应吗？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4.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感情话题故事互动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文本框 27"/>
          <p:cNvSpPr txBox="1"/>
          <p:nvPr>
            <p:custDataLst>
              <p:tags r:id="rId2"/>
            </p:custDataLst>
          </p:nvPr>
        </p:nvSpPr>
        <p:spPr>
          <a:xfrm>
            <a:off x="401017" y="1375656"/>
            <a:ext cx="7556505" cy="851474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0B0F0"/>
                </a:solidFill>
                <a:latin typeface="微软雅黑" charset="-122"/>
                <a:ea typeface="微软雅黑" charset="-122"/>
              </a:rPr>
              <a:t>同暴露：同级暴露，同级，没有阶级高低上下之分</a:t>
            </a:r>
            <a:endParaRPr lang="en-US" altLang="zh-CN" sz="20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0B0F0"/>
                </a:solidFill>
                <a:latin typeface="微软雅黑" charset="-122"/>
                <a:ea typeface="微软雅黑" charset="-122"/>
              </a:rPr>
              <a:t>暴露，工作感情同步走互相暴露。朋友关系，共鸣故事，过往经历</a:t>
            </a:r>
            <a:endParaRPr lang="zh-CN" altLang="en-US" sz="2000" b="1" dirty="0">
              <a:solidFill>
                <a:srgbClr val="00B0F0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2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20000"/>
              </a:lnSpc>
            </a:pPr>
            <a:endParaRPr lang="zh-CN" altLang="en-US" sz="1500" b="1" dirty="0">
              <a:solidFill>
                <a:srgbClr val="00B0F0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20000"/>
              </a:lnSpc>
            </a:pPr>
            <a:endParaRPr lang="en-US" altLang="zh-CN" sz="1500" b="1" dirty="0">
              <a:solidFill>
                <a:srgbClr val="00B0F0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1017" y="2734096"/>
            <a:ext cx="4868083" cy="2256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举例子：</a:t>
            </a:r>
            <a:endParaRPr lang="en-US" altLang="zh-CN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1.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，我们的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有否使用？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2.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，你使用我们的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，感觉效果怎么样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3.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，我们</a:t>
            </a: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XX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  <a:sym typeface="Arial" panose="020B0604020202090204" pitchFamily="34" charset="0"/>
              </a:rPr>
              <a:t>的口味你还适应吗？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  <a:sym typeface="Arial" panose="020B060402020209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4.</a:t>
            </a:r>
            <a:r>
              <a:rPr lang="zh-CN" altLang="en-US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感情话题故事互动</a:t>
            </a:r>
            <a:endParaRPr lang="zh-CN" altLang="en-US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37895" y="340995"/>
            <a:ext cx="742632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b="1">
                <a:solidFill>
                  <a:srgbClr val="0070C0"/>
                </a:solidFill>
                <a:ea typeface="宋体" panose="02010600030101010101" pitchFamily="2" charset="-122"/>
                <a:sym typeface="+mn-ea"/>
              </a:rPr>
              <a:t>一．旅游方面：</a:t>
            </a:r>
            <a:r>
              <a:rPr lang="en-US" b="1">
                <a:solidFill>
                  <a:schemeClr val="bg2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 </a:t>
            </a:r>
            <a:endParaRPr lang="en-US" b="1">
              <a:solidFill>
                <a:schemeClr val="bg2"/>
              </a:solidFill>
              <a:ea typeface="宋体" panose="02010600030101010101" pitchFamily="2" charset="-122"/>
              <a:cs typeface="Times New Roman" panose="02020503050405090304" pitchFamily="18" charset="0"/>
              <a:sym typeface="+mn-ea"/>
            </a:endParaRPr>
          </a:p>
          <a:p>
            <a:pPr indent="0"/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1.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你这张照片是在哪里照的，很漂亮，我也比较喜欢旅游拍照（龇牙）</a:t>
            </a:r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2.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看你朋友圈你也是个爱旅游的哦，看的我也想出去玩啦，最近秋天有没有推荐的好地方呢</a:t>
            </a:r>
            <a:r>
              <a:rPr lang="en-US" b="1">
                <a:solidFill>
                  <a:schemeClr val="bg2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 </a:t>
            </a:r>
            <a:endParaRPr lang="zh-CN" b="1">
              <a:solidFill>
                <a:schemeClr val="bg2"/>
              </a:solidFill>
              <a:latin typeface="Calibri" charset="0"/>
              <a:ea typeface="宋体" panose="02010600030101010101" pitchFamily="2" charset="-122"/>
            </a:endParaRPr>
          </a:p>
          <a:p>
            <a:pPr indent="0"/>
            <a:r>
              <a:rPr lang="zh-CN" b="1">
                <a:solidFill>
                  <a:srgbClr val="0070C0"/>
                </a:solidFill>
                <a:ea typeface="宋体" panose="02010600030101010101" pitchFamily="2" charset="-122"/>
                <a:sym typeface="+mn-ea"/>
              </a:rPr>
              <a:t>二．美食方面：</a:t>
            </a:r>
            <a:endParaRPr lang="en-US" b="1">
              <a:solidFill>
                <a:schemeClr val="bg2"/>
              </a:solidFill>
              <a:latin typeface="Calibri" charset="0"/>
              <a:ea typeface="宋体" panose="02010600030101010101" pitchFamily="2" charset="-122"/>
              <a:cs typeface="Times New Roman" panose="02020503050405090304" pitchFamily="18" charset="0"/>
            </a:endParaRPr>
          </a:p>
          <a:p>
            <a:pPr indent="0"/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1.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我每次走到一个地方都要去品尝当地的美食，别人都称我是小吃货（捂脸）</a:t>
            </a:r>
            <a:endParaRPr lang="zh-CN" b="1">
              <a:solidFill>
                <a:schemeClr val="tx1"/>
              </a:solidFill>
              <a:latin typeface="Calibri" charset="0"/>
              <a:ea typeface="宋体" panose="02010600030101010101" pitchFamily="2" charset="-122"/>
            </a:endParaRPr>
          </a:p>
          <a:p>
            <a:pPr indent="0"/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2.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周末，窝在家里，做做烘焙，也很有意思呢，（上图），就是自己技术还没到家，你平常周末怎么度过？</a:t>
            </a:r>
            <a:endParaRPr lang="zh-CN" b="1">
              <a:solidFill>
                <a:schemeClr val="tx1"/>
              </a:solidFill>
              <a:latin typeface="Calibri" charset="0"/>
              <a:ea typeface="宋体" panose="02010600030101010101" pitchFamily="2" charset="-122"/>
            </a:endParaRPr>
          </a:p>
          <a:p>
            <a:pPr indent="0"/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3.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亲，最近发现了一种特别好吃的。。。，（拍个照片）！味道。。。。，京东或者淘宝上就有卖的，极力推荐哦</a:t>
            </a:r>
            <a:endParaRPr lang="zh-CN" b="1">
              <a:solidFill>
                <a:schemeClr val="tx1"/>
              </a:solidFill>
              <a:latin typeface="Calibri" charset="0"/>
              <a:ea typeface="宋体" panose="02010600030101010101" pitchFamily="2" charset="-122"/>
            </a:endParaRPr>
          </a:p>
          <a:p>
            <a:pPr indent="0"/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cs typeface="Times New Roman" panose="02020503050405090304" pitchFamily="18" charset="0"/>
                <a:sym typeface="+mn-ea"/>
              </a:rPr>
              <a:t>4.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我平时在家熬点粥喝，喝红豆薏米粥可以补气血还可以去湿气。不过红豆需要泡一泡才好熟</a:t>
            </a:r>
            <a:endParaRPr lang="zh-CN" altLang="en-US" b="1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54785" y="379095"/>
            <a:ext cx="676465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sz="18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三</a:t>
            </a:r>
            <a:r>
              <a:rPr lang="en-US" sz="18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r>
              <a:rPr lang="zh-CN" sz="18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天气方面：</a:t>
            </a:r>
            <a:endParaRPr 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 </a:t>
            </a: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天气情况，深入到我们当地与他那边地方特色，美食，习俗，篇幅可以大一点，聊的深入</a:t>
            </a:r>
            <a:endParaRPr lang="en-US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/>
            <a:r>
              <a:rPr lang="en-US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endParaRPr lang="zh-CN" b="1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四</a:t>
            </a:r>
            <a:r>
              <a:rPr lang="en-US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r>
              <a:rPr lang="zh-CN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宝妈方面：</a:t>
            </a:r>
            <a:endParaRPr lang="zh-CN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1.</a:t>
            </a: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看你给宝宝做的辅食，宝宝好幸福啊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，看的我都想吃啦，都是用的什么材料啊</a:t>
            </a:r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2. </a:t>
            </a: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最近想给宝宝买一些益智的玩具或者绘本，有没有好的推荐？</a:t>
            </a:r>
            <a:endParaRPr lang="zh-CN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endParaRPr 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五.影视方面：</a:t>
            </a:r>
            <a:endParaRPr 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endParaRPr 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1.看你看看开会加班的，要好好放松一下，我推荐的看的电影《xx》推荐给你，你一般都看什么电影啊</a:t>
            </a:r>
            <a:endParaRPr lang="en-US" alt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 最近有部。。。很不错，故事情节不错，人物刻画也很到位，这个假期看了这样的影片，很值得呢，建议你可以去看看</a:t>
            </a:r>
            <a:endParaRPr lang="en-US" alt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altLang="en-US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 最近xx发生了什么事情（明星），你说娱乐圈到底是有没有真情呢？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147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6149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7" name="文本框 6"/>
          <p:cNvSpPr txBox="1"/>
          <p:nvPr/>
        </p:nvSpPr>
        <p:spPr>
          <a:xfrm>
            <a:off x="654050" y="2131695"/>
            <a:ext cx="10254615" cy="1503045"/>
          </a:xfrm>
          <a:prstGeom prst="rect">
            <a:avLst/>
          </a:prstGeom>
          <a:noFill/>
          <a:ln w="9525">
            <a:noFill/>
          </a:ln>
        </p:spPr>
        <p:txBody>
          <a:bodyPr wrap="none" anchor="t"/>
          <a:p>
            <a:pPr>
              <a:lnSpc>
                <a:spcPct val="180000"/>
              </a:lnSpc>
            </a:pPr>
            <a:r>
              <a:rPr lang="zh-CN" altLang="zh-CN" sz="4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sym typeface="Century Gothic" panose="020B0502020202020204" pitchFamily="34" charset="0"/>
              </a:rPr>
              <a:t>只有成交，收入才有提升的可能</a:t>
            </a:r>
            <a:endParaRPr lang="zh-CN" altLang="zh-CN" sz="4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sym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65225" y="933450"/>
            <a:ext cx="634301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/>
            <a:r>
              <a:rPr lang="zh-CN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家庭方面：</a:t>
            </a:r>
            <a:endParaRPr 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女人为了家庭放弃工作，到底值不值呢？2.父母有催着要二胎，我也是在考虑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3.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您的爱人现在做什么？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4.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您爱人当初有孩子的时候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有没有放弃自己的事业呢？您是怎么看的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5.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我其实还是比较担心我未来的婆媳关系处理不好，你怎么看？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6.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现在因为工作的原因不能经常陪伴父母，你父母是跟你一起住吗？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7.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将来想生活在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XX</a:t>
            </a:r>
            <a:r>
              <a:rPr lang="zh-CN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城市吗，还是回老家呢？</a:t>
            </a:r>
            <a:endParaRPr lang="zh-CN" altLang="en-US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8903" y="117475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95" y="747395"/>
            <a:ext cx="8133080" cy="426402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56405" y="1801085"/>
            <a:ext cx="2355272" cy="235527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738043" y="1801085"/>
            <a:ext cx="2355272" cy="23552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69184" y="4371074"/>
            <a:ext cx="2492990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为了卖产品而买产品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2374" y="4371074"/>
            <a:ext cx="4123524" cy="453394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切实满足客户需求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86985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1284385" y="1806861"/>
            <a:ext cx="2355272" cy="235527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6257003" y="1806861"/>
            <a:ext cx="2355272" cy="23552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6084" y="4401973"/>
            <a:ext cx="4031873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不急于求成，互动同频、氛围愉悦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943010" y="4401973"/>
            <a:ext cx="1210588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目的性强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86985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30722" name="组合 8"/>
          <p:cNvGrpSpPr/>
          <p:nvPr/>
        </p:nvGrpSpPr>
        <p:grpSpPr>
          <a:xfrm>
            <a:off x="3886200" y="1041400"/>
            <a:ext cx="2517775" cy="620713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0726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1600" b="1">
                  <a:solidFill>
                    <a:srgbClr val="FEA900"/>
                  </a:solidFill>
                  <a:latin typeface="Calibri" charset="0"/>
                  <a:ea typeface="微软雅黑" charset="-122"/>
                  <a:sym typeface="微软雅黑" charset="-122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latin typeface="Calibri" charset="0"/>
                <a:ea typeface="微软雅黑" charset="-122"/>
                <a:sym typeface="微软雅黑" charset="-122"/>
              </a:endParaRPr>
            </a:p>
          </p:txBody>
        </p:sp>
        <p:sp>
          <p:nvSpPr>
            <p:cNvPr id="307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1600" b="1">
                  <a:latin typeface="Calibri" charset="0"/>
                  <a:ea typeface="微软雅黑" charset="-122"/>
                  <a:sym typeface="微软雅黑" charset="-122"/>
                </a:rPr>
                <a:t>点燃 </a:t>
              </a:r>
              <a:endParaRPr lang="zh-CN" altLang="en-US" sz="1600" b="1">
                <a:latin typeface="Calibri" charset="0"/>
                <a:ea typeface="微软雅黑" charset="-122"/>
                <a:sym typeface="微软雅黑" charset="-122"/>
              </a:endParaRPr>
            </a:p>
          </p:txBody>
        </p:sp>
      </p:grpSp>
      <p:sp>
        <p:nvSpPr>
          <p:cNvPr id="30728" name="文本框 1"/>
          <p:cNvSpPr txBox="1"/>
          <p:nvPr/>
        </p:nvSpPr>
        <p:spPr>
          <a:xfrm>
            <a:off x="1041400" y="1943100"/>
            <a:ext cx="8207375" cy="646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3600" b="1">
                <a:latin typeface="Calibri" charset="0"/>
                <a:ea typeface="微软雅黑" charset="-122"/>
              </a:rPr>
              <a:t>最专业的品牌私域运营服务商</a:t>
            </a:r>
            <a:endParaRPr lang="zh-CN" altLang="en-US" sz="3600" b="1">
              <a:latin typeface="Calibri" charset="0"/>
              <a:ea typeface="微软雅黑" charset="-122"/>
            </a:endParaRPr>
          </a:p>
        </p:txBody>
      </p:sp>
      <p:grpSp>
        <p:nvGrpSpPr>
          <p:cNvPr id="30729" name="组合 9"/>
          <p:cNvGrpSpPr/>
          <p:nvPr/>
        </p:nvGrpSpPr>
        <p:grpSpPr>
          <a:xfrm>
            <a:off x="4689475" y="3873500"/>
            <a:ext cx="736600" cy="749300"/>
            <a:chOff x="6602" y="7573"/>
            <a:chExt cx="1162" cy="1180"/>
          </a:xfrm>
        </p:grpSpPr>
        <p:pic>
          <p:nvPicPr>
            <p:cNvPr id="30730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731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/>
            </a:p>
          </p:txBody>
        </p:sp>
      </p:grpSp>
      <p:pic>
        <p:nvPicPr>
          <p:cNvPr id="30733" name="图片 11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1250" y="3956050"/>
            <a:ext cx="561975" cy="560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34" name="文本框 46"/>
          <p:cNvSpPr txBox="1"/>
          <p:nvPr/>
        </p:nvSpPr>
        <p:spPr>
          <a:xfrm>
            <a:off x="2012950" y="4518025"/>
            <a:ext cx="1244600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charset="0"/>
                <a:ea typeface="微软雅黑" charset="-122"/>
              </a:rPr>
              <a:t>Wei Zi Jun</a:t>
            </a:r>
            <a:endParaRPr lang="en-US" altLang="zh-CN" sz="900" b="1">
              <a:latin typeface="Calibri" charset="0"/>
              <a:ea typeface="微软雅黑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charset="0"/>
                <a:ea typeface="微软雅黑" charset="-122"/>
              </a:rPr>
              <a:t>+86   139  0227  0098</a:t>
            </a:r>
            <a:endParaRPr lang="en-US" altLang="zh-CN" sz="900" b="1">
              <a:latin typeface="Calibri" charset="0"/>
              <a:ea typeface="微软雅黑" charset="-122"/>
            </a:endParaRPr>
          </a:p>
        </p:txBody>
      </p:sp>
      <p:sp>
        <p:nvSpPr>
          <p:cNvPr id="30735" name="文本框 37"/>
          <p:cNvSpPr txBox="1"/>
          <p:nvPr/>
        </p:nvSpPr>
        <p:spPr>
          <a:xfrm>
            <a:off x="6908800" y="4670425"/>
            <a:ext cx="1185863" cy="2428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charset="0"/>
                <a:ea typeface="微软雅黑" charset="-122"/>
              </a:rPr>
              <a:t>510970969@qq.com</a:t>
            </a:r>
            <a:endParaRPr lang="en-US" altLang="zh-CN" sz="900" b="1">
              <a:latin typeface="Calibri" charset="0"/>
              <a:ea typeface="微软雅黑" charset="-122"/>
            </a:endParaRPr>
          </a:p>
        </p:txBody>
      </p:sp>
      <p:sp>
        <p:nvSpPr>
          <p:cNvPr id="30736" name="文本框 38"/>
          <p:cNvSpPr txBox="1"/>
          <p:nvPr/>
        </p:nvSpPr>
        <p:spPr>
          <a:xfrm>
            <a:off x="4629150" y="4670425"/>
            <a:ext cx="839788" cy="2428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lnSpc>
                <a:spcPct val="110000"/>
              </a:lnSpc>
            </a:pPr>
            <a:r>
              <a:rPr lang="en-US" altLang="zh-CN" sz="900" b="1">
                <a:latin typeface="Calibri" charset="0"/>
                <a:ea typeface="微软雅黑" charset="-122"/>
              </a:rPr>
              <a:t>WeChat</a:t>
            </a:r>
            <a:endParaRPr lang="en-US" altLang="zh-CN" sz="900" b="1">
              <a:latin typeface="Calibri" charset="0"/>
              <a:ea typeface="微软雅黑" charset="-122"/>
            </a:endParaRPr>
          </a:p>
        </p:txBody>
      </p:sp>
      <p:pic>
        <p:nvPicPr>
          <p:cNvPr id="30737" name="图片 1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4713" y="4076700"/>
            <a:ext cx="541337" cy="393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38" name="文本框 5"/>
          <p:cNvSpPr txBox="1"/>
          <p:nvPr/>
        </p:nvSpPr>
        <p:spPr>
          <a:xfrm>
            <a:off x="1593850" y="2641600"/>
            <a:ext cx="710247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zh-CN" sz="3600" b="1">
                <a:latin typeface="Calibri" charset="0"/>
                <a:ea typeface="微软雅黑" charset="-122"/>
              </a:rPr>
              <a:t>帮你管理最有价值的用户资产</a:t>
            </a:r>
            <a:endParaRPr lang="en-US" altLang="zh-CN" sz="3600" b="1">
              <a:latin typeface="Calibri" charset="0"/>
              <a:ea typeface="微软雅黑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对角圆角矩形 4"/>
          <p:cNvSpPr/>
          <p:nvPr/>
        </p:nvSpPr>
        <p:spPr>
          <a:xfrm>
            <a:off x="8996363" y="377825"/>
            <a:ext cx="628650" cy="266700"/>
          </a:xfrm>
          <a:prstGeom prst="round2DiagRect">
            <a:avLst>
              <a:gd name="adj1" fmla="val 27380"/>
              <a:gd name="adj2" fmla="val 0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pic>
        <p:nvPicPr>
          <p:cNvPr id="25612" name="图片 5" descr="黑色RO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94788" y="381000"/>
            <a:ext cx="431800" cy="260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107950" y="117475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sp>
        <p:nvSpPr>
          <p:cNvPr id="9" name="终止符 2"/>
          <p:cNvSpPr/>
          <p:nvPr/>
        </p:nvSpPr>
        <p:spPr>
          <a:xfrm>
            <a:off x="1566182" y="2631259"/>
            <a:ext cx="2525485" cy="947009"/>
          </a:xfrm>
          <a:prstGeom prst="flowChartTerminator">
            <a:avLst/>
          </a:prstGeom>
          <a:solidFill>
            <a:srgbClr val="44BE9B"/>
          </a:solidFill>
          <a:ln>
            <a:solidFill>
              <a:srgbClr val="44BE9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kumimoji="1" lang="zh-CN" altLang="en-US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百战百胜的</a:t>
            </a:r>
            <a:endParaRPr kumimoji="1" lang="en-US" altLang="zh-CN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成交秘籍</a:t>
            </a:r>
            <a:endParaRPr kumimoji="1" lang="zh-CN" altLang="en-US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0" name="可选流程 5"/>
          <p:cNvSpPr/>
          <p:nvPr/>
        </p:nvSpPr>
        <p:spPr>
          <a:xfrm>
            <a:off x="5470524" y="1546267"/>
            <a:ext cx="3004457" cy="885371"/>
          </a:xfrm>
          <a:prstGeom prst="flowChartAlternate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b="1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阶段一：建信任</a:t>
            </a:r>
            <a:endParaRPr kumimoji="1" lang="zh-CN" altLang="en-US" b="1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1" name="可选流程 6"/>
          <p:cNvSpPr/>
          <p:nvPr/>
        </p:nvSpPr>
        <p:spPr>
          <a:xfrm>
            <a:off x="5470525" y="3897773"/>
            <a:ext cx="3004457" cy="885371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阶段二：做转化</a:t>
            </a:r>
            <a:endParaRPr kumimoji="1" lang="zh-CN" altLang="en-US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cxnSp>
        <p:nvCxnSpPr>
          <p:cNvPr id="12" name="肘形连接符 11"/>
          <p:cNvCxnSpPr>
            <a:stCxn id="9" idx="3"/>
            <a:endCxn id="10" idx="1"/>
          </p:cNvCxnSpPr>
          <p:nvPr/>
        </p:nvCxnSpPr>
        <p:spPr>
          <a:xfrm flipV="1">
            <a:off x="4091305" y="1988820"/>
            <a:ext cx="1379220" cy="1116330"/>
          </a:xfrm>
          <a:prstGeom prst="bentConnector3">
            <a:avLst>
              <a:gd name="adj1" fmla="val 50046"/>
            </a:avLst>
          </a:prstGeom>
          <a:ln>
            <a:solidFill>
              <a:srgbClr val="44BE9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肘形连接符 12"/>
          <p:cNvCxnSpPr>
            <a:stCxn id="9" idx="3"/>
            <a:endCxn id="11" idx="1"/>
          </p:cNvCxnSpPr>
          <p:nvPr/>
        </p:nvCxnSpPr>
        <p:spPr>
          <a:xfrm>
            <a:off x="4091305" y="3105150"/>
            <a:ext cx="1379220" cy="1235075"/>
          </a:xfrm>
          <a:prstGeom prst="bentConnector3">
            <a:avLst>
              <a:gd name="adj1" fmla="val 50046"/>
            </a:avLst>
          </a:prstGeom>
          <a:ln>
            <a:solidFill>
              <a:srgbClr val="44BE9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95892" y="1727321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kumimoji="1" lang="zh-CN" altLang="en-US" sz="3200" b="1" dirty="0">
                <a:solidFill>
                  <a:srgbClr val="44BE9B"/>
                </a:solidFill>
                <a:latin typeface="微软雅黑" charset="-122"/>
                <a:ea typeface="微软雅黑" charset="-122"/>
              </a:rPr>
              <a:t>阶段一：建信任</a:t>
            </a:r>
            <a:endParaRPr kumimoji="1" lang="zh-CN" altLang="en-US" sz="3200" b="1" dirty="0">
              <a:solidFill>
                <a:srgbClr val="44BE9B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6" name="终止符 5"/>
          <p:cNvSpPr/>
          <p:nvPr/>
        </p:nvSpPr>
        <p:spPr>
          <a:xfrm>
            <a:off x="37255" y="3544475"/>
            <a:ext cx="1698171" cy="566057"/>
          </a:xfrm>
          <a:prstGeom prst="flowChartTermina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+mn-ea"/>
                <a:sym typeface="Arial" panose="020B0604020202090204" pitchFamily="34" charset="0"/>
              </a:rPr>
              <a:t>准定位</a:t>
            </a:r>
            <a:endParaRPr lang="zh-CN" altLang="en-US" sz="1600" b="1" dirty="0">
              <a:solidFill>
                <a:schemeClr val="tx1"/>
              </a:solidFill>
              <a:latin typeface="微软雅黑" charset="-122"/>
              <a:ea typeface="微软雅黑" charset="-122"/>
              <a:cs typeface="+mn-ea"/>
              <a:sym typeface="Arial" panose="020B0604020202090204" pitchFamily="34" charset="0"/>
            </a:endParaRPr>
          </a:p>
        </p:txBody>
      </p:sp>
      <p:sp>
        <p:nvSpPr>
          <p:cNvPr id="7" name="终止符 6"/>
          <p:cNvSpPr/>
          <p:nvPr/>
        </p:nvSpPr>
        <p:spPr>
          <a:xfrm>
            <a:off x="4275431" y="3580762"/>
            <a:ext cx="1698171" cy="566057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>
                <a:solidFill>
                  <a:schemeClr val="tx1"/>
                </a:solidFill>
                <a:latin typeface="微软雅黑" charset="-122"/>
                <a:ea typeface="微软雅黑" charset="-122"/>
                <a:cs typeface="+mn-ea"/>
                <a:sym typeface="Arial" panose="020B0604020202090204" pitchFamily="34" charset="0"/>
              </a:rPr>
              <a:t>找链接</a:t>
            </a:r>
            <a:endParaRPr lang="zh-CN" altLang="en-US" sz="1600" b="1" dirty="0">
              <a:solidFill>
                <a:schemeClr val="tx1"/>
              </a:solidFill>
              <a:latin typeface="微软雅黑" charset="-122"/>
              <a:ea typeface="微软雅黑" charset="-122"/>
              <a:cs typeface="+mn-ea"/>
              <a:sym typeface="Arial" panose="020B0604020202090204" pitchFamily="34" charset="0"/>
            </a:endParaRPr>
          </a:p>
        </p:txBody>
      </p:sp>
      <p:sp>
        <p:nvSpPr>
          <p:cNvPr id="8" name="终止符 7"/>
          <p:cNvSpPr/>
          <p:nvPr/>
        </p:nvSpPr>
        <p:spPr>
          <a:xfrm>
            <a:off x="2156343" y="3544475"/>
            <a:ext cx="1698171" cy="566057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charset="-122"/>
                <a:ea typeface="微软雅黑" charset="-122"/>
                <a:cs typeface="+mn-ea"/>
                <a:sym typeface="Arial" panose="020B0604020202090204" pitchFamily="34" charset="0"/>
              </a:rPr>
              <a:t>速破冰</a:t>
            </a:r>
            <a:endParaRPr lang="zh-CN" altLang="en-US" sz="1600" b="1" dirty="0">
              <a:solidFill>
                <a:schemeClr val="bg1"/>
              </a:solidFill>
              <a:latin typeface="微软雅黑" charset="-122"/>
              <a:ea typeface="微软雅黑" charset="-122"/>
              <a:cs typeface="+mn-ea"/>
              <a:sym typeface="Arial" panose="020B0604020202090204" pitchFamily="34" charset="0"/>
            </a:endParaRPr>
          </a:p>
        </p:txBody>
      </p:sp>
      <p:sp>
        <p:nvSpPr>
          <p:cNvPr id="9" name="终止符 8"/>
          <p:cNvSpPr/>
          <p:nvPr/>
        </p:nvSpPr>
        <p:spPr>
          <a:xfrm>
            <a:off x="6394519" y="3580762"/>
            <a:ext cx="1698171" cy="566057"/>
          </a:xfrm>
          <a:prstGeom prst="flowChartTerminator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charset="-122"/>
                <a:ea typeface="微软雅黑" charset="-122"/>
                <a:cs typeface="+mn-ea"/>
                <a:sym typeface="Arial" panose="020B0604020202090204" pitchFamily="34" charset="0"/>
              </a:rPr>
              <a:t>露专业</a:t>
            </a:r>
            <a:endParaRPr lang="zh-CN" altLang="en-US" sz="1600" b="1" dirty="0">
              <a:solidFill>
                <a:schemeClr val="bg1"/>
              </a:solidFill>
              <a:latin typeface="微软雅黑" charset="-122"/>
              <a:ea typeface="微软雅黑" charset="-122"/>
              <a:cs typeface="+mn-ea"/>
              <a:sym typeface="Arial" panose="020B0604020202090204" pitchFamily="34" charset="0"/>
            </a:endParaRPr>
          </a:p>
        </p:txBody>
      </p:sp>
      <p:sp>
        <p:nvSpPr>
          <p:cNvPr id="10" name="终止符 9"/>
          <p:cNvSpPr/>
          <p:nvPr/>
        </p:nvSpPr>
        <p:spPr>
          <a:xfrm>
            <a:off x="8513607" y="3580762"/>
            <a:ext cx="1698171" cy="566057"/>
          </a:xfrm>
          <a:prstGeom prst="flowChartTerminator">
            <a:avLst/>
          </a:prstGeom>
          <a:solidFill>
            <a:srgbClr val="44BE9B"/>
          </a:solidFill>
          <a:ln>
            <a:solidFill>
              <a:srgbClr val="44BE9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charset="-122"/>
                <a:ea typeface="微软雅黑" charset="-122"/>
                <a:cs typeface="+mn-ea"/>
                <a:sym typeface="Arial" panose="020B0604020202090204" pitchFamily="34" charset="0"/>
              </a:rPr>
              <a:t>描画像</a:t>
            </a:r>
            <a:endParaRPr lang="zh-CN" altLang="en-US" sz="1600" b="1" dirty="0">
              <a:solidFill>
                <a:schemeClr val="bg1"/>
              </a:solidFill>
              <a:latin typeface="微软雅黑" charset="-122"/>
              <a:ea typeface="微软雅黑" charset="-122"/>
              <a:cs typeface="+mn-ea"/>
              <a:sym typeface="Arial" panose="020B0604020202090204" pitchFamily="34" charset="0"/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1861688" y="3729805"/>
            <a:ext cx="168393" cy="267970"/>
          </a:xfrm>
          <a:prstGeom prst="rightArrow">
            <a:avLst/>
          </a:prstGeom>
          <a:solidFill>
            <a:srgbClr val="44BE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 sz="1600" b="1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2" name="右箭头 11"/>
          <p:cNvSpPr/>
          <p:nvPr/>
        </p:nvSpPr>
        <p:spPr>
          <a:xfrm>
            <a:off x="3980776" y="3718646"/>
            <a:ext cx="168393" cy="267970"/>
          </a:xfrm>
          <a:prstGeom prst="rightArrow">
            <a:avLst/>
          </a:prstGeom>
          <a:solidFill>
            <a:srgbClr val="44BE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 sz="1600" b="1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3" name="右箭头 12"/>
          <p:cNvSpPr/>
          <p:nvPr/>
        </p:nvSpPr>
        <p:spPr>
          <a:xfrm>
            <a:off x="6099864" y="3751029"/>
            <a:ext cx="168393" cy="267970"/>
          </a:xfrm>
          <a:prstGeom prst="rightArrow">
            <a:avLst/>
          </a:prstGeom>
          <a:solidFill>
            <a:srgbClr val="44BE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 sz="1600" b="1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4" name="右箭头 13"/>
          <p:cNvSpPr/>
          <p:nvPr/>
        </p:nvSpPr>
        <p:spPr>
          <a:xfrm>
            <a:off x="8202964" y="3729805"/>
            <a:ext cx="168393" cy="267970"/>
          </a:xfrm>
          <a:prstGeom prst="rightArrow">
            <a:avLst/>
          </a:prstGeom>
          <a:solidFill>
            <a:srgbClr val="44BE9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 sz="1600" b="1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66204" y="2872466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kumimoji="1" lang="en-US" altLang="zh-CN" sz="28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1</a:t>
            </a:r>
            <a:endParaRPr kumimoji="1" lang="zh-CN" altLang="en-US" sz="2800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802488" y="2872466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kumimoji="1" lang="en-US" altLang="zh-CN" sz="28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2</a:t>
            </a:r>
            <a:endParaRPr kumimoji="1" lang="zh-CN" altLang="en-US" sz="2800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921576" y="2872466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kumimoji="1" lang="en-US" altLang="zh-CN" sz="28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3</a:t>
            </a:r>
            <a:endParaRPr kumimoji="1" lang="zh-CN" altLang="en-US" sz="2800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036733" y="2872466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kumimoji="1" lang="en-US" altLang="zh-CN" sz="28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4</a:t>
            </a:r>
            <a:endParaRPr kumimoji="1" lang="zh-CN" altLang="en-US" sz="2800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59752" y="2872466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kumimoji="1" lang="en-US" altLang="zh-CN" sz="28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5</a:t>
            </a:r>
            <a:endParaRPr kumimoji="1" lang="zh-CN" altLang="en-US" sz="2800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73990" y="795655"/>
            <a:ext cx="9972675" cy="556260"/>
          </a:xfrm>
          <a:prstGeom prst="roundRect">
            <a:avLst/>
          </a:prstGeom>
          <a:solidFill>
            <a:srgbClr val="1167F6"/>
          </a:solidFill>
          <a:ln>
            <a:solidFill>
              <a:srgbClr val="1167F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en-US" altLang="zh-CN" sz="20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1</a:t>
            </a:r>
            <a:r>
              <a:rPr kumimoji="1" lang="zh-CN" altLang="en-US" sz="20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、准定位（形象树立）</a:t>
            </a:r>
            <a:r>
              <a:rPr kumimoji="1" lang="en-US" altLang="zh-CN" sz="20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——</a:t>
            </a:r>
            <a:r>
              <a:rPr lang="zh-CN" altLang="en-US" sz="2000" b="1" dirty="0">
                <a:solidFill>
                  <a:schemeClr val="bg1"/>
                </a:solidFill>
                <a:latin typeface="微软雅黑" charset="-122"/>
                <a:ea typeface="微软雅黑" charset="-122"/>
              </a:rPr>
              <a:t>良好形象让人爱</a:t>
            </a:r>
            <a:endParaRPr lang="zh-CN" altLang="en-US" sz="2000" b="1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8295" y="1584325"/>
            <a:ext cx="966343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rgbClr val="1167F6"/>
                </a:solidFill>
                <a:latin typeface="微软雅黑" charset="-122"/>
                <a:ea typeface="微软雅黑" charset="-122"/>
              </a:rPr>
              <a:t>A</a:t>
            </a:r>
            <a:r>
              <a:rPr lang="zh-CN" altLang="en-US" sz="1600" b="1" dirty="0">
                <a:solidFill>
                  <a:srgbClr val="1167F6"/>
                </a:solidFill>
                <a:latin typeface="微软雅黑" charset="-122"/>
                <a:ea typeface="微软雅黑" charset="-122"/>
              </a:rPr>
              <a:t>、扮演的角色：</a:t>
            </a:r>
            <a:endParaRPr lang="zh-CN" altLang="en-US" sz="1600" b="1" dirty="0">
              <a:solidFill>
                <a:srgbClr val="1167F6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职位（认真、负责、用心）</a:t>
            </a:r>
            <a:endParaRPr lang="en-US" altLang="zh-CN" sz="1600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性格（真诚、直爽、乐观、幽默）</a:t>
            </a:r>
            <a:endParaRPr lang="en-US" altLang="zh-CN" sz="1600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做一个身负使命，</a:t>
            </a: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+mn-ea"/>
              </a:rPr>
              <a:t>有情怀，有故事，有爱的人有专业、有能力、有才华可以提供价值的人，做真诚、善良、靠谱、孝顺、感恩、有性格、有原则有兴趣的人，有一个伟大的梦想，做一件</a:t>
            </a:r>
            <a:r>
              <a:rPr lang="en-US" altLang="zh-CN" sz="16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+mn-ea"/>
              </a:rPr>
              <a:t>NB</a:t>
            </a: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+mn-ea"/>
              </a:rPr>
              <a:t>的事，付诸实践，让别人赞叹敬仰的人</a:t>
            </a:r>
            <a:endParaRPr lang="zh-CN" altLang="en-US" sz="1600" dirty="0">
              <a:solidFill>
                <a:schemeClr val="bg1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rgbClr val="1167F6"/>
                </a:solidFill>
                <a:latin typeface="微软雅黑" charset="-122"/>
                <a:ea typeface="微软雅黑" charset="-122"/>
              </a:rPr>
              <a:t>B</a:t>
            </a:r>
            <a:r>
              <a:rPr lang="zh-CN" altLang="en-US" sz="1600" b="1" dirty="0">
                <a:solidFill>
                  <a:srgbClr val="1167F6"/>
                </a:solidFill>
                <a:latin typeface="微软雅黑" charset="-122"/>
                <a:ea typeface="微软雅黑" charset="-122"/>
              </a:rPr>
              <a:t>、工作的状态：</a:t>
            </a:r>
            <a:endParaRPr lang="zh-CN" altLang="en-US" sz="1600" b="1" dirty="0">
              <a:solidFill>
                <a:srgbClr val="1167F6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积极乐观</a:t>
            </a:r>
            <a:endParaRPr lang="zh-CN" altLang="en-US" sz="1600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清晰的目标</a:t>
            </a:r>
            <a:endParaRPr lang="zh-CN" altLang="en-US" sz="1600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charset="-122"/>
                <a:ea typeface="微软雅黑" charset="-122"/>
              </a:rPr>
              <a:t>今日紧跟哪几个客户，成交几个，什么客单，怎么样成交</a:t>
            </a:r>
            <a:endParaRPr lang="zh-CN" altLang="en-US" sz="1600" dirty="0">
              <a:solidFill>
                <a:schemeClr val="tx1"/>
              </a:solidFill>
              <a:latin typeface="微软雅黑" charset="-122"/>
              <a:ea typeface="微软雅黑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1054804" y="1705724"/>
            <a:ext cx="2355272" cy="235527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6990139" y="1705724"/>
            <a:ext cx="2355272" cy="235527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29464" y="4280381"/>
            <a:ext cx="3005951" cy="568810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8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不偏离目标、高效率推进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80078" y="4395797"/>
            <a:ext cx="3775393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不清楚定位、目的性强、无规划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07610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257278" y="1250137"/>
            <a:ext cx="5922792" cy="4040683"/>
            <a:chOff x="874" y="2034"/>
            <a:chExt cx="9327" cy="6363"/>
          </a:xfrm>
        </p:grpSpPr>
        <p:sp>
          <p:nvSpPr>
            <p:cNvPr id="8" name="文本框 27"/>
            <p:cNvSpPr txBox="1"/>
            <p:nvPr>
              <p:custDataLst>
                <p:tags r:id="rId2"/>
              </p:custDataLst>
            </p:nvPr>
          </p:nvSpPr>
          <p:spPr>
            <a:xfrm>
              <a:off x="2176" y="3393"/>
              <a:ext cx="8025" cy="50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/>
            <a:p>
              <a:pPr>
                <a:lnSpc>
                  <a:spcPct val="180000"/>
                </a:lnSpc>
              </a:pPr>
              <a:r>
                <a:rPr lang="zh-CN" altLang="zh-CN" sz="1600" b="1" dirty="0">
                  <a:solidFill>
                    <a:srgbClr val="1167F6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举例子：</a:t>
              </a:r>
              <a:endParaRPr lang="zh-CN" altLang="zh-CN" sz="1600" b="1" dirty="0">
                <a:solidFill>
                  <a:srgbClr val="1167F6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  <a:p>
              <a:pPr>
                <a:lnSpc>
                  <a:spcPct val="180000"/>
                </a:lnSpc>
              </a:pP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1</a:t>
              </a:r>
              <a:r>
                <a:rPr lang="zh-CN" altLang="en-US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、</a:t>
              </a: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你好，我是XX（店铺）XX（名字）老师</a:t>
              </a:r>
              <a:endParaRPr lang="en-US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  <a:p>
              <a:pPr>
                <a:lnSpc>
                  <a:spcPct val="180000"/>
                </a:lnSpc>
              </a:pPr>
              <a:r>
                <a:rPr lang="zh-CN" altLang="en-US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     </a:t>
              </a: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感谢你购买我们家的产品喔（加微笑表情）</a:t>
              </a:r>
              <a:endParaRPr lang="zh-CN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  <a:p>
              <a:pPr>
                <a:lnSpc>
                  <a:spcPct val="180000"/>
                </a:lnSpc>
              </a:pP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2</a:t>
              </a:r>
              <a:r>
                <a:rPr lang="zh-CN" altLang="en-US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、</a:t>
              </a: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你好，我是你的一对一专属老师XX</a:t>
              </a:r>
              <a:endParaRPr lang="en-US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  <a:p>
              <a:pPr>
                <a:lnSpc>
                  <a:spcPct val="180000"/>
                </a:lnSpc>
              </a:pPr>
              <a:r>
                <a:rPr lang="zh-CN" altLang="en-US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     </a:t>
              </a: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帮助你更好的了解自己XX（加微笑表情）</a:t>
              </a:r>
              <a:endParaRPr lang="zh-CN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  <a:p>
              <a:pPr>
                <a:lnSpc>
                  <a:spcPct val="180000"/>
                </a:lnSpc>
              </a:pP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3</a:t>
              </a:r>
              <a:r>
                <a:rPr lang="zh-CN" altLang="en-US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、</a:t>
              </a: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你好，我是XX（店铺）XX（名字）老师</a:t>
              </a:r>
              <a:endParaRPr lang="en-US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  <a:p>
              <a:pPr>
                <a:lnSpc>
                  <a:spcPct val="180000"/>
                </a:lnSpc>
              </a:pPr>
              <a:r>
                <a:rPr lang="zh-CN" altLang="en-US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     </a:t>
              </a:r>
              <a:r>
                <a:rPr lang="zh-CN" altLang="zh-CN" sz="1400" b="1" dirty="0">
                  <a:solidFill>
                    <a:schemeClr val="tx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感谢你对我们店铺的支持(加微笑表情）</a:t>
              </a:r>
              <a:endParaRPr lang="zh-CN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874" y="2034"/>
              <a:ext cx="9049" cy="916"/>
            </a:xfrm>
            <a:prstGeom prst="roundRect">
              <a:avLst/>
            </a:prstGeom>
            <a:solidFill>
              <a:srgbClr val="1167F6"/>
            </a:solidFill>
            <a:ln>
              <a:solidFill>
                <a:srgbClr val="1167F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速破冰（打招呼）</a:t>
              </a:r>
              <a:r>
                <a:rPr lang="en-US" altLang="zh-CN" b="1" dirty="0">
                  <a:solidFill>
                    <a:schemeClr val="bg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——</a:t>
              </a:r>
              <a:r>
                <a:rPr lang="zh-CN" altLang="en-US" b="1" dirty="0">
                  <a:solidFill>
                    <a:schemeClr val="bg1"/>
                  </a:solidFill>
                  <a:latin typeface="微软雅黑" charset="-122"/>
                  <a:ea typeface="微软雅黑" charset="-122"/>
                  <a:sym typeface="Century Gothic" panose="020B0502020202020204" pitchFamily="34" charset="0"/>
                </a:rPr>
                <a:t>迅速破冰速开撩</a:t>
              </a:r>
              <a:endParaRPr lang="zh-CN" altLang="en-US" b="1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274258" y="1593330"/>
            <a:ext cx="2355272" cy="235527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目的</a:t>
            </a:r>
            <a:endParaRPr kumimoji="1"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6907845" y="1593330"/>
            <a:ext cx="2355272" cy="23552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禁忌</a:t>
            </a:r>
            <a:endParaRPr kumimoji="1"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61879" y="4255569"/>
            <a:ext cx="1980029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快速打消陌生感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10745" y="4315479"/>
            <a:ext cx="2749471" cy="453394"/>
          </a:xfrm>
          <a:prstGeom prst="rect">
            <a:avLst/>
          </a:prstGeom>
          <a:noFill/>
          <a:ln w="9525">
            <a:noFill/>
          </a:ln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通过不联系，长句开头</a:t>
            </a:r>
            <a:endParaRPr lang="zh-CN" altLang="en-US" sz="2000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38090" y="259715"/>
            <a:ext cx="75565" cy="5247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组合 1"/>
          <p:cNvGrpSpPr/>
          <p:nvPr/>
        </p:nvGrpSpPr>
        <p:grpSpPr>
          <a:xfrm>
            <a:off x="8994775" y="376238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solidFill>
                  <a:schemeClr val="tx1"/>
                </a:solidFill>
              </a:endParaRPr>
            </a:p>
          </p:txBody>
        </p:sp>
        <p:pic>
          <p:nvPicPr>
            <p:cNvPr id="5125" name="图片 5" descr="黑色RO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矩形 2"/>
          <p:cNvSpPr/>
          <p:nvPr/>
        </p:nvSpPr>
        <p:spPr>
          <a:xfrm>
            <a:off x="103188" y="120650"/>
            <a:ext cx="10042525" cy="55245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8" name="文本框 27"/>
          <p:cNvSpPr txBox="1"/>
          <p:nvPr>
            <p:custDataLst>
              <p:tags r:id="rId2"/>
            </p:custDataLst>
          </p:nvPr>
        </p:nvSpPr>
        <p:spPr>
          <a:xfrm>
            <a:off x="2263068" y="2642869"/>
            <a:ext cx="6031706" cy="1955386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rgbClr val="1167F6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举例子：</a:t>
            </a:r>
            <a:endParaRPr lang="zh-CN" altLang="en-US" sz="18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1.你是购买的我们家哪款产品呢？</a:t>
            </a:r>
            <a:endParaRPr lang="zh-CN" altLang="en-US" sz="14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2.眼光不错喔！你刚买的这款颜色，这是我们家最畅销的呢！</a:t>
            </a:r>
            <a:endParaRPr lang="zh-CN" altLang="en-US" sz="14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3.</a:t>
            </a:r>
            <a:r>
              <a:rPr lang="zh-CN" altLang="en-US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你是有购买我们家的产品吗？</a:t>
            </a:r>
            <a:endParaRPr lang="zh-CN" altLang="en-US" sz="14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4.</a:t>
            </a:r>
            <a:r>
              <a:rPr lang="zh-CN" altLang="en-US" sz="1400" b="1" dirty="0">
                <a:solidFill>
                  <a:schemeClr val="tx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是想解决什么问题呢？</a:t>
            </a:r>
            <a:endParaRPr lang="zh-CN" altLang="en-US" sz="14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zh-CN" altLang="en-US" sz="1400" b="1" dirty="0">
              <a:solidFill>
                <a:schemeClr val="tx1"/>
              </a:solidFill>
              <a:latin typeface="微软雅黑" charset="-122"/>
              <a:ea typeface="微软雅黑" charset="-122"/>
              <a:sym typeface="Century Gothic" panose="020B0502020202020204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996771" y="1294081"/>
            <a:ext cx="5588708" cy="637309"/>
          </a:xfrm>
          <a:prstGeom prst="roundRect">
            <a:avLst/>
          </a:prstGeom>
          <a:solidFill>
            <a:srgbClr val="1167F6"/>
          </a:solidFill>
          <a:ln>
            <a:solidFill>
              <a:srgbClr val="1167F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找连接（建立联系）</a:t>
            </a:r>
            <a:r>
              <a:rPr lang="en-US" altLang="zh-CN" b="1" dirty="0">
                <a:solidFill>
                  <a:schemeClr val="bg1"/>
                </a:solidFill>
                <a:latin typeface="微软雅黑" charset="-122"/>
                <a:ea typeface="微软雅黑" charset="-122"/>
                <a:sym typeface="Century Gothic" panose="020B0502020202020204" pitchFamily="34" charset="0"/>
              </a:rPr>
              <a:t>——</a:t>
            </a:r>
            <a:r>
              <a:rPr lang="zh-CN" altLang="en-US" b="1" dirty="0"/>
              <a:t>共同话题才有聊</a:t>
            </a:r>
            <a:endParaRPr lang="zh-CN" altLang="en-US" b="1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CATEGORY" val="diagram"/>
  <p:tag name="KSO_WM_TEMPLATE_INDEX" val="768"/>
  <p:tag name="KSO_WM_TAG_VERSION" val="1.0"/>
  <p:tag name="KSO_WM_UNIT_TYPE" val="l_h_a"/>
  <p:tag name="KSO_WM_UNIT_INDEX" val="1_1_1"/>
  <p:tag name="KSO_WM_UNIT_ID" val="diagram768_3*l_h_a*1_1_1"/>
  <p:tag name="KSO_WM_UNIT_CLEAR" val="1"/>
  <p:tag name="KSO_WM_UNIT_LAYERLEVEL" val="1_1_1"/>
  <p:tag name="KSO_WM_UNIT_VALUE" val="8"/>
  <p:tag name="KSO_WM_UNIT_HIGHLIGHT" val="0"/>
  <p:tag name="KSO_WM_UNIT_COMPATIBLE" val="0"/>
  <p:tag name="KSO_WM_BEAUTIFY_FLAG" val="#wm#"/>
  <p:tag name="KSO_WM_DIAGRAM_GROUP_CODE" val="l1-1"/>
  <p:tag name="KSO_WM_UNIT_PRESET_TEXT" val="LOREM"/>
  <p:tag name="KSO_WM_UNIT_TEXT_FILL_FORE_SCHEMECOLOR_INDEX" val="5"/>
  <p:tag name="KSO_WM_UNIT_TEXT_FILL_TYPE" val="1"/>
  <p:tag name="KSO_WM_UNIT_USESOURCEFORMAT_APPLY" val="0"/>
</p:tagLst>
</file>

<file path=ppt/tags/tag2.xml><?xml version="1.0" encoding="utf-8"?>
<p:tagLst xmlns:p="http://schemas.openxmlformats.org/presentationml/2006/main">
  <p:tag name="KSO_WM_TEMPLATE_CATEGORY" val="diagram"/>
  <p:tag name="KSO_WM_TEMPLATE_INDEX" val="768"/>
  <p:tag name="KSO_WM_TAG_VERSION" val="1.0"/>
  <p:tag name="KSO_WM_UNIT_TYPE" val="l_h_a"/>
  <p:tag name="KSO_WM_UNIT_INDEX" val="1_1_1"/>
  <p:tag name="KSO_WM_UNIT_ID" val="diagram768_3*l_h_a*1_1_1"/>
  <p:tag name="KSO_WM_UNIT_CLEAR" val="1"/>
  <p:tag name="KSO_WM_UNIT_LAYERLEVEL" val="1_1_1"/>
  <p:tag name="KSO_WM_UNIT_VALUE" val="8"/>
  <p:tag name="KSO_WM_UNIT_HIGHLIGHT" val="0"/>
  <p:tag name="KSO_WM_UNIT_COMPATIBLE" val="0"/>
  <p:tag name="KSO_WM_BEAUTIFY_FLAG" val="#wm#"/>
  <p:tag name="KSO_WM_DIAGRAM_GROUP_CODE" val="l1-1"/>
  <p:tag name="KSO_WM_UNIT_PRESET_TEXT" val="LOREM"/>
  <p:tag name="KSO_WM_UNIT_TEXT_FILL_FORE_SCHEMECOLOR_INDEX" val="5"/>
  <p:tag name="KSO_WM_UNIT_TEXT_FILL_TYPE" val="1"/>
  <p:tag name="KSO_WM_UNIT_USESOURCEFORMAT_APPLY" val="0"/>
</p:tagLst>
</file>

<file path=ppt/tags/tag3.xml><?xml version="1.0" encoding="utf-8"?>
<p:tagLst xmlns:p="http://schemas.openxmlformats.org/presentationml/2006/main">
  <p:tag name="KSO_WM_TEMPLATE_CATEGORY" val="diagram"/>
  <p:tag name="KSO_WM_TEMPLATE_INDEX" val="768"/>
  <p:tag name="KSO_WM_TAG_VERSION" val="1.0"/>
  <p:tag name="KSO_WM_UNIT_TYPE" val="l_h_a"/>
  <p:tag name="KSO_WM_UNIT_INDEX" val="1_1_1"/>
  <p:tag name="KSO_WM_UNIT_ID" val="diagram768_3*l_h_a*1_1_1"/>
  <p:tag name="KSO_WM_UNIT_CLEAR" val="1"/>
  <p:tag name="KSO_WM_UNIT_LAYERLEVEL" val="1_1_1"/>
  <p:tag name="KSO_WM_UNIT_VALUE" val="8"/>
  <p:tag name="KSO_WM_UNIT_HIGHLIGHT" val="0"/>
  <p:tag name="KSO_WM_UNIT_COMPATIBLE" val="0"/>
  <p:tag name="KSO_WM_BEAUTIFY_FLAG" val="#wm#"/>
  <p:tag name="KSO_WM_DIAGRAM_GROUP_CODE" val="l1-1"/>
  <p:tag name="KSO_WM_UNIT_PRESET_TEXT" val="LOREM"/>
  <p:tag name="KSO_WM_UNIT_TEXT_FILL_FORE_SCHEMECOLOR_INDEX" val="5"/>
  <p:tag name="KSO_WM_UNIT_TEXT_FILL_TYPE" val="1"/>
  <p:tag name="KSO_WM_UNIT_USESOURCEFORMAT_APPLY" val="0"/>
</p:tagLst>
</file>

<file path=ppt/tags/tag4.xml><?xml version="1.0" encoding="utf-8"?>
<p:tagLst xmlns:p="http://schemas.openxmlformats.org/presentationml/2006/main">
  <p:tag name="KSO_WM_TEMPLATE_CATEGORY" val="diagram"/>
  <p:tag name="KSO_WM_TEMPLATE_INDEX" val="768"/>
  <p:tag name="KSO_WM_TAG_VERSION" val="1.0"/>
  <p:tag name="KSO_WM_UNIT_TYPE" val="l_h_a"/>
  <p:tag name="KSO_WM_UNIT_INDEX" val="1_1_1"/>
  <p:tag name="KSO_WM_UNIT_ID" val="diagram768_3*l_h_a*1_1_1"/>
  <p:tag name="KSO_WM_UNIT_CLEAR" val="1"/>
  <p:tag name="KSO_WM_UNIT_LAYERLEVEL" val="1_1_1"/>
  <p:tag name="KSO_WM_UNIT_VALUE" val="8"/>
  <p:tag name="KSO_WM_UNIT_HIGHLIGHT" val="0"/>
  <p:tag name="KSO_WM_UNIT_COMPATIBLE" val="0"/>
  <p:tag name="KSO_WM_BEAUTIFY_FLAG" val="#wm#"/>
  <p:tag name="KSO_WM_DIAGRAM_GROUP_CODE" val="l1-1"/>
  <p:tag name="KSO_WM_UNIT_PRESET_TEXT" val="LOREM"/>
  <p:tag name="KSO_WM_UNIT_TEXT_FILL_FORE_SCHEMECOLOR_INDEX" val="5"/>
  <p:tag name="KSO_WM_UNIT_TEXT_FILL_TYPE" val="1"/>
  <p:tag name="KSO_WM_UNIT_USESOURCEFORMAT_APPLY" val="0"/>
</p:tagLst>
</file>

<file path=ppt/tags/tag5.xml><?xml version="1.0" encoding="utf-8"?>
<p:tagLst xmlns:p="http://schemas.openxmlformats.org/presentationml/2006/main">
  <p:tag name="KSO_WM_TEMPLATE_CATEGORY" val="diagram"/>
  <p:tag name="KSO_WM_TEMPLATE_INDEX" val="768"/>
  <p:tag name="KSO_WM_TAG_VERSION" val="1.0"/>
  <p:tag name="KSO_WM_UNIT_TYPE" val="l_h_a"/>
  <p:tag name="KSO_WM_UNIT_INDEX" val="1_1_1"/>
  <p:tag name="KSO_WM_UNIT_ID" val="diagram768_3*l_h_a*1_1_1"/>
  <p:tag name="KSO_WM_UNIT_CLEAR" val="1"/>
  <p:tag name="KSO_WM_UNIT_LAYERLEVEL" val="1_1_1"/>
  <p:tag name="KSO_WM_UNIT_VALUE" val="8"/>
  <p:tag name="KSO_WM_UNIT_HIGHLIGHT" val="0"/>
  <p:tag name="KSO_WM_UNIT_COMPATIBLE" val="0"/>
  <p:tag name="KSO_WM_BEAUTIFY_FLAG" val="#wm#"/>
  <p:tag name="KSO_WM_DIAGRAM_GROUP_CODE" val="l1-1"/>
  <p:tag name="KSO_WM_UNIT_PRESET_TEXT" val="LOREM"/>
  <p:tag name="KSO_WM_UNIT_TEXT_FILL_FORE_SCHEMECOLOR_INDEX" val="5"/>
  <p:tag name="KSO_WM_UNIT_TEXT_FILL_TYPE" val="1"/>
  <p:tag name="KSO_WM_UNIT_USESOURCEFORMAT_APPLY" val="0"/>
</p:tagLst>
</file>

<file path=ppt/tags/tag6.xml><?xml version="1.0" encoding="utf-8"?>
<p:tagLst xmlns:p="http://schemas.openxmlformats.org/presentationml/2006/main">
  <p:tag name="KSO_WM_TEMPLATE_CATEGORY" val="diagram"/>
  <p:tag name="KSO_WM_TEMPLATE_INDEX" val="768"/>
  <p:tag name="KSO_WM_TAG_VERSION" val="1.0"/>
  <p:tag name="KSO_WM_UNIT_TYPE" val="l_h_a"/>
  <p:tag name="KSO_WM_UNIT_INDEX" val="1_1_1"/>
  <p:tag name="KSO_WM_UNIT_ID" val="diagram768_3*l_h_a*1_1_1"/>
  <p:tag name="KSO_WM_UNIT_CLEAR" val="1"/>
  <p:tag name="KSO_WM_UNIT_LAYERLEVEL" val="1_1_1"/>
  <p:tag name="KSO_WM_UNIT_VALUE" val="8"/>
  <p:tag name="KSO_WM_UNIT_HIGHLIGHT" val="0"/>
  <p:tag name="KSO_WM_UNIT_COMPATIBLE" val="0"/>
  <p:tag name="KSO_WM_BEAUTIFY_FLAG" val="#wm#"/>
  <p:tag name="KSO_WM_DIAGRAM_GROUP_CODE" val="l1-1"/>
  <p:tag name="KSO_WM_UNIT_PRESET_TEXT" val="LOREM"/>
  <p:tag name="KSO_WM_UNIT_TEXT_FILL_FORE_SCHEMECOLOR_INDEX" val="5"/>
  <p:tag name="KSO_WM_UNIT_TEXT_FILL_TYPE" val="1"/>
  <p:tag name="KSO_WM_UNIT_USESOURCEFORMAT_APPLY" val="0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1993</Words>
  <Application>WPS 表格</Application>
  <PresentationFormat>自定义</PresentationFormat>
  <Paragraphs>236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Arial</vt:lpstr>
      <vt:lpstr>方正书宋_GBK</vt:lpstr>
      <vt:lpstr>Wingdings</vt:lpstr>
      <vt:lpstr>Calibri</vt:lpstr>
      <vt:lpstr>Helvetica Neue</vt:lpstr>
      <vt:lpstr>微软雅黑</vt:lpstr>
      <vt:lpstr>汉仪旗黑</vt:lpstr>
      <vt:lpstr>宋体</vt:lpstr>
      <vt:lpstr>汉仪书宋二KW</vt:lpstr>
      <vt:lpstr>Century Gothic</vt:lpstr>
      <vt:lpstr>Times New Roman</vt:lpstr>
      <vt:lpstr>宋体</vt:lpstr>
      <vt:lpstr>Arial Unicode MS</vt:lpstr>
      <vt:lpstr>苹方-简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apuhenlihai</cp:lastModifiedBy>
  <cp:revision>405</cp:revision>
  <dcterms:created xsi:type="dcterms:W3CDTF">2021-05-18T05:45:59Z</dcterms:created>
  <dcterms:modified xsi:type="dcterms:W3CDTF">2021-05-18T05:45:59Z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2052-3.5.1.5630</vt:lpwstr>
  </property>
</Properties>
</file>