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283" r:id="rId2"/>
    <p:sldId id="2635" r:id="rId3"/>
    <p:sldId id="2644" r:id="rId4"/>
    <p:sldId id="2645" r:id="rId5"/>
    <p:sldId id="2651" r:id="rId6"/>
    <p:sldId id="2680" r:id="rId7"/>
    <p:sldId id="2664" r:id="rId8"/>
    <p:sldId id="2670" r:id="rId9"/>
    <p:sldId id="2665" r:id="rId10"/>
    <p:sldId id="2666" r:id="rId11"/>
    <p:sldId id="2682" r:id="rId12"/>
    <p:sldId id="2683" r:id="rId13"/>
    <p:sldId id="2692" r:id="rId14"/>
    <p:sldId id="2648" r:id="rId15"/>
    <p:sldId id="2649" r:id="rId16"/>
    <p:sldId id="2634" r:id="rId17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2E"/>
    <a:srgbClr val="FFFFFF"/>
    <a:srgbClr val="FEA900"/>
    <a:srgbClr val="120C16"/>
    <a:srgbClr val="F8F8F8"/>
    <a:srgbClr val="6DF5ED"/>
    <a:srgbClr val="E93252"/>
    <a:srgbClr val="0358B2"/>
    <a:srgbClr val="0358B1"/>
    <a:srgbClr val="035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4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5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5" loCatId="list" qsTypeId="urn:microsoft.com/office/officeart/2005/8/quickstyle/simple1#8" qsCatId="simple" csTypeId="urn:microsoft.com/office/officeart/2005/8/colors/accent0_1#5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 dirty="0"/>
            <a:t>案例目标</a:t>
          </a:r>
        </a:p>
      </dgm:t>
    </dgm:pt>
    <dgm:pt modelId="{E4D0092D-1226-4D08-9799-2812B1B3A205}" type="par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type="sib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type="par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type="sib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type="par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type="sib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type="par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type="sib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 dirty="0"/>
            <a:t>案例中待优化点及改善方案</a:t>
          </a:r>
        </a:p>
      </dgm:t>
    </dgm:pt>
    <dgm:pt modelId="{C7B9EA86-F8CF-4931-9277-55EE61494FC9}" type="par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type="sib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type="par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type="sib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  <dgm:t>
        <a:bodyPr/>
        <a:lstStyle/>
        <a:p>
          <a:endParaRPr lang="zh-CN" altLang="en-US"/>
        </a:p>
      </dgm:t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  <dgm:t>
        <a:bodyPr/>
        <a:lstStyle/>
        <a:p>
          <a:endParaRPr lang="zh-CN" altLang="en-US"/>
        </a:p>
      </dgm:t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  <dgm:t>
        <a:bodyPr/>
        <a:lstStyle/>
        <a:p>
          <a:endParaRPr lang="zh-CN" altLang="en-US"/>
        </a:p>
      </dgm:t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  <dgm:t>
        <a:bodyPr/>
        <a:lstStyle/>
        <a:p>
          <a:endParaRPr lang="zh-CN" altLang="en-US"/>
        </a:p>
      </dgm:t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  <dgm:t>
        <a:bodyPr/>
        <a:lstStyle/>
        <a:p>
          <a:endParaRPr lang="zh-CN" altLang="en-US"/>
        </a:p>
      </dgm:t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  <dgm:t>
        <a:bodyPr/>
        <a:lstStyle/>
        <a:p>
          <a:endParaRPr lang="zh-CN" altLang="en-US"/>
        </a:p>
      </dgm:t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662F1812-AED3-4BAE-8542-D20165F5DAA1}" type="presOf" srcId="{6229A896-BA79-4F93-B4A4-52AF8D0E63B7}" destId="{FBD91DA6-F483-4103-904B-0A0489E1DCE7}" srcOrd="1" destOrd="0" presId="urn:microsoft.com/office/officeart/2005/8/layout/list1#5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5746D370-F655-4369-9829-A3CB05B885AA}" type="presOf" srcId="{ACC21E35-BE52-4B64-9CE3-EAFB2C2B911E}" destId="{19E92E6E-C255-46EA-A296-4EEB24EE3A0F}" srcOrd="1" destOrd="0" presId="urn:microsoft.com/office/officeart/2005/8/layout/list1#5"/>
    <dgm:cxn modelId="{04D720C0-4218-4938-9515-27C87D79C1B0}" type="presOf" srcId="{730938A3-D819-41F7-BE39-9DDAA446A19F}" destId="{427123AE-6E68-4008-BD50-9CC20F57260E}" srcOrd="1" destOrd="0" presId="urn:microsoft.com/office/officeart/2005/8/layout/list1#5"/>
    <dgm:cxn modelId="{8E1CF39A-2C53-4078-B676-390FA42BD10D}" type="presOf" srcId="{6229A896-BA79-4F93-B4A4-52AF8D0E63B7}" destId="{75DA4DF2-046A-4C6A-8086-7C3E7861D4E7}" srcOrd="0" destOrd="0" presId="urn:microsoft.com/office/officeart/2005/8/layout/list1#5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B85F9E25-C652-4B7F-8FD1-439B78BFFC09}" type="presOf" srcId="{A7E2548B-AC32-4B01-BBFA-02F40C0F4EC3}" destId="{C385AF22-AC18-4DC8-9B28-602D0C637594}" srcOrd="1" destOrd="0" presId="urn:microsoft.com/office/officeart/2005/8/layout/list1#5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A1FCD9D6-88FE-42F6-A005-7CB64FD4DF60}" type="presOf" srcId="{730938A3-D819-41F7-BE39-9DDAA446A19F}" destId="{0B52D98E-03C2-4BD0-85E7-F52451A2A69F}" srcOrd="0" destOrd="0" presId="urn:microsoft.com/office/officeart/2005/8/layout/list1#5"/>
    <dgm:cxn modelId="{A0A139B8-C29C-4CF6-B01A-C9215FF29A1B}" type="presOf" srcId="{0FABB1E1-B967-41CD-8BD9-01EE970157FC}" destId="{1CC4936E-ED17-4D2F-9813-87EE95763F16}" srcOrd="1" destOrd="0" presId="urn:microsoft.com/office/officeart/2005/8/layout/list1#5"/>
    <dgm:cxn modelId="{C0C92239-6F59-4A67-8B01-83B8CED33E59}" type="presOf" srcId="{5BA5075A-9611-40EC-B66E-1C50AF866171}" destId="{06CD99E7-5F6F-4B3A-B6AF-722345E5A49F}" srcOrd="0" destOrd="0" presId="urn:microsoft.com/office/officeart/2005/8/layout/list1#5"/>
    <dgm:cxn modelId="{B7AC3EAD-C2E5-4EE1-AD67-1717C0B0AE79}" type="presOf" srcId="{ACC21E35-BE52-4B64-9CE3-EAFB2C2B911E}" destId="{3240125D-75FD-4A57-A758-6C50E602A37F}" srcOrd="0" destOrd="0" presId="urn:microsoft.com/office/officeart/2005/8/layout/list1#5"/>
    <dgm:cxn modelId="{AE945048-99BB-4E6F-831F-941A69103276}" type="presOf" srcId="{0FABB1E1-B967-41CD-8BD9-01EE970157FC}" destId="{5637D23C-C60D-4167-8816-BB9B9D431E0E}" srcOrd="0" destOrd="0" presId="urn:microsoft.com/office/officeart/2005/8/layout/list1#5"/>
    <dgm:cxn modelId="{5DA8AC74-33F2-4C28-8300-0E50990216C1}" type="presOf" srcId="{AA796176-FFEA-4453-B3C5-86FCA4C88052}" destId="{5CB4522F-075B-43D2-9CCA-FF96AAAB0675}" srcOrd="0" destOrd="0" presId="urn:microsoft.com/office/officeart/2005/8/layout/list1#5"/>
    <dgm:cxn modelId="{D8070E78-59F1-4513-9398-C426422CA6D2}" type="presOf" srcId="{A7E2548B-AC32-4B01-BBFA-02F40C0F4EC3}" destId="{E4755B94-5E72-4C9F-A91A-56B0FCDA28F1}" srcOrd="0" destOrd="0" presId="urn:microsoft.com/office/officeart/2005/8/layout/list1#5"/>
    <dgm:cxn modelId="{F846AED5-C5CD-4945-9041-FB212C89E9C3}" type="presOf" srcId="{5BA5075A-9611-40EC-B66E-1C50AF866171}" destId="{ABF73B35-4281-4C64-B65F-D7E1D426DC52}" srcOrd="1" destOrd="0" presId="urn:microsoft.com/office/officeart/2005/8/layout/list1#5"/>
    <dgm:cxn modelId="{E64F7986-A22F-4AFA-B479-79081A7B952B}" type="presParOf" srcId="{5CB4522F-075B-43D2-9CCA-FF96AAAB0675}" destId="{792D5933-AD40-45AE-8480-2968FCA8CAA1}" srcOrd="0" destOrd="0" presId="urn:microsoft.com/office/officeart/2005/8/layout/list1#5"/>
    <dgm:cxn modelId="{3C593DDB-6C1E-4F28-B97E-4C473646A717}" type="presParOf" srcId="{792D5933-AD40-45AE-8480-2968FCA8CAA1}" destId="{E4755B94-5E72-4C9F-A91A-56B0FCDA28F1}" srcOrd="0" destOrd="0" presId="urn:microsoft.com/office/officeart/2005/8/layout/list1#5"/>
    <dgm:cxn modelId="{53C2F299-254F-4955-8E1D-0975BFA29DEA}" type="presParOf" srcId="{792D5933-AD40-45AE-8480-2968FCA8CAA1}" destId="{C385AF22-AC18-4DC8-9B28-602D0C637594}" srcOrd="1" destOrd="0" presId="urn:microsoft.com/office/officeart/2005/8/layout/list1#5"/>
    <dgm:cxn modelId="{3A418ED2-15B8-43F7-9CB2-B8862013A2CF}" type="presParOf" srcId="{5CB4522F-075B-43D2-9CCA-FF96AAAB0675}" destId="{744720FB-B56E-4487-9420-26F63FDC8A92}" srcOrd="1" destOrd="0" presId="urn:microsoft.com/office/officeart/2005/8/layout/list1#5"/>
    <dgm:cxn modelId="{4B625579-78F4-45B2-9DFA-A7F13878CD9D}" type="presParOf" srcId="{5CB4522F-075B-43D2-9CCA-FF96AAAB0675}" destId="{46544825-FBF5-4CDD-8C6C-17BDB8D6624D}" srcOrd="2" destOrd="0" presId="urn:microsoft.com/office/officeart/2005/8/layout/list1#5"/>
    <dgm:cxn modelId="{2DFB4BE4-930E-4611-A053-82E8D625F27C}" type="presParOf" srcId="{5CB4522F-075B-43D2-9CCA-FF96AAAB0675}" destId="{4BCF71AD-8735-4E36-8AA7-859BE626CF89}" srcOrd="3" destOrd="0" presId="urn:microsoft.com/office/officeart/2005/8/layout/list1#5"/>
    <dgm:cxn modelId="{F4723558-B28C-40C9-B27F-72F9BE0AF3F5}" type="presParOf" srcId="{5CB4522F-075B-43D2-9CCA-FF96AAAB0675}" destId="{EED333AA-5EDE-462B-829D-585765A00D61}" srcOrd="4" destOrd="0" presId="urn:microsoft.com/office/officeart/2005/8/layout/list1#5"/>
    <dgm:cxn modelId="{3D31BDE9-49B2-47DF-A12F-0683BC775F18}" type="presParOf" srcId="{EED333AA-5EDE-462B-829D-585765A00D61}" destId="{75DA4DF2-046A-4C6A-8086-7C3E7861D4E7}" srcOrd="0" destOrd="0" presId="urn:microsoft.com/office/officeart/2005/8/layout/list1#5"/>
    <dgm:cxn modelId="{37B9B0F7-2467-4A73-A2F3-48AAF33F4ACD}" type="presParOf" srcId="{EED333AA-5EDE-462B-829D-585765A00D61}" destId="{FBD91DA6-F483-4103-904B-0A0489E1DCE7}" srcOrd="1" destOrd="0" presId="urn:microsoft.com/office/officeart/2005/8/layout/list1#5"/>
    <dgm:cxn modelId="{85C47340-8A9E-4592-AB66-216A17057F11}" type="presParOf" srcId="{5CB4522F-075B-43D2-9CCA-FF96AAAB0675}" destId="{48F65CE9-588F-481F-B88C-E3C4A9B9C782}" srcOrd="5" destOrd="0" presId="urn:microsoft.com/office/officeart/2005/8/layout/list1#5"/>
    <dgm:cxn modelId="{B514B097-DCDB-49D3-9A46-45A481532DCB}" type="presParOf" srcId="{5CB4522F-075B-43D2-9CCA-FF96AAAB0675}" destId="{9A2FC35B-336D-4AB9-BE3B-E5A027415580}" srcOrd="6" destOrd="0" presId="urn:microsoft.com/office/officeart/2005/8/layout/list1#5"/>
    <dgm:cxn modelId="{8445FA2B-93A1-4A85-A633-6C53B31E6640}" type="presParOf" srcId="{5CB4522F-075B-43D2-9CCA-FF96AAAB0675}" destId="{781EB76A-EEE2-4822-9A02-692FC3F6DBFE}" srcOrd="7" destOrd="0" presId="urn:microsoft.com/office/officeart/2005/8/layout/list1#5"/>
    <dgm:cxn modelId="{585724F5-D580-4123-A6B5-18BCB4B61298}" type="presParOf" srcId="{5CB4522F-075B-43D2-9CCA-FF96AAAB0675}" destId="{1A83AB0C-0313-42B2-AD86-7F1781B8A4B2}" srcOrd="8" destOrd="0" presId="urn:microsoft.com/office/officeart/2005/8/layout/list1#5"/>
    <dgm:cxn modelId="{D3A9A500-291D-4315-A0B5-48A11AFD7872}" type="presParOf" srcId="{1A83AB0C-0313-42B2-AD86-7F1781B8A4B2}" destId="{0B52D98E-03C2-4BD0-85E7-F52451A2A69F}" srcOrd="0" destOrd="0" presId="urn:microsoft.com/office/officeart/2005/8/layout/list1#5"/>
    <dgm:cxn modelId="{08FF2DFE-CF0C-4A40-BF76-5D8DF2A83E45}" type="presParOf" srcId="{1A83AB0C-0313-42B2-AD86-7F1781B8A4B2}" destId="{427123AE-6E68-4008-BD50-9CC20F57260E}" srcOrd="1" destOrd="0" presId="urn:microsoft.com/office/officeart/2005/8/layout/list1#5"/>
    <dgm:cxn modelId="{6BF98521-58EF-4718-94C0-86D18F889A8F}" type="presParOf" srcId="{5CB4522F-075B-43D2-9CCA-FF96AAAB0675}" destId="{3E45E6F7-D029-421E-9785-40AC3D5809F6}" srcOrd="9" destOrd="0" presId="urn:microsoft.com/office/officeart/2005/8/layout/list1#5"/>
    <dgm:cxn modelId="{05C125E2-B9C9-4C04-B36D-0D1E8CAE682E}" type="presParOf" srcId="{5CB4522F-075B-43D2-9CCA-FF96AAAB0675}" destId="{DC58CA3D-313C-426E-A0D6-37AFDA45F7F0}" srcOrd="10" destOrd="0" presId="urn:microsoft.com/office/officeart/2005/8/layout/list1#5"/>
    <dgm:cxn modelId="{E919EC92-820A-428D-99E1-2B124C1E1608}" type="presParOf" srcId="{5CB4522F-075B-43D2-9CCA-FF96AAAB0675}" destId="{97D0A409-687F-48B8-8F97-815DE1E84580}" srcOrd="11" destOrd="0" presId="urn:microsoft.com/office/officeart/2005/8/layout/list1#5"/>
    <dgm:cxn modelId="{5EF25026-603F-4335-9104-A837A384B12F}" type="presParOf" srcId="{5CB4522F-075B-43D2-9CCA-FF96AAAB0675}" destId="{6C682417-E35E-4747-8277-8398315EE0A6}" srcOrd="12" destOrd="0" presId="urn:microsoft.com/office/officeart/2005/8/layout/list1#5"/>
    <dgm:cxn modelId="{9C82A2E3-73F3-44C2-B38A-81C0C8565E9A}" type="presParOf" srcId="{6C682417-E35E-4747-8277-8398315EE0A6}" destId="{3240125D-75FD-4A57-A758-6C50E602A37F}" srcOrd="0" destOrd="0" presId="urn:microsoft.com/office/officeart/2005/8/layout/list1#5"/>
    <dgm:cxn modelId="{F376AE30-1079-4CDB-8E35-FE488DCEAD2D}" type="presParOf" srcId="{6C682417-E35E-4747-8277-8398315EE0A6}" destId="{19E92E6E-C255-46EA-A296-4EEB24EE3A0F}" srcOrd="1" destOrd="0" presId="urn:microsoft.com/office/officeart/2005/8/layout/list1#5"/>
    <dgm:cxn modelId="{F33726E3-490B-4D06-A525-1BA1AEBB1C8F}" type="presParOf" srcId="{5CB4522F-075B-43D2-9CCA-FF96AAAB0675}" destId="{B5396BCF-9918-4D1E-8A96-750EB7B7FAF0}" srcOrd="13" destOrd="0" presId="urn:microsoft.com/office/officeart/2005/8/layout/list1#5"/>
    <dgm:cxn modelId="{D7FFDA87-5839-4CB8-B744-1B7230101671}" type="presParOf" srcId="{5CB4522F-075B-43D2-9CCA-FF96AAAB0675}" destId="{F46CC245-10BE-4E19-B679-8FD2CCBD83C6}" srcOrd="14" destOrd="0" presId="urn:microsoft.com/office/officeart/2005/8/layout/list1#5"/>
    <dgm:cxn modelId="{771C0B25-5E8F-4FF8-B0F2-C6E7A9E26EB1}" type="presParOf" srcId="{5CB4522F-075B-43D2-9CCA-FF96AAAB0675}" destId="{259E2F94-8223-4A49-9E41-02FF9C3E6DB7}" srcOrd="15" destOrd="0" presId="urn:microsoft.com/office/officeart/2005/8/layout/list1#5"/>
    <dgm:cxn modelId="{51C24110-273A-445F-A797-AAB07E190C8A}" type="presParOf" srcId="{5CB4522F-075B-43D2-9CCA-FF96AAAB0675}" destId="{0582B587-2F69-4A4E-91D2-4D573939D386}" srcOrd="16" destOrd="0" presId="urn:microsoft.com/office/officeart/2005/8/layout/list1#5"/>
    <dgm:cxn modelId="{88995C75-011B-442D-B3B0-68C8AA231378}" type="presParOf" srcId="{0582B587-2F69-4A4E-91D2-4D573939D386}" destId="{5637D23C-C60D-4167-8816-BB9B9D431E0E}" srcOrd="0" destOrd="0" presId="urn:microsoft.com/office/officeart/2005/8/layout/list1#5"/>
    <dgm:cxn modelId="{E0066D49-5AF0-4005-90B5-6383B1A25CC7}" type="presParOf" srcId="{0582B587-2F69-4A4E-91D2-4D573939D386}" destId="{1CC4936E-ED17-4D2F-9813-87EE95763F16}" srcOrd="1" destOrd="0" presId="urn:microsoft.com/office/officeart/2005/8/layout/list1#5"/>
    <dgm:cxn modelId="{81049395-50FC-4BE5-999A-FA3A910C6AB6}" type="presParOf" srcId="{5CB4522F-075B-43D2-9CCA-FF96AAAB0675}" destId="{9E8ED095-A689-4B24-8673-40FB702F4F98}" srcOrd="17" destOrd="0" presId="urn:microsoft.com/office/officeart/2005/8/layout/list1#5"/>
    <dgm:cxn modelId="{3D70EB50-153F-4492-947D-EB83294A4E59}" type="presParOf" srcId="{5CB4522F-075B-43D2-9CCA-FF96AAAB0675}" destId="{5AA363B9-8FB5-41E3-8B35-97BD2D191B34}" srcOrd="18" destOrd="0" presId="urn:microsoft.com/office/officeart/2005/8/layout/list1#5"/>
    <dgm:cxn modelId="{B4FB1D32-D4A2-4494-BD76-A825F382590C}" type="presParOf" srcId="{5CB4522F-075B-43D2-9CCA-FF96AAAB0675}" destId="{165391A6-F699-41AC-8B55-B5334317737C}" srcOrd="19" destOrd="0" presId="urn:microsoft.com/office/officeart/2005/8/layout/list1#5"/>
    <dgm:cxn modelId="{393A8961-3DBD-4564-A6C2-813CA257BD58}" type="presParOf" srcId="{5CB4522F-075B-43D2-9CCA-FF96AAAB0675}" destId="{9922DA3E-3EF6-42FA-9CC9-86C6C0F10C5A}" srcOrd="20" destOrd="0" presId="urn:microsoft.com/office/officeart/2005/8/layout/list1#5"/>
    <dgm:cxn modelId="{87A52DF9-2C26-4E57-84A9-EEF8930BCF18}" type="presParOf" srcId="{9922DA3E-3EF6-42FA-9CC9-86C6C0F10C5A}" destId="{06CD99E7-5F6F-4B3A-B6AF-722345E5A49F}" srcOrd="0" destOrd="0" presId="urn:microsoft.com/office/officeart/2005/8/layout/list1#5"/>
    <dgm:cxn modelId="{D7C378C8-1B98-4734-835E-992B34B3F5DC}" type="presParOf" srcId="{9922DA3E-3EF6-42FA-9CC9-86C6C0F10C5A}" destId="{ABF73B35-4281-4C64-B65F-D7E1D426DC52}" srcOrd="1" destOrd="0" presId="urn:microsoft.com/office/officeart/2005/8/layout/list1#5"/>
    <dgm:cxn modelId="{32DA0E08-E2AD-4011-8E55-153870D66355}" type="presParOf" srcId="{5CB4522F-075B-43D2-9CCA-FF96AAAB0675}" destId="{E970D71D-ECBA-4E7B-8977-0075B3C64135}" srcOrd="21" destOrd="0" presId="urn:microsoft.com/office/officeart/2005/8/layout/list1#5"/>
    <dgm:cxn modelId="{74407CAF-1C80-44D2-BC80-84029926B96A}" type="presParOf" srcId="{5CB4522F-075B-43D2-9CCA-FF96AAAB0675}" destId="{1EBF7F84-B88A-4276-8D3B-5221674D7BF1}" srcOrd="22" destOrd="0" presId="urn:microsoft.com/office/officeart/2005/8/layout/list1#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/>
            <a:t>案例目标</a:t>
          </a:r>
        </a:p>
      </dsp:txBody>
      <dsp:txXfrm>
        <a:off x="280855" y="45063"/>
        <a:ext cx="3655284" cy="319654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80855" y="589383"/>
        <a:ext cx="3655284" cy="319654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80855" y="1133703"/>
        <a:ext cx="3655284" cy="319654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/>
            <a:t>案例中亮点及可复用的点</a:t>
          </a:r>
        </a:p>
      </dsp:txBody>
      <dsp:txXfrm>
        <a:off x="280855" y="1678023"/>
        <a:ext cx="3655284" cy="319654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/>
            <a:t>案例中待优化点及改善方案</a:t>
          </a:r>
        </a:p>
      </dsp:txBody>
      <dsp:txXfrm>
        <a:off x="280855" y="2222343"/>
        <a:ext cx="3655284" cy="319654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/>
            <a:t>针对案例的延伸思考</a:t>
          </a:r>
        </a:p>
      </dsp:txBody>
      <dsp:txXfrm>
        <a:off x="280855" y="2766663"/>
        <a:ext cx="365528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5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svg"/><Relationship Id="rId7" Type="http://schemas.openxmlformats.org/officeDocument/2006/relationships/diagramData" Target="../diagrams/data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3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sv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66764" y="1483006"/>
            <a:ext cx="6126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</a:rPr>
              <a:t>对线下导购有效管理案例</a:t>
            </a:r>
            <a:r>
              <a:rPr lang="zh-CN" altLang="en-US" sz="3600" b="1" dirty="0"/>
              <a:t>复盘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部门：项目二组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姓名：郑洪林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花名：比邻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对角圆角 7"/>
          <p:cNvSpPr/>
          <p:nvPr/>
        </p:nvSpPr>
        <p:spPr>
          <a:xfrm>
            <a:off x="1501422" y="3442600"/>
            <a:ext cx="3804356" cy="328762"/>
          </a:xfrm>
          <a:prstGeom prst="round2Diag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195955" y="1233170"/>
            <a:ext cx="2435860" cy="1788795"/>
            <a:chOff x="4385" y="2259"/>
            <a:chExt cx="4476" cy="30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5" y="2586"/>
              <a:ext cx="4476" cy="272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rcRect r="216" b="21733"/>
            <a:stretch>
              <a:fillRect/>
            </a:stretch>
          </p:blipFill>
          <p:spPr>
            <a:xfrm>
              <a:off x="4547" y="2259"/>
              <a:ext cx="4151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t="5147" r="993"/>
          <a:stretch>
            <a:fillRect/>
          </a:stretch>
        </p:blipFill>
        <p:spPr>
          <a:xfrm>
            <a:off x="615950" y="1237615"/>
            <a:ext cx="1719580" cy="3344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r="3627" b="10446"/>
          <a:stretch>
            <a:fillRect/>
          </a:stretch>
        </p:blipFill>
        <p:spPr>
          <a:xfrm>
            <a:off x="3393440" y="2023110"/>
            <a:ext cx="2193290" cy="282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996950" y="4098290"/>
            <a:ext cx="1182370" cy="74485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rcRect r="5318" b="18162"/>
          <a:stretch>
            <a:fillRect/>
          </a:stretch>
        </p:blipFill>
        <p:spPr>
          <a:xfrm>
            <a:off x="4067175" y="2513965"/>
            <a:ext cx="2125345" cy="2329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094809" y="43641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96160" y="313055"/>
            <a:ext cx="381825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-apple-system"/>
              </a:rPr>
              <a:t>对导购进行有效管理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</a:rPr>
              <a:t>——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执行监控</a:t>
            </a:r>
            <a:endParaRPr lang="zh-CN" altLang="en-US" b="1" dirty="0">
              <a:solidFill>
                <a:srgbClr val="FF0000"/>
              </a:solidFill>
              <a:latin typeface="-apple-system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98500" y="3587115"/>
            <a:ext cx="2043430" cy="1322705"/>
            <a:chOff x="1684" y="5748"/>
            <a:chExt cx="3850" cy="2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4" y="5748"/>
              <a:ext cx="3790" cy="124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84" y="6458"/>
              <a:ext cx="3850" cy="1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4" y="7208"/>
              <a:ext cx="3810" cy="102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644640" y="1776730"/>
            <a:ext cx="3288665" cy="2955290"/>
            <a:chOff x="10336" y="2555"/>
            <a:chExt cx="5179" cy="46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图片 21" descr="145f96424c44f1443cb056d93e832ee"/>
            <p:cNvPicPr>
              <a:picLocks noChangeAspect="1"/>
            </p:cNvPicPr>
            <p:nvPr/>
          </p:nvPicPr>
          <p:blipFill>
            <a:blip r:embed="rId13"/>
            <a:srcRect t="4531" r="-1815" b="11433"/>
            <a:stretch>
              <a:fillRect/>
            </a:stretch>
          </p:blipFill>
          <p:spPr>
            <a:xfrm>
              <a:off x="10336" y="2555"/>
              <a:ext cx="2583" cy="4620"/>
            </a:xfrm>
            <a:prstGeom prst="rect">
              <a:avLst/>
            </a:prstGeom>
          </p:spPr>
        </p:pic>
        <p:pic>
          <p:nvPicPr>
            <p:cNvPr id="23" name="图片 22" descr="dfcbadfccec16dc97329aa3c90a2f33"/>
            <p:cNvPicPr>
              <a:picLocks noChangeAspect="1"/>
            </p:cNvPicPr>
            <p:nvPr/>
          </p:nvPicPr>
          <p:blipFill>
            <a:blip r:embed="rId14"/>
            <a:srcRect t="5160" r="764" b="10904"/>
            <a:stretch>
              <a:fillRect/>
            </a:stretch>
          </p:blipFill>
          <p:spPr>
            <a:xfrm>
              <a:off x="12977" y="2555"/>
              <a:ext cx="2538" cy="4655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455930" y="4999990"/>
            <a:ext cx="2265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/>
              <a:t>在电信管理员群中每日推送数据清单，便于各分局管理员对一线导购数据监控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790950" y="4999990"/>
            <a:ext cx="1943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/>
              <a:t>实行报表机制</a:t>
            </a:r>
          </a:p>
          <a:p>
            <a:pPr algn="ctr"/>
            <a:r>
              <a:rPr lang="zh-CN" altLang="en-US" sz="1200" b="1"/>
              <a:t>（日报、周报、月报）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404100" y="4907280"/>
            <a:ext cx="1943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/>
              <a:t>答疑群定向沟通，</a:t>
            </a:r>
            <a:r>
              <a:rPr lang="zh-CN" altLang="en-US" sz="1200" b="1" dirty="0">
                <a:sym typeface="+mn-ea"/>
              </a:rPr>
              <a:t>实时了解监控一线执行情况</a:t>
            </a:r>
            <a:r>
              <a:rPr lang="zh-CN" altLang="en-US" sz="1200" b="1"/>
              <a:t>，及时解决一线导购问题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675755" y="640715"/>
            <a:ext cx="3052445" cy="1101090"/>
            <a:chOff x="7491" y="288"/>
            <a:chExt cx="7534" cy="2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组合 37"/>
            <p:cNvGrpSpPr/>
            <p:nvPr/>
          </p:nvGrpSpPr>
          <p:grpSpPr>
            <a:xfrm>
              <a:off x="7491" y="288"/>
              <a:ext cx="5330" cy="2911"/>
              <a:chOff x="9391" y="293"/>
              <a:chExt cx="5330" cy="2911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41" y="293"/>
                <a:ext cx="5280" cy="880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26" y="1012"/>
                <a:ext cx="5110" cy="86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41" y="1793"/>
                <a:ext cx="5210" cy="840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91" y="2484"/>
                <a:ext cx="5330" cy="720"/>
              </a:xfrm>
              <a:prstGeom prst="rect">
                <a:avLst/>
              </a:prstGeom>
            </p:spPr>
          </p:pic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9"/>
            <a:srcRect t="1354" r="18122"/>
            <a:stretch>
              <a:fillRect/>
            </a:stretch>
          </p:blipFill>
          <p:spPr>
            <a:xfrm>
              <a:off x="10988" y="326"/>
              <a:ext cx="4037" cy="2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297" y="442096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5720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5915025"/>
            <a:ext cx="10260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217295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29050" y="420070"/>
            <a:ext cx="1539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培训赋能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91870" y="839805"/>
            <a:ext cx="762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有目的性的，多场次分场景对一线导购进行企微培训带练规划，在短时间内最大程度提升一线导购对企微的认知和企微业务水平。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29970" y="1362075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导购培训带练流程：</a:t>
            </a: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8272171"/>
              </p:ext>
            </p:extLst>
          </p:nvPr>
        </p:nvGraphicFramePr>
        <p:xfrm>
          <a:off x="2035810" y="1699260"/>
          <a:ext cx="5877560" cy="4045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155"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企微导购培训流程</a:t>
                      </a:r>
                      <a:endParaRPr lang="en-US" altLang="en-US" sz="1000" b="1" dirty="0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任务名称</a:t>
                      </a:r>
                      <a:endParaRPr lang="en-US" altLang="en-US" sz="10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操作步骤</a:t>
                      </a:r>
                      <a:endParaRPr lang="en-US" altLang="en-US" sz="10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作业规范及注意要点</a:t>
                      </a:r>
                      <a:endParaRPr lang="en-US" altLang="en-US" sz="1000" b="1" dirty="0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585">
                <a:tc row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培训带练流程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1、确认导购培训带练需求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1、征求参训导购代表意见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2、征求参训导购负责人意见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3、分析参训导购企微认知水平、技能、文化现状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4、填写培训需求调查表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2、设定导购培训带练目标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1、导购培训所要达到的预期结果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3、确定参训人员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1、导购培训需要参加的渠道和人员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8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4、制定培训带练计划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1、培训计划要有针对性、时效性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2、明确导购培训目标、主题、时间、培训方式、参训人员、所需培训资源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8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5、培训带练准备工作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1、根据培训计划进行培训材料资料，培训讲师准备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2、制定导购企微培训带练计划表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2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6、培训带练实施及协调工作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1、提前通知参训导购培训的内容、时间、地点、培训讲师等情况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2、进行培训考勤、做好培训记录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3、做好培训会上问题收集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1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7、培训带练项目评估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1、培训完成后对导购进行现场测试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8、实战一对一带练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1、对有实战带练需求的渠道片区，进行一对一带练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8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8、培训带练总结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1、培训带练结束，总结经验，指出问题，提出改善意见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2、完成总结报告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297" y="442096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5720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5915025"/>
            <a:ext cx="10260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217295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83660" y="419194"/>
            <a:ext cx="1539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执行监控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91870" y="825594"/>
            <a:ext cx="7623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建立（日，周，月）汇报机制，对一线导购的</a:t>
            </a:r>
            <a:r>
              <a:rPr lang="zh-CN" altLang="en-US" sz="1400" dirty="0">
                <a:sym typeface="+mn-ea"/>
              </a:rPr>
              <a:t>企微粉丝量、活跃度、业务数</a:t>
            </a: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实时监控，对落后人员区域进行原因分析，进行点对点帮扶再次针对性培训带练。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94740" y="1393825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线下导购数据监控维度：</a:t>
            </a:r>
          </a:p>
        </p:txBody>
      </p:sp>
      <p:sp>
        <p:nvSpPr>
          <p:cNvPr id="13" name="矩形 12"/>
          <p:cNvSpPr/>
          <p:nvPr/>
        </p:nvSpPr>
        <p:spPr>
          <a:xfrm>
            <a:off x="1707182" y="1894985"/>
            <a:ext cx="2136062" cy="34730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F5C621">
              <a:shade val="50000"/>
            </a:srgbClr>
          </a:lnRef>
          <a:fillRef idx="1">
            <a:srgbClr val="F5C621"/>
          </a:fillRef>
          <a:effectRef idx="0">
            <a:srgbClr val="F5C621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10">
              <a:solidFill>
                <a:srgbClr val="474546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37991" y="1894985"/>
            <a:ext cx="2136062" cy="34730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F5C621">
              <a:shade val="50000"/>
            </a:srgbClr>
          </a:lnRef>
          <a:fillRef idx="1">
            <a:srgbClr val="F5C621"/>
          </a:fillRef>
          <a:effectRef idx="0">
            <a:srgbClr val="F5C621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10">
              <a:solidFill>
                <a:srgbClr val="474546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07182" y="1894984"/>
            <a:ext cx="2136062" cy="500028"/>
          </a:xfrm>
          <a:prstGeom prst="rect">
            <a:avLst/>
          </a:prstGeom>
          <a:solidFill>
            <a:srgbClr val="F5C621"/>
          </a:solidFill>
          <a:ln>
            <a:noFill/>
          </a:ln>
        </p:spPr>
        <p:style>
          <a:lnRef idx="2">
            <a:srgbClr val="F5C621">
              <a:shade val="50000"/>
            </a:srgbClr>
          </a:lnRef>
          <a:fillRef idx="1">
            <a:srgbClr val="F5C621"/>
          </a:fillRef>
          <a:effectRef idx="0">
            <a:srgbClr val="F5C621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10">
              <a:solidFill>
                <a:srgbClr val="474546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37991" y="1894984"/>
            <a:ext cx="2136062" cy="500028"/>
          </a:xfrm>
          <a:prstGeom prst="rect">
            <a:avLst/>
          </a:prstGeom>
          <a:solidFill>
            <a:srgbClr val="474546"/>
          </a:solidFill>
          <a:ln>
            <a:noFill/>
          </a:ln>
        </p:spPr>
        <p:style>
          <a:lnRef idx="2">
            <a:srgbClr val="F5C621">
              <a:shade val="50000"/>
            </a:srgbClr>
          </a:lnRef>
          <a:fillRef idx="1">
            <a:srgbClr val="F5C621"/>
          </a:fillRef>
          <a:effectRef idx="0">
            <a:srgbClr val="F5C621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10">
              <a:solidFill>
                <a:srgbClr val="FFFFF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54900" y="1951141"/>
            <a:ext cx="1845693" cy="3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80" b="1" dirty="0">
                <a:solidFill>
                  <a:srgbClr val="FFFFFF"/>
                </a:solidFill>
                <a:ea typeface="微软雅黑" panose="020B0503020204020204" charset="-122"/>
                <a:cs typeface="+mn-ea"/>
              </a:rPr>
              <a:t>导购转粉数据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849464" y="2600817"/>
            <a:ext cx="1851025" cy="259778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alt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加粉达标率</a:t>
            </a:r>
            <a:endParaRPr lang="en-US" alt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各渠道日增粉人数</a:t>
            </a:r>
            <a:endParaRPr lang="en-US" alt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各渠道转粉率</a:t>
            </a:r>
            <a:endParaRPr lang="en-US" alt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各渠道</a:t>
            </a:r>
            <a:r>
              <a:rPr 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绑定号码数</a:t>
            </a:r>
          </a:p>
          <a:p>
            <a:pPr algn="l">
              <a:lnSpc>
                <a:spcPct val="130000"/>
              </a:lnSpc>
            </a:pPr>
            <a:r>
              <a:rPr lang="en-US" altLang="zh-CN" sz="1335" b="1">
                <a:latin typeface="+mj-ea"/>
                <a:ea typeface="+mj-ea"/>
                <a:sym typeface="+mn-ea"/>
              </a:rPr>
              <a:t>· </a:t>
            </a:r>
            <a:r>
              <a:rPr lang="zh-CN" altLang="en-US" sz="1335" b="1">
                <a:latin typeface="+mj-ea"/>
                <a:ea typeface="+mj-ea"/>
                <a:sym typeface="+mn-ea"/>
              </a:rPr>
              <a:t>各渠道</a:t>
            </a:r>
            <a:r>
              <a:rPr lang="zh-CN" sz="1335" b="1">
                <a:latin typeface="+mj-ea"/>
                <a:ea typeface="+mj-ea"/>
                <a:sym typeface="+mn-ea"/>
              </a:rPr>
              <a:t>绑定率</a:t>
            </a:r>
            <a:endParaRPr 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各渠道环比增长率</a:t>
            </a:r>
            <a:endParaRPr lang="en-US" alt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latin typeface="+mj-ea"/>
                <a:ea typeface="+mj-ea"/>
                <a:sym typeface="+mn-ea"/>
              </a:rPr>
              <a:t>各渠道掉粉率</a:t>
            </a:r>
            <a:endParaRPr lang="zh-CN" altLang="en-US" sz="1345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080643" y="1951141"/>
            <a:ext cx="1845693" cy="3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80" b="1" dirty="0">
                <a:solidFill>
                  <a:srgbClr val="FFFFFF"/>
                </a:solidFill>
                <a:ea typeface="微软雅黑" panose="020B0503020204020204" charset="-122"/>
                <a:cs typeface="+mn-ea"/>
              </a:rPr>
              <a:t>用户活跃度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009390" y="2600960"/>
            <a:ext cx="1973580" cy="287591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altLang="zh-CN" sz="1335" b="1">
                <a:latin typeface="+mj-ea"/>
                <a:ea typeface="+mj-ea"/>
                <a:sym typeface="+mn-ea"/>
              </a:rPr>
              <a:t>· </a:t>
            </a:r>
            <a:r>
              <a:rPr lang="zh-CN" altLang="en-US" sz="1335" b="1">
                <a:latin typeface="+mj-ea"/>
                <a:ea typeface="+mj-ea"/>
                <a:sym typeface="+mn-ea"/>
              </a:rPr>
              <a:t>导购活跃度天数</a:t>
            </a:r>
            <a:endParaRPr lang="en-US" altLang="zh-CN" sz="1340" b="1"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latin typeface="+mj-ea"/>
                <a:ea typeface="+mj-ea"/>
                <a:sym typeface="+mn-ea"/>
              </a:rPr>
              <a:t>活跃度达标率</a:t>
            </a:r>
            <a:endParaRPr lang="en-US" altLang="zh-CN" sz="1340" b="1"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latin typeface="+mj-ea"/>
                <a:ea typeface="+mj-ea"/>
                <a:sym typeface="+mn-ea"/>
              </a:rPr>
              <a:t>· </a:t>
            </a:r>
            <a:r>
              <a:rPr lang="zh-CN" altLang="en-US" sz="1340" b="1">
                <a:latin typeface="+mj-ea"/>
                <a:ea typeface="+mj-ea"/>
                <a:sym typeface="+mn-ea"/>
              </a:rPr>
              <a:t>每日</a:t>
            </a:r>
            <a:r>
              <a:rPr lang="zh-CN" sz="1340" b="1">
                <a:latin typeface="+mj-ea"/>
                <a:ea typeface="+mj-ea"/>
                <a:sym typeface="+mn-ea"/>
              </a:rPr>
              <a:t>发送</a:t>
            </a:r>
            <a:r>
              <a:rPr lang="zh-CN" altLang="en-US" sz="1340" b="1">
                <a:latin typeface="+mj-ea"/>
                <a:ea typeface="+mj-ea"/>
                <a:sym typeface="+mn-ea"/>
              </a:rPr>
              <a:t>消息数</a:t>
            </a:r>
            <a:endParaRPr lang="en-US" alt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340" b="1">
                <a:latin typeface="+mj-ea"/>
                <a:ea typeface="+mj-ea"/>
                <a:sym typeface="+mn-ea"/>
              </a:rPr>
              <a:t>· </a:t>
            </a:r>
            <a:r>
              <a:rPr lang="zh-CN" sz="1340" b="1">
                <a:latin typeface="+mj-ea"/>
                <a:ea typeface="+mj-ea"/>
                <a:sym typeface="+mn-ea"/>
              </a:rPr>
              <a:t>素材转发数</a:t>
            </a:r>
          </a:p>
          <a:p>
            <a:pPr algn="l">
              <a:lnSpc>
                <a:spcPct val="130000"/>
              </a:lnSpc>
            </a:pPr>
            <a:r>
              <a:rPr lang="en-US" altLang="zh-CN" sz="1335" b="1">
                <a:latin typeface="+mj-ea"/>
                <a:ea typeface="+mj-ea"/>
                <a:sym typeface="+mn-ea"/>
              </a:rPr>
              <a:t>· </a:t>
            </a:r>
            <a:r>
              <a:rPr lang="zh-CN" sz="1335" b="1">
                <a:latin typeface="+mj-ea"/>
                <a:ea typeface="+mj-ea"/>
                <a:sym typeface="+mn-ea"/>
              </a:rPr>
              <a:t>素材下载数</a:t>
            </a:r>
          </a:p>
          <a:p>
            <a:pPr algn="l">
              <a:lnSpc>
                <a:spcPct val="130000"/>
              </a:lnSpc>
            </a:pPr>
            <a:endParaRPr lang="en-US" altLang="zh-CN" sz="134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345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149750" y="1894985"/>
            <a:ext cx="2136062" cy="34730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F5C621">
              <a:shade val="50000"/>
            </a:srgbClr>
          </a:lnRef>
          <a:fillRef idx="1">
            <a:srgbClr val="F5C621"/>
          </a:fillRef>
          <a:effectRef idx="0">
            <a:srgbClr val="F5C621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10">
              <a:solidFill>
                <a:srgbClr val="474546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149750" y="1894984"/>
            <a:ext cx="2136062" cy="500028"/>
          </a:xfrm>
          <a:prstGeom prst="rect">
            <a:avLst/>
          </a:prstGeom>
          <a:solidFill>
            <a:srgbClr val="F5C621"/>
          </a:solidFill>
          <a:ln>
            <a:noFill/>
          </a:ln>
        </p:spPr>
        <p:style>
          <a:lnRef idx="2">
            <a:srgbClr val="F5C621">
              <a:shade val="50000"/>
            </a:srgbClr>
          </a:lnRef>
          <a:fillRef idx="1">
            <a:srgbClr val="F5C621"/>
          </a:fillRef>
          <a:effectRef idx="0">
            <a:srgbClr val="F5C621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510">
              <a:solidFill>
                <a:srgbClr val="FFFFFF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97468" y="1951141"/>
            <a:ext cx="1845693" cy="3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1675" b="1">
                <a:sym typeface="+mn-ea"/>
              </a:rPr>
              <a:t>营销活动</a:t>
            </a:r>
            <a:endParaRPr lang="zh-CN" altLang="en-US" sz="1680" b="1" dirty="0">
              <a:solidFill>
                <a:srgbClr val="FFFFFF"/>
              </a:solidFill>
              <a:ea typeface="微软雅黑" panose="020B0503020204020204" charset="-122"/>
              <a:cs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168734" y="2600817"/>
            <a:ext cx="2061845" cy="287591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altLang="zh-CN" sz="1335" b="1">
                <a:latin typeface="+mj-ea"/>
                <a:ea typeface="+mj-ea"/>
                <a:sym typeface="+mn-ea"/>
              </a:rPr>
              <a:t>· </a:t>
            </a:r>
            <a:r>
              <a:rPr lang="zh-CN" sz="1335" b="1">
                <a:latin typeface="+mj-ea"/>
                <a:ea typeface="+mj-ea"/>
                <a:sym typeface="+mn-ea"/>
              </a:rPr>
              <a:t>导购订单达标率</a:t>
            </a:r>
          </a:p>
          <a:p>
            <a:pPr algn="l">
              <a:lnSpc>
                <a:spcPct val="130000"/>
              </a:lnSpc>
            </a:pPr>
            <a:r>
              <a:rPr lang="en-US" altLang="zh-CN" sz="1335" b="1">
                <a:latin typeface="+mj-ea"/>
                <a:ea typeface="+mj-ea"/>
                <a:sym typeface="+mn-ea"/>
              </a:rPr>
              <a:t>· </a:t>
            </a:r>
            <a:r>
              <a:rPr lang="zh-CN" sz="1335" b="1">
                <a:latin typeface="+mj-ea"/>
                <a:ea typeface="+mj-ea"/>
                <a:sym typeface="+mn-ea"/>
              </a:rPr>
              <a:t>导购订单数</a:t>
            </a:r>
          </a:p>
          <a:p>
            <a:pPr algn="l">
              <a:lnSpc>
                <a:spcPct val="130000"/>
              </a:lnSpc>
            </a:pPr>
            <a:r>
              <a:rPr lang="en-US" altLang="zh-CN" sz="1335" b="1">
                <a:latin typeface="+mj-ea"/>
                <a:ea typeface="+mj-ea"/>
                <a:sym typeface="+mn-ea"/>
              </a:rPr>
              <a:t>· </a:t>
            </a:r>
            <a:r>
              <a:rPr lang="zh-CN" altLang="en-US" sz="1335" b="1">
                <a:latin typeface="+mj-ea"/>
                <a:ea typeface="+mj-ea"/>
                <a:sym typeface="+mn-ea"/>
              </a:rPr>
              <a:t>成交业务订单比例</a:t>
            </a:r>
            <a:endParaRPr lang="zh-CN" altLang="en-US" sz="1345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297" y="442096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5720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5915025"/>
            <a:ext cx="10260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12172950"/>
            <a:ext cx="10260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83660" y="419194"/>
            <a:ext cx="1539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执行监控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18260" y="833755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线下导购监控动作：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9000" y="1772920"/>
            <a:ext cx="83362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/>
              <a:t>①日报：</a:t>
            </a:r>
            <a:r>
              <a:rPr lang="zh-CN" altLang="en-US" sz="1600"/>
              <a:t>每日汇总前一天各片区导购企微运营数据清单，以</a:t>
            </a:r>
            <a:r>
              <a:rPr lang="en-US" altLang="zh-CN" sz="1600"/>
              <a:t>“</a:t>
            </a:r>
            <a:r>
              <a:rPr lang="zh-CN" altLang="en-US" sz="1600"/>
              <a:t>文字</a:t>
            </a:r>
            <a:r>
              <a:rPr lang="en-US" altLang="zh-CN" sz="1600"/>
              <a:t>+</a:t>
            </a:r>
            <a:r>
              <a:rPr lang="zh-CN" altLang="en-US" sz="1600"/>
              <a:t>报表</a:t>
            </a:r>
            <a:r>
              <a:rPr lang="en-US" altLang="zh-CN" sz="1600"/>
              <a:t>”</a:t>
            </a:r>
            <a:r>
              <a:rPr lang="zh-CN" altLang="en-US" sz="1600"/>
              <a:t>形式发送给片区管理员，片区管理员基于报表对片区导购执行情况实时跟进优化。</a:t>
            </a:r>
          </a:p>
          <a:p>
            <a:pPr>
              <a:lnSpc>
                <a:spcPct val="150000"/>
              </a:lnSpc>
            </a:pP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 b="1"/>
              <a:t>②周报</a:t>
            </a:r>
            <a:r>
              <a:rPr lang="en-US" altLang="zh-CN" sz="1600" b="1"/>
              <a:t>/</a:t>
            </a:r>
            <a:r>
              <a:rPr lang="zh-CN" altLang="en-US" sz="1600" b="1"/>
              <a:t>月报：</a:t>
            </a:r>
            <a:r>
              <a:rPr lang="zh-CN" altLang="en-US" sz="1600"/>
              <a:t>每周</a:t>
            </a:r>
            <a:r>
              <a:rPr lang="en-US" altLang="zh-CN" sz="1600"/>
              <a:t>/</a:t>
            </a:r>
            <a:r>
              <a:rPr lang="zh-CN" altLang="en-US" sz="1600"/>
              <a:t>月将导购企微数据汇总输出为长图报表形式发送给片区管理员，并在企微公告上对全体企微导购推送，对做得好的片区导购给予鼓励，做得差的导购进行分析指导。</a:t>
            </a: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702E"/>
                </a:solidFill>
              </a:rPr>
              <a:t>（用长图报表的形式推送，报表内容呈现更直观，也便于导购自行查阅。）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600" b="1" dirty="0">
                <a:solidFill>
                  <a:schemeClr val="tx1"/>
                </a:solidFill>
              </a:rPr>
              <a:t>案例中待优化点及改善方案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91870" y="1659890"/>
            <a:ext cx="84099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/>
              <a:t>待优化点：</a:t>
            </a:r>
            <a:r>
              <a:rPr lang="zh-CN" altLang="en-US"/>
              <a:t>部分一线导购在与客户交互多数还是习惯使用个微，不习惯使用企业微信。</a:t>
            </a:r>
          </a:p>
          <a:p>
            <a:pPr algn="l"/>
            <a:endParaRPr lang="zh-CN" altLang="en-US"/>
          </a:p>
          <a:p>
            <a:pPr algn="l"/>
            <a:r>
              <a:rPr lang="zh-CN" altLang="en-US" b="1"/>
              <a:t>改善点：</a:t>
            </a:r>
            <a:r>
              <a:rPr lang="zh-CN" altLang="en-US"/>
              <a:t>结合实际的业务场景，管理员可以要求一线导购所有内部沟通全部使用企业微信，来培养导购使用企微的习惯。</a:t>
            </a:r>
          </a:p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53560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针对案例的延伸思考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91586" y="1925969"/>
            <a:ext cx="644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/>
              <a:t>小结：</a:t>
            </a:r>
            <a:r>
              <a:rPr lang="zh-CN" altLang="en-US" dirty="0" smtClean="0"/>
              <a:t>在线</a:t>
            </a:r>
            <a:r>
              <a:rPr lang="zh-CN" altLang="en-US" dirty="0"/>
              <a:t>下导购场景的私域项目中</a:t>
            </a:r>
            <a:r>
              <a:rPr lang="zh-CN" altLang="en-US" dirty="0" smtClean="0"/>
              <a:t>，提升导购运营技巧，提高对导购的有效把控，是可以大幅度提高导购对用户的转化；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把导购培养成品牌化，温度化的超级导购，实现“导购私域</a:t>
            </a:r>
            <a:r>
              <a:rPr lang="en-US" altLang="zh-CN" dirty="0" smtClean="0"/>
              <a:t>KOC</a:t>
            </a:r>
            <a:r>
              <a:rPr lang="zh-CN" altLang="en-US" dirty="0" smtClean="0"/>
              <a:t>模型”。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7580" y="2016125"/>
            <a:ext cx="80829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rgbClr val="C00000"/>
                </a:solidFill>
              </a:rPr>
              <a:t>本次案例目标：</a:t>
            </a:r>
          </a:p>
          <a:p>
            <a:pPr>
              <a:lnSpc>
                <a:spcPct val="110000"/>
              </a:lnSpc>
            </a:pPr>
            <a:r>
              <a:rPr lang="zh-CN" altLang="en-US" sz="2000" b="1" dirty="0"/>
              <a:t>在线下导购场景，除了对导购进行日常运营流程支撑外，</a:t>
            </a:r>
            <a:r>
              <a:rPr lang="zh-CN" altLang="en-US" sz="2000" b="1" dirty="0">
                <a:solidFill>
                  <a:srgbClr val="FF0000"/>
                </a:solidFill>
              </a:rPr>
              <a:t>如何对线下导购进行有效管理</a:t>
            </a:r>
            <a:r>
              <a:rPr lang="zh-CN" altLang="en-US" sz="2000" b="1" dirty="0"/>
              <a:t>，引导线下导购积极自主在企微进行拉新、留存、转化等动作，实现粉丝数、业务数增长。</a:t>
            </a:r>
            <a:endParaRPr lang="en-US" altLang="zh-CN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0435" y="43815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案例关键词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: 圆角 133"/>
          <p:cNvSpPr/>
          <p:nvPr>
            <p:custDataLst>
              <p:tags r:id="rId1"/>
            </p:custDataLst>
          </p:nvPr>
        </p:nvSpPr>
        <p:spPr>
          <a:xfrm>
            <a:off x="1808480" y="1374140"/>
            <a:ext cx="2432050" cy="948690"/>
          </a:xfrm>
          <a:prstGeom prst="roundRect">
            <a:avLst>
              <a:gd name="adj" fmla="val 50000"/>
            </a:avLst>
          </a:prstGeom>
          <a:solidFill>
            <a:srgbClr val="1D6DC2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9" name="文本框 138"/>
          <p:cNvSpPr txBox="1"/>
          <p:nvPr>
            <p:custDataLst>
              <p:tags r:id="rId2"/>
            </p:custDataLst>
          </p:nvPr>
        </p:nvSpPr>
        <p:spPr>
          <a:xfrm>
            <a:off x="2227508" y="1629363"/>
            <a:ext cx="1549717" cy="397156"/>
          </a:xfrm>
          <a:prstGeom prst="rect">
            <a:avLst/>
          </a:prstGeom>
          <a:noFill/>
        </p:spPr>
        <p:txBody>
          <a:bodyPr wrap="square"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分权分域</a:t>
            </a:r>
          </a:p>
        </p:txBody>
      </p:sp>
      <p:sp>
        <p:nvSpPr>
          <p:cNvPr id="142" name="矩形: 圆角 141"/>
          <p:cNvSpPr/>
          <p:nvPr>
            <p:custDataLst>
              <p:tags r:id="rId3"/>
            </p:custDataLst>
          </p:nvPr>
        </p:nvSpPr>
        <p:spPr>
          <a:xfrm>
            <a:off x="6060440" y="1332865"/>
            <a:ext cx="2432050" cy="989965"/>
          </a:xfrm>
          <a:prstGeom prst="roundRect">
            <a:avLst>
              <a:gd name="adj" fmla="val 50000"/>
            </a:avLst>
          </a:prstGeom>
          <a:solidFill>
            <a:srgbClr val="0088D5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3" name="文本框 142"/>
          <p:cNvSpPr txBox="1"/>
          <p:nvPr>
            <p:custDataLst>
              <p:tags r:id="rId4"/>
            </p:custDataLst>
          </p:nvPr>
        </p:nvSpPr>
        <p:spPr>
          <a:xfrm>
            <a:off x="6501540" y="1629363"/>
            <a:ext cx="1549717" cy="397156"/>
          </a:xfrm>
          <a:prstGeom prst="rect">
            <a:avLst/>
          </a:prstGeom>
          <a:noFill/>
        </p:spPr>
        <p:txBody>
          <a:bodyPr wrap="square"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考核激励</a:t>
            </a:r>
          </a:p>
        </p:txBody>
      </p:sp>
      <p:sp>
        <p:nvSpPr>
          <p:cNvPr id="161" name="矩形: 圆角 160"/>
          <p:cNvSpPr/>
          <p:nvPr>
            <p:custDataLst>
              <p:tags r:id="rId5"/>
            </p:custDataLst>
          </p:nvPr>
        </p:nvSpPr>
        <p:spPr>
          <a:xfrm>
            <a:off x="1786255" y="3041650"/>
            <a:ext cx="2432050" cy="942975"/>
          </a:xfrm>
          <a:prstGeom prst="roundRect">
            <a:avLst>
              <a:gd name="adj" fmla="val 50000"/>
            </a:avLst>
          </a:prstGeom>
          <a:solidFill>
            <a:srgbClr val="009ECA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2" name="文本框 161"/>
          <p:cNvSpPr txBox="1"/>
          <p:nvPr>
            <p:custDataLst>
              <p:tags r:id="rId6"/>
            </p:custDataLst>
          </p:nvPr>
        </p:nvSpPr>
        <p:spPr>
          <a:xfrm>
            <a:off x="2227508" y="3300382"/>
            <a:ext cx="1549717" cy="397156"/>
          </a:xfrm>
          <a:prstGeom prst="rect">
            <a:avLst/>
          </a:prstGeom>
          <a:noFill/>
        </p:spPr>
        <p:txBody>
          <a:bodyPr wrap="square"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培训赋能</a:t>
            </a:r>
          </a:p>
        </p:txBody>
      </p:sp>
      <p:sp>
        <p:nvSpPr>
          <p:cNvPr id="165" name="矩形: 圆角 164"/>
          <p:cNvSpPr/>
          <p:nvPr>
            <p:custDataLst>
              <p:tags r:id="rId7"/>
            </p:custDataLst>
          </p:nvPr>
        </p:nvSpPr>
        <p:spPr>
          <a:xfrm>
            <a:off x="6106160" y="3013075"/>
            <a:ext cx="2432050" cy="970915"/>
          </a:xfrm>
          <a:prstGeom prst="roundRect">
            <a:avLst>
              <a:gd name="adj" fmla="val 50000"/>
            </a:avLst>
          </a:prstGeom>
          <a:solidFill>
            <a:srgbClr val="00AFA2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6" name="文本框 165"/>
          <p:cNvSpPr txBox="1"/>
          <p:nvPr>
            <p:custDataLst>
              <p:tags r:id="rId8"/>
            </p:custDataLst>
          </p:nvPr>
        </p:nvSpPr>
        <p:spPr>
          <a:xfrm>
            <a:off x="6547260" y="3300382"/>
            <a:ext cx="1549717" cy="397156"/>
          </a:xfrm>
          <a:prstGeom prst="rect">
            <a:avLst/>
          </a:prstGeom>
          <a:noFill/>
        </p:spPr>
        <p:txBody>
          <a:bodyPr wrap="square"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执行监控</a:t>
            </a:r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784079" y="2048995"/>
            <a:ext cx="803833" cy="11775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3275" y="330454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/>
              <a:t>线下导购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3191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96795" y="263525"/>
            <a:ext cx="3611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-apple-system"/>
                <a:sym typeface="+mn-ea"/>
              </a:rPr>
              <a:t>对导购进行有效管理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  <a:sym typeface="+mn-ea"/>
              </a:rPr>
              <a:t>——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分权分域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25" y="1233805"/>
            <a:ext cx="9157335" cy="42849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2936" y="43191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对角圆角 7"/>
          <p:cNvSpPr/>
          <p:nvPr/>
        </p:nvSpPr>
        <p:spPr>
          <a:xfrm>
            <a:off x="1593497" y="3658500"/>
            <a:ext cx="3804356" cy="328762"/>
          </a:xfrm>
          <a:prstGeom prst="round2Diag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75" y="1205230"/>
            <a:ext cx="9149715" cy="4348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96795" y="263525"/>
            <a:ext cx="3611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-apple-system"/>
                <a:sym typeface="+mn-ea"/>
              </a:rPr>
              <a:t>对导购进行有效管理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  <a:sym typeface="+mn-ea"/>
              </a:rPr>
              <a:t>——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分权分域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809" y="43641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296160" y="313055"/>
            <a:ext cx="381825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-apple-system"/>
              </a:rPr>
              <a:t>对导购进行有效管理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</a:rPr>
              <a:t>——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激励考核</a:t>
            </a:r>
            <a:endParaRPr lang="zh-CN" altLang="en-US" b="1" dirty="0">
              <a:solidFill>
                <a:srgbClr val="FF0000"/>
              </a:solidFill>
              <a:latin typeface="-apple-system"/>
              <a:sym typeface="+mn-ea"/>
            </a:endParaRPr>
          </a:p>
        </p:txBody>
      </p:sp>
      <p:sp>
        <p:nvSpPr>
          <p:cNvPr id="48" name="椭圆 27"/>
          <p:cNvSpPr>
            <a:spLocks noChangeArrowheads="1"/>
          </p:cNvSpPr>
          <p:nvPr/>
        </p:nvSpPr>
        <p:spPr bwMode="auto">
          <a:xfrm>
            <a:off x="1290955" y="2059305"/>
            <a:ext cx="1217295" cy="1196975"/>
          </a:xfrm>
          <a:prstGeom prst="ellipse">
            <a:avLst/>
          </a:prstGeom>
          <a:solidFill>
            <a:srgbClr val="2F3950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12"/>
          <p:cNvSpPr>
            <a:spLocks noChangeArrowheads="1"/>
          </p:cNvSpPr>
          <p:nvPr/>
        </p:nvSpPr>
        <p:spPr bwMode="auto">
          <a:xfrm>
            <a:off x="1529080" y="2298700"/>
            <a:ext cx="767080" cy="717550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椭圆 26"/>
          <p:cNvSpPr>
            <a:spLocks noChangeArrowheads="1"/>
          </p:cNvSpPr>
          <p:nvPr/>
        </p:nvSpPr>
        <p:spPr bwMode="auto">
          <a:xfrm>
            <a:off x="4286885" y="2059305"/>
            <a:ext cx="1243965" cy="1196340"/>
          </a:xfrm>
          <a:prstGeom prst="ellipse">
            <a:avLst/>
          </a:prstGeom>
          <a:solidFill>
            <a:srgbClr val="2997F9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Freeform 5"/>
          <p:cNvSpPr>
            <a:spLocks noEditPoints="1" noChangeArrowheads="1"/>
          </p:cNvSpPr>
          <p:nvPr/>
        </p:nvSpPr>
        <p:spPr bwMode="auto">
          <a:xfrm>
            <a:off x="4544695" y="2346325"/>
            <a:ext cx="728980" cy="622300"/>
          </a:xfrm>
          <a:custGeom>
            <a:avLst/>
            <a:gdLst>
              <a:gd name="T0" fmla="*/ 20 w 86"/>
              <a:gd name="T1" fmla="*/ 2 h 70"/>
              <a:gd name="T2" fmla="*/ 60 w 86"/>
              <a:gd name="T3" fmla="*/ 2 h 70"/>
              <a:gd name="T4" fmla="*/ 80 w 86"/>
              <a:gd name="T5" fmla="*/ 6 h 70"/>
              <a:gd name="T6" fmla="*/ 74 w 86"/>
              <a:gd name="T7" fmla="*/ 26 h 70"/>
              <a:gd name="T8" fmla="*/ 59 w 86"/>
              <a:gd name="T9" fmla="*/ 8 h 70"/>
              <a:gd name="T10" fmla="*/ 43 w 86"/>
              <a:gd name="T11" fmla="*/ 54 h 70"/>
              <a:gd name="T12" fmla="*/ 49 w 86"/>
              <a:gd name="T13" fmla="*/ 58 h 70"/>
              <a:gd name="T14" fmla="*/ 50 w 86"/>
              <a:gd name="T15" fmla="*/ 59 h 70"/>
              <a:gd name="T16" fmla="*/ 40 w 86"/>
              <a:gd name="T17" fmla="*/ 60 h 70"/>
              <a:gd name="T18" fmla="*/ 22 w 86"/>
              <a:gd name="T19" fmla="*/ 60 h 70"/>
              <a:gd name="T20" fmla="*/ 0 w 86"/>
              <a:gd name="T21" fmla="*/ 58 h 70"/>
              <a:gd name="T22" fmla="*/ 3 w 86"/>
              <a:gd name="T23" fmla="*/ 3 h 70"/>
              <a:gd name="T24" fmla="*/ 59 w 86"/>
              <a:gd name="T25" fmla="*/ 37 h 70"/>
              <a:gd name="T26" fmla="*/ 57 w 86"/>
              <a:gd name="T27" fmla="*/ 51 h 70"/>
              <a:gd name="T28" fmla="*/ 72 w 86"/>
              <a:gd name="T29" fmla="*/ 53 h 70"/>
              <a:gd name="T30" fmla="*/ 74 w 86"/>
              <a:gd name="T31" fmla="*/ 39 h 70"/>
              <a:gd name="T32" fmla="*/ 56 w 86"/>
              <a:gd name="T33" fmla="*/ 33 h 70"/>
              <a:gd name="T34" fmla="*/ 53 w 86"/>
              <a:gd name="T35" fmla="*/ 55 h 70"/>
              <a:gd name="T36" fmla="*/ 73 w 86"/>
              <a:gd name="T37" fmla="*/ 59 h 70"/>
              <a:gd name="T38" fmla="*/ 79 w 86"/>
              <a:gd name="T39" fmla="*/ 68 h 70"/>
              <a:gd name="T40" fmla="*/ 84 w 86"/>
              <a:gd name="T41" fmla="*/ 69 h 70"/>
              <a:gd name="T42" fmla="*/ 80 w 86"/>
              <a:gd name="T43" fmla="*/ 57 h 70"/>
              <a:gd name="T44" fmla="*/ 81 w 86"/>
              <a:gd name="T45" fmla="*/ 47 h 70"/>
              <a:gd name="T46" fmla="*/ 67 w 86"/>
              <a:gd name="T47" fmla="*/ 29 h 70"/>
              <a:gd name="T48" fmla="*/ 58 w 86"/>
              <a:gd name="T49" fmla="*/ 46 h 70"/>
              <a:gd name="T50" fmla="*/ 58 w 86"/>
              <a:gd name="T51" fmla="*/ 46 h 70"/>
              <a:gd name="T52" fmla="*/ 47 w 86"/>
              <a:gd name="T53" fmla="*/ 19 h 70"/>
              <a:gd name="T54" fmla="*/ 71 w 86"/>
              <a:gd name="T55" fmla="*/ 24 h 70"/>
              <a:gd name="T56" fmla="*/ 71 w 86"/>
              <a:gd name="T57" fmla="*/ 15 h 70"/>
              <a:gd name="T58" fmla="*/ 47 w 86"/>
              <a:gd name="T59" fmla="*/ 14 h 70"/>
              <a:gd name="T60" fmla="*/ 71 w 86"/>
              <a:gd name="T61" fmla="*/ 15 h 70"/>
              <a:gd name="T62" fmla="*/ 10 w 86"/>
              <a:gd name="T63" fmla="*/ 51 h 70"/>
              <a:gd name="T64" fmla="*/ 34 w 86"/>
              <a:gd name="T65" fmla="*/ 46 h 70"/>
              <a:gd name="T66" fmla="*/ 10 w 86"/>
              <a:gd name="T67" fmla="*/ 41 h 70"/>
              <a:gd name="T68" fmla="*/ 34 w 86"/>
              <a:gd name="T69" fmla="*/ 41 h 70"/>
              <a:gd name="T70" fmla="*/ 10 w 86"/>
              <a:gd name="T71" fmla="*/ 41 h 70"/>
              <a:gd name="T72" fmla="*/ 10 w 86"/>
              <a:gd name="T73" fmla="*/ 37 h 70"/>
              <a:gd name="T74" fmla="*/ 34 w 86"/>
              <a:gd name="T75" fmla="*/ 32 h 70"/>
              <a:gd name="T76" fmla="*/ 22 w 86"/>
              <a:gd name="T77" fmla="*/ 25 h 70"/>
              <a:gd name="T78" fmla="*/ 34 w 86"/>
              <a:gd name="T79" fmla="*/ 27 h 70"/>
              <a:gd name="T80" fmla="*/ 22 w 86"/>
              <a:gd name="T81" fmla="*/ 25 h 70"/>
              <a:gd name="T82" fmla="*/ 22 w 86"/>
              <a:gd name="T83" fmla="*/ 21 h 70"/>
              <a:gd name="T84" fmla="*/ 34 w 86"/>
              <a:gd name="T85" fmla="*/ 18 h 70"/>
              <a:gd name="T86" fmla="*/ 22 w 86"/>
              <a:gd name="T87" fmla="*/ 14 h 70"/>
              <a:gd name="T88" fmla="*/ 34 w 86"/>
              <a:gd name="T89" fmla="*/ 15 h 70"/>
              <a:gd name="T90" fmla="*/ 22 w 86"/>
              <a:gd name="T91" fmla="*/ 14 h 70"/>
              <a:gd name="T92" fmla="*/ 9 w 86"/>
              <a:gd name="T93" fmla="*/ 31 h 70"/>
              <a:gd name="T94" fmla="*/ 19 w 86"/>
              <a:gd name="T95" fmla="*/ 13 h 70"/>
              <a:gd name="T96" fmla="*/ 21 w 86"/>
              <a:gd name="T97" fmla="*/ 8 h 70"/>
              <a:gd name="T98" fmla="*/ 5 w 86"/>
              <a:gd name="T99" fmla="*/ 56 h 70"/>
              <a:gd name="T100" fmla="*/ 37 w 86"/>
              <a:gd name="T101" fmla="*/ 54 h 70"/>
              <a:gd name="T102" fmla="*/ 21 w 86"/>
              <a:gd name="T103" fmla="*/ 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6" h="70">
                <a:moveTo>
                  <a:pt x="3" y="3"/>
                </a:moveTo>
                <a:cubicBezTo>
                  <a:pt x="8" y="4"/>
                  <a:pt x="14" y="3"/>
                  <a:pt x="20" y="2"/>
                </a:cubicBezTo>
                <a:cubicBezTo>
                  <a:pt x="28" y="1"/>
                  <a:pt x="35" y="0"/>
                  <a:pt x="40" y="3"/>
                </a:cubicBezTo>
                <a:cubicBezTo>
                  <a:pt x="45" y="0"/>
                  <a:pt x="52" y="1"/>
                  <a:pt x="60" y="2"/>
                </a:cubicBezTo>
                <a:cubicBezTo>
                  <a:pt x="65" y="3"/>
                  <a:pt x="72" y="4"/>
                  <a:pt x="77" y="3"/>
                </a:cubicBezTo>
                <a:cubicBezTo>
                  <a:pt x="80" y="6"/>
                  <a:pt x="80" y="6"/>
                  <a:pt x="80" y="6"/>
                </a:cubicBezTo>
                <a:cubicBezTo>
                  <a:pt x="80" y="30"/>
                  <a:pt x="80" y="30"/>
                  <a:pt x="80" y="30"/>
                </a:cubicBezTo>
                <a:cubicBezTo>
                  <a:pt x="78" y="28"/>
                  <a:pt x="76" y="27"/>
                  <a:pt x="74" y="26"/>
                </a:cubicBezTo>
                <a:cubicBezTo>
                  <a:pt x="74" y="9"/>
                  <a:pt x="74" y="9"/>
                  <a:pt x="74" y="9"/>
                </a:cubicBezTo>
                <a:cubicBezTo>
                  <a:pt x="69" y="9"/>
                  <a:pt x="64" y="8"/>
                  <a:pt x="59" y="8"/>
                </a:cubicBezTo>
                <a:cubicBezTo>
                  <a:pt x="52" y="7"/>
                  <a:pt x="46" y="6"/>
                  <a:pt x="43" y="8"/>
                </a:cubicBezTo>
                <a:cubicBezTo>
                  <a:pt x="43" y="54"/>
                  <a:pt x="43" y="54"/>
                  <a:pt x="43" y="54"/>
                </a:cubicBezTo>
                <a:cubicBezTo>
                  <a:pt x="44" y="54"/>
                  <a:pt x="45" y="54"/>
                  <a:pt x="47" y="54"/>
                </a:cubicBezTo>
                <a:cubicBezTo>
                  <a:pt x="47" y="55"/>
                  <a:pt x="48" y="56"/>
                  <a:pt x="49" y="58"/>
                </a:cubicBezTo>
                <a:cubicBezTo>
                  <a:pt x="50" y="58"/>
                  <a:pt x="50" y="59"/>
                  <a:pt x="51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46" y="59"/>
                  <a:pt x="43" y="59"/>
                  <a:pt x="41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38" y="60"/>
                  <a:pt x="38" y="60"/>
                  <a:pt x="38" y="60"/>
                </a:cubicBezTo>
                <a:cubicBezTo>
                  <a:pt x="36" y="59"/>
                  <a:pt x="29" y="59"/>
                  <a:pt x="22" y="60"/>
                </a:cubicBezTo>
                <a:cubicBezTo>
                  <a:pt x="15" y="61"/>
                  <a:pt x="8" y="62"/>
                  <a:pt x="2" y="61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"/>
                  <a:pt x="0" y="6"/>
                  <a:pt x="0" y="6"/>
                </a:cubicBezTo>
                <a:cubicBezTo>
                  <a:pt x="3" y="3"/>
                  <a:pt x="3" y="3"/>
                  <a:pt x="3" y="3"/>
                </a:cubicBezTo>
                <a:close/>
                <a:moveTo>
                  <a:pt x="67" y="35"/>
                </a:moveTo>
                <a:cubicBezTo>
                  <a:pt x="64" y="34"/>
                  <a:pt x="61" y="35"/>
                  <a:pt x="59" y="37"/>
                </a:cubicBezTo>
                <a:cubicBezTo>
                  <a:pt x="57" y="39"/>
                  <a:pt x="56" y="41"/>
                  <a:pt x="55" y="44"/>
                </a:cubicBezTo>
                <a:cubicBezTo>
                  <a:pt x="55" y="46"/>
                  <a:pt x="56" y="49"/>
                  <a:pt x="57" y="51"/>
                </a:cubicBezTo>
                <a:cubicBezTo>
                  <a:pt x="59" y="54"/>
                  <a:pt x="62" y="55"/>
                  <a:pt x="64" y="55"/>
                </a:cubicBezTo>
                <a:cubicBezTo>
                  <a:pt x="67" y="56"/>
                  <a:pt x="70" y="55"/>
                  <a:pt x="72" y="53"/>
                </a:cubicBezTo>
                <a:cubicBezTo>
                  <a:pt x="74" y="51"/>
                  <a:pt x="76" y="49"/>
                  <a:pt x="76" y="46"/>
                </a:cubicBezTo>
                <a:cubicBezTo>
                  <a:pt x="76" y="44"/>
                  <a:pt x="75" y="41"/>
                  <a:pt x="74" y="39"/>
                </a:cubicBezTo>
                <a:cubicBezTo>
                  <a:pt x="72" y="36"/>
                  <a:pt x="69" y="35"/>
                  <a:pt x="67" y="35"/>
                </a:cubicBezTo>
                <a:close/>
                <a:moveTo>
                  <a:pt x="56" y="33"/>
                </a:moveTo>
                <a:cubicBezTo>
                  <a:pt x="52" y="35"/>
                  <a:pt x="50" y="39"/>
                  <a:pt x="50" y="43"/>
                </a:cubicBezTo>
                <a:cubicBezTo>
                  <a:pt x="50" y="47"/>
                  <a:pt x="51" y="51"/>
                  <a:pt x="53" y="55"/>
                </a:cubicBezTo>
                <a:cubicBezTo>
                  <a:pt x="56" y="58"/>
                  <a:pt x="60" y="60"/>
                  <a:pt x="64" y="60"/>
                </a:cubicBezTo>
                <a:cubicBezTo>
                  <a:pt x="67" y="61"/>
                  <a:pt x="70" y="60"/>
                  <a:pt x="73" y="59"/>
                </a:cubicBezTo>
                <a:cubicBezTo>
                  <a:pt x="73" y="60"/>
                  <a:pt x="73" y="61"/>
                  <a:pt x="74" y="61"/>
                </a:cubicBezTo>
                <a:cubicBezTo>
                  <a:pt x="79" y="68"/>
                  <a:pt x="79" y="68"/>
                  <a:pt x="79" y="68"/>
                </a:cubicBezTo>
                <a:cubicBezTo>
                  <a:pt x="80" y="70"/>
                  <a:pt x="83" y="70"/>
                  <a:pt x="84" y="69"/>
                </a:cubicBezTo>
                <a:cubicBezTo>
                  <a:pt x="84" y="69"/>
                  <a:pt x="84" y="69"/>
                  <a:pt x="84" y="69"/>
                </a:cubicBezTo>
                <a:cubicBezTo>
                  <a:pt x="86" y="67"/>
                  <a:pt x="86" y="65"/>
                  <a:pt x="85" y="63"/>
                </a:cubicBezTo>
                <a:cubicBezTo>
                  <a:pt x="80" y="57"/>
                  <a:pt x="80" y="57"/>
                  <a:pt x="80" y="57"/>
                </a:cubicBezTo>
                <a:cubicBezTo>
                  <a:pt x="79" y="56"/>
                  <a:pt x="78" y="55"/>
                  <a:pt x="77" y="55"/>
                </a:cubicBezTo>
                <a:cubicBezTo>
                  <a:pt x="79" y="53"/>
                  <a:pt x="81" y="50"/>
                  <a:pt x="81" y="47"/>
                </a:cubicBezTo>
                <a:cubicBezTo>
                  <a:pt x="82" y="43"/>
                  <a:pt x="81" y="39"/>
                  <a:pt x="78" y="35"/>
                </a:cubicBezTo>
                <a:cubicBezTo>
                  <a:pt x="75" y="32"/>
                  <a:pt x="71" y="30"/>
                  <a:pt x="67" y="29"/>
                </a:cubicBezTo>
                <a:cubicBezTo>
                  <a:pt x="63" y="29"/>
                  <a:pt x="59" y="30"/>
                  <a:pt x="56" y="33"/>
                </a:cubicBezTo>
                <a:close/>
                <a:moveTo>
                  <a:pt x="58" y="46"/>
                </a:moveTo>
                <a:cubicBezTo>
                  <a:pt x="60" y="41"/>
                  <a:pt x="64" y="39"/>
                  <a:pt x="70" y="38"/>
                </a:cubicBezTo>
                <a:cubicBezTo>
                  <a:pt x="64" y="34"/>
                  <a:pt x="57" y="40"/>
                  <a:pt x="58" y="46"/>
                </a:cubicBezTo>
                <a:close/>
                <a:moveTo>
                  <a:pt x="71" y="21"/>
                </a:moveTo>
                <a:cubicBezTo>
                  <a:pt x="65" y="21"/>
                  <a:pt x="51" y="19"/>
                  <a:pt x="47" y="19"/>
                </a:cubicBezTo>
                <a:cubicBezTo>
                  <a:pt x="47" y="20"/>
                  <a:pt x="47" y="21"/>
                  <a:pt x="47" y="21"/>
                </a:cubicBezTo>
                <a:cubicBezTo>
                  <a:pt x="51" y="21"/>
                  <a:pt x="67" y="24"/>
                  <a:pt x="71" y="24"/>
                </a:cubicBezTo>
                <a:cubicBezTo>
                  <a:pt x="71" y="23"/>
                  <a:pt x="71" y="22"/>
                  <a:pt x="71" y="21"/>
                </a:cubicBezTo>
                <a:close/>
                <a:moveTo>
                  <a:pt x="71" y="15"/>
                </a:moveTo>
                <a:cubicBezTo>
                  <a:pt x="65" y="15"/>
                  <a:pt x="51" y="12"/>
                  <a:pt x="47" y="12"/>
                </a:cubicBezTo>
                <a:cubicBezTo>
                  <a:pt x="47" y="13"/>
                  <a:pt x="47" y="14"/>
                  <a:pt x="47" y="14"/>
                </a:cubicBezTo>
                <a:cubicBezTo>
                  <a:pt x="51" y="14"/>
                  <a:pt x="67" y="17"/>
                  <a:pt x="71" y="17"/>
                </a:cubicBezTo>
                <a:cubicBezTo>
                  <a:pt x="71" y="16"/>
                  <a:pt x="71" y="15"/>
                  <a:pt x="71" y="15"/>
                </a:cubicBezTo>
                <a:close/>
                <a:moveTo>
                  <a:pt x="10" y="49"/>
                </a:moveTo>
                <a:cubicBezTo>
                  <a:pt x="10" y="49"/>
                  <a:pt x="10" y="50"/>
                  <a:pt x="10" y="51"/>
                </a:cubicBezTo>
                <a:cubicBezTo>
                  <a:pt x="14" y="51"/>
                  <a:pt x="29" y="48"/>
                  <a:pt x="34" y="48"/>
                </a:cubicBezTo>
                <a:cubicBezTo>
                  <a:pt x="34" y="48"/>
                  <a:pt x="34" y="47"/>
                  <a:pt x="34" y="46"/>
                </a:cubicBezTo>
                <a:cubicBezTo>
                  <a:pt x="30" y="46"/>
                  <a:pt x="15" y="49"/>
                  <a:pt x="10" y="49"/>
                </a:cubicBezTo>
                <a:close/>
                <a:moveTo>
                  <a:pt x="10" y="41"/>
                </a:moveTo>
                <a:cubicBezTo>
                  <a:pt x="10" y="42"/>
                  <a:pt x="10" y="43"/>
                  <a:pt x="10" y="43"/>
                </a:cubicBezTo>
                <a:cubicBezTo>
                  <a:pt x="14" y="44"/>
                  <a:pt x="29" y="41"/>
                  <a:pt x="34" y="41"/>
                </a:cubicBezTo>
                <a:cubicBezTo>
                  <a:pt x="34" y="40"/>
                  <a:pt x="34" y="40"/>
                  <a:pt x="34" y="39"/>
                </a:cubicBezTo>
                <a:cubicBezTo>
                  <a:pt x="30" y="39"/>
                  <a:pt x="15" y="41"/>
                  <a:pt x="10" y="41"/>
                </a:cubicBezTo>
                <a:close/>
                <a:moveTo>
                  <a:pt x="10" y="34"/>
                </a:moveTo>
                <a:cubicBezTo>
                  <a:pt x="10" y="35"/>
                  <a:pt x="10" y="36"/>
                  <a:pt x="10" y="37"/>
                </a:cubicBezTo>
                <a:cubicBezTo>
                  <a:pt x="14" y="37"/>
                  <a:pt x="29" y="34"/>
                  <a:pt x="34" y="34"/>
                </a:cubicBezTo>
                <a:cubicBezTo>
                  <a:pt x="34" y="33"/>
                  <a:pt x="34" y="33"/>
                  <a:pt x="34" y="32"/>
                </a:cubicBezTo>
                <a:cubicBezTo>
                  <a:pt x="30" y="32"/>
                  <a:pt x="15" y="34"/>
                  <a:pt x="10" y="34"/>
                </a:cubicBezTo>
                <a:close/>
                <a:moveTo>
                  <a:pt x="22" y="25"/>
                </a:moveTo>
                <a:cubicBezTo>
                  <a:pt x="22" y="26"/>
                  <a:pt x="22" y="27"/>
                  <a:pt x="22" y="28"/>
                </a:cubicBezTo>
                <a:cubicBezTo>
                  <a:pt x="25" y="28"/>
                  <a:pt x="29" y="26"/>
                  <a:pt x="34" y="27"/>
                </a:cubicBezTo>
                <a:cubicBezTo>
                  <a:pt x="34" y="26"/>
                  <a:pt x="34" y="25"/>
                  <a:pt x="34" y="24"/>
                </a:cubicBezTo>
                <a:cubicBezTo>
                  <a:pt x="30" y="24"/>
                  <a:pt x="26" y="25"/>
                  <a:pt x="22" y="25"/>
                </a:cubicBezTo>
                <a:close/>
                <a:moveTo>
                  <a:pt x="22" y="19"/>
                </a:moveTo>
                <a:cubicBezTo>
                  <a:pt x="22" y="20"/>
                  <a:pt x="22" y="21"/>
                  <a:pt x="22" y="21"/>
                </a:cubicBezTo>
                <a:cubicBezTo>
                  <a:pt x="25" y="21"/>
                  <a:pt x="29" y="20"/>
                  <a:pt x="34" y="20"/>
                </a:cubicBezTo>
                <a:cubicBezTo>
                  <a:pt x="34" y="20"/>
                  <a:pt x="34" y="19"/>
                  <a:pt x="34" y="18"/>
                </a:cubicBezTo>
                <a:cubicBezTo>
                  <a:pt x="30" y="18"/>
                  <a:pt x="26" y="19"/>
                  <a:pt x="22" y="19"/>
                </a:cubicBezTo>
                <a:close/>
                <a:moveTo>
                  <a:pt x="22" y="14"/>
                </a:moveTo>
                <a:cubicBezTo>
                  <a:pt x="22" y="15"/>
                  <a:pt x="22" y="15"/>
                  <a:pt x="22" y="16"/>
                </a:cubicBezTo>
                <a:cubicBezTo>
                  <a:pt x="25" y="16"/>
                  <a:pt x="29" y="15"/>
                  <a:pt x="34" y="15"/>
                </a:cubicBezTo>
                <a:cubicBezTo>
                  <a:pt x="34" y="14"/>
                  <a:pt x="34" y="14"/>
                  <a:pt x="34" y="13"/>
                </a:cubicBezTo>
                <a:cubicBezTo>
                  <a:pt x="30" y="13"/>
                  <a:pt x="26" y="13"/>
                  <a:pt x="22" y="14"/>
                </a:cubicBezTo>
                <a:close/>
                <a:moveTo>
                  <a:pt x="9" y="14"/>
                </a:moveTo>
                <a:cubicBezTo>
                  <a:pt x="9" y="31"/>
                  <a:pt x="9" y="31"/>
                  <a:pt x="9" y="31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13"/>
                  <a:pt x="19" y="13"/>
                  <a:pt x="19" y="13"/>
                </a:cubicBezTo>
                <a:cubicBezTo>
                  <a:pt x="9" y="14"/>
                  <a:pt x="9" y="14"/>
                  <a:pt x="9" y="14"/>
                </a:cubicBezTo>
                <a:close/>
                <a:moveTo>
                  <a:pt x="21" y="8"/>
                </a:moveTo>
                <a:cubicBezTo>
                  <a:pt x="16" y="8"/>
                  <a:pt x="10" y="9"/>
                  <a:pt x="5" y="9"/>
                </a:cubicBezTo>
                <a:cubicBezTo>
                  <a:pt x="5" y="56"/>
                  <a:pt x="5" y="56"/>
                  <a:pt x="5" y="56"/>
                </a:cubicBezTo>
                <a:cubicBezTo>
                  <a:pt x="10" y="56"/>
                  <a:pt x="16" y="55"/>
                  <a:pt x="21" y="55"/>
                </a:cubicBezTo>
                <a:cubicBezTo>
                  <a:pt x="27" y="54"/>
                  <a:pt x="33" y="53"/>
                  <a:pt x="37" y="54"/>
                </a:cubicBezTo>
                <a:cubicBezTo>
                  <a:pt x="37" y="8"/>
                  <a:pt x="37" y="8"/>
                  <a:pt x="37" y="8"/>
                </a:cubicBezTo>
                <a:cubicBezTo>
                  <a:pt x="34" y="6"/>
                  <a:pt x="27" y="7"/>
                  <a:pt x="2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椭圆 23"/>
          <p:cNvSpPr>
            <a:spLocks noChangeArrowheads="1"/>
          </p:cNvSpPr>
          <p:nvPr/>
        </p:nvSpPr>
        <p:spPr bwMode="auto">
          <a:xfrm>
            <a:off x="7599680" y="2019935"/>
            <a:ext cx="1216025" cy="1236345"/>
          </a:xfrm>
          <a:prstGeom prst="ellipse">
            <a:avLst/>
          </a:prstGeom>
          <a:solidFill>
            <a:srgbClr val="55C4D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Freeform 9"/>
          <p:cNvSpPr>
            <a:spLocks noEditPoints="1" noChangeArrowheads="1"/>
          </p:cNvSpPr>
          <p:nvPr/>
        </p:nvSpPr>
        <p:spPr bwMode="auto">
          <a:xfrm>
            <a:off x="7894320" y="2298700"/>
            <a:ext cx="626110" cy="579120"/>
          </a:xfrm>
          <a:custGeom>
            <a:avLst/>
            <a:gdLst>
              <a:gd name="T0" fmla="*/ 22 w 67"/>
              <a:gd name="T1" fmla="*/ 52 h 52"/>
              <a:gd name="T2" fmla="*/ 30 w 67"/>
              <a:gd name="T3" fmla="*/ 52 h 52"/>
              <a:gd name="T4" fmla="*/ 32 w 67"/>
              <a:gd name="T5" fmla="*/ 51 h 52"/>
              <a:gd name="T6" fmla="*/ 32 w 67"/>
              <a:gd name="T7" fmla="*/ 34 h 52"/>
              <a:gd name="T8" fmla="*/ 27 w 67"/>
              <a:gd name="T9" fmla="*/ 31 h 52"/>
              <a:gd name="T10" fmla="*/ 20 w 67"/>
              <a:gd name="T11" fmla="*/ 35 h 52"/>
              <a:gd name="T12" fmla="*/ 20 w 67"/>
              <a:gd name="T13" fmla="*/ 51 h 52"/>
              <a:gd name="T14" fmla="*/ 22 w 67"/>
              <a:gd name="T15" fmla="*/ 52 h 52"/>
              <a:gd name="T16" fmla="*/ 0 w 67"/>
              <a:gd name="T17" fmla="*/ 34 h 52"/>
              <a:gd name="T18" fmla="*/ 25 w 67"/>
              <a:gd name="T19" fmla="*/ 19 h 52"/>
              <a:gd name="T20" fmla="*/ 27 w 67"/>
              <a:gd name="T21" fmla="*/ 18 h 52"/>
              <a:gd name="T22" fmla="*/ 28 w 67"/>
              <a:gd name="T23" fmla="*/ 19 h 52"/>
              <a:gd name="T24" fmla="*/ 36 w 67"/>
              <a:gd name="T25" fmla="*/ 23 h 52"/>
              <a:gd name="T26" fmla="*/ 56 w 67"/>
              <a:gd name="T27" fmla="*/ 6 h 52"/>
              <a:gd name="T28" fmla="*/ 53 w 67"/>
              <a:gd name="T29" fmla="*/ 3 h 52"/>
              <a:gd name="T30" fmla="*/ 60 w 67"/>
              <a:gd name="T31" fmla="*/ 1 h 52"/>
              <a:gd name="T32" fmla="*/ 67 w 67"/>
              <a:gd name="T33" fmla="*/ 0 h 52"/>
              <a:gd name="T34" fmla="*/ 65 w 67"/>
              <a:gd name="T35" fmla="*/ 7 h 52"/>
              <a:gd name="T36" fmla="*/ 63 w 67"/>
              <a:gd name="T37" fmla="*/ 14 h 52"/>
              <a:gd name="T38" fmla="*/ 60 w 67"/>
              <a:gd name="T39" fmla="*/ 10 h 52"/>
              <a:gd name="T40" fmla="*/ 38 w 67"/>
              <a:gd name="T41" fmla="*/ 29 h 52"/>
              <a:gd name="T42" fmla="*/ 36 w 67"/>
              <a:gd name="T43" fmla="*/ 31 h 52"/>
              <a:gd name="T44" fmla="*/ 35 w 67"/>
              <a:gd name="T45" fmla="*/ 30 h 52"/>
              <a:gd name="T46" fmla="*/ 27 w 67"/>
              <a:gd name="T47" fmla="*/ 25 h 52"/>
              <a:gd name="T48" fmla="*/ 3 w 67"/>
              <a:gd name="T49" fmla="*/ 39 h 52"/>
              <a:gd name="T50" fmla="*/ 0 w 67"/>
              <a:gd name="T51" fmla="*/ 34 h 52"/>
              <a:gd name="T52" fmla="*/ 6 w 67"/>
              <a:gd name="T53" fmla="*/ 52 h 52"/>
              <a:gd name="T54" fmla="*/ 14 w 67"/>
              <a:gd name="T55" fmla="*/ 52 h 52"/>
              <a:gd name="T56" fmla="*/ 16 w 67"/>
              <a:gd name="T57" fmla="*/ 51 h 52"/>
              <a:gd name="T58" fmla="*/ 16 w 67"/>
              <a:gd name="T59" fmla="*/ 38 h 52"/>
              <a:gd name="T60" fmla="*/ 4 w 67"/>
              <a:gd name="T61" fmla="*/ 44 h 52"/>
              <a:gd name="T62" fmla="*/ 4 w 67"/>
              <a:gd name="T63" fmla="*/ 51 h 52"/>
              <a:gd name="T64" fmla="*/ 6 w 67"/>
              <a:gd name="T65" fmla="*/ 52 h 52"/>
              <a:gd name="T66" fmla="*/ 38 w 67"/>
              <a:gd name="T67" fmla="*/ 52 h 52"/>
              <a:gd name="T68" fmla="*/ 46 w 67"/>
              <a:gd name="T69" fmla="*/ 52 h 52"/>
              <a:gd name="T70" fmla="*/ 48 w 67"/>
              <a:gd name="T71" fmla="*/ 51 h 52"/>
              <a:gd name="T72" fmla="*/ 48 w 67"/>
              <a:gd name="T73" fmla="*/ 27 h 52"/>
              <a:gd name="T74" fmla="*/ 48 w 67"/>
              <a:gd name="T75" fmla="*/ 27 h 52"/>
              <a:gd name="T76" fmla="*/ 37 w 67"/>
              <a:gd name="T77" fmla="*/ 37 h 52"/>
              <a:gd name="T78" fmla="*/ 37 w 67"/>
              <a:gd name="T79" fmla="*/ 36 h 52"/>
              <a:gd name="T80" fmla="*/ 37 w 67"/>
              <a:gd name="T81" fmla="*/ 51 h 52"/>
              <a:gd name="T82" fmla="*/ 38 w 67"/>
              <a:gd name="T83" fmla="*/ 52 h 52"/>
              <a:gd name="T84" fmla="*/ 55 w 67"/>
              <a:gd name="T85" fmla="*/ 52 h 52"/>
              <a:gd name="T86" fmla="*/ 62 w 67"/>
              <a:gd name="T87" fmla="*/ 52 h 52"/>
              <a:gd name="T88" fmla="*/ 64 w 67"/>
              <a:gd name="T89" fmla="*/ 51 h 52"/>
              <a:gd name="T90" fmla="*/ 64 w 67"/>
              <a:gd name="T91" fmla="*/ 22 h 52"/>
              <a:gd name="T92" fmla="*/ 60 w 67"/>
              <a:gd name="T93" fmla="*/ 17 h 52"/>
              <a:gd name="T94" fmla="*/ 53 w 67"/>
              <a:gd name="T95" fmla="*/ 23 h 52"/>
              <a:gd name="T96" fmla="*/ 53 w 67"/>
              <a:gd name="T97" fmla="*/ 51 h 52"/>
              <a:gd name="T98" fmla="*/ 55 w 67"/>
              <a:gd name="T99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7" h="52">
                <a:moveTo>
                  <a:pt x="22" y="52"/>
                </a:moveTo>
                <a:cubicBezTo>
                  <a:pt x="25" y="52"/>
                  <a:pt x="28" y="52"/>
                  <a:pt x="30" y="52"/>
                </a:cubicBezTo>
                <a:cubicBezTo>
                  <a:pt x="31" y="52"/>
                  <a:pt x="32" y="52"/>
                  <a:pt x="32" y="51"/>
                </a:cubicBezTo>
                <a:cubicBezTo>
                  <a:pt x="32" y="34"/>
                  <a:pt x="32" y="34"/>
                  <a:pt x="32" y="34"/>
                </a:cubicBezTo>
                <a:cubicBezTo>
                  <a:pt x="27" y="31"/>
                  <a:pt x="27" y="31"/>
                  <a:pt x="27" y="31"/>
                </a:cubicBezTo>
                <a:cubicBezTo>
                  <a:pt x="20" y="35"/>
                  <a:pt x="20" y="35"/>
                  <a:pt x="20" y="35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1" y="52"/>
                  <a:pt x="22" y="52"/>
                </a:cubicBezTo>
                <a:close/>
                <a:moveTo>
                  <a:pt x="0" y="34"/>
                </a:moveTo>
                <a:cubicBezTo>
                  <a:pt x="25" y="19"/>
                  <a:pt x="25" y="19"/>
                  <a:pt x="25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8" y="19"/>
                  <a:pt x="28" y="19"/>
                  <a:pt x="28" y="19"/>
                </a:cubicBezTo>
                <a:cubicBezTo>
                  <a:pt x="36" y="23"/>
                  <a:pt x="36" y="23"/>
                  <a:pt x="36" y="23"/>
                </a:cubicBezTo>
                <a:cubicBezTo>
                  <a:pt x="56" y="6"/>
                  <a:pt x="56" y="6"/>
                  <a:pt x="56" y="6"/>
                </a:cubicBezTo>
                <a:cubicBezTo>
                  <a:pt x="53" y="3"/>
                  <a:pt x="53" y="3"/>
                  <a:pt x="53" y="3"/>
                </a:cubicBezTo>
                <a:cubicBezTo>
                  <a:pt x="60" y="1"/>
                  <a:pt x="60" y="1"/>
                  <a:pt x="60" y="1"/>
                </a:cubicBezTo>
                <a:cubicBezTo>
                  <a:pt x="67" y="0"/>
                  <a:pt x="67" y="0"/>
                  <a:pt x="67" y="0"/>
                </a:cubicBezTo>
                <a:cubicBezTo>
                  <a:pt x="65" y="7"/>
                  <a:pt x="65" y="7"/>
                  <a:pt x="65" y="7"/>
                </a:cubicBezTo>
                <a:cubicBezTo>
                  <a:pt x="63" y="14"/>
                  <a:pt x="63" y="14"/>
                  <a:pt x="63" y="14"/>
                </a:cubicBezTo>
                <a:cubicBezTo>
                  <a:pt x="60" y="10"/>
                  <a:pt x="60" y="10"/>
                  <a:pt x="60" y="10"/>
                </a:cubicBezTo>
                <a:cubicBezTo>
                  <a:pt x="38" y="29"/>
                  <a:pt x="38" y="29"/>
                  <a:pt x="38" y="29"/>
                </a:cubicBezTo>
                <a:cubicBezTo>
                  <a:pt x="36" y="31"/>
                  <a:pt x="36" y="31"/>
                  <a:pt x="36" y="31"/>
                </a:cubicBezTo>
                <a:cubicBezTo>
                  <a:pt x="35" y="30"/>
                  <a:pt x="35" y="30"/>
                  <a:pt x="35" y="30"/>
                </a:cubicBezTo>
                <a:cubicBezTo>
                  <a:pt x="27" y="25"/>
                  <a:pt x="27" y="25"/>
                  <a:pt x="27" y="25"/>
                </a:cubicBezTo>
                <a:cubicBezTo>
                  <a:pt x="3" y="39"/>
                  <a:pt x="3" y="39"/>
                  <a:pt x="3" y="39"/>
                </a:cubicBezTo>
                <a:cubicBezTo>
                  <a:pt x="0" y="34"/>
                  <a:pt x="0" y="34"/>
                  <a:pt x="0" y="34"/>
                </a:cubicBezTo>
                <a:close/>
                <a:moveTo>
                  <a:pt x="6" y="52"/>
                </a:moveTo>
                <a:cubicBezTo>
                  <a:pt x="14" y="52"/>
                  <a:pt x="14" y="52"/>
                  <a:pt x="14" y="52"/>
                </a:cubicBezTo>
                <a:cubicBezTo>
                  <a:pt x="15" y="52"/>
                  <a:pt x="16" y="52"/>
                  <a:pt x="16" y="51"/>
                </a:cubicBezTo>
                <a:cubicBezTo>
                  <a:pt x="16" y="38"/>
                  <a:pt x="16" y="38"/>
                  <a:pt x="16" y="38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5" y="52"/>
                  <a:pt x="6" y="52"/>
                </a:cubicBezTo>
                <a:close/>
                <a:moveTo>
                  <a:pt x="38" y="52"/>
                </a:moveTo>
                <a:cubicBezTo>
                  <a:pt x="41" y="52"/>
                  <a:pt x="44" y="52"/>
                  <a:pt x="46" y="52"/>
                </a:cubicBezTo>
                <a:cubicBezTo>
                  <a:pt x="47" y="52"/>
                  <a:pt x="48" y="52"/>
                  <a:pt x="48" y="51"/>
                </a:cubicBezTo>
                <a:cubicBezTo>
                  <a:pt x="48" y="43"/>
                  <a:pt x="48" y="35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37" y="37"/>
                  <a:pt x="37" y="37"/>
                  <a:pt x="37" y="37"/>
                </a:cubicBezTo>
                <a:cubicBezTo>
                  <a:pt x="37" y="36"/>
                  <a:pt x="37" y="36"/>
                  <a:pt x="37" y="36"/>
                </a:cubicBezTo>
                <a:cubicBezTo>
                  <a:pt x="37" y="51"/>
                  <a:pt x="37" y="51"/>
                  <a:pt x="37" y="51"/>
                </a:cubicBezTo>
                <a:cubicBezTo>
                  <a:pt x="37" y="52"/>
                  <a:pt x="37" y="52"/>
                  <a:pt x="38" y="52"/>
                </a:cubicBezTo>
                <a:close/>
                <a:moveTo>
                  <a:pt x="55" y="52"/>
                </a:moveTo>
                <a:cubicBezTo>
                  <a:pt x="62" y="52"/>
                  <a:pt x="62" y="52"/>
                  <a:pt x="62" y="52"/>
                </a:cubicBezTo>
                <a:cubicBezTo>
                  <a:pt x="63" y="52"/>
                  <a:pt x="64" y="52"/>
                  <a:pt x="64" y="51"/>
                </a:cubicBezTo>
                <a:cubicBezTo>
                  <a:pt x="64" y="22"/>
                  <a:pt x="64" y="22"/>
                  <a:pt x="64" y="22"/>
                </a:cubicBezTo>
                <a:cubicBezTo>
                  <a:pt x="60" y="17"/>
                  <a:pt x="60" y="17"/>
                  <a:pt x="60" y="17"/>
                </a:cubicBezTo>
                <a:cubicBezTo>
                  <a:pt x="53" y="23"/>
                  <a:pt x="53" y="23"/>
                  <a:pt x="53" y="23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2"/>
                  <a:pt x="54" y="52"/>
                  <a:pt x="5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文本框 60"/>
          <p:cNvSpPr txBox="1">
            <a:spLocks noChangeArrowheads="1"/>
          </p:cNvSpPr>
          <p:nvPr/>
        </p:nvSpPr>
        <p:spPr bwMode="auto">
          <a:xfrm>
            <a:off x="5495290" y="839470"/>
            <a:ext cx="513270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三达标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奖励模式</a:t>
            </a:r>
          </a:p>
          <a:p>
            <a:pPr marL="285750" indent="-285750" algn="l">
              <a:buFont typeface="Wingdings" panose="05000000000000000000" charset="0"/>
              <a:buChar char="p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固定奖励：完成指标每月奖励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元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</a:p>
          <a:p>
            <a:pPr marL="285750" indent="-285750" algn="l">
              <a:buFont typeface="Wingdings" panose="05000000000000000000" charset="0"/>
              <a:buChar char="p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奖金发放标准：季度结算，由省公司统一发放</a:t>
            </a:r>
          </a:p>
        </p:txBody>
      </p:sp>
      <p:sp>
        <p:nvSpPr>
          <p:cNvPr id="136" name="矩形 135"/>
          <p:cNvSpPr/>
          <p:nvPr/>
        </p:nvSpPr>
        <p:spPr>
          <a:xfrm>
            <a:off x="889000" y="896620"/>
            <a:ext cx="4925060" cy="829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通过考核指标培养员工使用企微的习惯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利用奖励调动员工积极配合企微运营的工作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97330" y="3362960"/>
            <a:ext cx="7988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粉丝数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474845" y="3362960"/>
            <a:ext cx="7988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累登数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808595" y="3405505"/>
            <a:ext cx="7988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订单数</a:t>
            </a:r>
          </a:p>
        </p:txBody>
      </p:sp>
      <p:sp>
        <p:nvSpPr>
          <p:cNvPr id="59" name="矩形 58"/>
          <p:cNvSpPr>
            <a:spLocks noChangeArrowheads="1"/>
          </p:cNvSpPr>
          <p:nvPr/>
        </p:nvSpPr>
        <p:spPr bwMode="auto">
          <a:xfrm>
            <a:off x="161290" y="4495165"/>
            <a:ext cx="313563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初级三达标：粉丝数保持在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150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-300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优秀三达标：粉丝数保持在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人以上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5445" y="3686810"/>
            <a:ext cx="29114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目的：通过考核奖励，鼓励一线员工努力加粉，只有把私域流量池做大，后续运营动作才能出效果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296920" y="4495165"/>
            <a:ext cx="327723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初级三达标：</a:t>
            </a:r>
            <a:r>
              <a:rPr 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每月累计登录天数不少于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天</a:t>
            </a: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优秀三达标：</a:t>
            </a:r>
            <a:r>
              <a:rPr 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每月累计登录天数不少于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22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天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39465" y="3680460"/>
            <a:ext cx="32778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目的：通过考核奖励，培养一线员工使用企业微信的习惯，便于对内管理以及后续运营动作落地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683375" y="4479925"/>
            <a:ext cx="393636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初级三达标：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每月通过企微受理单量不少于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优秀三达标：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每月通过企微受理单量不少于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9445" y="3742690"/>
            <a:ext cx="30499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目的：通过考核奖励，鼓励员工多冲订单量，同企微甩单系统下单，获得佣金的同时亦能拿到奖励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0540" y="973455"/>
            <a:ext cx="70993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/>
              <a:t>企微劳动竞赛奖励</a:t>
            </a:r>
            <a:r>
              <a:rPr lang="en-US" altLang="zh-CN" b="1"/>
              <a:t>——</a:t>
            </a:r>
            <a:r>
              <a:rPr lang="zh-CN" altLang="en-US" sz="1600" b="1" dirty="0">
                <a:sym typeface="+mn-ea"/>
              </a:rPr>
              <a:t>围绕吸粉、备注、线上订单和活跃度等动作开展竞赛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" y="1495425"/>
            <a:ext cx="9451340" cy="3976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94809" y="43641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96160" y="313055"/>
            <a:ext cx="381825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-apple-system"/>
              </a:rPr>
              <a:t>对导购进行有效管控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</a:rPr>
              <a:t>——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激励考核</a:t>
            </a:r>
            <a:endParaRPr lang="zh-CN" altLang="en-US" b="1" dirty="0">
              <a:solidFill>
                <a:srgbClr val="FF0000"/>
              </a:solidFill>
              <a:latin typeface="-apple-system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92455" y="1880870"/>
            <a:ext cx="2450465" cy="3079115"/>
            <a:chOff x="1249" y="2934"/>
            <a:chExt cx="3859" cy="4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文本框 9"/>
            <p:cNvSpPr txBox="1"/>
            <p:nvPr/>
          </p:nvSpPr>
          <p:spPr>
            <a:xfrm>
              <a:off x="1964" y="7300"/>
              <a:ext cx="28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/>
                <a:t>①企微培训材料制作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9" y="2934"/>
              <a:ext cx="3749" cy="211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" y="5047"/>
              <a:ext cx="3761" cy="2080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6515" y="1083310"/>
            <a:ext cx="2410460" cy="113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4918a3051cb6dd86d678935b58bdbf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8825" y="923925"/>
            <a:ext cx="2211070" cy="1657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7310120" y="2564130"/>
            <a:ext cx="1783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1400" b="1"/>
              <a:t>⑤一线导购实战带练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94809" y="43641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96160" y="313055"/>
            <a:ext cx="381825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-apple-system"/>
              </a:rPr>
              <a:t>对导购进行有效管理</a:t>
            </a:r>
            <a:r>
              <a:rPr lang="en-US" altLang="zh-CN" b="1" dirty="0">
                <a:solidFill>
                  <a:srgbClr val="FF0000"/>
                </a:solidFill>
                <a:latin typeface="-apple-system"/>
              </a:rPr>
              <a:t>——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赋能培训</a:t>
            </a:r>
            <a:endParaRPr lang="zh-CN" altLang="en-US" b="1" dirty="0">
              <a:solidFill>
                <a:srgbClr val="FF0000"/>
              </a:solidFill>
              <a:latin typeface="-apple-system"/>
              <a:sym typeface="+mn-ea"/>
            </a:endParaRPr>
          </a:p>
        </p:txBody>
      </p:sp>
      <p:pic>
        <p:nvPicPr>
          <p:cNvPr id="12" name="图片 11" descr="4471b30af08a1f4581bed676ced437a"/>
          <p:cNvPicPr/>
          <p:nvPr/>
        </p:nvPicPr>
        <p:blipFill>
          <a:blip r:embed="rId9"/>
          <a:stretch>
            <a:fillRect/>
          </a:stretch>
        </p:blipFill>
        <p:spPr>
          <a:xfrm>
            <a:off x="4250055" y="3196590"/>
            <a:ext cx="1516380" cy="2047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>
            <a:off x="6565900" y="3422650"/>
            <a:ext cx="3295015" cy="1821180"/>
            <a:chOff x="10583" y="1604"/>
            <a:chExt cx="5189" cy="2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图片 16" descr="C:/Users/Admin/AppData/Local/Temp/picturecompress_20210706114711/output_1.pngoutput_1"/>
            <p:cNvPicPr>
              <a:picLocks noChangeAspect="1"/>
            </p:cNvPicPr>
            <p:nvPr/>
          </p:nvPicPr>
          <p:blipFill>
            <a:blip r:embed="rId10"/>
            <a:srcRect t="13176" r="857" b="5008"/>
            <a:stretch>
              <a:fillRect/>
            </a:stretch>
          </p:blipFill>
          <p:spPr>
            <a:xfrm rot="16200000">
              <a:off x="10723" y="1557"/>
              <a:ext cx="2775" cy="3055"/>
            </a:xfrm>
            <a:prstGeom prst="rect">
              <a:avLst/>
            </a:prstGeom>
          </p:spPr>
        </p:pic>
        <p:pic>
          <p:nvPicPr>
            <p:cNvPr id="18" name="图片 17" descr="b438a576b58904fa711c3c42b173c20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3638" y="1604"/>
              <a:ext cx="2135" cy="2868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960495" y="2247900"/>
            <a:ext cx="2339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②制定导购企微培训带练计划表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091305" y="5287645"/>
            <a:ext cx="18770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③导购专项培训通知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155815" y="5303520"/>
            <a:ext cx="2369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④线上</a:t>
            </a:r>
            <a:r>
              <a:rPr lang="en-US" altLang="zh-CN" sz="1400" b="1"/>
              <a:t>&amp;</a:t>
            </a:r>
            <a:r>
              <a:rPr lang="zh-CN" altLang="en-US" sz="1400" b="1"/>
              <a:t>线下进行专项培训</a:t>
            </a:r>
          </a:p>
        </p:txBody>
      </p:sp>
      <p:sp>
        <p:nvSpPr>
          <p:cNvPr id="28" name="右箭头 27"/>
          <p:cNvSpPr/>
          <p:nvPr/>
        </p:nvSpPr>
        <p:spPr>
          <a:xfrm rot="18660000">
            <a:off x="2913380" y="2317750"/>
            <a:ext cx="970915" cy="2844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 rot="5400000">
            <a:off x="4746625" y="2727325"/>
            <a:ext cx="565785" cy="2844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>
            <a:off x="5910580" y="3941445"/>
            <a:ext cx="511175" cy="2844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 rot="16200000">
            <a:off x="8061325" y="3003550"/>
            <a:ext cx="558800" cy="2844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787_4*l_h_i*1_1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01e949f-4465-4c55-814e-ce6e25361f8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87_4*l_h_a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787_4*l_h_i*1_2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787_4*l_h_a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787_4*l_h_i*1_3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787_4*l_h_a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68787_4*l_h_i*1_4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68787_4*l_h_a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68787_4*l_i*1_3"/>
  <p:tag name="KSO_WM_TEMPLATE_CATEGORY" val="diagram"/>
  <p:tag name="KSO_WM_TEMPLATE_INDEX" val="20168787"/>
  <p:tag name="KSO_WM_UNIT_LAYERLEVEL" val="1_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1313</Words>
  <Application>Microsoft Office PowerPoint</Application>
  <PresentationFormat>自定义</PresentationFormat>
  <Paragraphs>145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-apple-system</vt:lpstr>
      <vt:lpstr>等线</vt:lpstr>
      <vt:lpstr>宋体</vt:lpstr>
      <vt:lpstr>微软雅黑</vt:lpstr>
      <vt:lpstr>Arial</vt:lpstr>
      <vt:lpstr>Calibri</vt:lpstr>
      <vt:lpstr>Times New Roman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Windows 用户</cp:lastModifiedBy>
  <cp:revision>526</cp:revision>
  <dcterms:created xsi:type="dcterms:W3CDTF">2019-12-22T05:53:00Z</dcterms:created>
  <dcterms:modified xsi:type="dcterms:W3CDTF">2021-07-09T01:42:54Z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6CC65104E83A4AC7BBD7727573353B97</vt:lpwstr>
  </property>
</Properties>
</file>