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5" r:id="rId7"/>
    <p:sldId id="2646" r:id="rId8"/>
    <p:sldId id="2652" r:id="rId9"/>
    <p:sldId id="2655" r:id="rId10"/>
    <p:sldId id="2656" r:id="rId11"/>
    <p:sldId id="2647" r:id="rId12"/>
    <p:sldId id="2649" r:id="rId13"/>
    <p:sldId id="2634" r:id="rId14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BEE0550-6D9B-47B5-84B9-F11F2F713F67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BEE0550-6D9B-47B5-84B9-F11F2F713F67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887BFA02-BCAF-487A-B16B-8789C96DCC4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887BFA02-BCAF-487A-B16B-8789C96DCC49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0C85494C-7B1B-411A-B530-B960AFD64002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0C85494C-7B1B-411A-B530-B960AFD64002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C42EA695-7709-4918-8810-62A424A62B70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C42EA695-7709-4918-8810-62A424A62B70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22DFA2B1-674C-44BD-92A1-3981B3374E79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22DFA2B1-674C-44BD-92A1-3981B3374E79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Cnt="0"/>
      <dgm:spPr/>
    </dgm:pt>
    <dgm:pt modelId="{C385AF22-AC18-4DC8-9B28-602D0C637594}" type="pres">
      <dgm:prSet presAssocID="{A7E2548B-AC32-4B01-BBFA-02F40C0F4EC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5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Cnt="0"/>
      <dgm:spPr/>
    </dgm:pt>
    <dgm:pt modelId="{FBD91DA6-F483-4103-904B-0A0489E1DCE7}" type="pres">
      <dgm:prSet presAssocID="{6229A896-BA79-4F93-B4A4-52AF8D0E63B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5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Cnt="0"/>
      <dgm:spPr/>
    </dgm:pt>
    <dgm:pt modelId="{427123AE-6E68-4008-BD50-9CC20F57260E}" type="pres">
      <dgm:prSet presAssocID="{730938A3-D819-41F7-BE39-9DDAA446A19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5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Cnt="0"/>
      <dgm:spPr/>
    </dgm:pt>
    <dgm:pt modelId="{19E92E6E-C255-46EA-A296-4EEB24EE3A0F}" type="pres">
      <dgm:prSet presAssocID="{ACC21E35-BE52-4B64-9CE3-EAFB2C2B911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5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Cnt="0"/>
      <dgm:spPr/>
    </dgm:pt>
    <dgm:pt modelId="{ABF73B35-4281-4C64-B65F-D7E1D426DC52}" type="pres">
      <dgm:prSet presAssocID="{5BA5075A-9611-40EC-B66E-1C50AF86617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BEE0550-6D9B-47B5-84B9-F11F2F713F67}" srcId="{AA796176-FFEA-4453-B3C5-86FCA4C88052}" destId="{A7E2548B-AC32-4B01-BBFA-02F40C0F4EC3}" srcOrd="0" destOrd="0" parTransId="{E4D0092D-1226-4D08-9799-2812B1B3A205}" sibTransId="{28DDF60F-4746-4323-950A-660C2ED12F4C}"/>
    <dgm:cxn modelId="{887BFA02-BCAF-487A-B16B-8789C96DCC49}" srcId="{AA796176-FFEA-4453-B3C5-86FCA4C88052}" destId="{6229A896-BA79-4F93-B4A4-52AF8D0E63B7}" srcOrd="1" destOrd="0" parTransId="{EDE61E28-8052-4A4A-BF9B-F66B384DF533}" sibTransId="{7165FF18-8236-4A4E-8431-4608C1BAE295}"/>
    <dgm:cxn modelId="{0C85494C-7B1B-411A-B530-B960AFD64002}" srcId="{AA796176-FFEA-4453-B3C5-86FCA4C88052}" destId="{730938A3-D819-41F7-BE39-9DDAA446A19F}" srcOrd="2" destOrd="0" parTransId="{EE78992F-1051-4CC8-911D-A5A310796546}" sibTransId="{F1FDF1A8-948A-4D3C-AA2E-BCB9DB7C421F}"/>
    <dgm:cxn modelId="{C42EA695-7709-4918-8810-62A424A62B70}" srcId="{AA796176-FFEA-4453-B3C5-86FCA4C88052}" destId="{ACC21E35-BE52-4B64-9CE3-EAFB2C2B911E}" srcOrd="3" destOrd="0" parTransId="{5C958575-B741-4319-9217-20F3E98CD28B}" sibTransId="{ED660174-D282-4491-8B21-ACACA759DF36}"/>
    <dgm:cxn modelId="{22DFA2B1-674C-44BD-92A1-3981B3374E79}" srcId="{AA796176-FFEA-4453-B3C5-86FCA4C88052}" destId="{5BA5075A-9611-40EC-B66E-1C50AF866171}" srcOrd="4" destOrd="0" parTransId="{752AA41A-2BAD-4D16-954A-DD9664E56ECB}" sibTransId="{A41368AE-CFFF-41C3-A83B-7C82DA837351}"/>
    <dgm:cxn modelId="{309D7782-02AB-49EC-8691-5B895E2B4DB5}" type="presOf" srcId="{AA796176-FFEA-4453-B3C5-86FCA4C88052}" destId="{5CB4522F-075B-43D2-9CCA-FF96AAAB0675}" srcOrd="0" destOrd="0" presId="urn:microsoft.com/office/officeart/2005/8/layout/list1"/>
    <dgm:cxn modelId="{64AEAA6E-CA48-42D8-A703-298DB3C0B429}" type="presParOf" srcId="{5CB4522F-075B-43D2-9CCA-FF96AAAB0675}" destId="{792D5933-AD40-45AE-8480-2968FCA8CAA1}" srcOrd="0" destOrd="0" presId="urn:microsoft.com/office/officeart/2005/8/layout/list1"/>
    <dgm:cxn modelId="{78DEEF43-6374-4230-81E6-20113A378EE9}" type="presParOf" srcId="{792D5933-AD40-45AE-8480-2968FCA8CAA1}" destId="{E4755B94-5E72-4C9F-A91A-56B0FCDA28F1}" srcOrd="0" destOrd="0" presId="urn:microsoft.com/office/officeart/2005/8/layout/list1"/>
    <dgm:cxn modelId="{9179C436-C3E6-4554-8397-84DD37AF1AC0}" type="presOf" srcId="{A7E2548B-AC32-4B01-BBFA-02F40C0F4EC3}" destId="{E4755B94-5E72-4C9F-A91A-56B0FCDA28F1}" srcOrd="0" destOrd="0" presId="urn:microsoft.com/office/officeart/2005/8/layout/list1"/>
    <dgm:cxn modelId="{CB2701FD-7E3A-4299-957F-827AE0A902A3}" type="presParOf" srcId="{792D5933-AD40-45AE-8480-2968FCA8CAA1}" destId="{C385AF22-AC18-4DC8-9B28-602D0C637594}" srcOrd="1" destOrd="0" presId="urn:microsoft.com/office/officeart/2005/8/layout/list1"/>
    <dgm:cxn modelId="{7DBF894E-CB9D-4B51-9D3A-F10F8FBDCF35}" type="presOf" srcId="{A7E2548B-AC32-4B01-BBFA-02F40C0F4EC3}" destId="{C385AF22-AC18-4DC8-9B28-602D0C637594}" srcOrd="0" destOrd="0" presId="urn:microsoft.com/office/officeart/2005/8/layout/list1"/>
    <dgm:cxn modelId="{24845581-934F-4505-8E13-3880D867D5AF}" type="presParOf" srcId="{5CB4522F-075B-43D2-9CCA-FF96AAAB0675}" destId="{744720FB-B56E-4487-9420-26F63FDC8A92}" srcOrd="1" destOrd="0" presId="urn:microsoft.com/office/officeart/2005/8/layout/list1"/>
    <dgm:cxn modelId="{61E78288-69DF-4892-896D-35F6D830A252}" type="presParOf" srcId="{5CB4522F-075B-43D2-9CCA-FF96AAAB0675}" destId="{46544825-FBF5-4CDD-8C6C-17BDB8D6624D}" srcOrd="2" destOrd="0" presId="urn:microsoft.com/office/officeart/2005/8/layout/list1"/>
    <dgm:cxn modelId="{8A451ECA-2777-43AA-BEFA-894B8A1FB78D}" type="presParOf" srcId="{5CB4522F-075B-43D2-9CCA-FF96AAAB0675}" destId="{4BCF71AD-8735-4E36-8AA7-859BE626CF89}" srcOrd="3" destOrd="0" presId="urn:microsoft.com/office/officeart/2005/8/layout/list1"/>
    <dgm:cxn modelId="{C71499B7-DFAE-4690-9A55-2B4BAE7E66B1}" type="presParOf" srcId="{5CB4522F-075B-43D2-9CCA-FF96AAAB0675}" destId="{EED333AA-5EDE-462B-829D-585765A00D61}" srcOrd="4" destOrd="0" presId="urn:microsoft.com/office/officeart/2005/8/layout/list1"/>
    <dgm:cxn modelId="{5BD4EB03-FE1C-49CA-9616-9F0BDB32462F}" type="presParOf" srcId="{EED333AA-5EDE-462B-829D-585765A00D61}" destId="{75DA4DF2-046A-4C6A-8086-7C3E7861D4E7}" srcOrd="0" destOrd="4" presId="urn:microsoft.com/office/officeart/2005/8/layout/list1"/>
    <dgm:cxn modelId="{4BFAB368-A447-4BF1-873A-D77FBFA1666D}" type="presOf" srcId="{6229A896-BA79-4F93-B4A4-52AF8D0E63B7}" destId="{75DA4DF2-046A-4C6A-8086-7C3E7861D4E7}" srcOrd="0" destOrd="0" presId="urn:microsoft.com/office/officeart/2005/8/layout/list1"/>
    <dgm:cxn modelId="{FA666145-EACE-4109-A595-1661F9435ED1}" type="presParOf" srcId="{EED333AA-5EDE-462B-829D-585765A00D61}" destId="{FBD91DA6-F483-4103-904B-0A0489E1DCE7}" srcOrd="1" destOrd="4" presId="urn:microsoft.com/office/officeart/2005/8/layout/list1"/>
    <dgm:cxn modelId="{235E148D-582A-4798-8E1C-034658EEA07E}" type="presOf" srcId="{6229A896-BA79-4F93-B4A4-52AF8D0E63B7}" destId="{FBD91DA6-F483-4103-904B-0A0489E1DCE7}" srcOrd="0" destOrd="0" presId="urn:microsoft.com/office/officeart/2005/8/layout/list1"/>
    <dgm:cxn modelId="{6A1F9553-16AF-42AA-8A3F-55FB4CFD0013}" type="presParOf" srcId="{5CB4522F-075B-43D2-9CCA-FF96AAAB0675}" destId="{48F65CE9-588F-481F-B88C-E3C4A9B9C782}" srcOrd="5" destOrd="0" presId="urn:microsoft.com/office/officeart/2005/8/layout/list1"/>
    <dgm:cxn modelId="{3E7B6EE6-4884-448E-BF21-8FB9288B5DA4}" type="presParOf" srcId="{5CB4522F-075B-43D2-9CCA-FF96AAAB0675}" destId="{9A2FC35B-336D-4AB9-BE3B-E5A027415580}" srcOrd="6" destOrd="0" presId="urn:microsoft.com/office/officeart/2005/8/layout/list1"/>
    <dgm:cxn modelId="{F375CD21-5ACF-4279-B8AD-95E46FC0071C}" type="presParOf" srcId="{5CB4522F-075B-43D2-9CCA-FF96AAAB0675}" destId="{781EB76A-EEE2-4822-9A02-692FC3F6DBFE}" srcOrd="7" destOrd="0" presId="urn:microsoft.com/office/officeart/2005/8/layout/list1"/>
    <dgm:cxn modelId="{85455F42-BF8B-4C1E-A7FF-94513F6DF61B}" type="presParOf" srcId="{5CB4522F-075B-43D2-9CCA-FF96AAAB0675}" destId="{1A83AB0C-0313-42B2-AD86-7F1781B8A4B2}" srcOrd="8" destOrd="0" presId="urn:microsoft.com/office/officeart/2005/8/layout/list1"/>
    <dgm:cxn modelId="{02FD156B-9219-41E5-BD84-C03C4FA736DE}" type="presParOf" srcId="{1A83AB0C-0313-42B2-AD86-7F1781B8A4B2}" destId="{0B52D98E-03C2-4BD0-85E7-F52451A2A69F}" srcOrd="0" destOrd="8" presId="urn:microsoft.com/office/officeart/2005/8/layout/list1"/>
    <dgm:cxn modelId="{BA6595D8-736B-4E71-A22B-8EF3650593D7}" type="presOf" srcId="{730938A3-D819-41F7-BE39-9DDAA446A19F}" destId="{0B52D98E-03C2-4BD0-85E7-F52451A2A69F}" srcOrd="0" destOrd="0" presId="urn:microsoft.com/office/officeart/2005/8/layout/list1"/>
    <dgm:cxn modelId="{4AA9783F-C5E5-4469-87DC-DB497E791F60}" type="presParOf" srcId="{1A83AB0C-0313-42B2-AD86-7F1781B8A4B2}" destId="{427123AE-6E68-4008-BD50-9CC20F57260E}" srcOrd="1" destOrd="8" presId="urn:microsoft.com/office/officeart/2005/8/layout/list1"/>
    <dgm:cxn modelId="{F94B4FFB-4D7C-41D1-BEF6-53F8D16FE5F6}" type="presOf" srcId="{730938A3-D819-41F7-BE39-9DDAA446A19F}" destId="{427123AE-6E68-4008-BD50-9CC20F57260E}" srcOrd="0" destOrd="0" presId="urn:microsoft.com/office/officeart/2005/8/layout/list1"/>
    <dgm:cxn modelId="{819406BA-0372-429F-883C-8195D529BE41}" type="presParOf" srcId="{5CB4522F-075B-43D2-9CCA-FF96AAAB0675}" destId="{3E45E6F7-D029-421E-9785-40AC3D5809F6}" srcOrd="9" destOrd="0" presId="urn:microsoft.com/office/officeart/2005/8/layout/list1"/>
    <dgm:cxn modelId="{2A56F250-3E3B-4975-9731-A43CD1EAE7A3}" type="presParOf" srcId="{5CB4522F-075B-43D2-9CCA-FF96AAAB0675}" destId="{DC58CA3D-313C-426E-A0D6-37AFDA45F7F0}" srcOrd="10" destOrd="0" presId="urn:microsoft.com/office/officeart/2005/8/layout/list1"/>
    <dgm:cxn modelId="{439B8219-EE02-4876-A295-EC70719B346B}" type="presParOf" srcId="{5CB4522F-075B-43D2-9CCA-FF96AAAB0675}" destId="{97D0A409-687F-48B8-8F97-815DE1E84580}" srcOrd="11" destOrd="0" presId="urn:microsoft.com/office/officeart/2005/8/layout/list1"/>
    <dgm:cxn modelId="{EB5CBEFB-92C8-4E3C-A646-CAA2DCED7F3F}" type="presParOf" srcId="{5CB4522F-075B-43D2-9CCA-FF96AAAB0675}" destId="{6C682417-E35E-4747-8277-8398315EE0A6}" srcOrd="12" destOrd="0" presId="urn:microsoft.com/office/officeart/2005/8/layout/list1"/>
    <dgm:cxn modelId="{2873D3FB-2933-48B4-9A08-92AFDA4674DA}" type="presParOf" srcId="{6C682417-E35E-4747-8277-8398315EE0A6}" destId="{3240125D-75FD-4A57-A758-6C50E602A37F}" srcOrd="0" destOrd="12" presId="urn:microsoft.com/office/officeart/2005/8/layout/list1"/>
    <dgm:cxn modelId="{83467607-888D-4B35-9676-D3753A89E836}" type="presOf" srcId="{ACC21E35-BE52-4B64-9CE3-EAFB2C2B911E}" destId="{3240125D-75FD-4A57-A758-6C50E602A37F}" srcOrd="0" destOrd="0" presId="urn:microsoft.com/office/officeart/2005/8/layout/list1"/>
    <dgm:cxn modelId="{88621253-3E60-4F41-9860-D7F5C40BFC2C}" type="presParOf" srcId="{6C682417-E35E-4747-8277-8398315EE0A6}" destId="{19E92E6E-C255-46EA-A296-4EEB24EE3A0F}" srcOrd="1" destOrd="12" presId="urn:microsoft.com/office/officeart/2005/8/layout/list1"/>
    <dgm:cxn modelId="{069B031E-0A38-43A2-BD3C-A9B9AA256712}" type="presOf" srcId="{ACC21E35-BE52-4B64-9CE3-EAFB2C2B911E}" destId="{19E92E6E-C255-46EA-A296-4EEB24EE3A0F}" srcOrd="0" destOrd="0" presId="urn:microsoft.com/office/officeart/2005/8/layout/list1"/>
    <dgm:cxn modelId="{DCA69A6C-366C-47D5-A01F-C3052CE14CBF}" type="presParOf" srcId="{5CB4522F-075B-43D2-9CCA-FF96AAAB0675}" destId="{B5396BCF-9918-4D1E-8A96-750EB7B7FAF0}" srcOrd="13" destOrd="0" presId="urn:microsoft.com/office/officeart/2005/8/layout/list1"/>
    <dgm:cxn modelId="{B4A64E9C-6C33-4421-ADB1-09B2DBF37A58}" type="presParOf" srcId="{5CB4522F-075B-43D2-9CCA-FF96AAAB0675}" destId="{F46CC245-10BE-4E19-B679-8FD2CCBD83C6}" srcOrd="14" destOrd="0" presId="urn:microsoft.com/office/officeart/2005/8/layout/list1"/>
    <dgm:cxn modelId="{3D9398C6-2559-43DA-913E-75F802BDB08B}" type="presParOf" srcId="{5CB4522F-075B-43D2-9CCA-FF96AAAB0675}" destId="{259E2F94-8223-4A49-9E41-02FF9C3E6DB7}" srcOrd="15" destOrd="0" presId="urn:microsoft.com/office/officeart/2005/8/layout/list1"/>
    <dgm:cxn modelId="{0DB93CAE-31DA-44B7-A24B-49CC9CD80B1E}" type="presParOf" srcId="{5CB4522F-075B-43D2-9CCA-FF96AAAB0675}" destId="{9922DA3E-3EF6-42FA-9CC9-86C6C0F10C5A}" srcOrd="16" destOrd="0" presId="urn:microsoft.com/office/officeart/2005/8/layout/list1"/>
    <dgm:cxn modelId="{C4FDACCA-3954-41BD-AFAD-C24185037F23}" type="presParOf" srcId="{9922DA3E-3EF6-42FA-9CC9-86C6C0F10C5A}" destId="{06CD99E7-5F6F-4B3A-B6AF-722345E5A49F}" srcOrd="0" destOrd="16" presId="urn:microsoft.com/office/officeart/2005/8/layout/list1"/>
    <dgm:cxn modelId="{599E1254-1B2F-4A24-AC72-7920A32F4A70}" type="presOf" srcId="{5BA5075A-9611-40EC-B66E-1C50AF866171}" destId="{06CD99E7-5F6F-4B3A-B6AF-722345E5A49F}" srcOrd="0" destOrd="0" presId="urn:microsoft.com/office/officeart/2005/8/layout/list1"/>
    <dgm:cxn modelId="{4CE25B72-4E21-40E6-B6F6-298CBC991561}" type="presParOf" srcId="{9922DA3E-3EF6-42FA-9CC9-86C6C0F10C5A}" destId="{ABF73B35-4281-4C64-B65F-D7E1D426DC52}" srcOrd="1" destOrd="16" presId="urn:microsoft.com/office/officeart/2005/8/layout/list1"/>
    <dgm:cxn modelId="{3C59C7C0-3F28-4A3F-ADD5-11EDEECA224C}" type="presOf" srcId="{5BA5075A-9611-40EC-B66E-1C50AF866171}" destId="{ABF73B35-4281-4C64-B65F-D7E1D426DC52}" srcOrd="0" destOrd="0" presId="urn:microsoft.com/office/officeart/2005/8/layout/list1"/>
    <dgm:cxn modelId="{FEBCC827-03C4-403D-9DE5-E9249343AA92}" type="presParOf" srcId="{5CB4522F-075B-43D2-9CCA-FF96AAAB0675}" destId="{E970D71D-ECBA-4E7B-8977-0075B3C64135}" srcOrd="17" destOrd="0" presId="urn:microsoft.com/office/officeart/2005/8/layout/list1"/>
    <dgm:cxn modelId="{CC178D11-086F-42C0-9B91-3CC6D0326A48}" type="presParOf" srcId="{5CB4522F-075B-43D2-9CCA-FF96AAAB0675}" destId="{1EBF7F84-B88A-4276-8D3B-5221674D7BF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6.png"/><Relationship Id="rId5" Type="http://schemas.openxmlformats.org/officeDocument/2006/relationships/image" Target="../media/image4.sv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323656" y="1131512"/>
            <a:ext cx="7498080" cy="3692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关于如何从传统客服快速转型成社群</a:t>
            </a:r>
            <a:endParaRPr lang="zh-CN" altLang="en-US" sz="3600" b="1" dirty="0">
              <a:solidFill>
                <a:schemeClr val="tx1"/>
              </a:solidFill>
            </a:endParaRPr>
          </a:p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营销专员</a:t>
            </a:r>
            <a:r>
              <a:rPr lang="zh-CN" altLang="en-US" sz="3600" b="1" dirty="0"/>
              <a:t>案例的复盘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/>
              <a:t>部门：碧翠园自营项目组</a:t>
            </a: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姓名：麦耀锋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花名：奶锡</a:t>
            </a:r>
            <a:endParaRPr lang="zh-CN" altLang="en-US" b="1" dirty="0"/>
          </a:p>
          <a:p>
            <a:pPr algn="ctr">
              <a:lnSpc>
                <a:spcPct val="150000"/>
              </a:lnSpc>
            </a:pP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380942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094307" y="1441451"/>
            <a:ext cx="8412480" cy="1476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在社群营销专员的岗位上，我们需要负责到的有平台售后咨询，个人的单独深聊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还有社群内容的输出等这些方面的工作，由于每个人掌握的销售技能或者销售强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项会有不同，需要合理分配好每个环节投入的时间成本，才会更有效地提升个人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业绩。同时也要不断坚持学习，吸收新的知识，勤总结，勤分析，对于每天工作下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来做好个人的工作复盘。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62213" y="2111734"/>
            <a:ext cx="7802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认清身份定位，与传统客服工作区分开来，提高销售业绩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989083" y="1540869"/>
            <a:ext cx="2194560" cy="2676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FF0000"/>
                </a:solidFill>
              </a:rPr>
              <a:t>◆具有狼性意识</a:t>
            </a:r>
            <a:endParaRPr lang="zh-CN" altLang="en-US" sz="2400" b="1" dirty="0">
              <a:solidFill>
                <a:srgbClr val="FF0000"/>
              </a:solidFill>
            </a:endParaRPr>
          </a:p>
          <a:p>
            <a:pPr algn="l"/>
            <a:endParaRPr lang="zh-CN" altLang="en-US" sz="2400" b="1" dirty="0">
              <a:solidFill>
                <a:srgbClr val="FF0000"/>
              </a:solidFill>
            </a:endParaRPr>
          </a:p>
          <a:p>
            <a:pPr algn="l"/>
            <a:r>
              <a:rPr lang="zh-CN" altLang="en-US" sz="2400" b="1" dirty="0">
                <a:solidFill>
                  <a:srgbClr val="FF0000"/>
                </a:solidFill>
              </a:rPr>
              <a:t>◆需要主动出击</a:t>
            </a:r>
            <a:endParaRPr lang="zh-CN" altLang="en-US" sz="2400" b="1" dirty="0">
              <a:solidFill>
                <a:srgbClr val="FF0000"/>
              </a:solidFill>
            </a:endParaRPr>
          </a:p>
          <a:p>
            <a:pPr algn="l"/>
            <a:endParaRPr lang="zh-CN" altLang="en-US" sz="2400" b="1" dirty="0">
              <a:solidFill>
                <a:srgbClr val="FF0000"/>
              </a:solidFill>
            </a:endParaRPr>
          </a:p>
          <a:p>
            <a:pPr algn="l"/>
            <a:r>
              <a:rPr lang="zh-CN" altLang="en-US" sz="2400" b="1" dirty="0">
                <a:solidFill>
                  <a:srgbClr val="FF0000"/>
                </a:solidFill>
              </a:rPr>
              <a:t>◆提升韧性耐性</a:t>
            </a:r>
            <a:endParaRPr lang="zh-CN" altLang="en-US" sz="2400" b="1" dirty="0">
              <a:solidFill>
                <a:srgbClr val="FF0000"/>
              </a:solidFill>
            </a:endParaRPr>
          </a:p>
          <a:p>
            <a:pPr algn="l"/>
            <a:endParaRPr lang="zh-CN" altLang="en-US" sz="2400" b="1" dirty="0">
              <a:solidFill>
                <a:srgbClr val="FF0000"/>
              </a:solidFill>
            </a:endParaRPr>
          </a:p>
          <a:p>
            <a:pPr algn="l"/>
            <a:r>
              <a:rPr lang="zh-CN" altLang="en-US" sz="2400" b="1" dirty="0">
                <a:solidFill>
                  <a:srgbClr val="FF0000"/>
                </a:solidFill>
              </a:rPr>
              <a:t>◆及时把握分寸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362075" y="4733925"/>
            <a:ext cx="6761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400">
                <a:solidFill>
                  <a:srgbClr val="FF0000"/>
                </a:solidFill>
              </a:rPr>
              <a:t>所谓狼性意识，就是善于捕捉机会，抓住并不放过任何机会，对于出现的商机总是能</a:t>
            </a:r>
            <a:endParaRPr lang="zh-CN" altLang="en-US" sz="1400">
              <a:solidFill>
                <a:srgbClr val="FF0000"/>
              </a:solidFill>
            </a:endParaRPr>
          </a:p>
          <a:p>
            <a:pPr algn="l"/>
            <a:r>
              <a:rPr lang="zh-CN" altLang="en-US" sz="1400">
                <a:solidFill>
                  <a:srgbClr val="FF0000"/>
                </a:solidFill>
              </a:rPr>
              <a:t>很好的抓住并把握住机会。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86885" y="74485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sym typeface="+mn-ea"/>
              </a:rPr>
              <a:t>具有狼性意识</a:t>
            </a:r>
            <a:endParaRPr lang="zh-CN" altLang="en-US" b="1" dirty="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870" y="1321435"/>
            <a:ext cx="3870325" cy="31997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9205" y="1319530"/>
            <a:ext cx="4260215" cy="32016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488180" y="808355"/>
            <a:ext cx="15544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sym typeface="+mn-ea"/>
              </a:rPr>
              <a:t>需要主动出击</a:t>
            </a:r>
            <a:endParaRPr lang="zh-CN" altLang="en-US" b="1" dirty="0">
              <a:solidFill>
                <a:srgbClr val="FF0000"/>
              </a:solidFill>
            </a:endParaRPr>
          </a:p>
          <a:p>
            <a:pPr algn="l"/>
            <a:endParaRPr lang="zh-CN" altLang="en-US" b="1"/>
          </a:p>
        </p:txBody>
      </p:sp>
      <p:sp>
        <p:nvSpPr>
          <p:cNvPr id="8" name="文本框 7"/>
          <p:cNvSpPr txBox="1"/>
          <p:nvPr/>
        </p:nvSpPr>
        <p:spPr>
          <a:xfrm>
            <a:off x="904875" y="4467860"/>
            <a:ext cx="7955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>
                <a:solidFill>
                  <a:srgbClr val="FF0000"/>
                </a:solidFill>
              </a:rPr>
              <a:t>机会总是留给有准备的人，一味的等待商机的出现，不主动有所作为是不会成功的。无论是处于内心对金钱的渴望</a:t>
            </a:r>
            <a:endParaRPr lang="zh-CN" altLang="en-US" sz="1200">
              <a:solidFill>
                <a:srgbClr val="FF0000"/>
              </a:solidFill>
            </a:endParaRPr>
          </a:p>
          <a:p>
            <a:pPr algn="l"/>
            <a:r>
              <a:rPr lang="zh-CN" altLang="en-US" sz="1200">
                <a:solidFill>
                  <a:srgbClr val="FF0000"/>
                </a:solidFill>
              </a:rPr>
              <a:t>还是出于对公司产生价值的渴望，都应主动跟进商机，并针对客户需求提供一套完整的解决方案。在深聊的过程中</a:t>
            </a:r>
            <a:endParaRPr lang="zh-CN" altLang="en-US" sz="1200">
              <a:solidFill>
                <a:srgbClr val="FF0000"/>
              </a:solidFill>
            </a:endParaRPr>
          </a:p>
          <a:p>
            <a:pPr algn="l"/>
            <a:r>
              <a:rPr lang="zh-CN" altLang="en-US" sz="1200">
                <a:solidFill>
                  <a:srgbClr val="FF0000"/>
                </a:solidFill>
              </a:rPr>
              <a:t>有针对性的去跟进，对于有利于销售的点主动去询问、刨根问底，挖掘一切有利于维护商机的资料，并做好客户标签</a:t>
            </a:r>
            <a:endParaRPr lang="zh-CN" altLang="en-US" sz="1200">
              <a:solidFill>
                <a:srgbClr val="FF0000"/>
              </a:solidFill>
            </a:endParaRPr>
          </a:p>
          <a:p>
            <a:pPr algn="l"/>
            <a:r>
              <a:rPr lang="zh-CN" altLang="en-US" sz="1200">
                <a:solidFill>
                  <a:srgbClr val="FF0000"/>
                </a:solidFill>
              </a:rPr>
              <a:t>的管理。</a:t>
            </a:r>
            <a:endParaRPr lang="zh-CN" altLang="en-US" sz="1200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105" y="1259205"/>
            <a:ext cx="3869055" cy="301815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980" y="1259205"/>
            <a:ext cx="4286885" cy="30181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72260" y="4516120"/>
            <a:ext cx="658368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400">
                <a:solidFill>
                  <a:srgbClr val="FF0000"/>
                </a:solidFill>
              </a:rPr>
              <a:t>商机并不是时时都会存在的，需要时间去发现和捕捉，也经常会有空档的时间段，</a:t>
            </a:r>
            <a:endParaRPr lang="zh-CN" altLang="en-US" sz="1400">
              <a:solidFill>
                <a:srgbClr val="FF0000"/>
              </a:solidFill>
            </a:endParaRPr>
          </a:p>
          <a:p>
            <a:pPr algn="l"/>
            <a:r>
              <a:rPr lang="zh-CN" altLang="en-US" sz="1400">
                <a:solidFill>
                  <a:srgbClr val="FF0000"/>
                </a:solidFill>
              </a:rPr>
              <a:t>例如平时在主动想深聊的时候，会接收到很多拒绝或者客户聊着聊着就不见人的，</a:t>
            </a:r>
            <a:endParaRPr lang="zh-CN" altLang="en-US" sz="1400">
              <a:solidFill>
                <a:srgbClr val="FF0000"/>
              </a:solidFill>
            </a:endParaRPr>
          </a:p>
          <a:p>
            <a:pPr algn="l"/>
            <a:r>
              <a:rPr lang="zh-CN" altLang="en-US" sz="1400">
                <a:solidFill>
                  <a:srgbClr val="FF0000"/>
                </a:solidFill>
              </a:rPr>
              <a:t>这个时间段就需要调整好心态，提升自己的耐性，继续坚持做好每一个深聊。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75810" y="74485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sym typeface="+mn-ea"/>
              </a:rPr>
              <a:t>提升韧性耐性</a:t>
            </a:r>
            <a:endParaRPr lang="zh-CN" altLang="en-US" b="1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000" y="1113155"/>
            <a:ext cx="4150995" cy="323596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1465" y="1113155"/>
            <a:ext cx="4304030" cy="3279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54710" y="4790440"/>
            <a:ext cx="8539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400">
                <a:solidFill>
                  <a:srgbClr val="FF0000"/>
                </a:solidFill>
              </a:rPr>
              <a:t>在销售过程中要有衡量分寸的能力，在哪个场景需要说什么话，无论是与客户开玩笑或者询问客户相关问题</a:t>
            </a:r>
            <a:endParaRPr lang="zh-CN" altLang="en-US" sz="1400">
              <a:solidFill>
                <a:srgbClr val="FF0000"/>
              </a:solidFill>
            </a:endParaRPr>
          </a:p>
          <a:p>
            <a:pPr algn="l"/>
            <a:r>
              <a:rPr lang="zh-CN" altLang="en-US" sz="1400">
                <a:solidFill>
                  <a:srgbClr val="FF0000"/>
                </a:solidFill>
              </a:rPr>
              <a:t>都要注意分寸，最终也要收回来回归到销售上面的。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81525" y="80835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sym typeface="+mn-ea"/>
              </a:rPr>
              <a:t>及时把握分寸</a:t>
            </a:r>
            <a:endParaRPr lang="zh-CN" altLang="en-US" b="1" dirty="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980" y="1176655"/>
            <a:ext cx="4514215" cy="353123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4950" y="1176655"/>
            <a:ext cx="4512945" cy="35318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23491" y="1280161"/>
            <a:ext cx="8602143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dirty="0">
                <a:solidFill>
                  <a:srgbClr val="FF0000"/>
                </a:solidFill>
              </a:rPr>
              <a:t>传统的网店客服，由于受到平台规则的约束，很多时候聊天的过程中，都会发送提前制定好的快捷短语，聊天信息内容都会偏官方一些，会形成一个框架，处于被动的位置，久而久之会养成一个习惯，少说话就少犯错。而社群营销专员侧需要主动出击，把主动权掌握在自己手上，以上分享的四点在不同的类目的私域运营过程中都是可以通用的，可以列入到新入职的培训内容里面。</a:t>
            </a:r>
            <a:endParaRPr lang="zh-CN" dirty="0">
              <a:solidFill>
                <a:srgbClr val="FF0000"/>
              </a:solidFill>
            </a:endParaRPr>
          </a:p>
          <a:p>
            <a:endParaRPr lang="zh-CN" dirty="0">
              <a:solidFill>
                <a:srgbClr val="FF0000"/>
              </a:solidFill>
            </a:endParaRPr>
          </a:p>
          <a:p>
            <a:endParaRPr 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1004</Words>
  <Application>WPS 演示</Application>
  <PresentationFormat>自定义</PresentationFormat>
  <Paragraphs>93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00255</cp:lastModifiedBy>
  <cp:revision>403</cp:revision>
  <dcterms:created xsi:type="dcterms:W3CDTF">2019-12-22T05:53:00Z</dcterms:created>
  <dcterms:modified xsi:type="dcterms:W3CDTF">2021-04-22T06:14:11Z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