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283" r:id="rId2"/>
    <p:sldId id="2756" r:id="rId3"/>
    <p:sldId id="2774" r:id="rId4"/>
    <p:sldId id="2740" r:id="rId5"/>
    <p:sldId id="2776" r:id="rId6"/>
    <p:sldId id="2780" r:id="rId7"/>
    <p:sldId id="2781" r:id="rId8"/>
    <p:sldId id="2782" r:id="rId9"/>
    <p:sldId id="2779" r:id="rId10"/>
    <p:sldId id="2783" r:id="rId11"/>
    <p:sldId id="2777" r:id="rId12"/>
    <p:sldId id="2778" r:id="rId13"/>
    <p:sldId id="2775" r:id="rId14"/>
    <p:sldId id="2741" r:id="rId15"/>
    <p:sldId id="2743" r:id="rId16"/>
    <p:sldId id="4003" r:id="rId17"/>
    <p:sldId id="2634" r:id="rId18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C16"/>
    <a:srgbClr val="FEA900"/>
    <a:srgbClr val="F8F8F8"/>
    <a:srgbClr val="6DF5ED"/>
    <a:srgbClr val="E93252"/>
    <a:srgbClr val="0358B2"/>
    <a:srgbClr val="0358B1"/>
    <a:srgbClr val="035898"/>
    <a:srgbClr val="F1F1F1"/>
    <a:srgbClr val="02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" y="8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24441" y="1539817"/>
            <a:ext cx="521208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3600" b="1" dirty="0">
                <a:solidFill>
                  <a:schemeClr val="tx1"/>
                </a:solidFill>
              </a:rPr>
              <a:t>关于河南客服带教的思考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/>
              <a:t>部门：运营二部</a:t>
            </a: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</a:t>
            </a:r>
            <a:r>
              <a:rPr lang="zh-CN" b="1" dirty="0">
                <a:solidFill>
                  <a:schemeClr val="tx1"/>
                </a:solidFill>
              </a:rPr>
              <a:t>谢颖</a:t>
            </a: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花名：冰霜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220876" y="405130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生活画像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18590" y="4822190"/>
            <a:ext cx="6936105" cy="3956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/>
              <a:t>看电影、电视剧、听音乐是95后的主要休闲娱乐内容</a:t>
            </a:r>
          </a:p>
        </p:txBody>
      </p:sp>
      <p:pic>
        <p:nvPicPr>
          <p:cNvPr id="8" name="图片 7"/>
          <p:cNvPicPr/>
          <p:nvPr/>
        </p:nvPicPr>
        <p:blipFill>
          <a:blip r:embed="rId7"/>
          <a:stretch>
            <a:fillRect/>
          </a:stretch>
        </p:blipFill>
        <p:spPr>
          <a:xfrm>
            <a:off x="1529715" y="1085215"/>
            <a:ext cx="7200000" cy="360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1" name="图片 100"/>
          <p:cNvPicPr/>
          <p:nvPr/>
        </p:nvPicPr>
        <p:blipFill>
          <a:blip r:embed="rId7"/>
          <a:stretch>
            <a:fillRect/>
          </a:stretch>
        </p:blipFill>
        <p:spPr>
          <a:xfrm>
            <a:off x="1530032" y="906145"/>
            <a:ext cx="7200000" cy="360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220876" y="405130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青年文化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79220" y="4608195"/>
            <a:ext cx="7243445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/>
              <a:t>由于95后的成长环境，他们的文化生活还深受</a:t>
            </a:r>
            <a:r>
              <a:rPr lang="zh-CN" altLang="en-US" b="1"/>
              <a:t>二次元文化</a:t>
            </a:r>
            <a:r>
              <a:rPr lang="zh-CN" altLang="en-US"/>
              <a:t>的影响</a:t>
            </a:r>
          </a:p>
          <a:p>
            <a:pPr>
              <a:lnSpc>
                <a:spcPct val="110000"/>
              </a:lnSpc>
            </a:pPr>
            <a:r>
              <a:rPr lang="zh-CN" altLang="en-US"/>
              <a:t>针对二次元人群，他们的</a:t>
            </a:r>
            <a:r>
              <a:rPr lang="zh-CN" altLang="en-US" b="1"/>
              <a:t>付费意愿更高</a:t>
            </a:r>
            <a:r>
              <a:rPr lang="zh-CN" altLang="en-US"/>
              <a:t>，最爱买周边、动漫和游戏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/>
          <p:nvPr/>
        </p:nvPicPr>
        <p:blipFill>
          <a:blip r:embed="rId7"/>
          <a:stretch>
            <a:fillRect/>
          </a:stretch>
        </p:blipFill>
        <p:spPr>
          <a:xfrm>
            <a:off x="1529715" y="1079500"/>
            <a:ext cx="7200000" cy="3600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20876" y="405130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知己知彼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824865" y="1076325"/>
            <a:ext cx="8610600" cy="41275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228496" y="2479040"/>
            <a:ext cx="78028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/>
                </a:solidFill>
                <a:sym typeface="+mn-ea"/>
              </a:rPr>
              <a:t>异地办公，没有微信端工作经验，</a:t>
            </a:r>
          </a:p>
          <a:p>
            <a:pPr algn="ctr"/>
            <a:r>
              <a:rPr lang="zh-CN" altLang="en-US" sz="4000" b="1" dirty="0">
                <a:solidFill>
                  <a:schemeClr val="tx1"/>
                </a:solidFill>
                <a:sym typeface="+mn-ea"/>
              </a:rPr>
              <a:t>如何开展？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297711" y="405130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带教计划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765" y="1120775"/>
            <a:ext cx="9194800" cy="34588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216114" y="405130"/>
            <a:ext cx="52514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ym typeface="+mn-ea"/>
              </a:rPr>
              <a:t>KPI</a:t>
            </a:r>
            <a:endParaRPr lang="en-US" altLang="zh-CN" sz="20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24865" y="1076325"/>
            <a:ext cx="8610600" cy="41275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31240" y="1076325"/>
            <a:ext cx="81984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/>
              <a:t>KPI</a:t>
            </a:r>
            <a:r>
              <a:rPr lang="zh-CN" altLang="en-US" sz="2400" b="1"/>
              <a:t>参考</a:t>
            </a:r>
          </a:p>
          <a:p>
            <a:endParaRPr lang="zh-CN" altLang="en-US" sz="2400" b="1"/>
          </a:p>
          <a:p>
            <a:pPr>
              <a:lnSpc>
                <a:spcPct val="120000"/>
              </a:lnSpc>
            </a:pPr>
            <a:r>
              <a:rPr lang="en-US" altLang="zh-CN" sz="2000" b="1"/>
              <a:t>1.</a:t>
            </a:r>
            <a:r>
              <a:rPr lang="zh-CN" altLang="en-US" sz="2000" b="1"/>
              <a:t>纪律</a:t>
            </a:r>
            <a:r>
              <a:rPr lang="en-US" altLang="zh-CN" sz="2000" b="1"/>
              <a:t>-</a:t>
            </a:r>
            <a:r>
              <a:rPr lang="zh-CN" altLang="en-US" sz="2000" b="1"/>
              <a:t>群内工作对接（需要河南监督）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2.</a:t>
            </a:r>
            <a:r>
              <a:rPr lang="zh-CN" altLang="en-US" sz="2000" b="1"/>
              <a:t>工作态度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3.</a:t>
            </a:r>
            <a:r>
              <a:rPr lang="zh-CN" altLang="en-US" sz="2000" b="1"/>
              <a:t>客诉及红线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4.</a:t>
            </a:r>
            <a:r>
              <a:rPr lang="zh-CN" altLang="en-US" sz="2000" b="1"/>
              <a:t>效率</a:t>
            </a:r>
            <a:r>
              <a:rPr lang="en-US" altLang="zh-CN" sz="2000" b="1"/>
              <a:t>-</a:t>
            </a:r>
            <a:r>
              <a:rPr lang="zh-CN" altLang="en-US" sz="2000" b="1"/>
              <a:t>回复时效、是否漏回消息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5.22</a:t>
            </a:r>
            <a:r>
              <a:rPr lang="zh-CN" altLang="en-US" sz="2000" b="1"/>
              <a:t>点</a:t>
            </a:r>
            <a:r>
              <a:rPr lang="en-US" altLang="zh-CN" sz="2000" b="1"/>
              <a:t>-24</a:t>
            </a:r>
            <a:r>
              <a:rPr lang="zh-CN" altLang="en-US" sz="2000" b="1"/>
              <a:t>点群消息回复</a:t>
            </a:r>
            <a:r>
              <a:rPr lang="en-US" altLang="zh-CN" sz="2000" b="1"/>
              <a:t>-</a:t>
            </a:r>
            <a:r>
              <a:rPr lang="zh-CN" altLang="en-US" sz="2000" b="1"/>
              <a:t>用户有问题要及时跟进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6.</a:t>
            </a:r>
            <a:r>
              <a:rPr lang="zh-CN" altLang="en-US" sz="2000" b="1"/>
              <a:t>学习成长</a:t>
            </a:r>
            <a:r>
              <a:rPr lang="en-US" altLang="zh-CN" sz="2000" b="1"/>
              <a:t>-</a:t>
            </a:r>
            <a:r>
              <a:rPr lang="zh-CN" altLang="en-US" sz="2000" b="1"/>
              <a:t>输出对应内容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7.</a:t>
            </a:r>
            <a:r>
              <a:rPr lang="zh-CN" altLang="en-US" sz="2000" b="1"/>
              <a:t>指标制定</a:t>
            </a:r>
            <a:r>
              <a:rPr lang="en-US" altLang="zh-CN" sz="2000" b="1"/>
              <a:t>-</a:t>
            </a:r>
            <a:r>
              <a:rPr lang="zh-CN" altLang="en-US" sz="2000" b="1"/>
              <a:t>有赞注册率、进群率、深聊人数等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8.</a:t>
            </a:r>
            <a:r>
              <a:rPr lang="zh-CN" altLang="en-US" sz="2000" b="1"/>
              <a:t>提建议（备选）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60F1A44-7BF6-4774-8C18-41D689FFE90F}"/>
              </a:ext>
            </a:extLst>
          </p:cNvPr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7" name="图片 16" descr="resource">
              <a:extLst>
                <a:ext uri="{FF2B5EF4-FFF2-40B4-BE49-F238E27FC236}">
                  <a16:creationId xmlns:a16="http://schemas.microsoft.com/office/drawing/2014/main" id="{C1B24F8E-01D1-4F68-BF3D-435475074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8" name="图片 17" descr="resource">
              <a:extLst>
                <a:ext uri="{FF2B5EF4-FFF2-40B4-BE49-F238E27FC236}">
                  <a16:creationId xmlns:a16="http://schemas.microsoft.com/office/drawing/2014/main" id="{4A191917-AAD9-4393-9C9B-405B66E94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9" name="图片 18" descr="resource">
              <a:extLst>
                <a:ext uri="{FF2B5EF4-FFF2-40B4-BE49-F238E27FC236}">
                  <a16:creationId xmlns:a16="http://schemas.microsoft.com/office/drawing/2014/main" id="{55E0D448-13F1-45CB-BF41-5629E0F67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D92A0EB9-A3B9-4FF1-8D7C-E2BA2B2E608F}"/>
              </a:ext>
            </a:extLst>
          </p:cNvPr>
          <p:cNvSpPr txBox="1"/>
          <p:nvPr/>
        </p:nvSpPr>
        <p:spPr>
          <a:xfrm>
            <a:off x="7409342" y="4206233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扫码为我进行打分哦</a:t>
            </a:r>
            <a:r>
              <a:rPr lang="en-US" altLang="zh-CN" dirty="0"/>
              <a:t>~</a:t>
            </a:r>
            <a:endParaRPr lang="zh-CN" altLang="en-US" dirty="0"/>
          </a:p>
        </p:txBody>
      </p:sp>
      <p:sp>
        <p:nvSpPr>
          <p:cNvPr id="28" name="ExtraShape1">
            <a:extLst>
              <a:ext uri="{FF2B5EF4-FFF2-40B4-BE49-F238E27FC236}">
                <a16:creationId xmlns:a16="http://schemas.microsoft.com/office/drawing/2014/main" id="{795787AE-B4A3-45AA-816F-40CD8C188F81}"/>
              </a:ext>
            </a:extLst>
          </p:cNvPr>
          <p:cNvSpPr/>
          <p:nvPr/>
        </p:nvSpPr>
        <p:spPr>
          <a:xfrm>
            <a:off x="342356" y="1656892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开场收尾</a:t>
            </a:r>
          </a:p>
        </p:txBody>
      </p:sp>
      <p:cxnSp>
        <p:nvCxnSpPr>
          <p:cNvPr id="29" name="ExtraShape1">
            <a:extLst>
              <a:ext uri="{FF2B5EF4-FFF2-40B4-BE49-F238E27FC236}">
                <a16:creationId xmlns:a16="http://schemas.microsoft.com/office/drawing/2014/main" id="{CB4F6420-F331-4717-B54C-D868AAF45619}"/>
              </a:ext>
            </a:extLst>
          </p:cNvPr>
          <p:cNvCxnSpPr>
            <a:cxnSpLocks/>
          </p:cNvCxnSpPr>
          <p:nvPr/>
        </p:nvCxnSpPr>
        <p:spPr>
          <a:xfrm>
            <a:off x="1486932" y="2316970"/>
            <a:ext cx="813817" cy="42517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xtraShape2">
            <a:extLst>
              <a:ext uri="{FF2B5EF4-FFF2-40B4-BE49-F238E27FC236}">
                <a16:creationId xmlns:a16="http://schemas.microsoft.com/office/drawing/2014/main" id="{F35F2524-B1D0-40BF-9234-ADA750BE40CF}"/>
              </a:ext>
            </a:extLst>
          </p:cNvPr>
          <p:cNvSpPr/>
          <p:nvPr/>
        </p:nvSpPr>
        <p:spPr>
          <a:xfrm rot="10800000" flipV="1">
            <a:off x="2432836" y="2580085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内容</a:t>
            </a:r>
          </a:p>
        </p:txBody>
      </p:sp>
      <p:cxnSp>
        <p:nvCxnSpPr>
          <p:cNvPr id="31" name="ExtraShape2">
            <a:extLst>
              <a:ext uri="{FF2B5EF4-FFF2-40B4-BE49-F238E27FC236}">
                <a16:creationId xmlns:a16="http://schemas.microsoft.com/office/drawing/2014/main" id="{26D787D2-A083-4901-8BEF-D2BE8E9F9DD1}"/>
              </a:ext>
            </a:extLst>
          </p:cNvPr>
          <p:cNvCxnSpPr>
            <a:cxnSpLocks/>
          </p:cNvCxnSpPr>
          <p:nvPr/>
        </p:nvCxnSpPr>
        <p:spPr>
          <a:xfrm rot="20700000" flipV="1">
            <a:off x="3570737" y="2742145"/>
            <a:ext cx="1157719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xtraShape3">
            <a:extLst>
              <a:ext uri="{FF2B5EF4-FFF2-40B4-BE49-F238E27FC236}">
                <a16:creationId xmlns:a16="http://schemas.microsoft.com/office/drawing/2014/main" id="{19110BD8-2381-4864-95ED-B9EF6920BD3B}"/>
              </a:ext>
            </a:extLst>
          </p:cNvPr>
          <p:cNvSpPr/>
          <p:nvPr/>
        </p:nvSpPr>
        <p:spPr>
          <a:xfrm>
            <a:off x="4822569" y="1885438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语言</a:t>
            </a:r>
          </a:p>
        </p:txBody>
      </p:sp>
      <p:cxnSp>
        <p:nvCxnSpPr>
          <p:cNvPr id="37" name="ExtraShape3">
            <a:extLst>
              <a:ext uri="{FF2B5EF4-FFF2-40B4-BE49-F238E27FC236}">
                <a16:creationId xmlns:a16="http://schemas.microsoft.com/office/drawing/2014/main" id="{CE308CD6-2246-4DEF-92A0-F54BE62CDA8E}"/>
              </a:ext>
            </a:extLst>
          </p:cNvPr>
          <p:cNvCxnSpPr>
            <a:cxnSpLocks/>
          </p:cNvCxnSpPr>
          <p:nvPr/>
        </p:nvCxnSpPr>
        <p:spPr>
          <a:xfrm>
            <a:off x="5419304" y="2968681"/>
            <a:ext cx="535173" cy="93386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xtraShape4">
            <a:extLst>
              <a:ext uri="{FF2B5EF4-FFF2-40B4-BE49-F238E27FC236}">
                <a16:creationId xmlns:a16="http://schemas.microsoft.com/office/drawing/2014/main" id="{9C333F6A-251F-48D7-8BBA-3A86E032DE35}"/>
              </a:ext>
            </a:extLst>
          </p:cNvPr>
          <p:cNvSpPr/>
          <p:nvPr/>
        </p:nvSpPr>
        <p:spPr>
          <a:xfrm rot="10800000" flipV="1">
            <a:off x="5758760" y="3960245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时间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2F45CEC-3B39-41B7-AC8E-E38039AB561F}"/>
              </a:ext>
            </a:extLst>
          </p:cNvPr>
          <p:cNvSpPr txBox="1"/>
          <p:nvPr/>
        </p:nvSpPr>
        <p:spPr>
          <a:xfrm>
            <a:off x="1192936" y="46418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评分</a:t>
            </a:r>
          </a:p>
        </p:txBody>
      </p:sp>
      <p:sp>
        <p:nvSpPr>
          <p:cNvPr id="40" name="ValueText4">
            <a:extLst>
              <a:ext uri="{FF2B5EF4-FFF2-40B4-BE49-F238E27FC236}">
                <a16:creationId xmlns:a16="http://schemas.microsoft.com/office/drawing/2014/main" id="{CFB6B903-5816-402B-B4E9-C2BD516A1D63}"/>
              </a:ext>
            </a:extLst>
          </p:cNvPr>
          <p:cNvSpPr txBox="1"/>
          <p:nvPr/>
        </p:nvSpPr>
        <p:spPr>
          <a:xfrm>
            <a:off x="6358643" y="3435611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20%</a:t>
            </a:r>
            <a:endParaRPr lang="en-US" sz="7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1" name="ValueText1">
            <a:extLst>
              <a:ext uri="{FF2B5EF4-FFF2-40B4-BE49-F238E27FC236}">
                <a16:creationId xmlns:a16="http://schemas.microsoft.com/office/drawing/2014/main" id="{20C8AA09-2A8F-448B-A2A4-7DD4486D4864}"/>
              </a:ext>
            </a:extLst>
          </p:cNvPr>
          <p:cNvSpPr txBox="1"/>
          <p:nvPr/>
        </p:nvSpPr>
        <p:spPr>
          <a:xfrm>
            <a:off x="557843" y="2853772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20%</a:t>
            </a:r>
            <a:endParaRPr lang="en-US" sz="700" dirty="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2" name="ValueText2">
            <a:extLst>
              <a:ext uri="{FF2B5EF4-FFF2-40B4-BE49-F238E27FC236}">
                <a16:creationId xmlns:a16="http://schemas.microsoft.com/office/drawing/2014/main" id="{DC732422-2CA4-4207-AD64-C044AC298DFB}"/>
              </a:ext>
            </a:extLst>
          </p:cNvPr>
          <p:cNvSpPr txBox="1"/>
          <p:nvPr/>
        </p:nvSpPr>
        <p:spPr>
          <a:xfrm>
            <a:off x="2650697" y="1932763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30%</a:t>
            </a:r>
            <a:endParaRPr lang="en-US" sz="7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3" name="ValueText3">
            <a:extLst>
              <a:ext uri="{FF2B5EF4-FFF2-40B4-BE49-F238E27FC236}">
                <a16:creationId xmlns:a16="http://schemas.microsoft.com/office/drawing/2014/main" id="{1ECBFA68-CD83-40DC-BB5D-4A63BFEA2247}"/>
              </a:ext>
            </a:extLst>
          </p:cNvPr>
          <p:cNvSpPr txBox="1"/>
          <p:nvPr/>
        </p:nvSpPr>
        <p:spPr>
          <a:xfrm>
            <a:off x="4706294" y="3027462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30</a:t>
            </a:r>
            <a:r>
              <a:rPr lang="en-US" sz="7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%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1254F1-A478-4C06-ACCA-246611567F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799" y="2113621"/>
            <a:ext cx="1611676" cy="15947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74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824865" y="1076325"/>
            <a:ext cx="8610600" cy="41275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828675" y="2786380"/>
            <a:ext cx="86029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000" b="1" dirty="0">
                <a:solidFill>
                  <a:schemeClr val="tx1"/>
                </a:solidFill>
                <a:sym typeface="+mn-ea"/>
              </a:rPr>
              <a:t>与河南客服小姐姐共事的那点事儿</a:t>
            </a:r>
            <a:r>
              <a:rPr lang="en-US" altLang="zh-CN" sz="4000" b="1" dirty="0">
                <a:solidFill>
                  <a:schemeClr val="tx1"/>
                </a:solidFill>
                <a:sym typeface="+mn-ea"/>
              </a:rPr>
              <a:t>...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220876" y="405130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知己知彼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24865" y="1076325"/>
            <a:ext cx="8610600" cy="41275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94740" y="1586230"/>
            <a:ext cx="516128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可安排工作时间：</a:t>
            </a:r>
            <a:r>
              <a:rPr lang="en-US" altLang="zh-CN" sz="2800" b="1"/>
              <a:t>9</a:t>
            </a:r>
            <a:r>
              <a:rPr lang="zh-CN" altLang="en-US" sz="2800" b="1"/>
              <a:t>点</a:t>
            </a:r>
            <a:r>
              <a:rPr lang="en-US" altLang="zh-CN" sz="2800" b="1"/>
              <a:t>-24</a:t>
            </a:r>
            <a:r>
              <a:rPr lang="zh-CN" altLang="en-US" sz="2800" b="1"/>
              <a:t>点</a:t>
            </a:r>
          </a:p>
          <a:p>
            <a:endParaRPr lang="zh-CN" altLang="en-US" sz="2800" b="1"/>
          </a:p>
          <a:p>
            <a:r>
              <a:rPr lang="zh-CN" altLang="en-US" sz="2800" b="1"/>
              <a:t>落脚点：河南商丘</a:t>
            </a:r>
          </a:p>
          <a:p>
            <a:endParaRPr lang="zh-CN" altLang="en-US" sz="2800" b="1"/>
          </a:p>
          <a:p>
            <a:r>
              <a:rPr lang="zh-CN" altLang="en-US" sz="2800" b="1"/>
              <a:t>城市特点：古城，三线城市</a:t>
            </a:r>
          </a:p>
          <a:p>
            <a:endParaRPr lang="zh-CN" altLang="en-US" sz="2800" b="1"/>
          </a:p>
          <a:p>
            <a:r>
              <a:rPr lang="zh-CN" altLang="en-US" sz="2800" b="1"/>
              <a:t>人物特点</a:t>
            </a:r>
            <a:r>
              <a:rPr lang="en-US" altLang="zh-CN" sz="2800" b="1"/>
              <a:t>...</a:t>
            </a:r>
            <a:endParaRPr lang="zh-CN" altLang="en-US" sz="28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211351" y="405130"/>
            <a:ext cx="35420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看看客服小哥哥</a:t>
            </a: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小姐姐的特点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f37fbbe2d08ee718b07b2f23b42a3b92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4740" y="1012190"/>
            <a:ext cx="2509520" cy="4238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0470" y="854075"/>
            <a:ext cx="4063365" cy="435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" name="图片 101"/>
          <p:cNvPicPr/>
          <p:nvPr/>
        </p:nvPicPr>
        <p:blipFill>
          <a:blip r:embed="rId7"/>
          <a:stretch>
            <a:fillRect/>
          </a:stretch>
        </p:blipFill>
        <p:spPr>
          <a:xfrm>
            <a:off x="1530032" y="803910"/>
            <a:ext cx="7200000" cy="360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220876" y="405130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成长背景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29715" y="4486275"/>
            <a:ext cx="7065010" cy="1004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/>
              <a:t>他们是</a:t>
            </a:r>
            <a:r>
              <a:rPr lang="zh-CN" altLang="en-US" b="1"/>
              <a:t>互联网的原住民</a:t>
            </a:r>
            <a:r>
              <a:rPr lang="zh-CN" altLang="en-US"/>
              <a:t>，更是移动互联网的</a:t>
            </a:r>
            <a:r>
              <a:rPr lang="zh-CN" altLang="en-US" b="1"/>
              <a:t>天生使用者</a:t>
            </a:r>
            <a:r>
              <a:rPr lang="zh-CN" altLang="en-US"/>
              <a:t>。</a:t>
            </a:r>
          </a:p>
          <a:p>
            <a:pPr>
              <a:lnSpc>
                <a:spcPct val="110000"/>
              </a:lnSpc>
            </a:pPr>
            <a:r>
              <a:rPr lang="zh-CN" altLang="en-US"/>
              <a:t>他们</a:t>
            </a:r>
            <a:r>
              <a:rPr lang="zh-CN" altLang="en-US" b="1"/>
              <a:t>小学</a:t>
            </a:r>
            <a:r>
              <a:rPr lang="zh-CN" altLang="en-US"/>
              <a:t>上网查资讯，</a:t>
            </a:r>
            <a:r>
              <a:rPr lang="zh-CN" altLang="en-US" b="1"/>
              <a:t>初中</a:t>
            </a:r>
            <a:r>
              <a:rPr lang="zh-CN" altLang="en-US"/>
              <a:t>使用智能手机，</a:t>
            </a:r>
            <a:r>
              <a:rPr lang="zh-CN" altLang="en-US" b="1"/>
              <a:t>高中</a:t>
            </a:r>
            <a:r>
              <a:rPr lang="zh-CN" altLang="en-US"/>
              <a:t>用微信社交，</a:t>
            </a:r>
            <a:r>
              <a:rPr lang="zh-CN" altLang="en-US" b="1"/>
              <a:t>大学</a:t>
            </a:r>
            <a:r>
              <a:rPr lang="zh-CN" altLang="en-US"/>
              <a:t>用互联网理财...可以说，互联网影响了95后从思想到行为的各个方面！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220876" y="405130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ym typeface="+mn-ea"/>
              </a:rPr>
              <a:t>人群属性</a:t>
            </a:r>
          </a:p>
        </p:txBody>
      </p:sp>
      <p:pic>
        <p:nvPicPr>
          <p:cNvPr id="105" name="图片 104"/>
          <p:cNvPicPr/>
          <p:nvPr/>
        </p:nvPicPr>
        <p:blipFill>
          <a:blip r:embed="rId7"/>
          <a:stretch>
            <a:fillRect/>
          </a:stretch>
        </p:blipFill>
        <p:spPr>
          <a:xfrm>
            <a:off x="1530032" y="807085"/>
            <a:ext cx="7200000" cy="360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529715" y="4410075"/>
            <a:ext cx="6892290" cy="1173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b="1"/>
              <a:t>在个性上</a:t>
            </a:r>
            <a:r>
              <a:rPr lang="zh-CN" altLang="en-US" sz="1600"/>
              <a:t>，95后更勇于放飞自我，追逐内心所爱。“自由、自己喜欢、经济独立”是他们对未来理想生活的关键词</a:t>
            </a:r>
          </a:p>
          <a:p>
            <a:pPr>
              <a:lnSpc>
                <a:spcPct val="110000"/>
              </a:lnSpc>
            </a:pPr>
            <a:r>
              <a:rPr lang="zh-CN" altLang="en-US" sz="1600" b="1"/>
              <a:t>在物质精神上，</a:t>
            </a:r>
            <a:r>
              <a:rPr lang="zh-CN" altLang="en-US" sz="1600"/>
              <a:t>他们是双高。精神上，希望生活充实；物质上期待经济独立，满足更高的消费要求。但...仅有15对自己的生活很满意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220876" y="405130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ym typeface="+mn-ea"/>
              </a:rPr>
              <a:t>情感需求</a:t>
            </a:r>
          </a:p>
        </p:txBody>
      </p:sp>
      <p:pic>
        <p:nvPicPr>
          <p:cNvPr id="106" name="图片 105"/>
          <p:cNvPicPr/>
          <p:nvPr/>
        </p:nvPicPr>
        <p:blipFill>
          <a:blip r:embed="rId7"/>
          <a:stretch>
            <a:fillRect/>
          </a:stretch>
        </p:blipFill>
        <p:spPr>
          <a:xfrm>
            <a:off x="1530032" y="855980"/>
            <a:ext cx="7200000" cy="360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1529715" y="4756150"/>
            <a:ext cx="6998335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/>
              <a:t>95后的父母不仅希望孩子吃饱穿暖的基本情况，还希望给他们充足、富余的物质支持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216431" y="405130"/>
            <a:ext cx="754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ym typeface="+mn-ea"/>
              </a:rPr>
              <a:t>消费情况：高进高出，娱乐是除饮食衣物等必要消费外的主要开销</a:t>
            </a:r>
          </a:p>
        </p:txBody>
      </p:sp>
      <p:pic>
        <p:nvPicPr>
          <p:cNvPr id="7" name="图片 6"/>
          <p:cNvPicPr/>
          <p:nvPr/>
        </p:nvPicPr>
        <p:blipFill>
          <a:blip r:embed="rId7"/>
          <a:stretch>
            <a:fillRect/>
          </a:stretch>
        </p:blipFill>
        <p:spPr>
          <a:xfrm>
            <a:off x="1529715" y="1224280"/>
            <a:ext cx="7200000" cy="360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0" name="图片 99"/>
          <p:cNvPicPr/>
          <p:nvPr/>
        </p:nvPicPr>
        <p:blipFill>
          <a:blip r:embed="rId7"/>
          <a:stretch>
            <a:fillRect/>
          </a:stretch>
        </p:blipFill>
        <p:spPr>
          <a:xfrm>
            <a:off x="1524635" y="847090"/>
            <a:ext cx="7200000" cy="360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220876" y="405130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生活画像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24635" y="4489450"/>
            <a:ext cx="6936105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/>
              <a:t>微信不仅是社交，更多的还是关注一些</a:t>
            </a:r>
            <a:r>
              <a:rPr lang="zh-CN" altLang="en-US" b="1"/>
              <a:t>思想深度较深的内容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/>
              <a:t>微博主要是呈现</a:t>
            </a:r>
            <a:r>
              <a:rPr lang="zh-CN" altLang="en-US" b="1"/>
              <a:t>追星</a:t>
            </a:r>
            <a:r>
              <a:rPr lang="zh-CN" altLang="en-US"/>
              <a:t>属性</a:t>
            </a:r>
          </a:p>
          <a:p>
            <a:pPr>
              <a:lnSpc>
                <a:spcPct val="120000"/>
              </a:lnSpc>
            </a:pPr>
            <a:r>
              <a:rPr lang="zh-CN" altLang="en-US"/>
              <a:t>短视频则为</a:t>
            </a:r>
            <a:r>
              <a:rPr lang="zh-CN" altLang="en-US" b="1"/>
              <a:t>网红</a:t>
            </a:r>
            <a:r>
              <a:rPr lang="zh-CN" altLang="en-US"/>
              <a:t>聚集地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524</Words>
  <Application>Microsoft Office PowerPoint</Application>
  <PresentationFormat>自定义</PresentationFormat>
  <Paragraphs>70</Paragraphs>
  <Slides>17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Arial</vt:lpstr>
      <vt:lpstr>Calibri</vt:lpstr>
      <vt:lpstr>Impact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Liang</cp:lastModifiedBy>
  <cp:revision>497</cp:revision>
  <dcterms:created xsi:type="dcterms:W3CDTF">2019-12-22T05:53:00Z</dcterms:created>
  <dcterms:modified xsi:type="dcterms:W3CDTF">2021-08-13T06:17:40Z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DCD6E8D539144C23BA1234B0E913A469</vt:lpwstr>
  </property>
</Properties>
</file>