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283" r:id="rId2"/>
    <p:sldId id="2635" r:id="rId3"/>
    <p:sldId id="2644" r:id="rId4"/>
    <p:sldId id="2657" r:id="rId5"/>
    <p:sldId id="2730" r:id="rId6"/>
    <p:sldId id="2645" r:id="rId7"/>
    <p:sldId id="2683" r:id="rId8"/>
    <p:sldId id="2702" r:id="rId9"/>
    <p:sldId id="2717" r:id="rId10"/>
    <p:sldId id="2719" r:id="rId11"/>
    <p:sldId id="2704" r:id="rId12"/>
    <p:sldId id="2703" r:id="rId13"/>
    <p:sldId id="2684" r:id="rId14"/>
    <p:sldId id="2707" r:id="rId15"/>
    <p:sldId id="2708" r:id="rId16"/>
    <p:sldId id="2705" r:id="rId17"/>
    <p:sldId id="2706" r:id="rId18"/>
    <p:sldId id="2709" r:id="rId19"/>
    <p:sldId id="2710" r:id="rId20"/>
    <p:sldId id="2711" r:id="rId21"/>
    <p:sldId id="2685" r:id="rId22"/>
    <p:sldId id="2712" r:id="rId23"/>
    <p:sldId id="2713" r:id="rId24"/>
    <p:sldId id="2714" r:id="rId25"/>
    <p:sldId id="2715" r:id="rId26"/>
    <p:sldId id="2725" r:id="rId27"/>
    <p:sldId id="2724" r:id="rId28"/>
    <p:sldId id="2686" r:id="rId29"/>
    <p:sldId id="2668" r:id="rId30"/>
    <p:sldId id="2720" r:id="rId31"/>
    <p:sldId id="2721" r:id="rId32"/>
    <p:sldId id="2726" r:id="rId33"/>
    <p:sldId id="2728" r:id="rId34"/>
    <p:sldId id="2727" r:id="rId35"/>
    <p:sldId id="2729" r:id="rId36"/>
    <p:sldId id="2722" r:id="rId37"/>
    <p:sldId id="477" r:id="rId38"/>
    <p:sldId id="2731" r:id="rId39"/>
  </p:sldIdLst>
  <p:sldSz cx="10260013" cy="575945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6">
          <p15:clr>
            <a:srgbClr val="A4A3A4"/>
          </p15:clr>
        </p15:guide>
        <p15:guide id="2" pos="322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o jun" initials="c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D6A16D"/>
    <a:srgbClr val="DEAF81"/>
    <a:srgbClr val="EAD4AF"/>
    <a:srgbClr val="F5F2C9"/>
    <a:srgbClr val="EEDEAD"/>
    <a:srgbClr val="F1E5BB"/>
    <a:srgbClr val="F3DC96"/>
    <a:srgbClr val="F6DA6D"/>
    <a:srgbClr val="F6C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606"/>
      </p:cViewPr>
      <p:guideLst>
        <p:guide orient="horz" pos="1816"/>
        <p:guide pos="32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#1">
  <dgm:title val=""/>
  <dgm:desc val=""/>
  <dgm:catLst>
    <dgm:cat type="mainScheme" pri="10100"/>
  </dgm:catLst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96176-FFEA-4453-B3C5-86FCA4C88052}" type="doc">
      <dgm:prSet loTypeId="urn:microsoft.com/office/officeart/2005/8/layout/list1#1" loCatId="list" qsTypeId="urn:microsoft.com/office/officeart/2005/8/quickstyle/simple1#1" qsCatId="simple" csTypeId="urn:microsoft.com/office/officeart/2005/8/colors/accent0_1#1" csCatId="mainScheme" phldr="1"/>
      <dgm:spPr/>
      <dgm:t>
        <a:bodyPr/>
        <a:lstStyle/>
        <a:p>
          <a:endParaRPr lang="zh-CN" altLang="en-US"/>
        </a:p>
      </dgm:t>
    </dgm:pt>
    <dgm:pt modelId="{A7E2548B-AC32-4B01-BBFA-02F40C0F4EC3}">
      <dgm:prSet phldrT="[文本]" custT="1"/>
      <dgm:spPr/>
      <dgm:t>
        <a:bodyPr/>
        <a:lstStyle/>
        <a:p>
          <a:r>
            <a:rPr lang="zh-CN" altLang="en-US" sz="1600"/>
            <a:t>案例目标</a:t>
          </a:r>
          <a:endParaRPr lang="zh-CN" altLang="en-US" sz="1600" dirty="0"/>
        </a:p>
      </dgm:t>
    </dgm:pt>
    <dgm:pt modelId="{E4D0092D-1226-4D08-9799-2812B1B3A205}" type="par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28DDF60F-4746-4323-950A-660C2ED12F4C}" type="sibTrans" cxnId="{6DA28C3E-4066-4121-A777-396E8AC56E95}">
      <dgm:prSet/>
      <dgm:spPr/>
      <dgm:t>
        <a:bodyPr/>
        <a:lstStyle/>
        <a:p>
          <a:endParaRPr lang="zh-CN" altLang="en-US" sz="1600"/>
        </a:p>
      </dgm:t>
    </dgm:pt>
    <dgm:pt modelId="{6229A896-BA79-4F93-B4A4-52AF8D0E63B7}">
      <dgm:prSet phldrT="[文本]" custT="1"/>
      <dgm:spPr/>
      <dgm:t>
        <a:bodyPr/>
        <a:lstStyle/>
        <a:p>
          <a:r>
            <a:rPr lang="zh-CN" altLang="en-US" sz="1600"/>
            <a:t>案例关键词</a:t>
          </a:r>
          <a:endParaRPr lang="zh-CN" altLang="en-US" sz="1600" dirty="0"/>
        </a:p>
      </dgm:t>
    </dgm:pt>
    <dgm:pt modelId="{EDE61E28-8052-4A4A-BF9B-F66B384DF533}" type="par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7165FF18-8236-4A4E-8431-4608C1BAE295}" type="sibTrans" cxnId="{540F4AF6-C377-45C5-A590-7CA2DAF93499}">
      <dgm:prSet/>
      <dgm:spPr/>
      <dgm:t>
        <a:bodyPr/>
        <a:lstStyle/>
        <a:p>
          <a:endParaRPr lang="zh-CN" altLang="en-US" sz="1600"/>
        </a:p>
      </dgm:t>
    </dgm:pt>
    <dgm:pt modelId="{ACC21E35-BE52-4B64-9CE3-EAFB2C2B911E}">
      <dgm:prSet phldrT="[文本]" custT="1"/>
      <dgm:spPr/>
      <dgm:t>
        <a:bodyPr/>
        <a:lstStyle/>
        <a:p>
          <a:r>
            <a:rPr lang="zh-CN" altLang="en-US" sz="1600" dirty="0"/>
            <a:t>案例中亮点及可复用的点</a:t>
          </a:r>
        </a:p>
      </dgm:t>
    </dgm:pt>
    <dgm:pt modelId="{5C958575-B741-4319-9217-20F3E98CD28B}" type="par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ED660174-D282-4491-8B21-ACACA759DF36}" type="sibTrans" cxnId="{A98C5DC5-964A-4B38-9CEA-B18325772BEA}">
      <dgm:prSet/>
      <dgm:spPr/>
      <dgm:t>
        <a:bodyPr/>
        <a:lstStyle/>
        <a:p>
          <a:endParaRPr lang="zh-CN" altLang="en-US" sz="1600"/>
        </a:p>
      </dgm:t>
    </dgm:pt>
    <dgm:pt modelId="{5BA5075A-9611-40EC-B66E-1C50AF866171}">
      <dgm:prSet phldrT="[文本]" custT="1"/>
      <dgm:spPr/>
      <dgm:t>
        <a:bodyPr/>
        <a:lstStyle/>
        <a:p>
          <a:r>
            <a:rPr lang="zh-CN" altLang="en-US" sz="1600" dirty="0"/>
            <a:t>针对案例的延伸思考</a:t>
          </a:r>
        </a:p>
      </dgm:t>
    </dgm:pt>
    <dgm:pt modelId="{752AA41A-2BAD-4D16-954A-DD9664E56ECB}" type="par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A41368AE-CFFF-41C3-A83B-7C82DA837351}" type="sibTrans" cxnId="{6812FF8E-3082-4F64-839F-77BEEBDD451D}">
      <dgm:prSet/>
      <dgm:spPr/>
      <dgm:t>
        <a:bodyPr/>
        <a:lstStyle/>
        <a:p>
          <a:endParaRPr lang="zh-CN" altLang="en-US" sz="1600"/>
        </a:p>
      </dgm:t>
    </dgm:pt>
    <dgm:pt modelId="{0FABB1E1-B967-41CD-8BD9-01EE970157FC}">
      <dgm:prSet phldrT="[文本]" custT="1"/>
      <dgm:spPr/>
      <dgm:t>
        <a:bodyPr/>
        <a:lstStyle/>
        <a:p>
          <a:r>
            <a:rPr lang="zh-CN" altLang="en-US" sz="1600"/>
            <a:t>案例中待优化点及改善方案</a:t>
          </a:r>
          <a:endParaRPr lang="zh-CN" altLang="en-US" sz="1600" dirty="0"/>
        </a:p>
      </dgm:t>
    </dgm:pt>
    <dgm:pt modelId="{C7B9EA86-F8CF-4931-9277-55EE61494FC9}" type="par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3CA35860-4109-4C87-9304-98F472AD5542}" type="sibTrans" cxnId="{74F191C9-5108-49CC-A7FB-DE006B0A1E5B}">
      <dgm:prSet/>
      <dgm:spPr/>
      <dgm:t>
        <a:bodyPr/>
        <a:lstStyle/>
        <a:p>
          <a:endParaRPr lang="zh-CN" altLang="en-US" sz="1600"/>
        </a:p>
      </dgm:t>
    </dgm:pt>
    <dgm:pt modelId="{730938A3-D819-41F7-BE39-9DDAA446A19F}">
      <dgm:prSet phldrT="[文本]" custT="1"/>
      <dgm:spPr/>
      <dgm:t>
        <a:bodyPr/>
        <a:lstStyle/>
        <a:p>
          <a:r>
            <a:rPr lang="zh-CN" altLang="en-US" sz="1600"/>
            <a:t>案例概述（或运作流程）</a:t>
          </a:r>
          <a:endParaRPr lang="zh-CN" altLang="en-US" sz="1600" dirty="0"/>
        </a:p>
      </dgm:t>
    </dgm:pt>
    <dgm:pt modelId="{EE78992F-1051-4CC8-911D-A5A310796546}" type="par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F1FDF1A8-948A-4D3C-AA2E-BCB9DB7C421F}" type="sibTrans" cxnId="{5B67546E-5008-497C-A4CC-7BC7374777BD}">
      <dgm:prSet/>
      <dgm:spPr/>
      <dgm:t>
        <a:bodyPr/>
        <a:lstStyle/>
        <a:p>
          <a:endParaRPr lang="zh-CN" altLang="en-US" sz="1600"/>
        </a:p>
      </dgm:t>
    </dgm:pt>
    <dgm:pt modelId="{5CB4522F-075B-43D2-9CCA-FF96AAAB0675}" type="pres">
      <dgm:prSet presAssocID="{AA796176-FFEA-4453-B3C5-86FCA4C88052}" presName="linear" presStyleCnt="0">
        <dgm:presLayoutVars>
          <dgm:dir/>
          <dgm:animLvl val="lvl"/>
          <dgm:resizeHandles val="exact"/>
        </dgm:presLayoutVars>
      </dgm:prSet>
      <dgm:spPr/>
    </dgm:pt>
    <dgm:pt modelId="{792D5933-AD40-45AE-8480-2968FCA8CAA1}" type="pres">
      <dgm:prSet presAssocID="{A7E2548B-AC32-4B01-BBFA-02F40C0F4EC3}" presName="parentLin" presStyleCnt="0"/>
      <dgm:spPr/>
    </dgm:pt>
    <dgm:pt modelId="{E4755B94-5E72-4C9F-A91A-56B0FCDA28F1}" type="pres">
      <dgm:prSet presAssocID="{A7E2548B-AC32-4B01-BBFA-02F40C0F4EC3}" presName="parentLeftMargin" presStyleLbl="node1" presStyleIdx="0" presStyleCnt="6"/>
      <dgm:spPr/>
    </dgm:pt>
    <dgm:pt modelId="{C385AF22-AC18-4DC8-9B28-602D0C637594}" type="pres">
      <dgm:prSet presAssocID="{A7E2548B-AC32-4B01-BBFA-02F40C0F4EC3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744720FB-B56E-4487-9420-26F63FDC8A92}" type="pres">
      <dgm:prSet presAssocID="{A7E2548B-AC32-4B01-BBFA-02F40C0F4EC3}" presName="negativeSpace" presStyleCnt="0"/>
      <dgm:spPr/>
    </dgm:pt>
    <dgm:pt modelId="{46544825-FBF5-4CDD-8C6C-17BDB8D6624D}" type="pres">
      <dgm:prSet presAssocID="{A7E2548B-AC32-4B01-BBFA-02F40C0F4EC3}" presName="childText" presStyleLbl="conFgAcc1" presStyleIdx="0" presStyleCnt="6">
        <dgm:presLayoutVars>
          <dgm:bulletEnabled val="1"/>
        </dgm:presLayoutVars>
      </dgm:prSet>
      <dgm:spPr/>
    </dgm:pt>
    <dgm:pt modelId="{4BCF71AD-8735-4E36-8AA7-859BE626CF89}" type="pres">
      <dgm:prSet presAssocID="{28DDF60F-4746-4323-950A-660C2ED12F4C}" presName="spaceBetweenRectangles" presStyleCnt="0"/>
      <dgm:spPr/>
    </dgm:pt>
    <dgm:pt modelId="{EED333AA-5EDE-462B-829D-585765A00D61}" type="pres">
      <dgm:prSet presAssocID="{6229A896-BA79-4F93-B4A4-52AF8D0E63B7}" presName="parentLin" presStyleCnt="0"/>
      <dgm:spPr/>
    </dgm:pt>
    <dgm:pt modelId="{75DA4DF2-046A-4C6A-8086-7C3E7861D4E7}" type="pres">
      <dgm:prSet presAssocID="{6229A896-BA79-4F93-B4A4-52AF8D0E63B7}" presName="parentLeftMargin" presStyleLbl="node1" presStyleIdx="0" presStyleCnt="6"/>
      <dgm:spPr/>
    </dgm:pt>
    <dgm:pt modelId="{FBD91DA6-F483-4103-904B-0A0489E1DCE7}" type="pres">
      <dgm:prSet presAssocID="{6229A896-BA79-4F93-B4A4-52AF8D0E63B7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48F65CE9-588F-481F-B88C-E3C4A9B9C782}" type="pres">
      <dgm:prSet presAssocID="{6229A896-BA79-4F93-B4A4-52AF8D0E63B7}" presName="negativeSpace" presStyleCnt="0"/>
      <dgm:spPr/>
    </dgm:pt>
    <dgm:pt modelId="{9A2FC35B-336D-4AB9-BE3B-E5A027415580}" type="pres">
      <dgm:prSet presAssocID="{6229A896-BA79-4F93-B4A4-52AF8D0E63B7}" presName="childText" presStyleLbl="conFgAcc1" presStyleIdx="1" presStyleCnt="6">
        <dgm:presLayoutVars>
          <dgm:bulletEnabled val="1"/>
        </dgm:presLayoutVars>
      </dgm:prSet>
      <dgm:spPr/>
    </dgm:pt>
    <dgm:pt modelId="{781EB76A-EEE2-4822-9A02-692FC3F6DBFE}" type="pres">
      <dgm:prSet presAssocID="{7165FF18-8236-4A4E-8431-4608C1BAE295}" presName="spaceBetweenRectangles" presStyleCnt="0"/>
      <dgm:spPr/>
    </dgm:pt>
    <dgm:pt modelId="{1A83AB0C-0313-42B2-AD86-7F1781B8A4B2}" type="pres">
      <dgm:prSet presAssocID="{730938A3-D819-41F7-BE39-9DDAA446A19F}" presName="parentLin" presStyleCnt="0"/>
      <dgm:spPr/>
    </dgm:pt>
    <dgm:pt modelId="{0B52D98E-03C2-4BD0-85E7-F52451A2A69F}" type="pres">
      <dgm:prSet presAssocID="{730938A3-D819-41F7-BE39-9DDAA446A19F}" presName="parentLeftMargin" presStyleLbl="node1" presStyleIdx="1" presStyleCnt="6"/>
      <dgm:spPr/>
    </dgm:pt>
    <dgm:pt modelId="{427123AE-6E68-4008-BD50-9CC20F57260E}" type="pres">
      <dgm:prSet presAssocID="{730938A3-D819-41F7-BE39-9DDAA446A19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3E45E6F7-D029-421E-9785-40AC3D5809F6}" type="pres">
      <dgm:prSet presAssocID="{730938A3-D819-41F7-BE39-9DDAA446A19F}" presName="negativeSpace" presStyleCnt="0"/>
      <dgm:spPr/>
    </dgm:pt>
    <dgm:pt modelId="{DC58CA3D-313C-426E-A0D6-37AFDA45F7F0}" type="pres">
      <dgm:prSet presAssocID="{730938A3-D819-41F7-BE39-9DDAA446A19F}" presName="childText" presStyleLbl="conFgAcc1" presStyleIdx="2" presStyleCnt="6">
        <dgm:presLayoutVars>
          <dgm:bulletEnabled val="1"/>
        </dgm:presLayoutVars>
      </dgm:prSet>
      <dgm:spPr/>
    </dgm:pt>
    <dgm:pt modelId="{97D0A409-687F-48B8-8F97-815DE1E84580}" type="pres">
      <dgm:prSet presAssocID="{F1FDF1A8-948A-4D3C-AA2E-BCB9DB7C421F}" presName="spaceBetweenRectangles" presStyleCnt="0"/>
      <dgm:spPr/>
    </dgm:pt>
    <dgm:pt modelId="{6C682417-E35E-4747-8277-8398315EE0A6}" type="pres">
      <dgm:prSet presAssocID="{ACC21E35-BE52-4B64-9CE3-EAFB2C2B911E}" presName="parentLin" presStyleCnt="0"/>
      <dgm:spPr/>
    </dgm:pt>
    <dgm:pt modelId="{3240125D-75FD-4A57-A758-6C50E602A37F}" type="pres">
      <dgm:prSet presAssocID="{ACC21E35-BE52-4B64-9CE3-EAFB2C2B911E}" presName="parentLeftMargin" presStyleLbl="node1" presStyleIdx="2" presStyleCnt="6"/>
      <dgm:spPr/>
    </dgm:pt>
    <dgm:pt modelId="{19E92E6E-C255-46EA-A296-4EEB24EE3A0F}" type="pres">
      <dgm:prSet presAssocID="{ACC21E35-BE52-4B64-9CE3-EAFB2C2B911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5396BCF-9918-4D1E-8A96-750EB7B7FAF0}" type="pres">
      <dgm:prSet presAssocID="{ACC21E35-BE52-4B64-9CE3-EAFB2C2B911E}" presName="negativeSpace" presStyleCnt="0"/>
      <dgm:spPr/>
    </dgm:pt>
    <dgm:pt modelId="{F46CC245-10BE-4E19-B679-8FD2CCBD83C6}" type="pres">
      <dgm:prSet presAssocID="{ACC21E35-BE52-4B64-9CE3-EAFB2C2B911E}" presName="childText" presStyleLbl="conFgAcc1" presStyleIdx="3" presStyleCnt="6">
        <dgm:presLayoutVars>
          <dgm:bulletEnabled val="1"/>
        </dgm:presLayoutVars>
      </dgm:prSet>
      <dgm:spPr/>
    </dgm:pt>
    <dgm:pt modelId="{259E2F94-8223-4A49-9E41-02FF9C3E6DB7}" type="pres">
      <dgm:prSet presAssocID="{ED660174-D282-4491-8B21-ACACA759DF36}" presName="spaceBetweenRectangles" presStyleCnt="0"/>
      <dgm:spPr/>
    </dgm:pt>
    <dgm:pt modelId="{0582B587-2F69-4A4E-91D2-4D573939D386}" type="pres">
      <dgm:prSet presAssocID="{0FABB1E1-B967-41CD-8BD9-01EE970157FC}" presName="parentLin" presStyleCnt="0"/>
      <dgm:spPr/>
    </dgm:pt>
    <dgm:pt modelId="{5637D23C-C60D-4167-8816-BB9B9D431E0E}" type="pres">
      <dgm:prSet presAssocID="{0FABB1E1-B967-41CD-8BD9-01EE970157FC}" presName="parentLeftMargin" presStyleLbl="node1" presStyleIdx="3" presStyleCnt="6"/>
      <dgm:spPr/>
    </dgm:pt>
    <dgm:pt modelId="{1CC4936E-ED17-4D2F-9813-87EE95763F16}" type="pres">
      <dgm:prSet presAssocID="{0FABB1E1-B967-41CD-8BD9-01EE970157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9E8ED095-A689-4B24-8673-40FB702F4F98}" type="pres">
      <dgm:prSet presAssocID="{0FABB1E1-B967-41CD-8BD9-01EE970157FC}" presName="negativeSpace" presStyleCnt="0"/>
      <dgm:spPr/>
    </dgm:pt>
    <dgm:pt modelId="{5AA363B9-8FB5-41E3-8B35-97BD2D191B34}" type="pres">
      <dgm:prSet presAssocID="{0FABB1E1-B967-41CD-8BD9-01EE970157FC}" presName="childText" presStyleLbl="conFgAcc1" presStyleIdx="4" presStyleCnt="6">
        <dgm:presLayoutVars>
          <dgm:bulletEnabled val="1"/>
        </dgm:presLayoutVars>
      </dgm:prSet>
      <dgm:spPr/>
    </dgm:pt>
    <dgm:pt modelId="{165391A6-F699-41AC-8B55-B5334317737C}" type="pres">
      <dgm:prSet presAssocID="{3CA35860-4109-4C87-9304-98F472AD5542}" presName="spaceBetweenRectangles" presStyleCnt="0"/>
      <dgm:spPr/>
    </dgm:pt>
    <dgm:pt modelId="{9922DA3E-3EF6-42FA-9CC9-86C6C0F10C5A}" type="pres">
      <dgm:prSet presAssocID="{5BA5075A-9611-40EC-B66E-1C50AF866171}" presName="parentLin" presStyleCnt="0"/>
      <dgm:spPr/>
    </dgm:pt>
    <dgm:pt modelId="{06CD99E7-5F6F-4B3A-B6AF-722345E5A49F}" type="pres">
      <dgm:prSet presAssocID="{5BA5075A-9611-40EC-B66E-1C50AF866171}" presName="parentLeftMargin" presStyleLbl="node1" presStyleIdx="4" presStyleCnt="6"/>
      <dgm:spPr/>
    </dgm:pt>
    <dgm:pt modelId="{ABF73B35-4281-4C64-B65F-D7E1D426DC52}" type="pres">
      <dgm:prSet presAssocID="{5BA5075A-9611-40EC-B66E-1C50AF86617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E970D71D-ECBA-4E7B-8977-0075B3C64135}" type="pres">
      <dgm:prSet presAssocID="{5BA5075A-9611-40EC-B66E-1C50AF866171}" presName="negativeSpace" presStyleCnt="0"/>
      <dgm:spPr/>
    </dgm:pt>
    <dgm:pt modelId="{1EBF7F84-B88A-4276-8D3B-5221674D7BF1}" type="pres">
      <dgm:prSet presAssocID="{5BA5075A-9611-40EC-B66E-1C50AF86617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62F1812-AED3-4BAE-8542-D20165F5DAA1}" type="presOf" srcId="{6229A896-BA79-4F93-B4A4-52AF8D0E63B7}" destId="{FBD91DA6-F483-4103-904B-0A0489E1DCE7}" srcOrd="1" destOrd="0" presId="urn:microsoft.com/office/officeart/2005/8/layout/list1#1"/>
    <dgm:cxn modelId="{B85F9E25-C652-4B7F-8FD1-439B78BFFC09}" type="presOf" srcId="{A7E2548B-AC32-4B01-BBFA-02F40C0F4EC3}" destId="{C385AF22-AC18-4DC8-9B28-602D0C637594}" srcOrd="1" destOrd="0" presId="urn:microsoft.com/office/officeart/2005/8/layout/list1#1"/>
    <dgm:cxn modelId="{C0C92239-6F59-4A67-8B01-83B8CED33E59}" type="presOf" srcId="{5BA5075A-9611-40EC-B66E-1C50AF866171}" destId="{06CD99E7-5F6F-4B3A-B6AF-722345E5A49F}" srcOrd="0" destOrd="0" presId="urn:microsoft.com/office/officeart/2005/8/layout/list1#1"/>
    <dgm:cxn modelId="{6DA28C3E-4066-4121-A777-396E8AC56E95}" srcId="{AA796176-FFEA-4453-B3C5-86FCA4C88052}" destId="{A7E2548B-AC32-4B01-BBFA-02F40C0F4EC3}" srcOrd="0" destOrd="0" parTransId="{E4D0092D-1226-4D08-9799-2812B1B3A205}" sibTransId="{28DDF60F-4746-4323-950A-660C2ED12F4C}"/>
    <dgm:cxn modelId="{AE945048-99BB-4E6F-831F-941A69103276}" type="presOf" srcId="{0FABB1E1-B967-41CD-8BD9-01EE970157FC}" destId="{5637D23C-C60D-4167-8816-BB9B9D431E0E}" srcOrd="0" destOrd="0" presId="urn:microsoft.com/office/officeart/2005/8/layout/list1#1"/>
    <dgm:cxn modelId="{5B67546E-5008-497C-A4CC-7BC7374777BD}" srcId="{AA796176-FFEA-4453-B3C5-86FCA4C88052}" destId="{730938A3-D819-41F7-BE39-9DDAA446A19F}" srcOrd="2" destOrd="0" parTransId="{EE78992F-1051-4CC8-911D-A5A310796546}" sibTransId="{F1FDF1A8-948A-4D3C-AA2E-BCB9DB7C421F}"/>
    <dgm:cxn modelId="{5746D370-F655-4369-9829-A3CB05B885AA}" type="presOf" srcId="{ACC21E35-BE52-4B64-9CE3-EAFB2C2B911E}" destId="{19E92E6E-C255-46EA-A296-4EEB24EE3A0F}" srcOrd="1" destOrd="0" presId="urn:microsoft.com/office/officeart/2005/8/layout/list1#1"/>
    <dgm:cxn modelId="{5DA8AC74-33F2-4C28-8300-0E50990216C1}" type="presOf" srcId="{AA796176-FFEA-4453-B3C5-86FCA4C88052}" destId="{5CB4522F-075B-43D2-9CCA-FF96AAAB0675}" srcOrd="0" destOrd="0" presId="urn:microsoft.com/office/officeart/2005/8/layout/list1#1"/>
    <dgm:cxn modelId="{D8070E78-59F1-4513-9398-C426422CA6D2}" type="presOf" srcId="{A7E2548B-AC32-4B01-BBFA-02F40C0F4EC3}" destId="{E4755B94-5E72-4C9F-A91A-56B0FCDA28F1}" srcOrd="0" destOrd="0" presId="urn:microsoft.com/office/officeart/2005/8/layout/list1#1"/>
    <dgm:cxn modelId="{6812FF8E-3082-4F64-839F-77BEEBDD451D}" srcId="{AA796176-FFEA-4453-B3C5-86FCA4C88052}" destId="{5BA5075A-9611-40EC-B66E-1C50AF866171}" srcOrd="5" destOrd="0" parTransId="{752AA41A-2BAD-4D16-954A-DD9664E56ECB}" sibTransId="{A41368AE-CFFF-41C3-A83B-7C82DA837351}"/>
    <dgm:cxn modelId="{8E1CF39A-2C53-4078-B676-390FA42BD10D}" type="presOf" srcId="{6229A896-BA79-4F93-B4A4-52AF8D0E63B7}" destId="{75DA4DF2-046A-4C6A-8086-7C3E7861D4E7}" srcOrd="0" destOrd="0" presId="urn:microsoft.com/office/officeart/2005/8/layout/list1#1"/>
    <dgm:cxn modelId="{B7AC3EAD-C2E5-4EE1-AD67-1717C0B0AE79}" type="presOf" srcId="{ACC21E35-BE52-4B64-9CE3-EAFB2C2B911E}" destId="{3240125D-75FD-4A57-A758-6C50E602A37F}" srcOrd="0" destOrd="0" presId="urn:microsoft.com/office/officeart/2005/8/layout/list1#1"/>
    <dgm:cxn modelId="{A0A139B8-C29C-4CF6-B01A-C9215FF29A1B}" type="presOf" srcId="{0FABB1E1-B967-41CD-8BD9-01EE970157FC}" destId="{1CC4936E-ED17-4D2F-9813-87EE95763F16}" srcOrd="1" destOrd="0" presId="urn:microsoft.com/office/officeart/2005/8/layout/list1#1"/>
    <dgm:cxn modelId="{04D720C0-4218-4938-9515-27C87D79C1B0}" type="presOf" srcId="{730938A3-D819-41F7-BE39-9DDAA446A19F}" destId="{427123AE-6E68-4008-BD50-9CC20F57260E}" srcOrd="1" destOrd="0" presId="urn:microsoft.com/office/officeart/2005/8/layout/list1#1"/>
    <dgm:cxn modelId="{A98C5DC5-964A-4B38-9CEA-B18325772BEA}" srcId="{AA796176-FFEA-4453-B3C5-86FCA4C88052}" destId="{ACC21E35-BE52-4B64-9CE3-EAFB2C2B911E}" srcOrd="3" destOrd="0" parTransId="{5C958575-B741-4319-9217-20F3E98CD28B}" sibTransId="{ED660174-D282-4491-8B21-ACACA759DF36}"/>
    <dgm:cxn modelId="{74F191C9-5108-49CC-A7FB-DE006B0A1E5B}" srcId="{AA796176-FFEA-4453-B3C5-86FCA4C88052}" destId="{0FABB1E1-B967-41CD-8BD9-01EE970157FC}" srcOrd="4" destOrd="0" parTransId="{C7B9EA86-F8CF-4931-9277-55EE61494FC9}" sibTransId="{3CA35860-4109-4C87-9304-98F472AD5542}"/>
    <dgm:cxn modelId="{F846AED5-C5CD-4945-9041-FB212C89E9C3}" type="presOf" srcId="{5BA5075A-9611-40EC-B66E-1C50AF866171}" destId="{ABF73B35-4281-4C64-B65F-D7E1D426DC52}" srcOrd="1" destOrd="0" presId="urn:microsoft.com/office/officeart/2005/8/layout/list1#1"/>
    <dgm:cxn modelId="{A1FCD9D6-88FE-42F6-A005-7CB64FD4DF60}" type="presOf" srcId="{730938A3-D819-41F7-BE39-9DDAA446A19F}" destId="{0B52D98E-03C2-4BD0-85E7-F52451A2A69F}" srcOrd="0" destOrd="0" presId="urn:microsoft.com/office/officeart/2005/8/layout/list1#1"/>
    <dgm:cxn modelId="{540F4AF6-C377-45C5-A590-7CA2DAF93499}" srcId="{AA796176-FFEA-4453-B3C5-86FCA4C88052}" destId="{6229A896-BA79-4F93-B4A4-52AF8D0E63B7}" srcOrd="1" destOrd="0" parTransId="{EDE61E28-8052-4A4A-BF9B-F66B384DF533}" sibTransId="{7165FF18-8236-4A4E-8431-4608C1BAE295}"/>
    <dgm:cxn modelId="{E64F7986-A22F-4AFA-B479-79081A7B952B}" type="presParOf" srcId="{5CB4522F-075B-43D2-9CCA-FF96AAAB0675}" destId="{792D5933-AD40-45AE-8480-2968FCA8CAA1}" srcOrd="0" destOrd="0" presId="urn:microsoft.com/office/officeart/2005/8/layout/list1#1"/>
    <dgm:cxn modelId="{3C593DDB-6C1E-4F28-B97E-4C473646A717}" type="presParOf" srcId="{792D5933-AD40-45AE-8480-2968FCA8CAA1}" destId="{E4755B94-5E72-4C9F-A91A-56B0FCDA28F1}" srcOrd="0" destOrd="0" presId="urn:microsoft.com/office/officeart/2005/8/layout/list1#1"/>
    <dgm:cxn modelId="{53C2F299-254F-4955-8E1D-0975BFA29DEA}" type="presParOf" srcId="{792D5933-AD40-45AE-8480-2968FCA8CAA1}" destId="{C385AF22-AC18-4DC8-9B28-602D0C637594}" srcOrd="1" destOrd="0" presId="urn:microsoft.com/office/officeart/2005/8/layout/list1#1"/>
    <dgm:cxn modelId="{3A418ED2-15B8-43F7-9CB2-B8862013A2CF}" type="presParOf" srcId="{5CB4522F-075B-43D2-9CCA-FF96AAAB0675}" destId="{744720FB-B56E-4487-9420-26F63FDC8A92}" srcOrd="1" destOrd="0" presId="urn:microsoft.com/office/officeart/2005/8/layout/list1#1"/>
    <dgm:cxn modelId="{4B625579-78F4-45B2-9DFA-A7F13878CD9D}" type="presParOf" srcId="{5CB4522F-075B-43D2-9CCA-FF96AAAB0675}" destId="{46544825-FBF5-4CDD-8C6C-17BDB8D6624D}" srcOrd="2" destOrd="0" presId="urn:microsoft.com/office/officeart/2005/8/layout/list1#1"/>
    <dgm:cxn modelId="{2DFB4BE4-930E-4611-A053-82E8D625F27C}" type="presParOf" srcId="{5CB4522F-075B-43D2-9CCA-FF96AAAB0675}" destId="{4BCF71AD-8735-4E36-8AA7-859BE626CF89}" srcOrd="3" destOrd="0" presId="urn:microsoft.com/office/officeart/2005/8/layout/list1#1"/>
    <dgm:cxn modelId="{F4723558-B28C-40C9-B27F-72F9BE0AF3F5}" type="presParOf" srcId="{5CB4522F-075B-43D2-9CCA-FF96AAAB0675}" destId="{EED333AA-5EDE-462B-829D-585765A00D61}" srcOrd="4" destOrd="0" presId="urn:microsoft.com/office/officeart/2005/8/layout/list1#1"/>
    <dgm:cxn modelId="{3D31BDE9-49B2-47DF-A12F-0683BC775F18}" type="presParOf" srcId="{EED333AA-5EDE-462B-829D-585765A00D61}" destId="{75DA4DF2-046A-4C6A-8086-7C3E7861D4E7}" srcOrd="0" destOrd="0" presId="urn:microsoft.com/office/officeart/2005/8/layout/list1#1"/>
    <dgm:cxn modelId="{37B9B0F7-2467-4A73-A2F3-48AAF33F4ACD}" type="presParOf" srcId="{EED333AA-5EDE-462B-829D-585765A00D61}" destId="{FBD91DA6-F483-4103-904B-0A0489E1DCE7}" srcOrd="1" destOrd="0" presId="urn:microsoft.com/office/officeart/2005/8/layout/list1#1"/>
    <dgm:cxn modelId="{85C47340-8A9E-4592-AB66-216A17057F11}" type="presParOf" srcId="{5CB4522F-075B-43D2-9CCA-FF96AAAB0675}" destId="{48F65CE9-588F-481F-B88C-E3C4A9B9C782}" srcOrd="5" destOrd="0" presId="urn:microsoft.com/office/officeart/2005/8/layout/list1#1"/>
    <dgm:cxn modelId="{B514B097-DCDB-49D3-9A46-45A481532DCB}" type="presParOf" srcId="{5CB4522F-075B-43D2-9CCA-FF96AAAB0675}" destId="{9A2FC35B-336D-4AB9-BE3B-E5A027415580}" srcOrd="6" destOrd="0" presId="urn:microsoft.com/office/officeart/2005/8/layout/list1#1"/>
    <dgm:cxn modelId="{8445FA2B-93A1-4A85-A633-6C53B31E6640}" type="presParOf" srcId="{5CB4522F-075B-43D2-9CCA-FF96AAAB0675}" destId="{781EB76A-EEE2-4822-9A02-692FC3F6DBFE}" srcOrd="7" destOrd="0" presId="urn:microsoft.com/office/officeart/2005/8/layout/list1#1"/>
    <dgm:cxn modelId="{585724F5-D580-4123-A6B5-18BCB4B61298}" type="presParOf" srcId="{5CB4522F-075B-43D2-9CCA-FF96AAAB0675}" destId="{1A83AB0C-0313-42B2-AD86-7F1781B8A4B2}" srcOrd="8" destOrd="0" presId="urn:microsoft.com/office/officeart/2005/8/layout/list1#1"/>
    <dgm:cxn modelId="{D3A9A500-291D-4315-A0B5-48A11AFD7872}" type="presParOf" srcId="{1A83AB0C-0313-42B2-AD86-7F1781B8A4B2}" destId="{0B52D98E-03C2-4BD0-85E7-F52451A2A69F}" srcOrd="0" destOrd="0" presId="urn:microsoft.com/office/officeart/2005/8/layout/list1#1"/>
    <dgm:cxn modelId="{08FF2DFE-CF0C-4A40-BF76-5D8DF2A83E45}" type="presParOf" srcId="{1A83AB0C-0313-42B2-AD86-7F1781B8A4B2}" destId="{427123AE-6E68-4008-BD50-9CC20F57260E}" srcOrd="1" destOrd="0" presId="urn:microsoft.com/office/officeart/2005/8/layout/list1#1"/>
    <dgm:cxn modelId="{6BF98521-58EF-4718-94C0-86D18F889A8F}" type="presParOf" srcId="{5CB4522F-075B-43D2-9CCA-FF96AAAB0675}" destId="{3E45E6F7-D029-421E-9785-40AC3D5809F6}" srcOrd="9" destOrd="0" presId="urn:microsoft.com/office/officeart/2005/8/layout/list1#1"/>
    <dgm:cxn modelId="{05C125E2-B9C9-4C04-B36D-0D1E8CAE682E}" type="presParOf" srcId="{5CB4522F-075B-43D2-9CCA-FF96AAAB0675}" destId="{DC58CA3D-313C-426E-A0D6-37AFDA45F7F0}" srcOrd="10" destOrd="0" presId="urn:microsoft.com/office/officeart/2005/8/layout/list1#1"/>
    <dgm:cxn modelId="{E919EC92-820A-428D-99E1-2B124C1E1608}" type="presParOf" srcId="{5CB4522F-075B-43D2-9CCA-FF96AAAB0675}" destId="{97D0A409-687F-48B8-8F97-815DE1E84580}" srcOrd="11" destOrd="0" presId="urn:microsoft.com/office/officeart/2005/8/layout/list1#1"/>
    <dgm:cxn modelId="{5EF25026-603F-4335-9104-A837A384B12F}" type="presParOf" srcId="{5CB4522F-075B-43D2-9CCA-FF96AAAB0675}" destId="{6C682417-E35E-4747-8277-8398315EE0A6}" srcOrd="12" destOrd="0" presId="urn:microsoft.com/office/officeart/2005/8/layout/list1#1"/>
    <dgm:cxn modelId="{9C82A2E3-73F3-44C2-B38A-81C0C8565E9A}" type="presParOf" srcId="{6C682417-E35E-4747-8277-8398315EE0A6}" destId="{3240125D-75FD-4A57-A758-6C50E602A37F}" srcOrd="0" destOrd="0" presId="urn:microsoft.com/office/officeart/2005/8/layout/list1#1"/>
    <dgm:cxn modelId="{F376AE30-1079-4CDB-8E35-FE488DCEAD2D}" type="presParOf" srcId="{6C682417-E35E-4747-8277-8398315EE0A6}" destId="{19E92E6E-C255-46EA-A296-4EEB24EE3A0F}" srcOrd="1" destOrd="0" presId="urn:microsoft.com/office/officeart/2005/8/layout/list1#1"/>
    <dgm:cxn modelId="{F33726E3-490B-4D06-A525-1BA1AEBB1C8F}" type="presParOf" srcId="{5CB4522F-075B-43D2-9CCA-FF96AAAB0675}" destId="{B5396BCF-9918-4D1E-8A96-750EB7B7FAF0}" srcOrd="13" destOrd="0" presId="urn:microsoft.com/office/officeart/2005/8/layout/list1#1"/>
    <dgm:cxn modelId="{D7FFDA87-5839-4CB8-B744-1B7230101671}" type="presParOf" srcId="{5CB4522F-075B-43D2-9CCA-FF96AAAB0675}" destId="{F46CC245-10BE-4E19-B679-8FD2CCBD83C6}" srcOrd="14" destOrd="0" presId="urn:microsoft.com/office/officeart/2005/8/layout/list1#1"/>
    <dgm:cxn modelId="{771C0B25-5E8F-4FF8-B0F2-C6E7A9E26EB1}" type="presParOf" srcId="{5CB4522F-075B-43D2-9CCA-FF96AAAB0675}" destId="{259E2F94-8223-4A49-9E41-02FF9C3E6DB7}" srcOrd="15" destOrd="0" presId="urn:microsoft.com/office/officeart/2005/8/layout/list1#1"/>
    <dgm:cxn modelId="{51C24110-273A-445F-A797-AAB07E190C8A}" type="presParOf" srcId="{5CB4522F-075B-43D2-9CCA-FF96AAAB0675}" destId="{0582B587-2F69-4A4E-91D2-4D573939D386}" srcOrd="16" destOrd="0" presId="urn:microsoft.com/office/officeart/2005/8/layout/list1#1"/>
    <dgm:cxn modelId="{88995C75-011B-442D-B3B0-68C8AA231378}" type="presParOf" srcId="{0582B587-2F69-4A4E-91D2-4D573939D386}" destId="{5637D23C-C60D-4167-8816-BB9B9D431E0E}" srcOrd="0" destOrd="0" presId="urn:microsoft.com/office/officeart/2005/8/layout/list1#1"/>
    <dgm:cxn modelId="{E0066D49-5AF0-4005-90B5-6383B1A25CC7}" type="presParOf" srcId="{0582B587-2F69-4A4E-91D2-4D573939D386}" destId="{1CC4936E-ED17-4D2F-9813-87EE95763F16}" srcOrd="1" destOrd="0" presId="urn:microsoft.com/office/officeart/2005/8/layout/list1#1"/>
    <dgm:cxn modelId="{81049395-50FC-4BE5-999A-FA3A910C6AB6}" type="presParOf" srcId="{5CB4522F-075B-43D2-9CCA-FF96AAAB0675}" destId="{9E8ED095-A689-4B24-8673-40FB702F4F98}" srcOrd="17" destOrd="0" presId="urn:microsoft.com/office/officeart/2005/8/layout/list1#1"/>
    <dgm:cxn modelId="{3D70EB50-153F-4492-947D-EB83294A4E59}" type="presParOf" srcId="{5CB4522F-075B-43D2-9CCA-FF96AAAB0675}" destId="{5AA363B9-8FB5-41E3-8B35-97BD2D191B34}" srcOrd="18" destOrd="0" presId="urn:microsoft.com/office/officeart/2005/8/layout/list1#1"/>
    <dgm:cxn modelId="{B4FB1D32-D4A2-4494-BD76-A825F382590C}" type="presParOf" srcId="{5CB4522F-075B-43D2-9CCA-FF96AAAB0675}" destId="{165391A6-F699-41AC-8B55-B5334317737C}" srcOrd="19" destOrd="0" presId="urn:microsoft.com/office/officeart/2005/8/layout/list1#1"/>
    <dgm:cxn modelId="{393A8961-3DBD-4564-A6C2-813CA257BD58}" type="presParOf" srcId="{5CB4522F-075B-43D2-9CCA-FF96AAAB0675}" destId="{9922DA3E-3EF6-42FA-9CC9-86C6C0F10C5A}" srcOrd="20" destOrd="0" presId="urn:microsoft.com/office/officeart/2005/8/layout/list1#1"/>
    <dgm:cxn modelId="{87A52DF9-2C26-4E57-84A9-EEF8930BCF18}" type="presParOf" srcId="{9922DA3E-3EF6-42FA-9CC9-86C6C0F10C5A}" destId="{06CD99E7-5F6F-4B3A-B6AF-722345E5A49F}" srcOrd="0" destOrd="0" presId="urn:microsoft.com/office/officeart/2005/8/layout/list1#1"/>
    <dgm:cxn modelId="{D7C378C8-1B98-4734-835E-992B34B3F5DC}" type="presParOf" srcId="{9922DA3E-3EF6-42FA-9CC9-86C6C0F10C5A}" destId="{ABF73B35-4281-4C64-B65F-D7E1D426DC52}" srcOrd="1" destOrd="0" presId="urn:microsoft.com/office/officeart/2005/8/layout/list1#1"/>
    <dgm:cxn modelId="{32DA0E08-E2AD-4011-8E55-153870D66355}" type="presParOf" srcId="{5CB4522F-075B-43D2-9CCA-FF96AAAB0675}" destId="{E970D71D-ECBA-4E7B-8977-0075B3C64135}" srcOrd="21" destOrd="0" presId="urn:microsoft.com/office/officeart/2005/8/layout/list1#1"/>
    <dgm:cxn modelId="{74407CAF-1C80-44D2-BC80-84029926B96A}" type="presParOf" srcId="{5CB4522F-075B-43D2-9CCA-FF96AAAB0675}" destId="{1EBF7F84-B88A-4276-8D3B-5221674D7BF1}" srcOrd="22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544825-FBF5-4CDD-8C6C-17BDB8D6624D}">
      <dsp:nvSpPr>
        <dsp:cNvPr id="0" name=""/>
        <dsp:cNvSpPr/>
      </dsp:nvSpPr>
      <dsp:spPr>
        <a:xfrm>
          <a:off x="0" y="2048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5AF22-AC18-4DC8-9B28-602D0C637594}">
      <dsp:nvSpPr>
        <dsp:cNvPr id="0" name=""/>
        <dsp:cNvSpPr/>
      </dsp:nvSpPr>
      <dsp:spPr>
        <a:xfrm>
          <a:off x="263562" y="277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案例目标</a:t>
          </a:r>
          <a:endParaRPr lang="zh-CN" altLang="en-US" sz="1600" kern="1200" dirty="0"/>
        </a:p>
      </dsp:txBody>
      <dsp:txXfrm>
        <a:off x="280855" y="45063"/>
        <a:ext cx="3655284" cy="319654"/>
      </dsp:txXfrm>
    </dsp:sp>
    <dsp:sp modelId="{9A2FC35B-336D-4AB9-BE3B-E5A027415580}">
      <dsp:nvSpPr>
        <dsp:cNvPr id="0" name=""/>
        <dsp:cNvSpPr/>
      </dsp:nvSpPr>
      <dsp:spPr>
        <a:xfrm>
          <a:off x="0" y="74921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D91DA6-F483-4103-904B-0A0489E1DCE7}">
      <dsp:nvSpPr>
        <dsp:cNvPr id="0" name=""/>
        <dsp:cNvSpPr/>
      </dsp:nvSpPr>
      <dsp:spPr>
        <a:xfrm>
          <a:off x="263562" y="57209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案例关键词</a:t>
          </a:r>
          <a:endParaRPr lang="zh-CN" altLang="en-US" sz="1600" kern="1200" dirty="0"/>
        </a:p>
      </dsp:txBody>
      <dsp:txXfrm>
        <a:off x="280855" y="589383"/>
        <a:ext cx="3655284" cy="319654"/>
      </dsp:txXfrm>
    </dsp:sp>
    <dsp:sp modelId="{DC58CA3D-313C-426E-A0D6-37AFDA45F7F0}">
      <dsp:nvSpPr>
        <dsp:cNvPr id="0" name=""/>
        <dsp:cNvSpPr/>
      </dsp:nvSpPr>
      <dsp:spPr>
        <a:xfrm>
          <a:off x="0" y="129353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123AE-6E68-4008-BD50-9CC20F57260E}">
      <dsp:nvSpPr>
        <dsp:cNvPr id="0" name=""/>
        <dsp:cNvSpPr/>
      </dsp:nvSpPr>
      <dsp:spPr>
        <a:xfrm>
          <a:off x="263562" y="111641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案例概述（或运作流程）</a:t>
          </a:r>
          <a:endParaRPr lang="zh-CN" altLang="en-US" sz="1600" kern="1200" dirty="0"/>
        </a:p>
      </dsp:txBody>
      <dsp:txXfrm>
        <a:off x="280855" y="1133703"/>
        <a:ext cx="3655284" cy="319654"/>
      </dsp:txXfrm>
    </dsp:sp>
    <dsp:sp modelId="{F46CC245-10BE-4E19-B679-8FD2CCBD83C6}">
      <dsp:nvSpPr>
        <dsp:cNvPr id="0" name=""/>
        <dsp:cNvSpPr/>
      </dsp:nvSpPr>
      <dsp:spPr>
        <a:xfrm>
          <a:off x="0" y="183785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92E6E-C255-46EA-A296-4EEB24EE3A0F}">
      <dsp:nvSpPr>
        <dsp:cNvPr id="0" name=""/>
        <dsp:cNvSpPr/>
      </dsp:nvSpPr>
      <dsp:spPr>
        <a:xfrm>
          <a:off x="263562" y="166073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案例中亮点及可复用的点</a:t>
          </a:r>
        </a:p>
      </dsp:txBody>
      <dsp:txXfrm>
        <a:off x="280855" y="1678023"/>
        <a:ext cx="3655284" cy="319654"/>
      </dsp:txXfrm>
    </dsp:sp>
    <dsp:sp modelId="{5AA363B9-8FB5-41E3-8B35-97BD2D191B34}">
      <dsp:nvSpPr>
        <dsp:cNvPr id="0" name=""/>
        <dsp:cNvSpPr/>
      </dsp:nvSpPr>
      <dsp:spPr>
        <a:xfrm>
          <a:off x="0" y="238217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C4936E-ED17-4D2F-9813-87EE95763F16}">
      <dsp:nvSpPr>
        <dsp:cNvPr id="0" name=""/>
        <dsp:cNvSpPr/>
      </dsp:nvSpPr>
      <dsp:spPr>
        <a:xfrm>
          <a:off x="263562" y="220505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/>
            <a:t>案例中待优化点及改善方案</a:t>
          </a:r>
          <a:endParaRPr lang="zh-CN" altLang="en-US" sz="1600" kern="1200" dirty="0"/>
        </a:p>
      </dsp:txBody>
      <dsp:txXfrm>
        <a:off x="280855" y="2222343"/>
        <a:ext cx="3655284" cy="319654"/>
      </dsp:txXfrm>
    </dsp:sp>
    <dsp:sp modelId="{1EBF7F84-B88A-4276-8D3B-5221674D7BF1}">
      <dsp:nvSpPr>
        <dsp:cNvPr id="0" name=""/>
        <dsp:cNvSpPr/>
      </dsp:nvSpPr>
      <dsp:spPr>
        <a:xfrm>
          <a:off x="0" y="2926490"/>
          <a:ext cx="5271243" cy="302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3B35-4281-4C64-B65F-D7E1D426DC52}">
      <dsp:nvSpPr>
        <dsp:cNvPr id="0" name=""/>
        <dsp:cNvSpPr/>
      </dsp:nvSpPr>
      <dsp:spPr>
        <a:xfrm>
          <a:off x="263562" y="2749370"/>
          <a:ext cx="3689870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468" tIns="0" rIns="13946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/>
            <a:t>针对案例的延伸思考</a:t>
          </a:r>
        </a:p>
      </dsp:txBody>
      <dsp:txXfrm>
        <a:off x="280855" y="2766663"/>
        <a:ext cx="3655284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0261" y="1143000"/>
            <a:ext cx="5497477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53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82591" y="942757"/>
            <a:ext cx="7695544" cy="2005523"/>
          </a:xfrm>
        </p:spPr>
        <p:txBody>
          <a:bodyPr anchor="b"/>
          <a:lstStyle>
            <a:lvl1pPr algn="ctr"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82591" y="3025619"/>
            <a:ext cx="7695544" cy="1390797"/>
          </a:xfrm>
        </p:spPr>
        <p:txBody>
          <a:bodyPr/>
          <a:lstStyle>
            <a:lvl1pPr marL="0" indent="0" algn="ctr">
              <a:buNone/>
              <a:defRPr sz="2010"/>
            </a:lvl1pPr>
            <a:lvl2pPr marL="382905" indent="0" algn="ctr">
              <a:buNone/>
              <a:defRPr sz="1670"/>
            </a:lvl2pPr>
            <a:lvl3pPr marL="766445" indent="0" algn="ctr">
              <a:buNone/>
              <a:defRPr sz="1510"/>
            </a:lvl3pPr>
            <a:lvl4pPr marL="1148715" indent="0" algn="ctr">
              <a:buNone/>
              <a:defRPr sz="1340"/>
            </a:lvl4pPr>
            <a:lvl5pPr marL="1533525" indent="0" algn="ctr">
              <a:buNone/>
              <a:defRPr sz="1340"/>
            </a:lvl5pPr>
            <a:lvl6pPr marL="1915795" indent="0" algn="ctr">
              <a:buNone/>
              <a:defRPr sz="1340"/>
            </a:lvl6pPr>
            <a:lvl7pPr marL="2299970" indent="0" algn="ctr">
              <a:buNone/>
              <a:defRPr sz="1340"/>
            </a:lvl7pPr>
            <a:lvl8pPr marL="2682240" indent="0" algn="ctr">
              <a:buNone/>
              <a:defRPr sz="1340"/>
            </a:lvl8pPr>
            <a:lvl9pPr marL="3065780" indent="0" algn="ctr">
              <a:buNone/>
              <a:defRPr sz="134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42833" y="306697"/>
            <a:ext cx="2212469" cy="488179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05426" y="306697"/>
            <a:ext cx="6509148" cy="488179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0082" y="1436137"/>
            <a:ext cx="8849876" cy="2396226"/>
          </a:xfrm>
        </p:spPr>
        <p:txBody>
          <a:bodyPr anchor="b"/>
          <a:lstStyle>
            <a:lvl1pPr>
              <a:defRPr sz="503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0082" y="3855032"/>
            <a:ext cx="8849876" cy="1260118"/>
          </a:xfrm>
        </p:spPr>
        <p:txBody>
          <a:bodyPr/>
          <a:lstStyle>
            <a:lvl1pPr marL="0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1pPr>
            <a:lvl2pPr marL="382905" indent="0">
              <a:buNone/>
              <a:defRPr sz="1670">
                <a:solidFill>
                  <a:schemeClr val="tx1">
                    <a:tint val="75000"/>
                  </a:schemeClr>
                </a:solidFill>
              </a:defRPr>
            </a:lvl2pPr>
            <a:lvl3pPr marL="76644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4871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4pPr>
            <a:lvl5pPr marL="153352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5pPr>
            <a:lvl6pPr marL="1915795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6pPr>
            <a:lvl7pPr marL="229997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7pPr>
            <a:lvl8pPr marL="268224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8pPr>
            <a:lvl9pPr marL="306578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05426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94493" y="1533478"/>
            <a:ext cx="4360808" cy="365501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06697"/>
            <a:ext cx="8849876" cy="111343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6762" y="1412135"/>
            <a:ext cx="4340767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06762" y="2104200"/>
            <a:ext cx="4340767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94493" y="1412135"/>
            <a:ext cx="4362145" cy="692065"/>
          </a:xfrm>
        </p:spPr>
        <p:txBody>
          <a:bodyPr anchor="b"/>
          <a:lstStyle>
            <a:lvl1pPr marL="0" indent="0">
              <a:buNone/>
              <a:defRPr sz="2010" b="1"/>
            </a:lvl1pPr>
            <a:lvl2pPr marL="382905" indent="0">
              <a:buNone/>
              <a:defRPr sz="1670" b="1"/>
            </a:lvl2pPr>
            <a:lvl3pPr marL="766445" indent="0">
              <a:buNone/>
              <a:defRPr sz="1510" b="1"/>
            </a:lvl3pPr>
            <a:lvl4pPr marL="1148715" indent="0">
              <a:buNone/>
              <a:defRPr sz="1340" b="1"/>
            </a:lvl4pPr>
            <a:lvl5pPr marL="1533525" indent="0">
              <a:buNone/>
              <a:defRPr sz="1340" b="1"/>
            </a:lvl5pPr>
            <a:lvl6pPr marL="1915795" indent="0">
              <a:buNone/>
              <a:defRPr sz="1340" b="1"/>
            </a:lvl6pPr>
            <a:lvl7pPr marL="2299970" indent="0">
              <a:buNone/>
              <a:defRPr sz="1340" b="1"/>
            </a:lvl7pPr>
            <a:lvl8pPr marL="2682240" indent="0">
              <a:buNone/>
              <a:defRPr sz="1340" b="1"/>
            </a:lvl8pPr>
            <a:lvl9pPr marL="3065780" indent="0">
              <a:buNone/>
              <a:defRPr sz="13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94493" y="2104200"/>
            <a:ext cx="4362145" cy="30949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>
              <a:defRPr sz="2675"/>
            </a:lvl1pPr>
            <a:lvl2pPr>
              <a:defRPr sz="2345"/>
            </a:lvl2pPr>
            <a:lvl3pPr>
              <a:defRPr sz="2010"/>
            </a:lvl3pPr>
            <a:lvl4pPr>
              <a:defRPr sz="1670"/>
            </a:lvl4pPr>
            <a:lvl5pPr>
              <a:defRPr sz="1670"/>
            </a:lvl5pPr>
            <a:lvl6pPr>
              <a:defRPr sz="1670"/>
            </a:lvl6pPr>
            <a:lvl7pPr>
              <a:defRPr sz="1670"/>
            </a:lvl7pPr>
            <a:lvl8pPr>
              <a:defRPr sz="1670"/>
            </a:lvl8pPr>
            <a:lvl9pPr>
              <a:defRPr sz="167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6762" y="384036"/>
            <a:ext cx="3309351" cy="1344127"/>
          </a:xfrm>
        </p:spPr>
        <p:txBody>
          <a:bodyPr anchor="b"/>
          <a:lstStyle>
            <a:lvl1pPr>
              <a:defRPr sz="267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62145" y="829413"/>
            <a:ext cx="5194492" cy="4093720"/>
          </a:xfrm>
        </p:spPr>
        <p:txBody>
          <a:bodyPr/>
          <a:lstStyle>
            <a:lvl1pPr marL="0" indent="0">
              <a:buNone/>
              <a:defRPr sz="2675"/>
            </a:lvl1pPr>
            <a:lvl2pPr marL="382905" indent="0">
              <a:buNone/>
              <a:defRPr sz="2345"/>
            </a:lvl2pPr>
            <a:lvl3pPr marL="766445" indent="0">
              <a:buNone/>
              <a:defRPr sz="2010"/>
            </a:lvl3pPr>
            <a:lvl4pPr marL="1148715" indent="0">
              <a:buNone/>
              <a:defRPr sz="1670"/>
            </a:lvl4pPr>
            <a:lvl5pPr marL="1533525" indent="0">
              <a:buNone/>
              <a:defRPr sz="1670"/>
            </a:lvl5pPr>
            <a:lvl6pPr marL="1915795" indent="0">
              <a:buNone/>
              <a:defRPr sz="1670"/>
            </a:lvl6pPr>
            <a:lvl7pPr marL="2299970" indent="0">
              <a:buNone/>
              <a:defRPr sz="1670"/>
            </a:lvl7pPr>
            <a:lvl8pPr marL="2682240" indent="0">
              <a:buNone/>
              <a:defRPr sz="1670"/>
            </a:lvl8pPr>
            <a:lvl9pPr marL="3065780" indent="0">
              <a:buNone/>
              <a:defRPr sz="167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06762" y="1728163"/>
            <a:ext cx="3309351" cy="3201636"/>
          </a:xfrm>
        </p:spPr>
        <p:txBody>
          <a:bodyPr/>
          <a:lstStyle>
            <a:lvl1pPr marL="0" indent="0">
              <a:buNone/>
              <a:defRPr sz="1340"/>
            </a:lvl1pPr>
            <a:lvl2pPr marL="382905" indent="0">
              <a:buNone/>
              <a:defRPr sz="1175"/>
            </a:lvl2pPr>
            <a:lvl3pPr marL="766445" indent="0">
              <a:buNone/>
              <a:defRPr sz="1005"/>
            </a:lvl3pPr>
            <a:lvl4pPr marL="1148715" indent="0">
              <a:buNone/>
              <a:defRPr sz="840"/>
            </a:lvl4pPr>
            <a:lvl5pPr marL="1533525" indent="0">
              <a:buNone/>
              <a:defRPr sz="840"/>
            </a:lvl5pPr>
            <a:lvl6pPr marL="1915795" indent="0">
              <a:buNone/>
              <a:defRPr sz="840"/>
            </a:lvl6pPr>
            <a:lvl7pPr marL="2299970" indent="0">
              <a:buNone/>
              <a:defRPr sz="840"/>
            </a:lvl7pPr>
            <a:lvl8pPr marL="2682240" indent="0">
              <a:buNone/>
              <a:defRPr sz="840"/>
            </a:lvl8pPr>
            <a:lvl9pPr marL="3065780" indent="0">
              <a:buNone/>
              <a:defRPr sz="84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05425" y="306697"/>
            <a:ext cx="8849876" cy="1113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5425" y="1533478"/>
            <a:ext cx="8849876" cy="3655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05425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98866" y="5339170"/>
            <a:ext cx="3462995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246637" y="5339170"/>
            <a:ext cx="2308663" cy="306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6445" rtl="0" eaLnBrk="1" latinLnBrk="0" hangingPunct="1">
        <a:lnSpc>
          <a:spcPct val="90000"/>
        </a:lnSpc>
        <a:spcBef>
          <a:spcPct val="0"/>
        </a:spcBef>
        <a:buNone/>
        <a:defRPr sz="36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6445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7467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2010" kern="1200">
          <a:solidFill>
            <a:schemeClr val="tx1"/>
          </a:solidFill>
          <a:latin typeface="+mn-lt"/>
          <a:ea typeface="+mn-ea"/>
          <a:cs typeface="+mn-cs"/>
        </a:defRPr>
      </a:lvl2pPr>
      <a:lvl3pPr marL="95885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670" kern="1200">
          <a:solidFill>
            <a:schemeClr val="tx1"/>
          </a:solidFill>
          <a:latin typeface="+mn-lt"/>
          <a:ea typeface="+mn-ea"/>
          <a:cs typeface="+mn-cs"/>
        </a:defRPr>
      </a:lvl3pPr>
      <a:lvl4pPr marL="134112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466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0756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110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74010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58185" indent="-191770" algn="l" defTabSz="766445" rtl="0" eaLnBrk="1" latinLnBrk="0" hangingPunct="1">
        <a:lnSpc>
          <a:spcPct val="90000"/>
        </a:lnSpc>
        <a:spcBef>
          <a:spcPct val="8400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290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644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4871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352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15795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29997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224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65780" algn="l" defTabSz="766445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4.svg"/><Relationship Id="rId7" Type="http://schemas.openxmlformats.org/officeDocument/2006/relationships/diagramData" Target="../diagrams/data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6.svg"/><Relationship Id="rId10" Type="http://schemas.openxmlformats.org/officeDocument/2006/relationships/diagramColors" Target="../diagrams/colors1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5.png"/><Relationship Id="rId7" Type="http://schemas.openxmlformats.org/officeDocument/2006/relationships/image" Target="../media/image3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7.png"/><Relationship Id="rId9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5.png"/><Relationship Id="rId7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5.png"/><Relationship Id="rId7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77552" y="3941688"/>
            <a:ext cx="4990289" cy="8125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zh-CN" altLang="en-US" sz="1200" b="1" dirty="0"/>
              <a:t>最专业的品牌私域运营服务商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r>
              <a:rPr lang="zh-CN" altLang="zh-CN" sz="1200" b="1" dirty="0"/>
              <a:t>帮你管理最有价值的用户资产</a:t>
            </a:r>
            <a:endParaRPr lang="en-US" altLang="zh-CN" sz="1200" b="1" dirty="0"/>
          </a:p>
          <a:p>
            <a:pPr algn="dist">
              <a:lnSpc>
                <a:spcPct val="130000"/>
              </a:lnSpc>
            </a:pPr>
            <a:endParaRPr lang="zh-CN" altLang="en-US" sz="1200" b="1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 flipV="1">
            <a:off x="7620" y="4621530"/>
            <a:ext cx="10130155" cy="762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3871753" y="663517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 dirty="0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537973" y="1567122"/>
            <a:ext cx="70694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关于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体系打造</a:t>
            </a:r>
            <a:r>
              <a:rPr lang="en-US" altLang="zh-CN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&amp;</a:t>
            </a:r>
            <a:r>
              <a:rPr lang="zh-CN" altLang="en-US" sz="3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招募</a:t>
            </a:r>
            <a:r>
              <a:rPr lang="zh-CN" altLang="en-US" sz="36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案例复盘</a:t>
            </a:r>
            <a:endParaRPr lang="en-US" altLang="zh-CN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88160" y="3066415"/>
            <a:ext cx="65684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部门：策划二部           姓名：卢嘉杰             花名：原力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86105" y="1257300"/>
          <a:ext cx="5998210" cy="38893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1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6090"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舒客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月</a:t>
                      </a:r>
                      <a:r>
                        <a:rPr lang="en-US" altLang="zh-CN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KOC</a:t>
                      </a:r>
                      <a:r>
                        <a:rPr lang="zh-CN" altLang="en-US" sz="14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发文情况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02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本月KOC发文数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1090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1009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8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历史总发文人数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525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739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02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老KOC发文人数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36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41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8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老KOC发文数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316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227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02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新KOC发文人数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181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214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08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新KOC发文数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774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0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782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9" name="直接箭头连接符 8"/>
          <p:cNvCxnSpPr/>
          <p:nvPr/>
        </p:nvCxnSpPr>
        <p:spPr>
          <a:xfrm flipV="1">
            <a:off x="4264025" y="3044825"/>
            <a:ext cx="3023870" cy="1270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V="1">
            <a:off x="4256405" y="2943860"/>
            <a:ext cx="2966720" cy="2019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7374448" y="2606689"/>
            <a:ext cx="207454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217</a:t>
            </a:r>
            <a:r>
              <a:rPr lang="zh-CN" alt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人共发文</a:t>
            </a:r>
            <a:r>
              <a:rPr lang="en-US" altLang="zh-CN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1090</a:t>
            </a:r>
            <a:r>
              <a:rPr lang="zh-CN" alt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451283" y="3260104"/>
            <a:ext cx="132397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人均贡献</a:t>
            </a:r>
            <a:r>
              <a:rPr lang="en-US" altLang="zh-CN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篇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15435" y="1053465"/>
            <a:ext cx="1847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驱动力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580515" y="1778635"/>
            <a:ext cx="26568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优质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KOC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年轻、热爱分享、品质生活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6153150" y="1778635"/>
            <a:ext cx="31851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普通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KOC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中青年、有着数、薅羊毛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217930" y="1673225"/>
            <a:ext cx="3241040" cy="1111250"/>
          </a:xfrm>
          <a:prstGeom prst="roundRect">
            <a:avLst/>
          </a:prstGeom>
          <a:noFill/>
          <a:ln>
            <a:solidFill>
              <a:srgbClr val="FFC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852795" y="1673225"/>
            <a:ext cx="3241040" cy="1111250"/>
          </a:xfrm>
          <a:prstGeom prst="roundRect">
            <a:avLst/>
          </a:prstGeom>
          <a:noFill/>
          <a:ln>
            <a:solidFill>
              <a:srgbClr val="FFC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1"/>
          <p:cNvSpPr txBox="1"/>
          <p:nvPr/>
        </p:nvSpPr>
        <p:spPr>
          <a:xfrm>
            <a:off x="6144895" y="2934970"/>
            <a:ext cx="265684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利益驱动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通过实用性高，低价或免费的利益点进行驱动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积分免费兑换产品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/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周边</a:t>
            </a:r>
          </a:p>
        </p:txBody>
      </p:sp>
      <p:sp>
        <p:nvSpPr>
          <p:cNvPr id="16" name="文本框 11"/>
          <p:cNvSpPr txBox="1"/>
          <p:nvPr/>
        </p:nvSpPr>
        <p:spPr>
          <a:xfrm>
            <a:off x="1580515" y="2934970"/>
            <a:ext cx="30187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品牌力驱动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伴随着品牌带来的一系列身份象征、荣誉感和地位等附加属性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@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某某品牌官方指定体验官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品牌线下活动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代言明星见面会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30040" y="952500"/>
            <a:ext cx="1847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组织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称号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510030" y="1938655"/>
            <a:ext cx="26568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组织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做好社群、群体规划，给到粉丝可信赖的体系和平台</a:t>
            </a:r>
          </a:p>
        </p:txBody>
      </p:sp>
      <p:sp>
        <p:nvSpPr>
          <p:cNvPr id="7" name="文本框 11"/>
          <p:cNvSpPr txBox="1"/>
          <p:nvPr/>
        </p:nvSpPr>
        <p:spPr>
          <a:xfrm>
            <a:off x="6097905" y="1938655"/>
            <a:ext cx="27990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称号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身份代表、价值区分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权益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义务区分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217930" y="1697355"/>
            <a:ext cx="3241040" cy="1815465"/>
          </a:xfrm>
          <a:prstGeom prst="roundRect">
            <a:avLst/>
          </a:prstGeom>
          <a:noFill/>
          <a:ln>
            <a:solidFill>
              <a:srgbClr val="FFC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754370" y="1697990"/>
            <a:ext cx="3241040" cy="1814830"/>
          </a:xfrm>
          <a:prstGeom prst="roundRect">
            <a:avLst/>
          </a:prstGeom>
          <a:noFill/>
          <a:ln>
            <a:solidFill>
              <a:srgbClr val="FFC0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1"/>
          <p:cNvSpPr txBox="1"/>
          <p:nvPr/>
        </p:nvSpPr>
        <p:spPr>
          <a:xfrm>
            <a:off x="6097905" y="3667125"/>
            <a:ext cx="2656840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常用昵称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星享官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体验官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分享官</a:t>
            </a:r>
          </a:p>
        </p:txBody>
      </p:sp>
      <p:sp>
        <p:nvSpPr>
          <p:cNvPr id="18" name="文本框 11"/>
          <p:cNvSpPr txBox="1"/>
          <p:nvPr/>
        </p:nvSpPr>
        <p:spPr>
          <a:xfrm>
            <a:off x="1510030" y="3667125"/>
            <a:ext cx="2656840" cy="1430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官方指定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KOC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核心社群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统一管理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规则透明</a:t>
            </a: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玩法丰富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11345" y="1725930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Part Two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1819275" y="1786890"/>
            <a:ext cx="2203450" cy="180657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11345" y="2233295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搭建结构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411538" y="3197239"/>
            <a:ext cx="32372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FFC000"/>
                </a:solidFill>
              </a:rPr>
              <a:t>积分规则</a:t>
            </a:r>
            <a:r>
              <a:rPr lang="en-US" altLang="zh-CN" sz="2000" dirty="0">
                <a:solidFill>
                  <a:srgbClr val="FFC000"/>
                </a:solidFill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</a:rPr>
              <a:t>任务</a:t>
            </a:r>
            <a:r>
              <a:rPr lang="en-US" altLang="zh-CN" sz="2000" dirty="0">
                <a:solidFill>
                  <a:srgbClr val="FFC000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奖励</a:t>
            </a:r>
            <a:r>
              <a:rPr lang="en-US" altLang="zh-CN" sz="2000" dirty="0">
                <a:solidFill>
                  <a:srgbClr val="FFC000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评分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75940" y="1464945"/>
            <a:ext cx="3241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积分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奖励原则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注意事项</a:t>
            </a:r>
          </a:p>
        </p:txBody>
      </p:sp>
      <p:sp>
        <p:nvSpPr>
          <p:cNvPr id="18" name="文本框 11"/>
          <p:cNvSpPr txBox="1"/>
          <p:nvPr/>
        </p:nvSpPr>
        <p:spPr>
          <a:xfrm>
            <a:off x="1849755" y="2283460"/>
            <a:ext cx="656018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200000"/>
              </a:lnSpc>
              <a:buClrTx/>
              <a:buSzTx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1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、通常情况下以，积分兑换品以品牌方商品售价</a:t>
            </a:r>
            <a:r>
              <a:rPr lang="en-US" altLang="zh-CN" sz="1400" b="1" dirty="0">
                <a:solidFill>
                  <a:srgbClr val="FFC000"/>
                </a:solidFill>
                <a:latin typeface="+mn-ea"/>
              </a:rPr>
              <a:t>*10</a:t>
            </a:r>
            <a:r>
              <a:rPr lang="zh-CN" altLang="en-US" sz="1400" b="1" dirty="0">
                <a:solidFill>
                  <a:srgbClr val="FFC000"/>
                </a:solidFill>
                <a:latin typeface="+mn-ea"/>
              </a:rPr>
              <a:t>倍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的比例作为兑换需要积分，个别客单价较低的品牌可提高至</a:t>
            </a:r>
            <a:r>
              <a:rPr lang="en-US" altLang="zh-CN" sz="1400" b="1" dirty="0">
                <a:solidFill>
                  <a:srgbClr val="FFC000"/>
                </a:solidFill>
                <a:latin typeface="+mn-ea"/>
              </a:rPr>
              <a:t>*100</a:t>
            </a:r>
            <a:r>
              <a:rPr lang="zh-CN" altLang="en-US" sz="1400" b="1" dirty="0">
                <a:solidFill>
                  <a:srgbClr val="FFC000"/>
                </a:solidFill>
                <a:latin typeface="+mn-ea"/>
              </a:rPr>
              <a:t>倍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的比例（建议统一）；</a:t>
            </a:r>
          </a:p>
          <a:p>
            <a:pPr algn="l">
              <a:lnSpc>
                <a:spcPct val="200000"/>
              </a:lnSpc>
              <a:buClrTx/>
              <a:buSzTx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2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、积分兑换的基本原则是，对于正常完成发文任务的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koc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，每月可兑换一份产品，未完成任务的不可兑换；</a:t>
            </a:r>
          </a:p>
          <a:p>
            <a:pPr algn="l">
              <a:lnSpc>
                <a:spcPct val="200000"/>
              </a:lnSpc>
              <a:buClrTx/>
              <a:buSzTx/>
              <a:buNone/>
            </a:pP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3</a:t>
            </a: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、鼓励多劳多得，越积极发文可兑换越多。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30040" y="880745"/>
            <a:ext cx="1847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积分预估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513080" y="1449705"/>
          <a:ext cx="9233535" cy="3684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77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2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78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8135"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700" b="0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每日黑巧koc预计单月可获得最多积分数（剔除一次性积分）</a:t>
                      </a:r>
                      <a:endParaRPr lang="zh-CN" altLang="en-US" sz="700" b="0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动作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积分数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次数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积分汇总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9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参与每日话题</a:t>
                      </a: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/</a:t>
                      </a: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互动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签到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包括连续签到奖励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75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小红书种草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阶级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1280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按阶梯计算分数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77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小红书赞评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160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l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每篇封顶+</a:t>
                      </a:r>
                      <a:r>
                        <a:rPr lang="en-US" alt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</a:t>
                      </a: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0分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l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社群晒图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8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社群晒单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以最短复购周期（一个月）计算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77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朋友圈转发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以每月两次大型活动，一次裂变计算</a:t>
                      </a:r>
                      <a:endParaRPr lang="zh-CN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13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koc</a:t>
                      </a: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月度达标奖励</a:t>
                      </a:r>
                      <a:endParaRPr lang="en-US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9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200</a:t>
                      </a: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9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9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合计</a:t>
                      </a:r>
                      <a:endParaRPr lang="zh-CN" altLang="en-US" sz="9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1">
                          <a:solidFill>
                            <a:srgbClr val="806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2400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107180" y="808990"/>
            <a:ext cx="1847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积分规则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1258570" y="1318260"/>
          <a:ext cx="7731760" cy="1942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495"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发文获取积分方案一</a:t>
                      </a:r>
                      <a:endParaRPr lang="zh-CN" altLang="en-US" sz="10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动作</a:t>
                      </a:r>
                      <a:endParaRPr lang="zh-CN" altLang="en-US" sz="1000" b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条件</a:t>
                      </a:r>
                      <a:endParaRPr lang="zh-CN" altLang="en-US" sz="1000" b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奖励</a:t>
                      </a:r>
                      <a:endParaRPr lang="zh-CN" altLang="en-US" sz="1000" b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95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常规发文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1篇（每篇10积分）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+10积分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2篇（每篇20积分）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+40积分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3篇（每篇40积分）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+120积分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4篇（每篇80积分）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+320积分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5篇（每篇160积分）（封顶）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+800积分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1258570" y="3488055"/>
          <a:ext cx="7731760" cy="1942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3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8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7495"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发文获取积分方案二</a:t>
                      </a:r>
                      <a:endParaRPr lang="zh-CN" altLang="en-US" sz="10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动作</a:t>
                      </a:r>
                      <a:endParaRPr lang="zh-CN" altLang="en-US" sz="1000" b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条件</a:t>
                      </a:r>
                      <a:endParaRPr lang="zh-CN" altLang="en-US" sz="1000" b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奖励</a:t>
                      </a:r>
                      <a:endParaRPr lang="zh-CN" altLang="en-US" sz="1000" b="0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495">
                <a:tc row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常规发文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1篇（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2篇（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0积分）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+40积分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3篇（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0积分）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80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4篇（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16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0积分）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160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4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5篇（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32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0积分）（封顶）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+</a:t>
                      </a:r>
                      <a:r>
                        <a:rPr lang="en-US" alt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320</a:t>
                      </a: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</a:t>
                      </a:r>
                      <a:endParaRPr lang="zh-CN" altLang="en-US" sz="10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803650" y="577850"/>
            <a:ext cx="2581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任务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义务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权益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601980" y="1041400"/>
          <a:ext cx="9056370" cy="4455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4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08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4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52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9870">
                <a:tc grid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KOC积分方案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50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项目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内容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具体说明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开始执行时间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完成任务时间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0315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KOC任务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1.小红书分享（收货开箱产品实拍、产品使用图、产品食用心得等等）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一个月内完成至少3篇小红书种草</a:t>
                      </a:r>
                    </a:p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（1）标题文字内容需含有“每日黑巧”和与指定产品内容相关字眼，内容必须正向</a:t>
                      </a:r>
                    </a:p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（2）配图不少于3张/视频时长不少于20秒，要求图片清晰美观，露出品牌，有对比使用效果图或者产品详情图展示更佳</a:t>
                      </a:r>
                      <a:r>
                        <a:rPr lang="en-US" sz="800" b="0">
                          <a:solidFill>
                            <a:srgbClr val="54823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（备注：可发多篇同产品同方向的小红书，内容和照片不能完全一样）</a:t>
                      </a:r>
                    </a:p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（3）内容需要添加产品标签和关键词（参考《种草指南》）</a:t>
                      </a:r>
                    </a:p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（4）发出后截图发黑巧酱审核，通过即完成积分登记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确认方案后开始执行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持续进行：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未完成目标--每天群内发布一次；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后续每周一、周五结合拉新建群活动发布一次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1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2.参与每日黑巧官方活动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 每月签到至少15天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 每周至少参与2次社群话题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 社群举办的活动（包括宠粉日、裂变等）需帮忙转发朋友圈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持续进行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3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3.配合群主维护社群秩序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1.社群其他成员发广告或无关链接提醒警告店等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4045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KOC利益点</a:t>
                      </a:r>
                      <a:endParaRPr lang="zh-CN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1.完成发文任务得积分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发文得分详见下表</a:t>
                      </a:r>
                      <a:r>
                        <a:rPr lang="en-US" sz="8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（A11-F18）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，三天内获得赞评额外得积分（1赞/评数=1积分，每篇封顶20分），小红书内容链接分享至其他指定渠道（微博、朋友圈、抖音、快手等）+5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 koc连续达标福利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（1）达标第一个月：300积分+79-20满减优惠券（2个月有效期）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（2）后续每月达标：500积分+20元无门槛优惠券（2个月有效期）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持续进行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37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3.koc额外福利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1.koc专属纯积分兑换品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2.宠粉日积分秒杀/koc专属抽奖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3.消费积分翻倍</a:t>
                      </a:r>
                    </a:p>
                    <a:p>
                      <a:pPr indent="0">
                        <a:buNone/>
                      </a:pPr>
                      <a:r>
                        <a:rPr lang="en-US" alt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4.</a:t>
                      </a: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专属新品免费抢鲜体验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持续进行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803650" y="639445"/>
            <a:ext cx="2581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奖励兑换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923925" y="1146175"/>
          <a:ext cx="8340725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1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8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3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4475"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积分兑换方案（100积分=1元）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获取渠道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兑换方式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兑换内容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调整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015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优惠券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100积分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满49元-10元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促进复购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/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200积分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满79元-20元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200积分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5元无门槛优惠券，每月限兑2张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99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500积分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10元无门槛优惠券，每月限兑2张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18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新品试用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500</a:t>
                      </a: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先下单，完成分享任务后退款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KOC试用招募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87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临期货秒杀抢购（待定）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50积分+秒杀价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（待每日黑巧完成选品）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5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兑换产品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商品价格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（日常价）*50+包邮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（待每日黑巧完成选品）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建议兑换品总数为</a:t>
                      </a:r>
                      <a:r>
                        <a:rPr lang="en-US" sz="800" b="0" u="sng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每月发文目标</a:t>
                      </a: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的1/3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1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/</a:t>
                      </a: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积分抽奖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20</a:t>
                      </a: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积分</a:t>
                      </a:r>
                      <a:r>
                        <a:rPr lang="en-US" alt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/</a:t>
                      </a: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次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</a:t>
                      </a:r>
                      <a:r>
                        <a:rPr lang="zh-CN" altLang="en-US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款奖品（待选品）</a:t>
                      </a: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  <a:sym typeface="+mn-ea"/>
                        </a:rPr>
                        <a:t>至少两款限量高价值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8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983990" y="639445"/>
            <a:ext cx="2581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发文评分表一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653415" y="1148080"/>
          <a:ext cx="8970645" cy="4250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4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4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3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9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81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5110">
                <a:tc gridSpan="5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每日黑巧KOC种草文评分量化标准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262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1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内容板块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具体标准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该项得分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总分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备注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0345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文章字数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少于30字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10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通过权重计算后的总分评价标准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合格：60以上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良好：70-79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优良：80-89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优秀：90-100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2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30-100字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100字以上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0525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文章内容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1、明显照搬其他文章内容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2、不含对应种草指南关键词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3、每日黑巧品牌和产品相关内容的错别字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4、含政治、舆论等不利每日黑巧品牌的负面内容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657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1、文章立意大致表达清晰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2、包含文章要求添加的标签（至少一个）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3、包含至少1个种草指南关键词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4、内容包含产品卖点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594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1、文章立意表达清晰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2、包含文章要求添加的标签（至少2个）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3、包含至少2个种草指南关键词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4、内容包含产品卖点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5、内容包含个人食用经验&amp;体会分享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7691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1、文章立意表达清晰且用词生动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2、包含文章要求添加的标签（至少2个）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3、包含至少3个种草指南关键词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4、内容包含产品卖点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5、内容包含个人食用经验&amp;体会分享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6、内容包含产品食用场景推荐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6375"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图片数量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少于3张图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6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3-6张图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129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7-9张图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06062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目录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图示 4"/>
          <p:cNvGraphicFramePr/>
          <p:nvPr/>
        </p:nvGraphicFramePr>
        <p:xfrm>
          <a:off x="1606635" y="1458463"/>
          <a:ext cx="5271243" cy="3256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947160" y="639445"/>
            <a:ext cx="25812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发文评分表二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506730" y="1092200"/>
          <a:ext cx="9461500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4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4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3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73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54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165"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图片美观度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1.照片模糊不清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2.光线昏暗，背景杂乱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4.产品露出不完整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8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通过权重计算后的总分评价标准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合格：60以上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良好：70-79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优良：80-89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优秀：90-100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4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1、图片具有一定清晰度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2、图片包含产品外包装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3、图片包含产品内部展示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4、整体光线明亮，背景整洁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80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1、图片具有高清晰度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2、图片包含产品外包装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3、图片包含产品内部展示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4、整体光线明亮，背景整洁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5、能从多角度拍摄不同的图片效果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6、合理使用滤镜美化图片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20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58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1、图片具有高清晰度且背景风格一致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2、图片包含产品外包装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3、图片包含产品内部展示（如：巧克力内部包装、巧克力）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4、整体光线明亮，背景整洁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5、能从多角度拍摄不同的图片效果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6、合理使用滤镜美化图片且添加个人风格贴图，图片需要添加必要的产品标注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30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38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标题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含有品牌+产品关键词/卖点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43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1.能用有吸引力的文案描述产品卖点</a:t>
                      </a:r>
                    </a:p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2.标题符合品牌调性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800" b="1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封面</a:t>
                      </a:r>
                      <a:endParaRPr lang="zh-CN" altLang="en-US" sz="800" b="1">
                        <a:solidFill>
                          <a:srgbClr val="FFFFFF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清晰/明亮的产品图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5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8165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8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有使用对比或露出较为美观的使用场景/使用人与产品的合照+合理使用滤镜、贴纸、文案等对产品图进行处理</a:t>
                      </a:r>
                      <a:endParaRPr lang="zh-CN" altLang="en-US" sz="8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800" b="0">
                          <a:solidFill>
                            <a:srgbClr val="000000"/>
                          </a:solidFill>
                          <a:latin typeface="微软雅黑" panose="020B0503020204020204" charset="-122"/>
                        </a:rPr>
                        <a:t>10</a:t>
                      </a:r>
                      <a:endParaRPr lang="en-US" altLang="en-US" sz="8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11345" y="1725930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Part Three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1819275" y="1786890"/>
            <a:ext cx="2203450" cy="180657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11345" y="2233295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填充硬装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411538" y="3197239"/>
            <a:ext cx="32372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FFC000"/>
                </a:solidFill>
              </a:rPr>
              <a:t>招募方式</a:t>
            </a:r>
            <a:r>
              <a:rPr lang="en-US" altLang="zh-CN" sz="2000" dirty="0">
                <a:solidFill>
                  <a:srgbClr val="FFC000"/>
                </a:solidFill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</a:rPr>
              <a:t>频次</a:t>
            </a:r>
            <a:r>
              <a:rPr lang="en-US" altLang="zh-CN" sz="2000" dirty="0">
                <a:solidFill>
                  <a:srgbClr val="FFC000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话术</a:t>
            </a:r>
            <a:r>
              <a:rPr lang="en-US" altLang="zh-CN" sz="2000" dirty="0">
                <a:solidFill>
                  <a:srgbClr val="FFC000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物料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513247" y="882164"/>
            <a:ext cx="1847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招募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711173" y="3126889"/>
            <a:ext cx="3476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、强利益点推动</a:t>
            </a: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、引入积分奖励制度</a:t>
            </a:r>
            <a:endParaRPr lang="en-US" altLang="zh-CN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、连哄带骗先发了文再说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3730186"/>
              </p:ext>
            </p:extLst>
          </p:nvPr>
        </p:nvGraphicFramePr>
        <p:xfrm>
          <a:off x="710647" y="1376892"/>
          <a:ext cx="5477509" cy="1654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49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163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招募KOC渠道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社群招募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1.社群招募；2.活跃粉丝私聊招募；3.朋友圈招募；4.裂变招募；5. 点对点招募；6.公众号结合推文招募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4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KOC招募条件</a:t>
                      </a:r>
                      <a:endParaRPr lang="en-US" altLang="en-US" sz="1000" b="1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0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设定KOC准入门槛</a:t>
                      </a:r>
                      <a:endParaRPr lang="en-US" altLang="en-US" sz="10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1.已添加企微以及社群内用户</a:t>
                      </a:r>
                    </a:p>
                    <a:p>
                      <a:pPr indent="0">
                        <a:buNone/>
                      </a:pPr>
                      <a:r>
                        <a:rPr lang="zh-CN" sz="1000" b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2.已有小红书账号的用户（可新注册）</a:t>
                      </a:r>
                      <a:endParaRPr lang="en-US" altLang="en-US" sz="1000" b="0" dirty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204" y="1081554"/>
            <a:ext cx="2653996" cy="42460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838575" y="902335"/>
            <a:ext cx="25831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招募频次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&amp;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话术一览</a:t>
            </a: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73990" y="1507490"/>
          <a:ext cx="9801225" cy="39281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60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0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60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60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60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/>
                        <a:t>公众号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/>
                        <a:t>朋友圈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/>
                        <a:t>社群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/>
                        <a:t>私聊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/>
                        <a:t>点对点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2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dirty="0"/>
                        <a:t>每周一篇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每周三条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每周两次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/>
                        <a:t>每月一次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ym typeface="+mn-ea"/>
                        </a:rPr>
                        <a:t>每月一次</a:t>
                      </a:r>
                      <a:endParaRPr lang="zh-CN" altLang="en-US" sz="140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179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6300" y="2941320"/>
            <a:ext cx="1927860" cy="21996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520" y="2941320"/>
            <a:ext cx="1828165" cy="22002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070" y="2790190"/>
            <a:ext cx="1878965" cy="25031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700" y="2569210"/>
            <a:ext cx="1138555" cy="276923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271437" y="639445"/>
            <a:ext cx="2215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招募话术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877" y="469900"/>
            <a:ext cx="2348230" cy="5010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328" y="1097771"/>
            <a:ext cx="2668327" cy="43829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958" y="1097771"/>
            <a:ext cx="2608104" cy="43829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86410" y="1130935"/>
            <a:ext cx="2215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相关招募物料海报</a:t>
            </a:r>
          </a:p>
        </p:txBody>
      </p:sp>
      <p:pic>
        <p:nvPicPr>
          <p:cNvPr id="11" name="图片 10" descr="192e951fdf0c3f7743b8ab7cca77da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25" y="2101850"/>
            <a:ext cx="2047875" cy="3352800"/>
          </a:xfrm>
          <a:prstGeom prst="rect">
            <a:avLst/>
          </a:prstGeom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4905" y="823595"/>
            <a:ext cx="2315210" cy="4631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625" y="1624965"/>
            <a:ext cx="2098675" cy="3829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9685" y="1617345"/>
            <a:ext cx="2108200" cy="3837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17289" y="808722"/>
            <a:ext cx="2215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招募后公布规则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05" y="1304290"/>
            <a:ext cx="2424430" cy="4138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103" y="1304290"/>
            <a:ext cx="2381885" cy="24250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l="13687" t="12928" r="13451" b="10436"/>
          <a:stretch/>
        </p:blipFill>
        <p:spPr>
          <a:xfrm>
            <a:off x="6570011" y="464185"/>
            <a:ext cx="2220096" cy="505381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885877" y="585898"/>
            <a:ext cx="22155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阿道夫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群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t="45586"/>
          <a:stretch>
            <a:fillRect/>
          </a:stretch>
        </p:blipFill>
        <p:spPr>
          <a:xfrm>
            <a:off x="2417426" y="1158240"/>
            <a:ext cx="1960880" cy="4137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-88" b="54282"/>
          <a:stretch>
            <a:fillRect/>
          </a:stretch>
        </p:blipFill>
        <p:spPr>
          <a:xfrm>
            <a:off x="363176" y="1158240"/>
            <a:ext cx="1966595" cy="3493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9443" y="3624726"/>
            <a:ext cx="2471304" cy="180444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8058" y="1158240"/>
            <a:ext cx="2293603" cy="4137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11345" y="1725930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Part Four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1819275" y="1786890"/>
            <a:ext cx="2203450" cy="180657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11345" y="2233295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软装美化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411538" y="3197239"/>
            <a:ext cx="47612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FFC000"/>
                </a:solidFill>
              </a:rPr>
              <a:t>日常引导</a:t>
            </a:r>
            <a:r>
              <a:rPr lang="en-US" altLang="zh-CN" sz="2000" dirty="0">
                <a:solidFill>
                  <a:srgbClr val="FFC000"/>
                </a:solidFill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</a:rPr>
              <a:t>维护更新</a:t>
            </a:r>
            <a:r>
              <a:rPr lang="en-US" altLang="zh-CN" sz="2000" dirty="0">
                <a:solidFill>
                  <a:srgbClr val="FFC000"/>
                </a:solidFill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</a:rPr>
              <a:t>范文示例</a:t>
            </a:r>
            <a:r>
              <a:rPr lang="en-US" altLang="zh-CN" sz="2000" dirty="0">
                <a:solidFill>
                  <a:srgbClr val="FFC000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激励制度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4488745" y="639445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常日发文引导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0" r="14414" b="37909"/>
          <a:stretch/>
        </p:blipFill>
        <p:spPr>
          <a:xfrm>
            <a:off x="752475" y="2581484"/>
            <a:ext cx="2534753" cy="143075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7" r="14414" b="44038"/>
          <a:stretch/>
        </p:blipFill>
        <p:spPr>
          <a:xfrm>
            <a:off x="752475" y="4173943"/>
            <a:ext cx="2534753" cy="11687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8" r="23608" b="42310"/>
          <a:stretch/>
        </p:blipFill>
        <p:spPr>
          <a:xfrm>
            <a:off x="752475" y="1158240"/>
            <a:ext cx="2535427" cy="13210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14883" b="39009"/>
          <a:stretch/>
        </p:blipFill>
        <p:spPr>
          <a:xfrm>
            <a:off x="3465743" y="2488728"/>
            <a:ext cx="2479331" cy="285400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655206" y="1239721"/>
            <a:ext cx="2100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/>
              <a:t>结合产品使用场景，掐准时间点针对性日常提醒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6353" y="2581484"/>
            <a:ext cx="1374182" cy="27612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文本框 18"/>
          <p:cNvSpPr txBox="1"/>
          <p:nvPr/>
        </p:nvSpPr>
        <p:spPr>
          <a:xfrm>
            <a:off x="7707682" y="1341190"/>
            <a:ext cx="990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600" b="1"/>
              <a:t>仪式感</a:t>
            </a:r>
            <a:endParaRPr kumimoji="1" lang="en-US" altLang="zh-CN" sz="160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/>
          <a:srcRect t="12928" b="65261"/>
          <a:stretch/>
        </p:blipFill>
        <p:spPr>
          <a:xfrm>
            <a:off x="7707682" y="3464829"/>
            <a:ext cx="2319316" cy="1094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/>
          <p:cNvSpPr txBox="1"/>
          <p:nvPr/>
        </p:nvSpPr>
        <p:spPr>
          <a:xfrm>
            <a:off x="6083929" y="1982709"/>
            <a:ext cx="1918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+mj-ea"/>
                <a:ea typeface="+mj-ea"/>
              </a:rPr>
              <a:t>每月完成任务</a:t>
            </a:r>
            <a:r>
              <a:rPr kumimoji="1" lang="en-US" altLang="zh-CN" sz="1400" dirty="0" err="1">
                <a:latin typeface="+mj-ea"/>
                <a:ea typeface="+mj-ea"/>
              </a:rPr>
              <a:t>koc</a:t>
            </a:r>
            <a:r>
              <a:rPr kumimoji="1" lang="zh-CN" altLang="en-US" sz="1400" dirty="0">
                <a:latin typeface="+mj-ea"/>
                <a:ea typeface="+mj-ea"/>
              </a:rPr>
              <a:t>名单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8138615" y="2900284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00" dirty="0">
                <a:latin typeface="+mj-ea"/>
                <a:ea typeface="+mj-ea"/>
              </a:rPr>
              <a:t>及时</a:t>
            </a:r>
            <a:r>
              <a:rPr kumimoji="1" lang="zh-CN" altLang="en-US" sz="1400">
                <a:latin typeface="+mj-ea"/>
                <a:ea typeface="+mj-ea"/>
              </a:rPr>
              <a:t>称赞，鼓励</a:t>
            </a:r>
            <a:endParaRPr kumimoji="1" lang="zh-CN" altLang="en-US" sz="1400" dirty="0"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61709" y="43815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sym typeface="+mn-ea"/>
              </a:rPr>
              <a:t>案例目标</a:t>
            </a: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34490" y="3411855"/>
            <a:ext cx="71126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通过建立完整的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KOC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体系，在此机制下有效挖掘品牌私域项目的核心种子用户并保护培养成为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KOC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，为品牌沉淀有价值的数字用户。</a:t>
            </a:r>
          </a:p>
        </p:txBody>
      </p:sp>
      <p:sp>
        <p:nvSpPr>
          <p:cNvPr id="9" name="矩形 8"/>
          <p:cNvSpPr/>
          <p:nvPr/>
        </p:nvSpPr>
        <p:spPr>
          <a:xfrm>
            <a:off x="3999230" y="1370965"/>
            <a:ext cx="2218690" cy="114554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62325" y="1666240"/>
            <a:ext cx="3524250" cy="555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90345" y="1449070"/>
            <a:ext cx="7279640" cy="8299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从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0-1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打造有价值的私域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体系</a:t>
            </a: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1664970" y="4408805"/>
            <a:ext cx="7082155" cy="1587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8747125" y="3933190"/>
            <a:ext cx="262255" cy="47561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634490" y="2951480"/>
            <a:ext cx="7924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目的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5574419" y="1991022"/>
            <a:ext cx="2113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利益点不断宣导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文本框 11"/>
          <p:cNvSpPr txBox="1"/>
          <p:nvPr/>
        </p:nvSpPr>
        <p:spPr>
          <a:xfrm>
            <a:off x="5574419" y="2751822"/>
            <a:ext cx="3951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、每月积分商品上新提醒（每月一次）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、积分兑换品剩余情况（每周两次）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、发文获取积分攻略宣导（两日一次）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、水军晒兑换品（建议每日）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75" y="1075873"/>
            <a:ext cx="1905635" cy="43027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2633" y="1075873"/>
            <a:ext cx="2293603" cy="4137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536182" y="1744072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种草指南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1040257" y="2500235"/>
            <a:ext cx="3685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、商品种草点、关键词归纳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、发文步骤教程指南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、拍摄角度、色调、场景示例建议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、文章选题立意建议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、文章话题插入提醒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、范文参考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45903"/>
          <a:stretch>
            <a:fillRect/>
          </a:stretch>
        </p:blipFill>
        <p:spPr>
          <a:xfrm>
            <a:off x="4843899" y="399158"/>
            <a:ext cx="2079883" cy="5027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t="54146" b="253"/>
          <a:stretch>
            <a:fillRect/>
          </a:stretch>
        </p:blipFill>
        <p:spPr>
          <a:xfrm>
            <a:off x="7273417" y="1188707"/>
            <a:ext cx="2079883" cy="4238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3512022" y="808722"/>
            <a:ext cx="320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种草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文章发文教程指南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" name="组 17"/>
          <p:cNvGrpSpPr/>
          <p:nvPr/>
        </p:nvGrpSpPr>
        <p:grpSpPr>
          <a:xfrm>
            <a:off x="141594" y="1327517"/>
            <a:ext cx="9945218" cy="3882316"/>
            <a:chOff x="203418" y="1596380"/>
            <a:chExt cx="9945218" cy="3882316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203418" y="1596382"/>
              <a:ext cx="1990693" cy="388231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2194111" y="1596380"/>
              <a:ext cx="1990693" cy="388231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4179377" y="1596380"/>
              <a:ext cx="1990693" cy="3882316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6164643" y="1596380"/>
              <a:ext cx="1990693" cy="3882316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9"/>
            <a:stretch/>
          </p:blipFill>
          <p:spPr>
            <a:xfrm>
              <a:off x="8157943" y="1596380"/>
              <a:ext cx="1990693" cy="3882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2042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4067964" y="639445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拍照取材指导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333290" y="1910282"/>
            <a:ext cx="1851960" cy="36077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2137159" y="1910281"/>
            <a:ext cx="1851960" cy="36077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5255590" y="1910278"/>
            <a:ext cx="1851960" cy="36077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7143450" y="1910278"/>
            <a:ext cx="1851960" cy="360771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095687" y="1023551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针对不同产品的不同特性，取材重点及表现</a:t>
            </a:r>
            <a:r>
              <a: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角度都有所不同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19626" y="1516980"/>
            <a:ext cx="3108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/>
              <a:t>重点结合场景，突出</a:t>
            </a:r>
            <a:r>
              <a:rPr kumimoji="1" lang="zh-CN" altLang="en-US" sz="1200" dirty="0"/>
              <a:t>包装</a:t>
            </a:r>
            <a:r>
              <a:rPr kumimoji="1" lang="zh-CN" altLang="en-US" sz="1200"/>
              <a:t>颜值及人性化设计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101865" y="1516979"/>
            <a:ext cx="4083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/>
              <a:t>除了颜值以外，这款重点突出产品功效，</a:t>
            </a:r>
            <a:r>
              <a:rPr kumimoji="1" lang="zh-CN" altLang="en-US" sz="1200"/>
              <a:t>使用前后对比图</a:t>
            </a:r>
            <a:endParaRPr kumimoji="1"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89131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4067964" y="639445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拍照取材指导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5516109" y="1910279"/>
            <a:ext cx="1851960" cy="36077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7384584" y="1910279"/>
            <a:ext cx="1851960" cy="36077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395306" y="1910279"/>
            <a:ext cx="1851961" cy="360771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/>
          <a:stretch/>
        </p:blipFill>
        <p:spPr>
          <a:xfrm>
            <a:off x="2280255" y="1910279"/>
            <a:ext cx="1851960" cy="3607716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2095687" y="1023551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针对不同产品的不同特性，取材重点及表现</a:t>
            </a:r>
            <a:r>
              <a: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角度都有所不同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283854" y="1532340"/>
            <a:ext cx="2185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/>
              <a:t>突出精致生活</a:t>
            </a:r>
            <a:r>
              <a:rPr kumimoji="1" lang="zh-CN" altLang="en-US" sz="1200"/>
              <a:t>感觉、使用场景</a:t>
            </a:r>
            <a:endParaRPr kumimoji="1" lang="zh-CN" altLang="en-US" sz="1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813797" y="1532340"/>
            <a:ext cx="3108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/>
              <a:t>重点突出此款粉嫩的膏体颜色，俘虏少女心</a:t>
            </a:r>
          </a:p>
        </p:txBody>
      </p:sp>
    </p:spTree>
    <p:extLst>
      <p:ext uri="{BB962C8B-B14F-4D97-AF65-F5344CB8AC3E}">
        <p14:creationId xmlns:p14="http://schemas.microsoft.com/office/powerpoint/2010/main" val="16021688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4062879" y="545226"/>
            <a:ext cx="211360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范文示例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6"/>
          <a:stretch/>
        </p:blipFill>
        <p:spPr>
          <a:xfrm>
            <a:off x="596943" y="986936"/>
            <a:ext cx="2297931" cy="4480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/>
          <a:stretch/>
        </p:blipFill>
        <p:spPr>
          <a:xfrm>
            <a:off x="2894874" y="986934"/>
            <a:ext cx="2297931" cy="44806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/>
          <a:stretch/>
        </p:blipFill>
        <p:spPr>
          <a:xfrm>
            <a:off x="5192805" y="986934"/>
            <a:ext cx="2300879" cy="44806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22"/>
          <a:stretch/>
        </p:blipFill>
        <p:spPr>
          <a:xfrm>
            <a:off x="7490736" y="986933"/>
            <a:ext cx="2300879" cy="448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06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1"/>
          <p:cNvSpPr txBox="1"/>
          <p:nvPr/>
        </p:nvSpPr>
        <p:spPr>
          <a:xfrm>
            <a:off x="5137709" y="1553463"/>
            <a:ext cx="35413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发文激励活动</a:t>
            </a:r>
          </a:p>
        </p:txBody>
      </p:sp>
      <p:sp>
        <p:nvSpPr>
          <p:cNvPr id="14" name="文本框 11"/>
          <p:cNvSpPr txBox="1"/>
          <p:nvPr/>
        </p:nvSpPr>
        <p:spPr>
          <a:xfrm>
            <a:off x="5137709" y="2230894"/>
            <a:ext cx="47544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、限时积分半价兑换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、优秀发文冲榜，当月优秀发文最多额外奖励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、发文获抽奖机会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、限时发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篇文章可立得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xxx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产品包邮到家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、发文积分膨胀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、发文裂变活动（自己发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篇，邀请好友发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篇即可同时获得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奖品）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11" y="1088151"/>
            <a:ext cx="2199062" cy="44723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2"/>
          <a:stretch/>
        </p:blipFill>
        <p:spPr>
          <a:xfrm>
            <a:off x="3080911" y="375920"/>
            <a:ext cx="1802909" cy="518455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57309" y="318903"/>
            <a:ext cx="1088760" cy="454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351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评分表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5332851-01E3-4CE0-B3C9-F1216939EA5F}"/>
              </a:ext>
            </a:extLst>
          </p:cNvPr>
          <p:cNvSpPr txBox="1"/>
          <p:nvPr/>
        </p:nvSpPr>
        <p:spPr>
          <a:xfrm>
            <a:off x="4383410" y="4156555"/>
            <a:ext cx="1493191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16" b="1" dirty="0"/>
              <a:t>原力评分表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0547C2-D2DF-469F-9A26-748FF327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667" y="1602895"/>
            <a:ext cx="2352675" cy="23050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A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886835" y="1041400"/>
            <a:ext cx="2516505" cy="621030"/>
            <a:chOff x="5993" y="4227"/>
            <a:chExt cx="3963" cy="978"/>
          </a:xfrm>
        </p:grpSpPr>
        <p:sp>
          <p:nvSpPr>
            <p:cNvPr id="31" name="矩形 30"/>
            <p:cNvSpPr/>
            <p:nvPr/>
          </p:nvSpPr>
          <p:spPr>
            <a:xfrm>
              <a:off x="6984" y="4672"/>
              <a:ext cx="2973" cy="532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993" y="4673"/>
              <a:ext cx="991" cy="53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27" descr="resource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2" y="4227"/>
              <a:ext cx="587" cy="58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/>
            <p:cNvSpPr txBox="1"/>
            <p:nvPr/>
          </p:nvSpPr>
          <p:spPr>
            <a:xfrm>
              <a:off x="6985" y="4673"/>
              <a:ext cx="2971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rgbClr val="FEA900"/>
                  </a:solidFill>
                  <a:sym typeface="+mn-ea"/>
                </a:rPr>
                <a:t>品牌私域运营中心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994" y="4673"/>
              <a:ext cx="990" cy="53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600" b="1">
                  <a:solidFill>
                    <a:schemeClr val="tx1"/>
                  </a:solidFill>
                  <a:sym typeface="+mn-ea"/>
                </a:rPr>
                <a:t>点燃 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42035" y="1943735"/>
            <a:ext cx="8206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>
                <a:solidFill>
                  <a:schemeClr val="tx1"/>
                </a:solidFill>
              </a:rPr>
              <a:t>最专业的品牌私域运营服务商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4688840" y="3872865"/>
            <a:ext cx="737870" cy="749300"/>
            <a:chOff x="6602" y="7573"/>
            <a:chExt cx="1162" cy="1180"/>
          </a:xfrm>
        </p:grpSpPr>
        <p:pic>
          <p:nvPicPr>
            <p:cNvPr id="3" name="图片 2" descr="015d8b6baa35987936daeba60c0d12a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14" y="7591"/>
              <a:ext cx="1139" cy="1144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33" y="8016"/>
              <a:ext cx="300" cy="2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6602" y="7573"/>
              <a:ext cx="1162" cy="1180"/>
            </a:xfrm>
            <a:prstGeom prst="rect">
              <a:avLst/>
            </a:prstGeom>
            <a:noFill/>
            <a:ln w="12700" cmpd="sng">
              <a:solidFill>
                <a:srgbClr val="120C16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 descr="resource"/>
          <p:cNvPicPr>
            <a:picLocks noChangeAspect="1"/>
          </p:cNvPicPr>
          <p:nvPr/>
        </p:nvPicPr>
        <p:blipFill>
          <a:blip r:embed="rId6" cstate="print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98395" y="3971608"/>
            <a:ext cx="475615" cy="4756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文本框 46"/>
          <p:cNvSpPr txBox="1"/>
          <p:nvPr/>
        </p:nvSpPr>
        <p:spPr>
          <a:xfrm>
            <a:off x="2013585" y="4518660"/>
            <a:ext cx="1244600" cy="394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Wei Zi Jun</a:t>
            </a:r>
          </a:p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+86   139  0227  0098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08165" y="4670425"/>
            <a:ext cx="1186815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510970969@qq.com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4628515" y="4670425"/>
            <a:ext cx="840740" cy="243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900" b="1">
                <a:latin typeface="+mj-lt"/>
                <a:ea typeface="微软雅黑" panose="020B0503020204020204" charset="-122"/>
                <a:cs typeface="+mj-lt"/>
              </a:rPr>
              <a:t>WeChat</a:t>
            </a:r>
          </a:p>
        </p:txBody>
      </p:sp>
      <p:pic>
        <p:nvPicPr>
          <p:cNvPr id="11" name="图片 10" descr="resource"/>
          <p:cNvPicPr>
            <a:picLocks noChangeAspect="1"/>
          </p:cNvPicPr>
          <p:nvPr/>
        </p:nvPicPr>
        <p:blipFill>
          <a:blip r:embed="rId8" cstate="print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1540" y="4093845"/>
            <a:ext cx="454660" cy="307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594168" y="2640965"/>
            <a:ext cx="71018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600" b="1">
                <a:solidFill>
                  <a:schemeClr val="tx1"/>
                </a:solidFill>
              </a:rPr>
              <a:t>帮你管理最有价值的用户资产</a:t>
            </a:r>
            <a:endParaRPr lang="en-US" altLang="zh-CN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87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5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6" name="图片 5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7" name="图片 6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8" name="图片 7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9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10" name="对角圆角矩形 9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12" name="矩形 11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616710" y="1765300"/>
            <a:ext cx="737870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FEA900"/>
                </a:solidFill>
              </a:rPr>
              <a:t>希望解决的问题</a:t>
            </a:r>
            <a:endParaRPr lang="en-US" altLang="zh-CN" b="1" dirty="0">
              <a:solidFill>
                <a:srgbClr val="FEA900"/>
              </a:solidFill>
            </a:endParaRP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1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、品牌核心忠诚用户沉淀与培养，用户价值最大化</a:t>
            </a:r>
            <a:endParaRPr lang="en-US" sz="2400" b="1" dirty="0">
              <a:solidFill>
                <a:srgbClr val="FEA9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2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、品牌</a:t>
            </a: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UGC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内容快速产出与累积，提高公域曝光率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EA900"/>
                </a:solidFill>
                <a:latin typeface="+mn-ea"/>
              </a:rPr>
              <a:t>3</a:t>
            </a:r>
            <a:r>
              <a:rPr lang="zh-CN" altLang="en-US" sz="2400" b="1" dirty="0">
                <a:solidFill>
                  <a:srgbClr val="FEA900"/>
                </a:solidFill>
                <a:latin typeface="+mn-ea"/>
              </a:rPr>
              <a:t>、方便管理与自内核驱动</a:t>
            </a:r>
            <a:endParaRPr lang="en-US" altLang="zh-CN" sz="2400" b="1" dirty="0">
              <a:solidFill>
                <a:srgbClr val="FEA900"/>
              </a:solidFill>
              <a:latin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61" y="236400"/>
            <a:ext cx="5580982" cy="5423623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070435" y="43815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案例关键词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11"/>
          <p:cNvSpPr txBox="1"/>
          <p:nvPr/>
        </p:nvSpPr>
        <p:spPr>
          <a:xfrm>
            <a:off x="752475" y="2483107"/>
            <a:ext cx="2630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体系搭建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SOP</a:t>
            </a:r>
          </a:p>
        </p:txBody>
      </p:sp>
    </p:spTree>
    <p:extLst>
      <p:ext uri="{BB962C8B-B14F-4D97-AF65-F5344CB8AC3E}">
        <p14:creationId xmlns:p14="http://schemas.microsoft.com/office/powerpoint/2010/main" val="1310409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70435" y="438150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案例关键词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8" cstate="print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6"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261938" y="4244339"/>
            <a:ext cx="1532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思路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原则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261928" y="2114564"/>
            <a:ext cx="1532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管理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激励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261508" y="2800995"/>
            <a:ext cx="1532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招募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宣发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文本框 26"/>
          <p:cNvSpPr txBox="1"/>
          <p:nvPr/>
        </p:nvSpPr>
        <p:spPr>
          <a:xfrm>
            <a:off x="6261537" y="3487521"/>
            <a:ext cx="1532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算法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任务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531285" y="1906905"/>
            <a:ext cx="3594097" cy="3097530"/>
            <a:chOff x="5232" y="2318"/>
            <a:chExt cx="3286" cy="2832"/>
          </a:xfrm>
        </p:grpSpPr>
        <p:sp>
          <p:nvSpPr>
            <p:cNvPr id="151" name="任意多边形: 形状 150"/>
            <p:cNvSpPr/>
            <p:nvPr>
              <p:custDataLst>
                <p:tags r:id="rId1"/>
              </p:custDataLst>
            </p:nvPr>
          </p:nvSpPr>
          <p:spPr>
            <a:xfrm>
              <a:off x="6471" y="2318"/>
              <a:ext cx="806" cy="695"/>
            </a:xfrm>
            <a:custGeom>
              <a:avLst/>
              <a:gdLst>
                <a:gd name="connsiteX0" fmla="*/ 479451 w 958903"/>
                <a:gd name="connsiteY0" fmla="*/ 0 h 826640"/>
                <a:gd name="connsiteX1" fmla="*/ 958903 w 958903"/>
                <a:gd name="connsiteY1" fmla="*/ 826640 h 826640"/>
                <a:gd name="connsiteX2" fmla="*/ 0 w 958903"/>
                <a:gd name="connsiteY2" fmla="*/ 826640 h 8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8903" h="826640">
                  <a:moveTo>
                    <a:pt x="479451" y="0"/>
                  </a:moveTo>
                  <a:lnTo>
                    <a:pt x="958903" y="826640"/>
                  </a:lnTo>
                  <a:lnTo>
                    <a:pt x="0" y="82664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</a:rPr>
                <a:t>软装</a:t>
              </a:r>
            </a:p>
          </p:txBody>
        </p:sp>
        <p:sp>
          <p:nvSpPr>
            <p:cNvPr id="154" name="任意多边形: 形状 153"/>
            <p:cNvSpPr/>
            <p:nvPr>
              <p:custDataLst>
                <p:tags r:id="rId2"/>
              </p:custDataLst>
            </p:nvPr>
          </p:nvSpPr>
          <p:spPr>
            <a:xfrm>
              <a:off x="6058" y="3030"/>
              <a:ext cx="1633" cy="695"/>
            </a:xfrm>
            <a:custGeom>
              <a:avLst/>
              <a:gdLst>
                <a:gd name="connsiteX0" fmla="*/ 479451 w 1941777"/>
                <a:gd name="connsiteY0" fmla="*/ 0 h 826639"/>
                <a:gd name="connsiteX1" fmla="*/ 1462326 w 1941777"/>
                <a:gd name="connsiteY1" fmla="*/ 0 h 826639"/>
                <a:gd name="connsiteX2" fmla="*/ 1941777 w 1941777"/>
                <a:gd name="connsiteY2" fmla="*/ 826639 h 826639"/>
                <a:gd name="connsiteX3" fmla="*/ 0 w 1941777"/>
                <a:gd name="connsiteY3" fmla="*/ 826639 h 826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41777" h="826639">
                  <a:moveTo>
                    <a:pt x="479451" y="0"/>
                  </a:moveTo>
                  <a:lnTo>
                    <a:pt x="1462326" y="0"/>
                  </a:lnTo>
                  <a:lnTo>
                    <a:pt x="1941777" y="826639"/>
                  </a:lnTo>
                  <a:lnTo>
                    <a:pt x="0" y="826639"/>
                  </a:lnTo>
                  <a:close/>
                </a:path>
              </a:pathLst>
            </a:custGeom>
            <a:solidFill>
              <a:srgbClr val="F6CD59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 dirty="0">
                  <a:solidFill>
                    <a:schemeClr val="tx1"/>
                  </a:solidFill>
                </a:rPr>
                <a:t>硬装</a:t>
              </a:r>
            </a:p>
          </p:txBody>
        </p:sp>
        <p:sp>
          <p:nvSpPr>
            <p:cNvPr id="157" name="任意多边形: 形状 156"/>
            <p:cNvSpPr/>
            <p:nvPr>
              <p:custDataLst>
                <p:tags r:id="rId3"/>
              </p:custDataLst>
            </p:nvPr>
          </p:nvSpPr>
          <p:spPr>
            <a:xfrm>
              <a:off x="5645" y="3743"/>
              <a:ext cx="2459" cy="695"/>
            </a:xfrm>
            <a:custGeom>
              <a:avLst/>
              <a:gdLst>
                <a:gd name="connsiteX0" fmla="*/ 479452 w 2924652"/>
                <a:gd name="connsiteY0" fmla="*/ 0 h 826640"/>
                <a:gd name="connsiteX1" fmla="*/ 2445201 w 2924652"/>
                <a:gd name="connsiteY1" fmla="*/ 0 h 826640"/>
                <a:gd name="connsiteX2" fmla="*/ 2924652 w 2924652"/>
                <a:gd name="connsiteY2" fmla="*/ 826640 h 826640"/>
                <a:gd name="connsiteX3" fmla="*/ 0 w 2924652"/>
                <a:gd name="connsiteY3" fmla="*/ 826640 h 8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4652" h="826640">
                  <a:moveTo>
                    <a:pt x="479452" y="0"/>
                  </a:moveTo>
                  <a:lnTo>
                    <a:pt x="2445201" y="0"/>
                  </a:lnTo>
                  <a:lnTo>
                    <a:pt x="2924652" y="826640"/>
                  </a:lnTo>
                  <a:lnTo>
                    <a:pt x="0" y="826640"/>
                  </a:lnTo>
                  <a:close/>
                </a:path>
              </a:pathLst>
            </a:custGeom>
            <a:solidFill>
              <a:srgbClr val="F6DA6D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zh-CN" altLang="en-US" sz="1400" b="1">
                  <a:solidFill>
                    <a:schemeClr val="tx1"/>
                  </a:solidFill>
                </a:rPr>
                <a:t>结构</a:t>
              </a:r>
            </a:p>
          </p:txBody>
        </p:sp>
        <p:sp>
          <p:nvSpPr>
            <p:cNvPr id="160" name="任意多边形: 形状 159"/>
            <p:cNvSpPr/>
            <p:nvPr>
              <p:custDataLst>
                <p:tags r:id="rId4"/>
              </p:custDataLst>
            </p:nvPr>
          </p:nvSpPr>
          <p:spPr>
            <a:xfrm>
              <a:off x="5232" y="4455"/>
              <a:ext cx="3286" cy="695"/>
            </a:xfrm>
            <a:custGeom>
              <a:avLst/>
              <a:gdLst>
                <a:gd name="connsiteX0" fmla="*/ 479451 w 3907527"/>
                <a:gd name="connsiteY0" fmla="*/ 0 h 826640"/>
                <a:gd name="connsiteX1" fmla="*/ 3428075 w 3907527"/>
                <a:gd name="connsiteY1" fmla="*/ 0 h 826640"/>
                <a:gd name="connsiteX2" fmla="*/ 3907527 w 3907527"/>
                <a:gd name="connsiteY2" fmla="*/ 826640 h 826640"/>
                <a:gd name="connsiteX3" fmla="*/ 0 w 3907527"/>
                <a:gd name="connsiteY3" fmla="*/ 826640 h 826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7527" h="826640">
                  <a:moveTo>
                    <a:pt x="479451" y="0"/>
                  </a:moveTo>
                  <a:lnTo>
                    <a:pt x="3428075" y="0"/>
                  </a:lnTo>
                  <a:lnTo>
                    <a:pt x="3907527" y="826640"/>
                  </a:lnTo>
                  <a:lnTo>
                    <a:pt x="0" y="826640"/>
                  </a:lnTo>
                  <a:close/>
                </a:path>
              </a:pathLst>
            </a:custGeom>
            <a:solidFill>
              <a:srgbClr val="F3DC96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r>
                <a:rPr lang="zh-CN" altLang="zh-CN" sz="1400" b="1">
                  <a:solidFill>
                    <a:schemeClr val="tx1"/>
                  </a:solidFill>
                </a:rPr>
                <a:t>地基</a:t>
              </a:r>
            </a:p>
          </p:txBody>
        </p:sp>
      </p:grpSp>
      <p:cxnSp>
        <p:nvCxnSpPr>
          <p:cNvPr id="7" name="直接连接符 6"/>
          <p:cNvCxnSpPr>
            <a:endCxn id="29" idx="1"/>
          </p:cNvCxnSpPr>
          <p:nvPr/>
        </p:nvCxnSpPr>
        <p:spPr>
          <a:xfrm>
            <a:off x="3816350" y="2344420"/>
            <a:ext cx="2445385" cy="635"/>
          </a:xfrm>
          <a:prstGeom prst="line">
            <a:avLst/>
          </a:prstGeom>
          <a:ln w="12700">
            <a:solidFill>
              <a:srgbClr val="FECC2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endCxn id="22" idx="1"/>
          </p:cNvCxnSpPr>
          <p:nvPr/>
        </p:nvCxnSpPr>
        <p:spPr>
          <a:xfrm>
            <a:off x="4163060" y="3028950"/>
            <a:ext cx="2098675" cy="2540"/>
          </a:xfrm>
          <a:prstGeom prst="line">
            <a:avLst/>
          </a:prstGeom>
          <a:ln w="12700">
            <a:solidFill>
              <a:srgbClr val="FECC2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endCxn id="25" idx="1"/>
          </p:cNvCxnSpPr>
          <p:nvPr/>
        </p:nvCxnSpPr>
        <p:spPr>
          <a:xfrm>
            <a:off x="4456430" y="3716020"/>
            <a:ext cx="1805305" cy="1905"/>
          </a:xfrm>
          <a:prstGeom prst="line">
            <a:avLst/>
          </a:prstGeom>
          <a:ln w="12700">
            <a:solidFill>
              <a:srgbClr val="FECC2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>
            <a:endCxn id="27" idx="1"/>
          </p:cNvCxnSpPr>
          <p:nvPr/>
        </p:nvCxnSpPr>
        <p:spPr>
          <a:xfrm>
            <a:off x="4942205" y="4474845"/>
            <a:ext cx="1319530" cy="0"/>
          </a:xfrm>
          <a:prstGeom prst="line">
            <a:avLst/>
          </a:prstGeom>
          <a:ln w="12700">
            <a:solidFill>
              <a:srgbClr val="FECC2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1"/>
          <p:cNvSpPr txBox="1"/>
          <p:nvPr/>
        </p:nvSpPr>
        <p:spPr>
          <a:xfrm>
            <a:off x="3827780" y="960120"/>
            <a:ext cx="27698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KOC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体系搭建四大步骤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4411345" y="1725930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tx1"/>
                </a:solidFill>
                <a:sym typeface="+mn-ea"/>
              </a:rPr>
              <a:t>Part One</a:t>
            </a:r>
          </a:p>
        </p:txBody>
      </p:sp>
      <p:grpSp>
        <p:nvGrpSpPr>
          <p:cNvPr id="2" name="组合 35"/>
          <p:cNvGrpSpPr/>
          <p:nvPr/>
        </p:nvGrpSpPr>
        <p:grpSpPr>
          <a:xfrm>
            <a:off x="1819275" y="1786890"/>
            <a:ext cx="2203450" cy="180657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411345" y="2233295"/>
            <a:ext cx="19431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/>
                </a:solidFill>
                <a:sym typeface="+mn-ea"/>
              </a:rPr>
              <a:t>奠定地基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4411538" y="3197239"/>
            <a:ext cx="29832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rgbClr val="FFC000"/>
                </a:solidFill>
              </a:rPr>
              <a:t>目标</a:t>
            </a:r>
            <a:r>
              <a:rPr lang="en-US" altLang="zh-CN" sz="2000" dirty="0">
                <a:solidFill>
                  <a:srgbClr val="FFC000"/>
                </a:solidFill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驱动力</a:t>
            </a:r>
            <a:r>
              <a:rPr lang="en-US" altLang="zh-CN" sz="2000" dirty="0">
                <a:solidFill>
                  <a:srgbClr val="FFC000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组织</a:t>
            </a:r>
            <a:r>
              <a:rPr lang="en-US" altLang="zh-CN" sz="2000" dirty="0">
                <a:solidFill>
                  <a:srgbClr val="FFC000"/>
                </a:solidFill>
                <a:sym typeface="+mn-ea"/>
              </a:rPr>
              <a:t>   </a:t>
            </a:r>
            <a:r>
              <a:rPr lang="zh-CN" altLang="en-US" sz="2000" dirty="0">
                <a:solidFill>
                  <a:srgbClr val="FFC000"/>
                </a:solidFill>
                <a:sym typeface="+mn-ea"/>
              </a:rPr>
              <a:t>称号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885565" y="1537335"/>
            <a:ext cx="18472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清晰目标方向</a:t>
            </a:r>
          </a:p>
        </p:txBody>
      </p:sp>
      <p:sp>
        <p:nvSpPr>
          <p:cNvPr id="7" name="文本框 11"/>
          <p:cNvSpPr txBox="1"/>
          <p:nvPr/>
        </p:nvSpPr>
        <p:spPr>
          <a:xfrm>
            <a:off x="1006475" y="2520950"/>
            <a:ext cx="26257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、重质不重量？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、需要大量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UGC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内容？</a:t>
            </a:r>
          </a:p>
          <a:p>
            <a:pPr>
              <a:lnSpc>
                <a:spcPct val="20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、两者兼备？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3366770" y="2849880"/>
            <a:ext cx="2445385" cy="635"/>
          </a:xfrm>
          <a:prstGeom prst="line">
            <a:avLst/>
          </a:prstGeom>
          <a:ln w="12700">
            <a:solidFill>
              <a:srgbClr val="FECC2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366770" y="3369945"/>
            <a:ext cx="2445385" cy="635"/>
          </a:xfrm>
          <a:prstGeom prst="line">
            <a:avLst/>
          </a:prstGeom>
          <a:ln w="12700">
            <a:solidFill>
              <a:srgbClr val="FECC2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366770" y="3890010"/>
            <a:ext cx="2445385" cy="635"/>
          </a:xfrm>
          <a:prstGeom prst="line">
            <a:avLst/>
          </a:prstGeom>
          <a:ln w="12700">
            <a:solidFill>
              <a:srgbClr val="FECC2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5995863" y="2681619"/>
            <a:ext cx="29813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需要筛选出优质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KOC/KOC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培训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995863" y="3201684"/>
            <a:ext cx="352996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通过利益驱动重点突破</a:t>
            </a: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奖励机制优先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95863" y="3721749"/>
            <a:ext cx="3027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先量后质，区分等级，重抓评分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1090284" y="470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sym typeface="+mn-ea"/>
              </a:rPr>
              <a:t>案例概述</a:t>
            </a:r>
            <a:endParaRPr lang="zh-CN" altLang="en-US" sz="1600" b="1" dirty="0">
              <a:solidFill>
                <a:schemeClr val="tx1"/>
              </a:solidFill>
              <a:sym typeface="+mn-ea"/>
            </a:endParaRPr>
          </a:p>
        </p:txBody>
      </p:sp>
      <p:grpSp>
        <p:nvGrpSpPr>
          <p:cNvPr id="2" name="组合 35"/>
          <p:cNvGrpSpPr/>
          <p:nvPr/>
        </p:nvGrpSpPr>
        <p:grpSpPr>
          <a:xfrm>
            <a:off x="752475" y="464185"/>
            <a:ext cx="341630" cy="280035"/>
            <a:chOff x="4729" y="1585"/>
            <a:chExt cx="842" cy="708"/>
          </a:xfrm>
        </p:grpSpPr>
        <p:pic>
          <p:nvPicPr>
            <p:cNvPr id="33" name="图片 32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35" y="1585"/>
              <a:ext cx="337" cy="709"/>
            </a:xfrm>
            <a:prstGeom prst="rect">
              <a:avLst/>
            </a:prstGeom>
          </p:spPr>
        </p:pic>
        <p:pic>
          <p:nvPicPr>
            <p:cNvPr id="34" name="图片 33" descr="resource"/>
            <p:cNvPicPr>
              <a:picLocks noChangeAspect="1"/>
            </p:cNvPicPr>
            <p:nvPr/>
          </p:nvPicPr>
          <p:blipFill>
            <a:blip r:embed="rId4" cstate="print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82" y="1585"/>
              <a:ext cx="337" cy="709"/>
            </a:xfrm>
            <a:prstGeom prst="rect">
              <a:avLst/>
            </a:prstGeom>
          </p:spPr>
        </p:pic>
        <p:pic>
          <p:nvPicPr>
            <p:cNvPr id="35" name="图片 34" descr="resource"/>
            <p:cNvPicPr>
              <a:picLocks noChangeAspect="1"/>
            </p:cNvPicPr>
            <p:nvPr/>
          </p:nvPicPr>
          <p:blipFill>
            <a:blip r:embed="rId2" cstate="print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729" y="1585"/>
              <a:ext cx="337" cy="709"/>
            </a:xfrm>
            <a:prstGeom prst="rect">
              <a:avLst/>
            </a:prstGeom>
          </p:spPr>
        </p:pic>
      </p:grpSp>
      <p:grpSp>
        <p:nvGrpSpPr>
          <p:cNvPr id="5" name="组合 1"/>
          <p:cNvGrpSpPr/>
          <p:nvPr/>
        </p:nvGrpSpPr>
        <p:grpSpPr>
          <a:xfrm>
            <a:off x="8995410" y="375920"/>
            <a:ext cx="628650" cy="266700"/>
            <a:chOff x="12515" y="1472"/>
            <a:chExt cx="990" cy="420"/>
          </a:xfrm>
        </p:grpSpPr>
        <p:sp>
          <p:nvSpPr>
            <p:cNvPr id="4" name="对角圆角矩形 3"/>
            <p:cNvSpPr/>
            <p:nvPr/>
          </p:nvSpPr>
          <p:spPr>
            <a:xfrm>
              <a:off x="12515" y="1472"/>
              <a:ext cx="990" cy="420"/>
            </a:xfrm>
            <a:prstGeom prst="round2DiagRect">
              <a:avLst>
                <a:gd name="adj1" fmla="val 27380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黑色ROI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70" y="1476"/>
              <a:ext cx="680" cy="411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03505" y="120650"/>
            <a:ext cx="10042525" cy="552513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580" y="808990"/>
            <a:ext cx="8428355" cy="47231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6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6_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f2de6b4-e4dc-4c00-a4fc-c7fe59c20c2c}"/>
  <p:tag name="TABLE_ENDDRAG_ORIGIN_RECT" val="656*324"/>
  <p:tag name="TABLE_ENDDRAG_RECT" val="72*90*656*3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6988517-f931-4e06-b3cd-6ffd00c38f2a}"/>
  <p:tag name="TABLE_ENDDRAG_ORIGIN_RECT" val="706*333"/>
  <p:tag name="TABLE_ENDDRAG_RECT" val="67*100*706*33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bb23ddf-e8a0-45f3-962d-407d6218d9f7}"/>
  <p:tag name="TABLE_ENDDRAG_ORIGIN_RECT" val="745*323"/>
  <p:tag name="TABLE_ENDDRAG_RECT" val="39*105*745*3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f3a9828-94f5-4035-b968-5dac39e55a25}"/>
  <p:tag name="TABLE_ENDDRAG_ORIGIN_RECT" val="727*81"/>
  <p:tag name="TABLE_ENDDRAG_RECT" val="46*121*727*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bf4bb61-0cff-4911-80b7-9b38222e9dc8}"/>
  <p:tag name="TABLE_ENDDRAG_ORIGIN_RECT" val="771*309"/>
  <p:tag name="TABLE_ENDDRAG_RECT" val="13*118*771*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5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5_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4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4_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185738_5*o_h_i*1_3_1"/>
  <p:tag name="KSO_WM_TEMPLATE_CATEGORY" val="diagram"/>
  <p:tag name="KSO_WM_TEMPLATE_INDEX" val="20185738"/>
  <p:tag name="KSO_WM_UNIT_LAYERLEVEL" val="1_1_1"/>
  <p:tag name="KSO_WM_TAG_VERSION" val="1.0"/>
  <p:tag name="KSO_WM_BEAUTIFY_FLAG" val="#wm#"/>
  <p:tag name="KSO_WM_UNIT_TYPE" val="o_h_i"/>
  <p:tag name="KSO_WM_UNIT_INDEX" val="1_3_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a105574-7245-42ba-835b-273b46ef8623}"/>
  <p:tag name="TABLE_ENDDRAG_ORIGIN_RECT" val="472*306"/>
  <p:tag name="TABLE_ENDDRAG_RECT" val="42*115*472*30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74bf31c-7004-4042-9879-f3c10beca256}"/>
  <p:tag name="TABLE_ENDDRAG_ORIGIN_RECT" val="727*305"/>
  <p:tag name="TABLE_ENDDRAG_RECT" val="40*114*727*30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6baf0aa-4f70-462b-b57e-5f21fa8f92ac}"/>
  <p:tag name="TABLE_ENDDRAG_ORIGIN_RECT" val="608*183"/>
  <p:tag name="TABLE_ENDDRAG_RECT" val="99*164*608*1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8bafd53-ea25-4fef-8bfb-f14cc3dc1b1d}"/>
  <p:tag name="TABLE_ENDDRAG_ORIGIN_RECT" val="608*183"/>
  <p:tag name="TABLE_ENDDRAG_RECT" val="99*164*608*18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a2b0267-83d0-42c3-8bbb-0797ff8dafb9}"/>
  <p:tag name="TABLE_ENDDRAG_ORIGIN_RECT" val="713*350"/>
  <p:tag name="TABLE_ENDDRAG_RECT" val="47*82*713*35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2335</Words>
  <Application>Microsoft Office PowerPoint</Application>
  <PresentationFormat>自定义</PresentationFormat>
  <Paragraphs>454</Paragraphs>
  <Slides>38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2" baseType="lpstr">
      <vt:lpstr>微软雅黑</vt:lpstr>
      <vt:lpstr>Arial</vt:lpstr>
      <vt:lpstr>Calibri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Liang</cp:lastModifiedBy>
  <cp:revision>465</cp:revision>
  <dcterms:created xsi:type="dcterms:W3CDTF">2019-12-22T05:53:00Z</dcterms:created>
  <dcterms:modified xsi:type="dcterms:W3CDTF">2021-09-30T06:47:41Z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FC4A01BE969E4A848849791883FAC92A</vt:lpwstr>
  </property>
</Properties>
</file>