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283" r:id="rId2"/>
    <p:sldId id="2635" r:id="rId3"/>
    <p:sldId id="2646" r:id="rId4"/>
    <p:sldId id="2660" r:id="rId5"/>
    <p:sldId id="2654" r:id="rId6"/>
    <p:sldId id="2651" r:id="rId7"/>
    <p:sldId id="2653" r:id="rId8"/>
    <p:sldId id="2655" r:id="rId9"/>
    <p:sldId id="2656" r:id="rId10"/>
    <p:sldId id="2648" r:id="rId11"/>
    <p:sldId id="2634" r:id="rId12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3EDFB1-2C56-4EFB-B7DF-1B12237007F0}" styleName="{e5eda556-8a59-42d5-a7c6-6a4fd53f2b29}">
    <a:wholeTbl>
      <a:tcTxStyle>
        <a:fontRef idx="none">
          <a:prstClr val="black"/>
        </a:fontRef>
      </a:tcTxStyle>
      <a:tcStyle>
        <a:tcBdr>
          <a:bottom>
            <a:ln w="12700" cmpd="sng">
              <a:solidFill>
                <a:srgbClr val="7E72CA"/>
              </a:solidFill>
            </a:ln>
          </a:bottom>
          <a:insideH>
            <a:ln w="12700" cmpd="sng">
              <a:solidFill>
                <a:srgbClr val="7E72CA"/>
              </a:solidFill>
            </a:ln>
          </a:insideH>
        </a:tcBdr>
        <a:fill>
          <a:solidFill>
            <a:srgbClr val="FFFFFF"/>
          </a:solidFill>
        </a:fill>
      </a:tcStyle>
    </a:wholeTbl>
    <a:firstRow>
      <a:tcTxStyle>
        <a:fontRef idx="none">
          <a:prstClr val="black"/>
        </a:fontRef>
      </a:tcTxStyle>
      <a:tcStyle>
        <a:tcBdr/>
        <a:fill>
          <a:solidFill>
            <a:srgbClr val="7E72CA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994803" y="1553152"/>
            <a:ext cx="4901277" cy="2264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8</a:t>
            </a:r>
            <a:r>
              <a:rPr lang="zh-CN" altLang="en-US" sz="3600" b="1" dirty="0">
                <a:solidFill>
                  <a:schemeClr val="tx1"/>
                </a:solidFill>
              </a:rPr>
              <a:t>月</a:t>
            </a:r>
            <a:r>
              <a:rPr lang="en-US" altLang="zh-CN" sz="3600" b="1" dirty="0">
                <a:solidFill>
                  <a:schemeClr val="tx1"/>
                </a:solidFill>
              </a:rPr>
              <a:t>KOC</a:t>
            </a:r>
            <a:r>
              <a:rPr lang="zh-CN" altLang="en-US" sz="3600" b="1" dirty="0">
                <a:solidFill>
                  <a:schemeClr val="tx1"/>
                </a:solidFill>
              </a:rPr>
              <a:t>发文冲刺</a:t>
            </a:r>
            <a:r>
              <a:rPr lang="zh-CN" altLang="en-US" sz="3600" b="1" dirty="0"/>
              <a:t>的复盘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</a:t>
            </a:r>
            <a:r>
              <a:rPr lang="en-US" altLang="zh-CN" b="1" dirty="0"/>
              <a:t>   </a:t>
            </a:r>
            <a:r>
              <a:rPr lang="zh-CN" altLang="en-US" sz="2000" b="1" dirty="0">
                <a:solidFill>
                  <a:schemeClr val="tx1"/>
                </a:solidFill>
              </a:rPr>
              <a:t>项目三部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</a:t>
            </a:r>
            <a:r>
              <a:rPr lang="en-US" altLang="zh-CN" b="1" dirty="0">
                <a:solidFill>
                  <a:schemeClr val="tx1"/>
                </a:solidFill>
              </a:rPr>
              <a:t>   </a:t>
            </a:r>
            <a:r>
              <a:rPr lang="zh-CN" altLang="en-US" b="1" dirty="0">
                <a:solidFill>
                  <a:schemeClr val="tx1"/>
                </a:solidFill>
              </a:rPr>
              <a:t>张彦莎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</a:t>
            </a:r>
            <a:r>
              <a:rPr lang="en-US" altLang="zh-CN" b="1" dirty="0"/>
              <a:t>       </a:t>
            </a:r>
            <a:r>
              <a:rPr lang="zh-CN" altLang="en-US" b="1" dirty="0"/>
              <a:t>九宫</a:t>
            </a:r>
            <a:endParaRPr lang="en-US" altLang="zh-C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40000" y="1539875"/>
            <a:ext cx="4734560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链接拉群的技术性问题</a:t>
            </a: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、拉群效率</a:t>
            </a:r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、不重复进群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178050" y="1273810"/>
            <a:ext cx="5904230" cy="356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背景</a:t>
            </a:r>
          </a:p>
          <a:p>
            <a:r>
              <a:rPr lang="zh-CN" altLang="en-US"/>
              <a:t>8月目标</a:t>
            </a:r>
            <a:r>
              <a:rPr lang="en-US" altLang="zh-CN"/>
              <a:t>1000</a:t>
            </a:r>
            <a:r>
              <a:rPr lang="zh-CN" altLang="en-US"/>
              <a:t>篇</a:t>
            </a:r>
          </a:p>
          <a:p>
            <a:r>
              <a:rPr lang="zh-CN" altLang="en-US"/>
              <a:t>最后一周还剩下</a:t>
            </a:r>
            <a:r>
              <a:rPr lang="en-US" altLang="zh-CN"/>
              <a:t>500</a:t>
            </a:r>
            <a:r>
              <a:rPr lang="zh-CN" altLang="en-US"/>
              <a:t>篇目未完成</a:t>
            </a:r>
          </a:p>
          <a:p>
            <a:endParaRPr lang="zh-CN" altLang="en-US"/>
          </a:p>
          <a:p>
            <a:r>
              <a:rPr lang="zh-CN" altLang="en-US"/>
              <a:t>现状：</a:t>
            </a:r>
          </a:p>
          <a:p>
            <a:r>
              <a:rPr lang="en-US" altLang="zh-CN"/>
              <a:t>1</a:t>
            </a:r>
            <a:r>
              <a:rPr lang="zh-CN" altLang="en-US"/>
              <a:t>、每月只有</a:t>
            </a:r>
            <a:r>
              <a:rPr lang="en-US" altLang="zh-CN"/>
              <a:t>5.5%</a:t>
            </a:r>
            <a:r>
              <a:rPr lang="zh-CN" altLang="en-US"/>
              <a:t>的发文过的</a:t>
            </a:r>
            <a:r>
              <a:rPr lang="en-US" altLang="zh-CN"/>
              <a:t>KOC</a:t>
            </a:r>
            <a:r>
              <a:rPr lang="zh-CN" altLang="en-US"/>
              <a:t>会继续发文</a:t>
            </a:r>
          </a:p>
          <a:p>
            <a:r>
              <a:rPr lang="en-US" altLang="zh-CN"/>
              <a:t>2</a:t>
            </a:r>
            <a:r>
              <a:rPr lang="zh-CN" altLang="en-US"/>
              <a:t>、慕斯全量招募做过很多回点对点，该参与的大部分已经参与</a:t>
            </a:r>
          </a:p>
          <a:p>
            <a:endParaRPr lang="zh-CN" altLang="en-US"/>
          </a:p>
          <a:p>
            <a:r>
              <a:rPr lang="zh-CN" altLang="en-US"/>
              <a:t>如何冲刺？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4790" y="976630"/>
            <a:ext cx="2847340" cy="190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策略</a:t>
            </a:r>
            <a:r>
              <a:rPr lang="en-US" altLang="zh-CN" sz="2800"/>
              <a:t>1</a:t>
            </a:r>
          </a:p>
          <a:p>
            <a:endParaRPr lang="en-US" altLang="zh-CN"/>
          </a:p>
          <a:p>
            <a:r>
              <a:rPr lang="zh-CN" altLang="en-US"/>
              <a:t>新粉第三天</a:t>
            </a:r>
            <a:r>
              <a:rPr lang="en-US" altLang="zh-CN"/>
              <a:t>KOC</a:t>
            </a:r>
            <a:r>
              <a:rPr lang="zh-CN" altLang="en-US"/>
              <a:t>招募由海报改为手动拉群触达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958715" y="895985"/>
            <a:ext cx="4385945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手动拉群问题</a:t>
            </a:r>
            <a:endParaRPr lang="en-US" altLang="zh-CN" sz="2000" b="1"/>
          </a:p>
          <a:p>
            <a:endParaRPr lang="zh-CN" altLang="en-US">
              <a:solidFill>
                <a:srgbClr val="7030A0"/>
              </a:solidFill>
            </a:endParaRPr>
          </a:p>
          <a:p>
            <a:r>
              <a:rPr lang="zh-CN" altLang="en-US">
                <a:solidFill>
                  <a:srgbClr val="7030A0"/>
                </a:solidFill>
              </a:rPr>
              <a:t>耗时长（系统操作需要先打标签，并且会遇到限制）</a:t>
            </a:r>
          </a:p>
          <a:p>
            <a:r>
              <a:rPr lang="zh-CN" altLang="en-US"/>
              <a:t>海报拉群只需要</a:t>
            </a: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2</a:t>
            </a:r>
            <a:r>
              <a:rPr lang="zh-CN" altLang="en-US"/>
              <a:t>天可以全量</a:t>
            </a:r>
          </a:p>
          <a:p>
            <a:r>
              <a:rPr lang="zh-CN" altLang="en-US"/>
              <a:t>手动拉群一个人半天只可以点</a:t>
            </a:r>
            <a:r>
              <a:rPr lang="en-US" altLang="zh-CN"/>
              <a:t>2000-3000</a:t>
            </a:r>
            <a:r>
              <a:rPr lang="zh-CN" altLang="en-US"/>
              <a:t>人</a:t>
            </a:r>
          </a:p>
          <a:p>
            <a:endParaRPr lang="zh-CN" altLang="en-US"/>
          </a:p>
          <a:p>
            <a:r>
              <a:rPr lang="zh-CN" altLang="en-US" sz="2000" b="1"/>
              <a:t>手动拉群优势</a:t>
            </a:r>
          </a:p>
          <a:p>
            <a:endParaRPr lang="zh-CN" altLang="en-US">
              <a:solidFill>
                <a:srgbClr val="7030A0"/>
              </a:solidFill>
              <a:sym typeface="+mn-ea"/>
            </a:endParaRPr>
          </a:p>
          <a:p>
            <a:r>
              <a:rPr lang="zh-CN" altLang="en-US">
                <a:solidFill>
                  <a:srgbClr val="7030A0"/>
                </a:solidFill>
                <a:sym typeface="+mn-ea"/>
              </a:rPr>
              <a:t>进群率高、流失率低</a:t>
            </a:r>
          </a:p>
          <a:p>
            <a:r>
              <a:rPr lang="zh-CN" altLang="en-US">
                <a:sym typeface="+mn-ea"/>
              </a:rPr>
              <a:t>手动拉群老粉进群率</a:t>
            </a:r>
            <a:r>
              <a:rPr lang="en-US" altLang="zh-CN">
                <a:sym typeface="+mn-ea"/>
              </a:rPr>
              <a:t>7%</a:t>
            </a:r>
            <a:endParaRPr lang="en-US" altLang="zh-CN"/>
          </a:p>
          <a:p>
            <a:r>
              <a:rPr lang="zh-CN" altLang="en-US">
                <a:sym typeface="+mn-ea"/>
              </a:rPr>
              <a:t>海报拉群老粉进群率</a:t>
            </a:r>
            <a:r>
              <a:rPr lang="en-US" altLang="zh-CN">
                <a:sym typeface="+mn-ea"/>
              </a:rPr>
              <a:t>1%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手动邀请比海报拉群整体删粉率低</a:t>
            </a:r>
          </a:p>
          <a:p>
            <a:endParaRPr lang="zh-CN" altLang="en-US"/>
          </a:p>
          <a:p>
            <a:endParaRPr lang="zh-CN" altLang="en-US"/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991870" y="2341880"/>
          <a:ext cx="3656330" cy="3206115"/>
        </p:xfrm>
        <a:graphic>
          <a:graphicData uri="http://schemas.openxmlformats.org/drawingml/2006/table">
            <a:tbl>
              <a:tblPr firstRow="1" bandRow="1">
                <a:tableStyleId>{1E3EDFB1-2C56-4EFB-B7DF-1B12237007F0}</a:tableStyleId>
              </a:tblPr>
              <a:tblGrid>
                <a:gridCol w="126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54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粉丝留存统计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月份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7月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8月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新增粉丝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12380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11586</a:t>
                      </a:r>
                      <a:endParaRPr lang="en-US" altLang="en-US" sz="1200">
                        <a:solidFill>
                          <a:srgbClr val="FF0000"/>
                        </a:solidFill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月度销售业绩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44600.24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85434.88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月度流失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10026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5494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净增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2354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6092</a:t>
                      </a:r>
                      <a:endParaRPr lang="en-US" altLang="en-US" sz="1200">
                        <a:solidFill>
                          <a:srgbClr val="FF0000"/>
                        </a:solidFill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进群率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31.91%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32.24%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KOC</a:t>
                      </a:r>
                      <a:r>
                        <a:rPr lang="zh-CN" altLang="en-US" sz="1200"/>
                        <a:t>招募率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/>
                        <a:t>1.05%</a:t>
                      </a:r>
                      <a:endParaRPr lang="en-US" altLang="en-US" sz="1200" b="1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/>
                        <a:t>1.36%</a:t>
                      </a:r>
                      <a:endParaRPr lang="en-US" altLang="en-US" sz="1200" b="1"/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04510" y="1765935"/>
            <a:ext cx="2847340" cy="190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策略</a:t>
            </a:r>
            <a:r>
              <a:rPr lang="en-US" altLang="zh-CN" sz="2800"/>
              <a:t>2</a:t>
            </a:r>
          </a:p>
          <a:p>
            <a:endParaRPr lang="en-US" altLang="zh-CN"/>
          </a:p>
          <a:p>
            <a:r>
              <a:rPr lang="en-US" altLang="zh-CN"/>
              <a:t>1</a:t>
            </a:r>
            <a:r>
              <a:rPr lang="zh-CN" altLang="en-US"/>
              <a:t>积分兑换</a:t>
            </a:r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、提前补偿，先易后难</a:t>
            </a:r>
          </a:p>
          <a:p>
            <a:r>
              <a:rPr lang="en-US" altLang="zh-CN"/>
              <a:t>2</a:t>
            </a:r>
            <a:r>
              <a:rPr lang="zh-CN" altLang="en-US"/>
              <a:t>、先</a:t>
            </a:r>
            <a:r>
              <a:rPr lang="en-US" altLang="zh-CN"/>
              <a:t>“</a:t>
            </a:r>
            <a:r>
              <a:rPr lang="zh-CN" altLang="en-US"/>
              <a:t>得到</a:t>
            </a:r>
            <a:r>
              <a:rPr lang="en-US" altLang="zh-CN"/>
              <a:t>”</a:t>
            </a:r>
            <a:r>
              <a:rPr lang="zh-CN" altLang="en-US"/>
              <a:t>，再续发文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8330" y="939800"/>
            <a:ext cx="2144395" cy="4379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085" y="939800"/>
            <a:ext cx="2161540" cy="4413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080" y="1030605"/>
            <a:ext cx="2305050" cy="4208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960" y="1012825"/>
            <a:ext cx="2334895" cy="4226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52820" y="2289810"/>
            <a:ext cx="43262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策略</a:t>
            </a:r>
            <a:r>
              <a:rPr lang="en-US" altLang="zh-CN" sz="2800"/>
              <a:t>3</a:t>
            </a:r>
            <a:endParaRPr lang="zh-CN" altLang="en-US" sz="2800"/>
          </a:p>
          <a:p>
            <a:endParaRPr lang="zh-CN" altLang="en-US"/>
          </a:p>
          <a:p>
            <a:r>
              <a:rPr lang="zh-CN" altLang="en-US"/>
              <a:t>更新招募利益点和海报再次全量招募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25" y="1266190"/>
            <a:ext cx="1929765" cy="3942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5780" y="1266190"/>
            <a:ext cx="1915795" cy="3911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38775" y="2192655"/>
            <a:ext cx="3556635" cy="190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策略</a:t>
            </a:r>
            <a:r>
              <a:rPr lang="en-US" altLang="zh-CN" sz="2800"/>
              <a:t>4</a:t>
            </a:r>
          </a:p>
          <a:p>
            <a:endParaRPr lang="en-US" altLang="zh-CN"/>
          </a:p>
          <a:p>
            <a:r>
              <a:rPr lang="zh-CN" altLang="en-US"/>
              <a:t>最后</a:t>
            </a:r>
            <a:r>
              <a:rPr lang="en-US" altLang="zh-CN"/>
              <a:t>6</a:t>
            </a:r>
            <a:r>
              <a:rPr lang="zh-CN" altLang="en-US"/>
              <a:t>小时普通群数量倒计时再招募</a:t>
            </a:r>
          </a:p>
          <a:p>
            <a:endParaRPr lang="zh-CN" altLang="en-US"/>
          </a:p>
          <a:p>
            <a:r>
              <a:rPr lang="zh-CN" altLang="en-US"/>
              <a:t>当晚下班时还差</a:t>
            </a:r>
            <a:r>
              <a:rPr lang="en-US" altLang="zh-CN"/>
              <a:t>36</a:t>
            </a:r>
            <a:r>
              <a:rPr lang="zh-CN" altLang="en-US"/>
              <a:t>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49010" y="1386840"/>
            <a:ext cx="2783205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策略</a:t>
            </a:r>
            <a:r>
              <a:rPr lang="en-US" altLang="zh-CN" sz="2800"/>
              <a:t>5</a:t>
            </a:r>
          </a:p>
          <a:p>
            <a:r>
              <a:rPr lang="zh-CN" altLang="en-US"/>
              <a:t>群内接龙，文章占位</a:t>
            </a:r>
          </a:p>
          <a:p>
            <a:r>
              <a:rPr lang="zh-CN" altLang="en-US"/>
              <a:t>强调时间、份数、排队人数制造氛围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525" y="869950"/>
            <a:ext cx="2223135" cy="4538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75" y="869950"/>
            <a:ext cx="2223770" cy="45389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517005" y="1612900"/>
            <a:ext cx="3838575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策略</a:t>
            </a:r>
            <a:r>
              <a:rPr lang="en-US" altLang="zh-CN" sz="2800"/>
              <a:t>6</a:t>
            </a:r>
          </a:p>
          <a:p>
            <a:r>
              <a:rPr lang="zh-CN" altLang="en-US"/>
              <a:t>压缩时间，放大效果</a:t>
            </a:r>
          </a:p>
          <a:p>
            <a:r>
              <a:rPr lang="en-US" altLang="zh-CN"/>
              <a:t>1</a:t>
            </a:r>
            <a:r>
              <a:rPr lang="zh-CN" altLang="en-US"/>
              <a:t>、审核延时，规则前置滚动</a:t>
            </a:r>
          </a:p>
          <a:p>
            <a:r>
              <a:rPr lang="en-US" altLang="zh-CN"/>
              <a:t>2</a:t>
            </a:r>
            <a:r>
              <a:rPr lang="zh-CN" altLang="en-US"/>
              <a:t>、私聊一律群内回复</a:t>
            </a:r>
          </a:p>
          <a:p>
            <a:endParaRPr lang="zh-CN" altLang="en-US"/>
          </a:p>
          <a:p>
            <a:endParaRPr lang="zh-CN" altLang="en-US" sz="2800"/>
          </a:p>
          <a:p>
            <a:r>
              <a:rPr lang="zh-CN" altLang="en-US" sz="2800"/>
              <a:t>最终当晚完成</a:t>
            </a:r>
            <a:r>
              <a:rPr lang="en-US" altLang="zh-CN" sz="2800"/>
              <a:t>50+</a:t>
            </a:r>
            <a:r>
              <a:rPr lang="zh-CN" altLang="en-US" sz="2800"/>
              <a:t>篇</a:t>
            </a:r>
          </a:p>
          <a:p>
            <a:r>
              <a:rPr lang="zh-CN" altLang="en-US" sz="2800"/>
              <a:t>达成</a:t>
            </a:r>
            <a:r>
              <a:rPr lang="en-US" altLang="zh-CN" sz="2800"/>
              <a:t>1000</a:t>
            </a:r>
            <a:r>
              <a:rPr lang="zh-CN" altLang="en-US" sz="2800"/>
              <a:t>篇目标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595" y="1102995"/>
            <a:ext cx="1932940" cy="39490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890" y="1102995"/>
            <a:ext cx="1925955" cy="3933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2785" y="1102995"/>
            <a:ext cx="1908810" cy="38976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558030e-9e24-4453-aa5b-4d305e36441b}"/>
  <p:tag name="TABLE_ENDDRAG_ORIGIN_RECT" val="287*220"/>
  <p:tag name="TABLE_ENDDRAG_RECT" val="85*207*287*22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自定义</PresentationFormat>
  <Paragraphs>107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405</cp:revision>
  <dcterms:created xsi:type="dcterms:W3CDTF">2019-12-22T05:53:00Z</dcterms:created>
  <dcterms:modified xsi:type="dcterms:W3CDTF">2021-09-15T08:02:01Z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0C0E0C2553D74BD5ACDBCC21A117CD90</vt:lpwstr>
  </property>
</Properties>
</file>