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64" r:id="rId2"/>
    <p:sldId id="3070" r:id="rId3"/>
    <p:sldId id="2854" r:id="rId4"/>
    <p:sldId id="3100" r:id="rId5"/>
    <p:sldId id="3078" r:id="rId6"/>
    <p:sldId id="3076" r:id="rId7"/>
    <p:sldId id="3079" r:id="rId8"/>
    <p:sldId id="3101" r:id="rId9"/>
    <p:sldId id="3102" r:id="rId10"/>
    <p:sldId id="3103" r:id="rId11"/>
    <p:sldId id="3104" r:id="rId12"/>
    <p:sldId id="3077" r:id="rId13"/>
    <p:sldId id="3081" r:id="rId14"/>
    <p:sldId id="3084" r:id="rId15"/>
    <p:sldId id="3086" r:id="rId16"/>
    <p:sldId id="3074" r:id="rId17"/>
    <p:sldId id="3105" r:id="rId18"/>
    <p:sldId id="2859" r:id="rId19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045"/>
    <a:srgbClr val="F0AA08"/>
    <a:srgbClr val="131661"/>
    <a:srgbClr val="3E196A"/>
    <a:srgbClr val="FFC000"/>
    <a:srgbClr val="FEA900"/>
    <a:srgbClr val="F8F8F8"/>
    <a:srgbClr val="120C16"/>
    <a:srgbClr val="6DF5ED"/>
    <a:srgbClr val="E93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88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46272" y="1227667"/>
            <a:ext cx="6213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KOC</a:t>
            </a: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用户</a:t>
            </a:r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7</a:t>
            </a: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天安家流程</a:t>
            </a:r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SOP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364158" y="3328965"/>
            <a:ext cx="1980029" cy="1846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部门：策划二部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姓名：卢嘉杰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花名：原力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1"/>
          <p:cNvSpPr txBox="1"/>
          <p:nvPr/>
        </p:nvSpPr>
        <p:spPr>
          <a:xfrm>
            <a:off x="4077691" y="386526"/>
            <a:ext cx="21136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8C045"/>
                </a:solidFill>
              </a:rPr>
              <a:t>拍照取材指导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5525836" y="1657360"/>
            <a:ext cx="1851960" cy="36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7394311" y="1657360"/>
            <a:ext cx="1851960" cy="36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405033" y="1657360"/>
            <a:ext cx="1851961" cy="36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2289982" y="1657360"/>
            <a:ext cx="1851960" cy="36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/>
          <p:cNvSpPr txBox="1"/>
          <p:nvPr/>
        </p:nvSpPr>
        <p:spPr>
          <a:xfrm>
            <a:off x="2105414" y="770632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</a:rPr>
              <a:t>针对不同产品的不同特性，取材重点及表现</a:t>
            </a:r>
            <a:r>
              <a:rPr kumimoji="1" lang="zh-CN" altLang="en-US">
                <a:solidFill>
                  <a:srgbClr val="F8C045"/>
                </a:solidFill>
              </a:rPr>
              <a:t>角度都有所不同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293581" y="1279421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bg1"/>
                </a:solidFill>
              </a:rPr>
              <a:t>突出精致生活</a:t>
            </a:r>
            <a:r>
              <a:rPr kumimoji="1" lang="zh-CN" altLang="en-US" sz="1200">
                <a:solidFill>
                  <a:schemeClr val="bg1"/>
                </a:solidFill>
              </a:rPr>
              <a:t>感觉、使用场景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823524" y="1279421"/>
            <a:ext cx="3108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bg1"/>
                </a:solidFill>
              </a:rPr>
              <a:t>重点突出此款粉嫩的膏体颜色，俘虏少女心</a:t>
            </a:r>
          </a:p>
        </p:txBody>
      </p:sp>
    </p:spTree>
    <p:extLst>
      <p:ext uri="{BB962C8B-B14F-4D97-AF65-F5344CB8AC3E}">
        <p14:creationId xmlns:p14="http://schemas.microsoft.com/office/powerpoint/2010/main" val="9238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1"/>
          <p:cNvSpPr txBox="1"/>
          <p:nvPr/>
        </p:nvSpPr>
        <p:spPr>
          <a:xfrm>
            <a:off x="3916964" y="388764"/>
            <a:ext cx="21136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F8C045"/>
                </a:solidFill>
              </a:rPr>
              <a:t>范文示例</a:t>
            </a:r>
            <a:endParaRPr lang="zh-CN" altLang="en-US" sz="2000" b="1" dirty="0">
              <a:solidFill>
                <a:srgbClr val="F8C045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6"/>
          <a:stretch/>
        </p:blipFill>
        <p:spPr>
          <a:xfrm>
            <a:off x="596943" y="986936"/>
            <a:ext cx="2297931" cy="44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/>
          <a:stretch/>
        </p:blipFill>
        <p:spPr>
          <a:xfrm>
            <a:off x="2894874" y="986934"/>
            <a:ext cx="2297931" cy="44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/>
          <a:stretch/>
        </p:blipFill>
        <p:spPr>
          <a:xfrm>
            <a:off x="5192805" y="986934"/>
            <a:ext cx="2300879" cy="44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/>
          <a:stretch/>
        </p:blipFill>
        <p:spPr>
          <a:xfrm>
            <a:off x="7490736" y="986933"/>
            <a:ext cx="2300879" cy="4480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91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559786" y="8345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第四天</a:t>
            </a:r>
          </a:p>
        </p:txBody>
      </p:sp>
      <p:sp>
        <p:nvSpPr>
          <p:cNvPr id="6" name="矩形 5"/>
          <p:cNvSpPr/>
          <p:nvPr/>
        </p:nvSpPr>
        <p:spPr>
          <a:xfrm>
            <a:off x="4403056" y="777949"/>
            <a:ext cx="1190625" cy="482569"/>
          </a:xfrm>
          <a:prstGeom prst="rect">
            <a:avLst/>
          </a:prstGeom>
          <a:noFill/>
          <a:ln w="19050">
            <a:solidFill>
              <a:srgbClr val="F8C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45091" y="1622981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F8C045"/>
                </a:solidFill>
              </a:rPr>
              <a:t>点评优秀用户文章</a:t>
            </a:r>
            <a:r>
              <a:rPr kumimoji="1" lang="en-US" altLang="zh-CN" sz="2400" b="1" dirty="0">
                <a:solidFill>
                  <a:srgbClr val="F8C045"/>
                </a:solidFill>
              </a:rPr>
              <a:t>+</a:t>
            </a:r>
            <a:r>
              <a:rPr kumimoji="1" lang="zh-CN" altLang="en-US" sz="2400" b="1" dirty="0">
                <a:solidFill>
                  <a:srgbClr val="F8C045"/>
                </a:solidFill>
              </a:rPr>
              <a:t>继续宣导价值</a:t>
            </a:r>
          </a:p>
        </p:txBody>
      </p:sp>
      <p:grpSp>
        <p:nvGrpSpPr>
          <p:cNvPr id="9" name="组合 35"/>
          <p:cNvGrpSpPr/>
          <p:nvPr/>
        </p:nvGrpSpPr>
        <p:grpSpPr>
          <a:xfrm>
            <a:off x="4403056" y="1713599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98" y="558099"/>
            <a:ext cx="3119755" cy="4813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4676725" y="2537727"/>
            <a:ext cx="476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在</a:t>
            </a:r>
            <a:r>
              <a:rPr lang="zh-CN" altLang="en-US"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第四天的</a:t>
            </a:r>
            <a:r>
              <a:rPr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KOC群</a:t>
            </a:r>
            <a:r>
              <a:rPr lang="zh-CN"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运维</a:t>
            </a:r>
            <a:r>
              <a:rPr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中，</a:t>
            </a:r>
            <a:r>
              <a:rPr lang="zh-CN"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可以</a:t>
            </a:r>
            <a:r>
              <a:rPr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多多分享真实KOC创作的优质文章，</a:t>
            </a:r>
            <a:r>
              <a:rPr lang="zh-CN"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在用户心里心里埋下种子</a:t>
            </a:r>
            <a:r>
              <a:rPr lang="en-US" altLang="zh-CN"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“</a:t>
            </a:r>
            <a:r>
              <a:rPr lang="zh-CN" altLang="en-US"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创作优秀种草文其实不难，人人都可以做到</a:t>
            </a:r>
            <a:r>
              <a:rPr lang="en-US" altLang="zh-CN"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”</a:t>
            </a:r>
            <a:r>
              <a:rPr lang="zh-CN" altLang="en-US"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</a:p>
          <a:p>
            <a:pPr>
              <a:lnSpc>
                <a:spcPct val="200000"/>
              </a:lnSpc>
            </a:pPr>
            <a:endParaRPr sz="14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200000"/>
              </a:lnSpc>
            </a:pPr>
            <a:r>
              <a:rPr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评分应涵盖种草文案内容、图片拍摄美观度、标题等板块</a:t>
            </a:r>
            <a:r>
              <a:rPr lang="zh-CN" sz="1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06652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55897" y="8345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第五天</a:t>
            </a:r>
          </a:p>
        </p:txBody>
      </p:sp>
      <p:sp>
        <p:nvSpPr>
          <p:cNvPr id="6" name="矩形 5"/>
          <p:cNvSpPr/>
          <p:nvPr/>
        </p:nvSpPr>
        <p:spPr>
          <a:xfrm>
            <a:off x="4899167" y="777949"/>
            <a:ext cx="1190625" cy="482569"/>
          </a:xfrm>
          <a:prstGeom prst="rect">
            <a:avLst/>
          </a:prstGeom>
          <a:noFill/>
          <a:ln w="19050">
            <a:solidFill>
              <a:srgbClr val="F8C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41202" y="1700802"/>
            <a:ext cx="27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</a:rPr>
              <a:t>场景引导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+KOC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私聊</a:t>
            </a:r>
          </a:p>
        </p:txBody>
      </p:sp>
      <p:grpSp>
        <p:nvGrpSpPr>
          <p:cNvPr id="9" name="组合 35"/>
          <p:cNvGrpSpPr/>
          <p:nvPr/>
        </p:nvGrpSpPr>
        <p:grpSpPr>
          <a:xfrm>
            <a:off x="4899167" y="1791420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99" y="777949"/>
            <a:ext cx="3333750" cy="121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99" y="2246826"/>
            <a:ext cx="3333750" cy="1407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099" y="3911768"/>
            <a:ext cx="3333750" cy="994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5"/>
          <p:cNvSpPr txBox="1"/>
          <p:nvPr/>
        </p:nvSpPr>
        <p:spPr>
          <a:xfrm>
            <a:off x="4811895" y="2515062"/>
            <a:ext cx="4507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b="1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掐点提醒发文</a:t>
            </a:r>
            <a:r>
              <a:rPr lang="zh-CN" altLang="en-US" b="1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r>
              <a:rPr sz="1600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结合产品使用场景，掐准时间点针对性日常提醒</a:t>
            </a:r>
            <a:r>
              <a:rPr lang="zh-CN" sz="1600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发文。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811895" y="3767635"/>
            <a:ext cx="4507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私聊未发文的</a:t>
            </a:r>
            <a:r>
              <a:rPr lang="en-US" altLang="zh-CN" b="1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KOC</a:t>
            </a:r>
            <a:r>
              <a:rPr lang="zh-CN" altLang="en-US" b="1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r>
              <a:rPr lang="zh-CN" altLang="en-US" sz="1600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询问是否遇到什么困难？需要什么帮助？为何不想发文？</a:t>
            </a:r>
            <a:endParaRPr lang="zh-CN" sz="1600" dirty="0">
              <a:solidFill>
                <a:srgbClr val="F8C045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3845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76909" y="9707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第六天</a:t>
            </a:r>
          </a:p>
        </p:txBody>
      </p:sp>
      <p:sp>
        <p:nvSpPr>
          <p:cNvPr id="6" name="矩形 5"/>
          <p:cNvSpPr/>
          <p:nvPr/>
        </p:nvSpPr>
        <p:spPr>
          <a:xfrm>
            <a:off x="5220179" y="914136"/>
            <a:ext cx="1190625" cy="482569"/>
          </a:xfrm>
          <a:prstGeom prst="rect">
            <a:avLst/>
          </a:prstGeom>
          <a:noFill/>
          <a:ln w="19050">
            <a:solidFill>
              <a:srgbClr val="F8C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62214" y="1836989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</a:rPr>
              <a:t>水军晒图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+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积分攻略</a:t>
            </a:r>
          </a:p>
        </p:txBody>
      </p:sp>
      <p:grpSp>
        <p:nvGrpSpPr>
          <p:cNvPr id="9" name="组合 35"/>
          <p:cNvGrpSpPr/>
          <p:nvPr/>
        </p:nvGrpSpPr>
        <p:grpSpPr>
          <a:xfrm>
            <a:off x="5220179" y="1927607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5093720" y="2502802"/>
            <a:ext cx="4507480" cy="106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水军准备收到奖品的素材，</a:t>
            </a:r>
            <a:r>
              <a:rPr lang="zh-CN" altLang="en-US" sz="1600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在群里晒出已收到货的图片，营造实实在在收到奖品的真实感</a:t>
            </a:r>
            <a:endParaRPr lang="en-US" altLang="zh-CN" sz="1600" dirty="0">
              <a:solidFill>
                <a:srgbClr val="F8C045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93720" y="3894938"/>
            <a:ext cx="4507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同时同步播报目前礼品兑换剩余情况，</a:t>
            </a:r>
            <a:r>
              <a:rPr lang="zh-CN" altLang="en-US" sz="1600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刺激其他</a:t>
            </a:r>
            <a:r>
              <a:rPr lang="en-US" altLang="zh-CN" sz="1600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KOC</a:t>
            </a:r>
            <a:r>
              <a:rPr lang="zh-CN" altLang="en-US" sz="1600" dirty="0">
                <a:solidFill>
                  <a:srgbClr val="F8C045"/>
                </a:solidFill>
                <a:latin typeface="Microsoft YaHei" charset="-122"/>
                <a:ea typeface="Microsoft YaHei" charset="-122"/>
                <a:cs typeface="Microsoft YaHei" charset="-122"/>
              </a:rPr>
              <a:t>抓紧发文</a:t>
            </a:r>
            <a:endParaRPr lang="en-US" altLang="zh-CN" sz="1600" dirty="0">
              <a:solidFill>
                <a:srgbClr val="F8C045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16" y="661479"/>
            <a:ext cx="2117004" cy="4581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1" y="661479"/>
            <a:ext cx="2117004" cy="4581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2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85079" y="78592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第七天</a:t>
            </a:r>
          </a:p>
        </p:txBody>
      </p:sp>
      <p:sp>
        <p:nvSpPr>
          <p:cNvPr id="6" name="矩形 5"/>
          <p:cNvSpPr/>
          <p:nvPr/>
        </p:nvSpPr>
        <p:spPr>
          <a:xfrm>
            <a:off x="4928349" y="729311"/>
            <a:ext cx="1190625" cy="482569"/>
          </a:xfrm>
          <a:prstGeom prst="rect">
            <a:avLst/>
          </a:prstGeom>
          <a:noFill/>
          <a:ln w="19050">
            <a:solidFill>
              <a:srgbClr val="F8C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70384" y="154516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</a:rPr>
              <a:t>发文刺激活动</a:t>
            </a:r>
            <a:endParaRPr kumimoji="1" lang="zh-CN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9" name="组合 35"/>
          <p:cNvGrpSpPr/>
          <p:nvPr/>
        </p:nvGrpSpPr>
        <p:grpSpPr>
          <a:xfrm>
            <a:off x="4928349" y="1635778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11" y="1049241"/>
            <a:ext cx="2199062" cy="447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2"/>
          <a:stretch/>
        </p:blipFill>
        <p:spPr>
          <a:xfrm>
            <a:off x="2614411" y="337010"/>
            <a:ext cx="1802909" cy="5184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1"/>
          <p:cNvSpPr txBox="1"/>
          <p:nvPr/>
        </p:nvSpPr>
        <p:spPr>
          <a:xfrm>
            <a:off x="4855607" y="2430723"/>
            <a:ext cx="4754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、限时积分半价兑换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、优秀发文冲榜，当月优秀发文最多额外奖励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、发文获抽奖机会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、限时发</a:t>
            </a: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x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篇文章可立得</a:t>
            </a: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xxx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产品包邮到家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、发文积分膨胀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、发文裂变活动（自己发</a:t>
            </a: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篇，邀请好友发</a:t>
            </a: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篇即可同时获得</a:t>
            </a: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xx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奖品）</a:t>
            </a:r>
          </a:p>
        </p:txBody>
      </p:sp>
    </p:spTree>
    <p:extLst>
      <p:ext uri="{BB962C8B-B14F-4D97-AF65-F5344CB8AC3E}">
        <p14:creationId xmlns:p14="http://schemas.microsoft.com/office/powerpoint/2010/main" val="95390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1"/>
          <p:cNvSpPr txBox="1"/>
          <p:nvPr/>
        </p:nvSpPr>
        <p:spPr>
          <a:xfrm>
            <a:off x="4523832" y="1963882"/>
            <a:ext cx="4785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、每月积分商品上新提醒（每月一次）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、积分兑换品剩余情况（每周两次）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、发文获取积分攻略宣导</a:t>
            </a: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+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发文指南（两日一次）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、水军晒兑换品（建议每日）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、优秀文章点评（每日一篇）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、掐点发文提醒（每日两次）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77" y="386097"/>
            <a:ext cx="2185278" cy="4934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4865867" y="96150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</a:rPr>
              <a:t>日常无限循环动作</a:t>
            </a:r>
          </a:p>
        </p:txBody>
      </p:sp>
      <p:grpSp>
        <p:nvGrpSpPr>
          <p:cNvPr id="11" name="组合 35"/>
          <p:cNvGrpSpPr/>
          <p:nvPr/>
        </p:nvGrpSpPr>
        <p:grpSpPr>
          <a:xfrm>
            <a:off x="4523832" y="1052118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738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8AB0C3-533E-4415-BCB3-D61D87499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60" y="1796219"/>
            <a:ext cx="2425119" cy="20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51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699635" y="4074795"/>
            <a:ext cx="756000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4"/>
          <p:cNvSpPr txBox="1"/>
          <p:nvPr/>
        </p:nvSpPr>
        <p:spPr>
          <a:xfrm>
            <a:off x="3504883" y="643890"/>
            <a:ext cx="342392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</a:p>
        </p:txBody>
      </p:sp>
      <p:sp>
        <p:nvSpPr>
          <p:cNvPr id="2" name="文本框 4"/>
          <p:cNvSpPr txBox="1"/>
          <p:nvPr/>
        </p:nvSpPr>
        <p:spPr>
          <a:xfrm>
            <a:off x="2035175" y="2207260"/>
            <a:ext cx="63633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最专业的团队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帮你管理最有价值的用户资产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719320" y="4093210"/>
            <a:ext cx="720000" cy="720000"/>
            <a:chOff x="6602" y="7573"/>
            <a:chExt cx="1162" cy="1180"/>
          </a:xfrm>
        </p:grpSpPr>
        <p:pic>
          <p:nvPicPr>
            <p:cNvPr id="7" name="图片 6" descr="015d8b6baa35987936daeba60c0d12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resource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1255" y="4191953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1884045" y="4739005"/>
            <a:ext cx="1586865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Wei Zi Jun</a:t>
            </a: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727825" y="4890770"/>
            <a:ext cx="146748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510970969@qq.com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51375" y="4890770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5" name="图片 14" descr="resourc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3920" y="4314190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34490" y="3894039"/>
            <a:ext cx="711263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8C04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注意沉淀高价值种子用户，挖掘最大价值，过程中不断</a:t>
            </a:r>
            <a:r>
              <a:rPr lang="zh-CN" altLang="en-US" dirty="0">
                <a:solidFill>
                  <a:srgbClr val="F8C04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优胜劣汰</a:t>
            </a:r>
            <a:endParaRPr lang="zh-CN" altLang="en-US" dirty="0">
              <a:solidFill>
                <a:srgbClr val="F8C04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99230" y="1370965"/>
            <a:ext cx="2218690" cy="114554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62325" y="1609726"/>
            <a:ext cx="3524250" cy="631190"/>
          </a:xfrm>
          <a:prstGeom prst="rect">
            <a:avLst/>
          </a:prstGeom>
          <a:solidFill>
            <a:srgbClr val="131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3166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90345" y="1449070"/>
            <a:ext cx="7279640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高效培养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KOC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，并持续稳定发育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8" name="直接连接符 11"/>
          <p:cNvCxnSpPr/>
          <p:nvPr/>
        </p:nvCxnSpPr>
        <p:spPr>
          <a:xfrm flipV="1">
            <a:off x="1664970" y="4408805"/>
            <a:ext cx="7082155" cy="1587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12"/>
          <p:cNvCxnSpPr/>
          <p:nvPr/>
        </p:nvCxnSpPr>
        <p:spPr>
          <a:xfrm flipV="1">
            <a:off x="8747125" y="3933190"/>
            <a:ext cx="262255" cy="47561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50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70504" y="2055517"/>
            <a:ext cx="1643380" cy="2247265"/>
            <a:chOff x="2400" y="3041"/>
            <a:chExt cx="2588" cy="3539"/>
          </a:xfrm>
        </p:grpSpPr>
        <p:sp>
          <p:nvSpPr>
            <p:cNvPr id="9" name="矩形 8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11" y="3046"/>
              <a:ext cx="733" cy="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sym typeface="+mn-ea"/>
                </a:rPr>
                <a:t>ONE</a:t>
              </a:r>
              <a:endParaRPr lang="zh-CN" altLang="en-US" sz="1000" b="1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628" y="4170"/>
              <a:ext cx="2360" cy="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4000" b="1" dirty="0">
                  <a:solidFill>
                    <a:schemeClr val="bg1"/>
                  </a:solidFill>
                  <a:latin typeface="+mj-ea"/>
                  <a:ea typeface="+mj-ea"/>
                  <a:sym typeface="+mn-ea"/>
                </a:rPr>
                <a:t>价值</a:t>
              </a:r>
              <a:endParaRPr lang="en-US" altLang="zh-CN" sz="4000" b="1" dirty="0">
                <a:solidFill>
                  <a:schemeClr val="bg1"/>
                </a:solidFill>
                <a:latin typeface="+mj-ea"/>
                <a:ea typeface="+mj-ea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52071" y="2055517"/>
            <a:ext cx="1710690" cy="2247265"/>
            <a:chOff x="2400" y="3041"/>
            <a:chExt cx="2694" cy="3539"/>
          </a:xfrm>
        </p:grpSpPr>
        <p:sp>
          <p:nvSpPr>
            <p:cNvPr id="17" name="矩形 16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287" y="3046"/>
              <a:ext cx="793" cy="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sym typeface="+mn-ea"/>
                </a:rPr>
                <a:t>TWO</a:t>
              </a:r>
              <a:endParaRPr lang="zh-CN" altLang="en-US" sz="1200" b="1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734" y="4285"/>
              <a:ext cx="2360" cy="1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3600" b="1" dirty="0">
                  <a:solidFill>
                    <a:schemeClr val="bg1"/>
                  </a:solidFill>
                  <a:sym typeface="+mn-ea"/>
                </a:rPr>
                <a:t>场景</a:t>
              </a:r>
              <a:endParaRPr lang="en-US" altLang="zh-CN" sz="3600" b="1" dirty="0">
                <a:solidFill>
                  <a:schemeClr val="bg1"/>
                </a:solidFill>
                <a:latin typeface="+mj-ea"/>
                <a:ea typeface="+mj-ea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79028" y="2055517"/>
            <a:ext cx="1772920" cy="2247265"/>
            <a:chOff x="2400" y="3041"/>
            <a:chExt cx="2792" cy="3539"/>
          </a:xfrm>
        </p:grpSpPr>
        <p:sp>
          <p:nvSpPr>
            <p:cNvPr id="27" name="矩形 26"/>
            <p:cNvSpPr/>
            <p:nvPr/>
          </p:nvSpPr>
          <p:spPr>
            <a:xfrm>
              <a:off x="2400" y="3289"/>
              <a:ext cx="2502" cy="329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2882" y="3041"/>
              <a:ext cx="1588" cy="4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223" y="3046"/>
              <a:ext cx="940" cy="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sym typeface="+mn-ea"/>
                </a:rPr>
                <a:t>THREE</a:t>
              </a:r>
              <a:endParaRPr lang="zh-CN" altLang="en-US" sz="1200" b="1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832" y="4285"/>
              <a:ext cx="2360" cy="1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3600" b="1" dirty="0">
                  <a:solidFill>
                    <a:schemeClr val="bg1"/>
                  </a:solidFill>
                  <a:sym typeface="+mn-ea"/>
                </a:rPr>
                <a:t>能量</a:t>
              </a:r>
              <a:endParaRPr lang="en-US" altLang="zh-CN" sz="3600" b="1" dirty="0">
                <a:solidFill>
                  <a:schemeClr val="bg1"/>
                </a:solidFill>
                <a:latin typeface="+mj-ea"/>
                <a:ea typeface="+mj-ea"/>
                <a:sym typeface="+mn-ea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899961" y="832338"/>
            <a:ext cx="249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sym typeface="+mn-ea"/>
              </a:rPr>
              <a:t>案例关键词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396172" y="67691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第一天</a:t>
            </a:r>
          </a:p>
        </p:txBody>
      </p:sp>
      <p:cxnSp>
        <p:nvCxnSpPr>
          <p:cNvPr id="3" name="直线连接符 2"/>
          <p:cNvCxnSpPr/>
          <p:nvPr/>
        </p:nvCxnSpPr>
        <p:spPr>
          <a:xfrm>
            <a:off x="4845269" y="490281"/>
            <a:ext cx="0" cy="5010702"/>
          </a:xfrm>
          <a:prstGeom prst="line">
            <a:avLst/>
          </a:prstGeom>
          <a:ln>
            <a:solidFill>
              <a:srgbClr val="F8C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>
            <a:off x="1471448" y="1093076"/>
            <a:ext cx="2522482" cy="0"/>
          </a:xfrm>
          <a:prstGeom prst="line">
            <a:avLst/>
          </a:prstGeom>
          <a:ln>
            <a:solidFill>
              <a:srgbClr val="F8C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325854" y="13491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第二天</a:t>
            </a:r>
          </a:p>
        </p:txBody>
      </p:sp>
      <p:cxnSp>
        <p:nvCxnSpPr>
          <p:cNvPr id="18" name="直线连接符 17"/>
          <p:cNvCxnSpPr/>
          <p:nvPr/>
        </p:nvCxnSpPr>
        <p:spPr>
          <a:xfrm>
            <a:off x="5582841" y="1718442"/>
            <a:ext cx="2522482" cy="0"/>
          </a:xfrm>
          <a:prstGeom prst="line">
            <a:avLst/>
          </a:prstGeom>
          <a:ln>
            <a:solidFill>
              <a:srgbClr val="F8C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844082" y="26891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第四天</a:t>
            </a:r>
          </a:p>
        </p:txBody>
      </p:sp>
      <p:cxnSp>
        <p:nvCxnSpPr>
          <p:cNvPr id="20" name="直线连接符 19"/>
          <p:cNvCxnSpPr/>
          <p:nvPr/>
        </p:nvCxnSpPr>
        <p:spPr>
          <a:xfrm>
            <a:off x="5101069" y="3058511"/>
            <a:ext cx="2522482" cy="0"/>
          </a:xfrm>
          <a:prstGeom prst="line">
            <a:avLst/>
          </a:prstGeom>
          <a:ln>
            <a:solidFill>
              <a:srgbClr val="F8C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757384" y="18905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第三天</a:t>
            </a:r>
          </a:p>
        </p:txBody>
      </p:sp>
      <p:cxnSp>
        <p:nvCxnSpPr>
          <p:cNvPr id="22" name="直线连接符 21"/>
          <p:cNvCxnSpPr/>
          <p:nvPr/>
        </p:nvCxnSpPr>
        <p:spPr>
          <a:xfrm>
            <a:off x="1832660" y="2306685"/>
            <a:ext cx="2522482" cy="0"/>
          </a:xfrm>
          <a:prstGeom prst="line">
            <a:avLst/>
          </a:prstGeom>
          <a:ln>
            <a:solidFill>
              <a:srgbClr val="F8C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396172" y="308647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第五天</a:t>
            </a:r>
          </a:p>
        </p:txBody>
      </p:sp>
      <p:cxnSp>
        <p:nvCxnSpPr>
          <p:cNvPr id="24" name="直线连接符 23"/>
          <p:cNvCxnSpPr/>
          <p:nvPr/>
        </p:nvCxnSpPr>
        <p:spPr>
          <a:xfrm>
            <a:off x="1471448" y="3502643"/>
            <a:ext cx="2522482" cy="0"/>
          </a:xfrm>
          <a:prstGeom prst="line">
            <a:avLst/>
          </a:prstGeom>
          <a:ln>
            <a:solidFill>
              <a:srgbClr val="F8C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325854" y="3882103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第六天</a:t>
            </a:r>
          </a:p>
        </p:txBody>
      </p:sp>
      <p:cxnSp>
        <p:nvCxnSpPr>
          <p:cNvPr id="26" name="直线连接符 25"/>
          <p:cNvCxnSpPr/>
          <p:nvPr/>
        </p:nvCxnSpPr>
        <p:spPr>
          <a:xfrm>
            <a:off x="5582841" y="4251435"/>
            <a:ext cx="2522482" cy="0"/>
          </a:xfrm>
          <a:prstGeom prst="line">
            <a:avLst/>
          </a:prstGeom>
          <a:ln>
            <a:solidFill>
              <a:srgbClr val="F8C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757384" y="435455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第七天</a:t>
            </a:r>
          </a:p>
        </p:txBody>
      </p:sp>
      <p:cxnSp>
        <p:nvCxnSpPr>
          <p:cNvPr id="28" name="直线连接符 27"/>
          <p:cNvCxnSpPr/>
          <p:nvPr/>
        </p:nvCxnSpPr>
        <p:spPr>
          <a:xfrm>
            <a:off x="1832660" y="4770720"/>
            <a:ext cx="2522482" cy="0"/>
          </a:xfrm>
          <a:prstGeom prst="line">
            <a:avLst/>
          </a:prstGeom>
          <a:ln>
            <a:solidFill>
              <a:srgbClr val="F8C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2455904" y="1162946"/>
            <a:ext cx="165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>
                <a:solidFill>
                  <a:schemeClr val="bg1"/>
                </a:solidFill>
              </a:rPr>
              <a:t>KOC</a:t>
            </a:r>
            <a:r>
              <a:rPr kumimoji="1" lang="zh-CN" altLang="en-US" sz="2000" b="1" dirty="0">
                <a:solidFill>
                  <a:schemeClr val="bg1"/>
                </a:solidFill>
              </a:rPr>
              <a:t>价值宣导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510271" y="1789423"/>
            <a:ext cx="2983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>
                <a:solidFill>
                  <a:schemeClr val="bg1"/>
                </a:solidFill>
              </a:rPr>
              <a:t>积分攻略来袭，</a:t>
            </a:r>
            <a:r>
              <a:rPr kumimoji="1" lang="zh-CN" altLang="en-US" sz="2000" b="1" dirty="0">
                <a:solidFill>
                  <a:schemeClr val="bg1"/>
                </a:solidFill>
              </a:rPr>
              <a:t>引导发文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2752039" y="236571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>
                <a:solidFill>
                  <a:schemeClr val="bg1"/>
                </a:solidFill>
              </a:rPr>
              <a:t>提供发文</a:t>
            </a:r>
            <a:r>
              <a:rPr kumimoji="1" lang="zh-CN" altLang="en-US" sz="2000" b="1" dirty="0">
                <a:solidFill>
                  <a:schemeClr val="bg1"/>
                </a:solidFill>
              </a:rPr>
              <a:t>指南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016547" y="3079382"/>
            <a:ext cx="397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bg1"/>
                </a:solidFill>
                <a:latin typeface="+mn-ea"/>
              </a:rPr>
              <a:t>点评优秀用户文章</a:t>
            </a:r>
            <a:r>
              <a:rPr kumimoji="1" lang="en-US" altLang="zh-CN" sz="2000" b="1" dirty="0">
                <a:solidFill>
                  <a:schemeClr val="bg1"/>
                </a:solidFill>
                <a:latin typeface="+mn-ea"/>
              </a:rPr>
              <a:t>+</a:t>
            </a:r>
            <a:r>
              <a:rPr kumimoji="1" lang="zh-CN" altLang="en-US" sz="2000" b="1" dirty="0">
                <a:solidFill>
                  <a:schemeClr val="bg1"/>
                </a:solidFill>
                <a:latin typeface="+mn-ea"/>
              </a:rPr>
              <a:t>继续宣导价值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96154" y="3561674"/>
            <a:ext cx="3754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bg1"/>
                </a:solidFill>
                <a:latin typeface="+mn-ea"/>
              </a:rPr>
              <a:t>场景提醒发文</a:t>
            </a:r>
            <a:r>
              <a:rPr kumimoji="1" lang="en-US" altLang="zh-CN" sz="2000" b="1" dirty="0">
                <a:solidFill>
                  <a:schemeClr val="bg1"/>
                </a:solidFill>
                <a:latin typeface="+mn-ea"/>
              </a:rPr>
              <a:t>+</a:t>
            </a:r>
            <a:r>
              <a:rPr kumimoji="1" lang="zh-CN" altLang="en-US" sz="2000" b="1" dirty="0">
                <a:solidFill>
                  <a:schemeClr val="bg1"/>
                </a:solidFill>
                <a:latin typeface="+mn-ea"/>
              </a:rPr>
              <a:t>未发文</a:t>
            </a:r>
            <a:r>
              <a:rPr kumimoji="1" lang="en-US" altLang="zh-CN" sz="2000" b="1" dirty="0">
                <a:solidFill>
                  <a:schemeClr val="bg1"/>
                </a:solidFill>
                <a:latin typeface="+mn-ea"/>
              </a:rPr>
              <a:t>KOC</a:t>
            </a:r>
            <a:r>
              <a:rPr kumimoji="1" lang="zh-CN" altLang="en-US" sz="2000" b="1" dirty="0">
                <a:solidFill>
                  <a:schemeClr val="bg1"/>
                </a:solidFill>
                <a:latin typeface="+mn-ea"/>
              </a:rPr>
              <a:t>私聊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510271" y="4339326"/>
            <a:ext cx="2945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bg1"/>
                </a:solidFill>
                <a:latin typeface="+mn-ea"/>
              </a:rPr>
              <a:t>水军晒图</a:t>
            </a:r>
            <a:r>
              <a:rPr kumimoji="1" lang="en-US" altLang="zh-CN" sz="2000" b="1" dirty="0">
                <a:solidFill>
                  <a:schemeClr val="bg1"/>
                </a:solidFill>
                <a:latin typeface="+mn-ea"/>
              </a:rPr>
              <a:t>+</a:t>
            </a:r>
            <a:r>
              <a:rPr kumimoji="1" lang="zh-CN" altLang="en-US" sz="2000" b="1" dirty="0">
                <a:solidFill>
                  <a:schemeClr val="bg1"/>
                </a:solidFill>
                <a:latin typeface="+mn-ea"/>
              </a:rPr>
              <a:t>积分攻略提醒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982598" y="4808596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>
                <a:solidFill>
                  <a:schemeClr val="bg1"/>
                </a:solidFill>
                <a:latin typeface="+mn-ea"/>
              </a:rPr>
              <a:t>周期性发文激励活动</a:t>
            </a:r>
            <a:endParaRPr kumimoji="1"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846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822545" y="7820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第一天</a:t>
            </a:r>
          </a:p>
        </p:txBody>
      </p:sp>
      <p:sp>
        <p:nvSpPr>
          <p:cNvPr id="6" name="矩形 5"/>
          <p:cNvSpPr/>
          <p:nvPr/>
        </p:nvSpPr>
        <p:spPr>
          <a:xfrm>
            <a:off x="4665815" y="725397"/>
            <a:ext cx="1190625" cy="482569"/>
          </a:xfrm>
          <a:prstGeom prst="rect">
            <a:avLst/>
          </a:prstGeom>
          <a:noFill/>
          <a:ln w="19050">
            <a:solidFill>
              <a:srgbClr val="F8C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07850" y="14903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</a:rPr>
              <a:t>价值宣导</a:t>
            </a:r>
          </a:p>
        </p:txBody>
      </p:sp>
      <p:grpSp>
        <p:nvGrpSpPr>
          <p:cNvPr id="9" name="组合 35"/>
          <p:cNvGrpSpPr/>
          <p:nvPr/>
        </p:nvGrpSpPr>
        <p:grpSpPr>
          <a:xfrm>
            <a:off x="4665815" y="1581017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13" name="图片 12" descr="12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12" y="513081"/>
            <a:ext cx="1576291" cy="4805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2-3KOC积分获取攻略海报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8779" y="513081"/>
            <a:ext cx="1581377" cy="4805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4550860" y="2986899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kumimoji="1" lang="zh-CN" altLang="en-US" sz="2000" dirty="0">
                <a:solidFill>
                  <a:srgbClr val="F8C045"/>
                </a:solidFill>
                <a:latin typeface="+mn-ea"/>
              </a:rPr>
              <a:t> 个人价值认可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518551" y="3521267"/>
            <a:ext cx="23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kumimoji="1" lang="zh-CN" altLang="en-US" sz="2000" dirty="0">
                <a:solidFill>
                  <a:srgbClr val="F8C045"/>
                </a:solidFill>
                <a:latin typeface="+mn-ea"/>
              </a:rPr>
              <a:t> 成为</a:t>
            </a:r>
            <a:r>
              <a:rPr kumimoji="1" lang="en-US" altLang="zh-CN" sz="2000" dirty="0">
                <a:solidFill>
                  <a:srgbClr val="F8C045"/>
                </a:solidFill>
                <a:latin typeface="+mn-ea"/>
              </a:rPr>
              <a:t>KOC</a:t>
            </a:r>
            <a:r>
              <a:rPr kumimoji="1" lang="zh-CN" altLang="en-US" sz="2000" dirty="0">
                <a:solidFill>
                  <a:srgbClr val="F8C045"/>
                </a:solidFill>
                <a:latin typeface="+mn-ea"/>
              </a:rPr>
              <a:t>的价值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3521" y="1952064"/>
            <a:ext cx="2581676" cy="2961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567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74066" y="6423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第二天</a:t>
            </a:r>
          </a:p>
        </p:txBody>
      </p:sp>
      <p:sp>
        <p:nvSpPr>
          <p:cNvPr id="8" name="矩形 7"/>
          <p:cNvSpPr/>
          <p:nvPr/>
        </p:nvSpPr>
        <p:spPr>
          <a:xfrm>
            <a:off x="4417336" y="585716"/>
            <a:ext cx="1190625" cy="482569"/>
          </a:xfrm>
          <a:prstGeom prst="rect">
            <a:avLst/>
          </a:prstGeom>
          <a:noFill/>
          <a:ln w="19050">
            <a:solidFill>
              <a:srgbClr val="F8C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59371" y="135071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</a:rPr>
              <a:t>攻略来袭，引导发文</a:t>
            </a:r>
          </a:p>
        </p:txBody>
      </p:sp>
      <p:grpSp>
        <p:nvGrpSpPr>
          <p:cNvPr id="10" name="组合 35"/>
          <p:cNvGrpSpPr/>
          <p:nvPr/>
        </p:nvGrpSpPr>
        <p:grpSpPr>
          <a:xfrm>
            <a:off x="4417336" y="1441336"/>
            <a:ext cx="341630" cy="280035"/>
            <a:chOff x="4729" y="1585"/>
            <a:chExt cx="842" cy="708"/>
          </a:xfrm>
        </p:grpSpPr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4270740" y="2185434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kumimoji="1" lang="zh-CN" altLang="en-US" sz="1600" dirty="0">
                <a:solidFill>
                  <a:srgbClr val="F8C045"/>
                </a:solidFill>
                <a:latin typeface="+mn-ea"/>
              </a:rPr>
              <a:t> 价值需要积分兑换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270740" y="2590978"/>
            <a:ext cx="2996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kumimoji="1" lang="zh-CN" altLang="en-US" sz="1600" dirty="0">
                <a:solidFill>
                  <a:srgbClr val="F8C045"/>
                </a:solidFill>
                <a:latin typeface="+mn-ea"/>
              </a:rPr>
              <a:t> 积分获取的最快来源是发文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537076"/>
            <a:ext cx="2586908" cy="472541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117" y="3254170"/>
            <a:ext cx="2730064" cy="18617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6096" y="3254170"/>
            <a:ext cx="2124274" cy="18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3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822545" y="7820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  <a:latin typeface="+mj-ea"/>
                <a:ea typeface="+mj-ea"/>
              </a:rPr>
              <a:t>第三天</a:t>
            </a:r>
          </a:p>
        </p:txBody>
      </p:sp>
      <p:sp>
        <p:nvSpPr>
          <p:cNvPr id="7" name="矩形 6"/>
          <p:cNvSpPr/>
          <p:nvPr/>
        </p:nvSpPr>
        <p:spPr>
          <a:xfrm>
            <a:off x="4665815" y="725397"/>
            <a:ext cx="1190625" cy="482569"/>
          </a:xfrm>
          <a:prstGeom prst="rect">
            <a:avLst/>
          </a:prstGeom>
          <a:noFill/>
          <a:ln w="19050">
            <a:solidFill>
              <a:srgbClr val="F8C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07850" y="14903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</a:rPr>
              <a:t>发文指南</a:t>
            </a:r>
          </a:p>
        </p:txBody>
      </p:sp>
      <p:grpSp>
        <p:nvGrpSpPr>
          <p:cNvPr id="9" name="组合 35"/>
          <p:cNvGrpSpPr/>
          <p:nvPr/>
        </p:nvGrpSpPr>
        <p:grpSpPr>
          <a:xfrm>
            <a:off x="4665815" y="1581017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8" name="文本框 11"/>
          <p:cNvSpPr txBox="1"/>
          <p:nvPr/>
        </p:nvSpPr>
        <p:spPr>
          <a:xfrm>
            <a:off x="4580796" y="2234701"/>
            <a:ext cx="3685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、商品种草点、关键词归纳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、发文步骤教程指南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、拍摄角度、色调、场景示例建议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、文章选题立意建议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、文章话题插入提醒</a:t>
            </a:r>
            <a:endParaRPr lang="en-US" altLang="zh-CN" sz="1600" dirty="0">
              <a:solidFill>
                <a:srgbClr val="F8C045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8C045"/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rgbClr val="F8C045"/>
                </a:solidFill>
                <a:latin typeface="+mn-ea"/>
              </a:rPr>
              <a:t>、范文参考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7" y="3994"/>
            <a:ext cx="1523664" cy="5759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82" y="0"/>
            <a:ext cx="1332384" cy="5759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09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1"/>
          <p:cNvSpPr txBox="1"/>
          <p:nvPr/>
        </p:nvSpPr>
        <p:spPr>
          <a:xfrm>
            <a:off x="3512022" y="594713"/>
            <a:ext cx="320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8C045"/>
                </a:solidFill>
              </a:rPr>
              <a:t>种草</a:t>
            </a:r>
            <a:r>
              <a:rPr lang="zh-CN" altLang="en-US" sz="2000" b="1">
                <a:solidFill>
                  <a:srgbClr val="F8C045"/>
                </a:solidFill>
              </a:rPr>
              <a:t>文章发文教程指南</a:t>
            </a:r>
            <a:endParaRPr lang="zh-CN" altLang="en-US" sz="2000" b="1" dirty="0">
              <a:solidFill>
                <a:srgbClr val="F8C045"/>
              </a:solidFill>
            </a:endParaRPr>
          </a:p>
        </p:txBody>
      </p:sp>
      <p:grpSp>
        <p:nvGrpSpPr>
          <p:cNvPr id="18" name="组 17"/>
          <p:cNvGrpSpPr/>
          <p:nvPr/>
        </p:nvGrpSpPr>
        <p:grpSpPr>
          <a:xfrm>
            <a:off x="140290" y="1201057"/>
            <a:ext cx="9945218" cy="3882316"/>
            <a:chOff x="203418" y="1596380"/>
            <a:chExt cx="9945218" cy="38823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203418" y="1596382"/>
              <a:ext cx="1990693" cy="388231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2194111" y="1596380"/>
              <a:ext cx="1990693" cy="388231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4179377" y="1596380"/>
              <a:ext cx="1990693" cy="388231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6164643" y="1596380"/>
              <a:ext cx="1990693" cy="388231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8157943" y="1596380"/>
              <a:ext cx="1990693" cy="3882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046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1"/>
          <p:cNvSpPr txBox="1"/>
          <p:nvPr/>
        </p:nvSpPr>
        <p:spPr>
          <a:xfrm>
            <a:off x="3756679" y="371850"/>
            <a:ext cx="21136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8C045"/>
                </a:solidFill>
              </a:rPr>
              <a:t>拍照取材指导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469477" y="1657362"/>
            <a:ext cx="1851960" cy="3607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2273346" y="1657361"/>
            <a:ext cx="1851960" cy="3607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5391777" y="1657358"/>
            <a:ext cx="1851960" cy="3607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7243737" y="1657357"/>
            <a:ext cx="1851960" cy="3607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/>
          <p:cNvSpPr txBox="1"/>
          <p:nvPr/>
        </p:nvSpPr>
        <p:spPr>
          <a:xfrm>
            <a:off x="2231874" y="770631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8C045"/>
                </a:solidFill>
              </a:rPr>
              <a:t>针对不同产品的不同特性，取材重点及表现</a:t>
            </a:r>
            <a:r>
              <a:rPr kumimoji="1" lang="zh-CN" altLang="en-US">
                <a:solidFill>
                  <a:srgbClr val="F8C045"/>
                </a:solidFill>
              </a:rPr>
              <a:t>角度都有所不同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55813" y="1264060"/>
            <a:ext cx="3108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>
                <a:solidFill>
                  <a:schemeClr val="bg1"/>
                </a:solidFill>
              </a:rPr>
              <a:t>重点结合场景，突出</a:t>
            </a:r>
            <a:r>
              <a:rPr kumimoji="1" lang="zh-CN" altLang="en-US" sz="1200" dirty="0">
                <a:solidFill>
                  <a:schemeClr val="bg1"/>
                </a:solidFill>
              </a:rPr>
              <a:t>包装</a:t>
            </a:r>
            <a:r>
              <a:rPr kumimoji="1" lang="zh-CN" altLang="en-US" sz="1200">
                <a:solidFill>
                  <a:schemeClr val="bg1"/>
                </a:solidFill>
              </a:rPr>
              <a:t>颜值及人性化设计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238052" y="1264059"/>
            <a:ext cx="4083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bg1"/>
                </a:solidFill>
              </a:rPr>
              <a:t>除了颜值以外，这款重点突出产品功效，</a:t>
            </a:r>
            <a:r>
              <a:rPr kumimoji="1" lang="zh-CN" altLang="en-US" sz="1200">
                <a:solidFill>
                  <a:schemeClr val="bg1"/>
                </a:solidFill>
              </a:rPr>
              <a:t>使用前后对比图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3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570</Words>
  <Application>Microsoft Office PowerPoint</Application>
  <PresentationFormat>自定义</PresentationFormat>
  <Paragraphs>88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微软雅黑</vt:lpstr>
      <vt:lpstr>微软雅黑</vt:lpstr>
      <vt:lpstr>Arial</vt:lpstr>
      <vt:lpstr>Calibri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Liang</cp:lastModifiedBy>
  <cp:revision>371</cp:revision>
  <dcterms:created xsi:type="dcterms:W3CDTF">2021-06-09T07:08:00Z</dcterms:created>
  <dcterms:modified xsi:type="dcterms:W3CDTF">2022-03-19T06:01:46Z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8C5FB4EF70C94B45A226F12A5E1C3935</vt:lpwstr>
  </property>
</Properties>
</file>