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361" r:id="rId2"/>
    <p:sldId id="3968" r:id="rId3"/>
    <p:sldId id="4002" r:id="rId4"/>
    <p:sldId id="4020" r:id="rId5"/>
    <p:sldId id="4021" r:id="rId6"/>
    <p:sldId id="3969" r:id="rId7"/>
    <p:sldId id="3970" r:id="rId8"/>
    <p:sldId id="3971" r:id="rId9"/>
    <p:sldId id="3975" r:id="rId10"/>
    <p:sldId id="3807" r:id="rId11"/>
    <p:sldId id="4038" r:id="rId12"/>
    <p:sldId id="3911" r:id="rId13"/>
    <p:sldId id="4023" r:id="rId14"/>
    <p:sldId id="3599" r:id="rId15"/>
    <p:sldId id="3600" r:id="rId16"/>
    <p:sldId id="4003" r:id="rId17"/>
    <p:sldId id="3601" r:id="rId18"/>
    <p:sldId id="3805" r:id="rId19"/>
    <p:sldId id="4022" r:id="rId20"/>
    <p:sldId id="3974" r:id="rId21"/>
    <p:sldId id="3475" r:id="rId22"/>
    <p:sldId id="4039" r:id="rId23"/>
    <p:sldId id="2681" r:id="rId24"/>
  </p:sldIdLst>
  <p:sldSz cx="10260013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李涛" initials="李涛" lastIdx="0" clrIdx="0"/>
  <p:cmAuthor id="7" name="jiang lara" initials="jl [7]" lastIdx="2" clrIdx="6"/>
  <p:cmAuthor id="1" name="Administrator" initials="A" lastIdx="1" clrIdx="0"/>
  <p:cmAuthor id="2" name=" " initials="" lastIdx="1" clrIdx="1"/>
  <p:cmAuthor id="3" name="廖梦竹" initials="M" lastIdx="2" clrIdx="2"/>
  <p:cmAuthor id="10" name="点燃" initials="点" lastIdx="1" clrIdx="9"/>
  <p:cmAuthor id="4" name="王习习" initials="王" lastIdx="2" clrIdx="0"/>
  <p:cmAuthor id="75" name="作者" initials="A" lastIdx="0" clrIdx="24"/>
  <p:cmAuthor id="5" name="vonta‘s" initials="8" lastIdx="1" clrIdx="2"/>
  <p:cmAuthor id="76" name="Liang" initials="L" lastIdx="1" clrIdx="2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00"/>
    <a:srgbClr val="FEA900"/>
    <a:srgbClr val="17D46B"/>
    <a:srgbClr val="FFC500"/>
    <a:srgbClr val="FFE699"/>
    <a:srgbClr val="444444"/>
    <a:srgbClr val="B528DC"/>
    <a:srgbClr val="0358B2"/>
    <a:srgbClr val="035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2022/3/9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152458" y="1847850"/>
            <a:ext cx="38404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深聊案例分析总结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37665" y="4204335"/>
            <a:ext cx="6870065" cy="330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>
                <a:solidFill>
                  <a:schemeClr val="tx1"/>
                </a:solidFill>
                <a:sym typeface="+mn-ea"/>
              </a:rPr>
              <a:t>所有传统领域出现过的机会，都值得用企微私域再做一遍！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8827770" y="337185"/>
            <a:ext cx="995680" cy="622300"/>
            <a:chOff x="1372" y="1020"/>
            <a:chExt cx="1568" cy="980"/>
          </a:xfrm>
        </p:grpSpPr>
        <p:sp>
          <p:nvSpPr>
            <p:cNvPr id="8" name="矩形 7"/>
            <p:cNvSpPr/>
            <p:nvPr/>
          </p:nvSpPr>
          <p:spPr>
            <a:xfrm>
              <a:off x="1409" y="1020"/>
              <a:ext cx="1493" cy="64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 descr="黄色LOGO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53" y="1023"/>
              <a:ext cx="1005" cy="608"/>
            </a:xfrm>
            <a:prstGeom prst="rect">
              <a:avLst/>
            </a:prstGeom>
            <a:ln w="6350">
              <a:solidFill>
                <a:schemeClr val="tx1"/>
              </a:solidFill>
            </a:ln>
          </p:spPr>
        </p:pic>
        <p:sp>
          <p:nvSpPr>
            <p:cNvPr id="10" name="矩形 9"/>
            <p:cNvSpPr/>
            <p:nvPr/>
          </p:nvSpPr>
          <p:spPr>
            <a:xfrm>
              <a:off x="1409" y="1020"/>
              <a:ext cx="1493" cy="98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72" y="1662"/>
              <a:ext cx="1568" cy="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800" b="1">
                  <a:solidFill>
                    <a:schemeClr val="tx1"/>
                  </a:solidFill>
                  <a:sym typeface="+mn-ea"/>
                </a:rPr>
                <a:t>品牌私域运营中心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853180" y="2493010"/>
            <a:ext cx="2531745" cy="621030"/>
            <a:chOff x="5993" y="4227"/>
            <a:chExt cx="3987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" name="文本框 10"/>
            <p:cNvSpPr txBox="1"/>
            <p:nvPr/>
          </p:nvSpPr>
          <p:spPr>
            <a:xfrm>
              <a:off x="7009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8585" y="116840"/>
            <a:ext cx="10042525" cy="5525135"/>
          </a:xfrm>
          <a:prstGeom prst="rect">
            <a:avLst/>
          </a:prstGeom>
          <a:noFill/>
          <a:ln>
            <a:solidFill>
              <a:srgbClr val="FEA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77" name="组合 176"/>
          <p:cNvGrpSpPr/>
          <p:nvPr/>
        </p:nvGrpSpPr>
        <p:grpSpPr>
          <a:xfrm>
            <a:off x="1363980" y="1583690"/>
            <a:ext cx="3549015" cy="2107305"/>
            <a:chOff x="2283" y="2264"/>
            <a:chExt cx="4498" cy="2605"/>
          </a:xfrm>
        </p:grpSpPr>
        <p:sp>
          <p:nvSpPr>
            <p:cNvPr id="181" name="文本框 180"/>
            <p:cNvSpPr txBox="1"/>
            <p:nvPr/>
          </p:nvSpPr>
          <p:spPr>
            <a:xfrm>
              <a:off x="2346" y="3480"/>
              <a:ext cx="4377" cy="138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en-US" altLang="zh-CN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</a:t>
              </a:r>
              <a: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：完成兑奖流程</a:t>
              </a:r>
              <a:b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</a:br>
              <a:r>
                <a:rPr lang="en-US" altLang="zh-CN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：发第一条破冰话术</a:t>
              </a:r>
              <a:b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</a:br>
              <a:r>
                <a:rPr lang="en-US" altLang="zh-CN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3</a:t>
              </a:r>
              <a: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：筛选出有价值的用户</a:t>
              </a:r>
            </a:p>
          </p:txBody>
        </p:sp>
        <p:sp>
          <p:nvSpPr>
            <p:cNvPr id="188" name="文本框 187"/>
            <p:cNvSpPr txBox="1"/>
            <p:nvPr/>
          </p:nvSpPr>
          <p:spPr>
            <a:xfrm>
              <a:off x="2344" y="3067"/>
              <a:ext cx="2921" cy="45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l"/>
              <a:r>
                <a:rPr lang="zh-CN" altLang="en-US" b="1">
                  <a:solidFill>
                    <a:schemeClr val="tx1"/>
                  </a:solidFill>
                  <a:sym typeface="+mn-ea"/>
                </a:rPr>
                <a:t>中台客服</a:t>
              </a:r>
            </a:p>
          </p:txBody>
        </p:sp>
        <p:sp>
          <p:nvSpPr>
            <p:cNvPr id="189" name="矩形 188"/>
            <p:cNvSpPr/>
            <p:nvPr/>
          </p:nvSpPr>
          <p:spPr>
            <a:xfrm>
              <a:off x="2283" y="2961"/>
              <a:ext cx="4498" cy="1890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grpSp>
          <p:nvGrpSpPr>
            <p:cNvPr id="190" name="组合 189"/>
            <p:cNvGrpSpPr/>
            <p:nvPr/>
          </p:nvGrpSpPr>
          <p:grpSpPr>
            <a:xfrm>
              <a:off x="5646" y="2264"/>
              <a:ext cx="1077" cy="936"/>
              <a:chOff x="2291" y="2505"/>
              <a:chExt cx="1077" cy="936"/>
            </a:xfrm>
          </p:grpSpPr>
          <p:pic>
            <p:nvPicPr>
              <p:cNvPr id="191" name="图片 190" descr="六角形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91" y="2505"/>
                <a:ext cx="1077" cy="936"/>
              </a:xfrm>
              <a:prstGeom prst="rect">
                <a:avLst/>
              </a:prstGeom>
            </p:spPr>
          </p:pic>
          <p:sp>
            <p:nvSpPr>
              <p:cNvPr id="193" name="文本框 192"/>
              <p:cNvSpPr txBox="1"/>
              <p:nvPr/>
            </p:nvSpPr>
            <p:spPr>
              <a:xfrm>
                <a:off x="2501" y="2756"/>
                <a:ext cx="657" cy="493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zh-CN" altLang="en-US" sz="2000" b="1">
                    <a:latin typeface="微软雅黑" panose="020B0503020204020204" charset="-122"/>
                    <a:ea typeface="微软雅黑" panose="020B0503020204020204" charset="-122"/>
                  </a:rPr>
                  <a:t>前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6083935" y="1634490"/>
            <a:ext cx="3402330" cy="2019428"/>
            <a:chOff x="2283" y="2370"/>
            <a:chExt cx="4498" cy="2503"/>
          </a:xfrm>
        </p:grpSpPr>
        <p:sp>
          <p:nvSpPr>
            <p:cNvPr id="22" name="文本框 21"/>
            <p:cNvSpPr txBox="1"/>
            <p:nvPr/>
          </p:nvSpPr>
          <p:spPr>
            <a:xfrm>
              <a:off x="2346" y="3480"/>
              <a:ext cx="4377" cy="139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en-US" altLang="zh-CN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</a:t>
              </a:r>
              <a: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：承接高价值用户</a:t>
              </a:r>
              <a:b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</a:br>
              <a:r>
                <a:rPr lang="en-US" altLang="zh-CN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：跟进用户复购周期</a:t>
              </a:r>
              <a:b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</a:br>
              <a:r>
                <a:rPr lang="en-US" altLang="zh-CN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3</a:t>
              </a:r>
              <a:r>
                <a:rPr lang="zh-CN" altLang="en-US" sz="1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：完成销售业绩指标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344" y="3067"/>
              <a:ext cx="2921" cy="45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l"/>
              <a:r>
                <a:rPr lang="zh-CN" altLang="en-US" b="1">
                  <a:solidFill>
                    <a:schemeClr val="tx1"/>
                  </a:solidFill>
                  <a:sym typeface="+mn-ea"/>
                </a:rPr>
                <a:t>深聊顾问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2283" y="2961"/>
              <a:ext cx="4498" cy="1890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5594" y="2370"/>
              <a:ext cx="1032" cy="874"/>
              <a:chOff x="2239" y="2611"/>
              <a:chExt cx="1032" cy="874"/>
            </a:xfrm>
          </p:grpSpPr>
          <p:pic>
            <p:nvPicPr>
              <p:cNvPr id="26" name="图片 25" descr="六角形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9" y="2611"/>
                <a:ext cx="1032" cy="874"/>
              </a:xfrm>
              <a:prstGeom prst="rect">
                <a:avLst/>
              </a:prstGeom>
            </p:spPr>
          </p:pic>
          <p:sp>
            <p:nvSpPr>
              <p:cNvPr id="27" name="文本框 26"/>
              <p:cNvSpPr txBox="1"/>
              <p:nvPr/>
            </p:nvSpPr>
            <p:spPr>
              <a:xfrm>
                <a:off x="2516" y="2800"/>
                <a:ext cx="476" cy="494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zh-CN" altLang="en-US" sz="2000" b="1">
                    <a:latin typeface="微软雅黑" panose="020B0503020204020204" charset="-122"/>
                    <a:ea typeface="微软雅黑" panose="020B0503020204020204" charset="-122"/>
                  </a:rPr>
                  <a:t>后</a:t>
                </a:r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752475" y="464185"/>
            <a:ext cx="410210" cy="391160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文本框 2"/>
          <p:cNvSpPr txBox="1"/>
          <p:nvPr/>
        </p:nvSpPr>
        <p:spPr>
          <a:xfrm>
            <a:off x="1245235" y="429895"/>
            <a:ext cx="21812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前后做好衔接</a:t>
            </a:r>
          </a:p>
        </p:txBody>
      </p:sp>
      <p:sp>
        <p:nvSpPr>
          <p:cNvPr id="7" name="右箭头 6"/>
          <p:cNvSpPr/>
          <p:nvPr/>
        </p:nvSpPr>
        <p:spPr>
          <a:xfrm>
            <a:off x="5099050" y="2722880"/>
            <a:ext cx="847090" cy="379095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747786" y="1347136"/>
          <a:ext cx="8550275" cy="278828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49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3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3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38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0390">
                <a:tc gridSpan="7">
                  <a:txBody>
                    <a:bodyPr/>
                    <a:lstStyle/>
                    <a:p>
                      <a:pPr indent="0" algn="ctr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800" spc="200" baseline="0" dirty="0">
                          <a:solidFill>
                            <a:schemeClr val="bg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38</a:t>
                      </a:r>
                      <a:r>
                        <a:rPr lang="zh-CN" altLang="en-US" sz="1800" spc="200" baseline="0" dirty="0">
                          <a:solidFill>
                            <a:schemeClr val="bg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活动销售汇总表</a:t>
                      </a:r>
                      <a:endParaRPr lang="zh-CN" altLang="en-US" sz="1800" b="1" spc="200" baseline="0" dirty="0">
                        <a:solidFill>
                          <a:schemeClr val="bg1"/>
                        </a:solidFill>
                        <a:uFillTx/>
                        <a:latin typeface="Arial" panose="020B0604020202020204" pitchFamily="34" charset="0"/>
                        <a:ea typeface="思源黑体 CN Regular" panose="020B0500000000000000" charset="-122"/>
                        <a:cs typeface="思源黑体 CN Regular" panose="020B0500000000000000" charset="-122"/>
                      </a:endParaRPr>
                    </a:p>
                  </a:txBody>
                  <a:tcPr marL="88900" marR="88900" marT="47625" marB="47625" anchor="ctr">
                    <a:lnR>
                      <a:noFill/>
                    </a:lnR>
                    <a:lnT w="9525" cmpd="sng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215900" marR="215900" marT="57150" marB="57150" anchor="ctr">
                    <a:lnL w="9525">
                      <a:solidFill>
                        <a:srgbClr val="B28E4E"/>
                      </a:solidFill>
                      <a:prstDash val="dash"/>
                    </a:lnL>
                    <a:lnR>
                      <a:noFill/>
                    </a:lnR>
                    <a:lnT w="9525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rgbClr val="B28E4E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115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200" baseline="0" dirty="0">
                          <a:solidFill>
                            <a:schemeClr val="bg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深聊销售</a:t>
                      </a:r>
                    </a:p>
                  </a:txBody>
                  <a:tcPr marL="88900" marR="88900" marT="47625" marB="476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200" baseline="0" dirty="0">
                          <a:solidFill>
                            <a:schemeClr val="bg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日期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200" baseline="0" dirty="0">
                          <a:solidFill>
                            <a:schemeClr val="bg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抖音订单数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200" baseline="0" dirty="0">
                          <a:solidFill>
                            <a:schemeClr val="bg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抖音销售额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200" baseline="0" dirty="0">
                          <a:solidFill>
                            <a:schemeClr val="bg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订单数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200" baseline="0" dirty="0">
                          <a:solidFill>
                            <a:schemeClr val="bg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销售额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200" baseline="0" dirty="0">
                          <a:solidFill>
                            <a:schemeClr val="bg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汇总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35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4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白昼</a:t>
                      </a:r>
                    </a:p>
                  </a:txBody>
                  <a:tcPr marL="88900" marR="88900" marT="47625" marB="476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3</a:t>
                      </a:r>
                      <a:r>
                        <a:rPr lang="zh-CN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月</a:t>
                      </a:r>
                      <a:r>
                        <a:rPr lang="en-US" altLang="zh-CN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8</a:t>
                      </a:r>
                      <a:r>
                        <a:rPr lang="zh-CN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日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7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13103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2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3034.5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16137.5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27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4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金星</a:t>
                      </a:r>
                    </a:p>
                  </a:txBody>
                  <a:tcPr marL="88900" marR="88900" marT="47625" marB="476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  <a:cs typeface="黑体" panose="02010609060101010101" charset="-122"/>
                        </a:rPr>
                        <a:t>3</a:t>
                      </a:r>
                      <a:r>
                        <a:rPr lang="zh-CN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  <a:cs typeface="黑体" panose="02010609060101010101" charset="-122"/>
                        </a:rPr>
                        <a:t>月</a:t>
                      </a:r>
                      <a:r>
                        <a:rPr lang="en-US" altLang="zh-CN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  <a:cs typeface="黑体" panose="02010609060101010101" charset="-122"/>
                        </a:rPr>
                        <a:t>8</a:t>
                      </a:r>
                      <a:r>
                        <a:rPr lang="zh-CN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  <a:cs typeface="黑体" panose="02010609060101010101" charset="-122"/>
                        </a:rPr>
                        <a:t>日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10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  <a:cs typeface="黑体" panose="02010609060101010101" charset="-122"/>
                        </a:rPr>
                        <a:t>18662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1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1894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20556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27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4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云彩</a:t>
                      </a:r>
                    </a:p>
                  </a:txBody>
                  <a:tcPr marL="88900" marR="88900" marT="47625" marB="476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3</a:t>
                      </a:r>
                      <a:r>
                        <a:rPr lang="zh-CN" altLang="en-US" sz="1200" b="0" spc="20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月</a:t>
                      </a:r>
                      <a:r>
                        <a:rPr lang="en-US" altLang="zh-CN" sz="1200" b="0" spc="20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8</a:t>
                      </a:r>
                      <a:r>
                        <a:rPr lang="zh-CN" altLang="en-US" sz="1200" b="0" spc="20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日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15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25570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5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13347.3</a:t>
                      </a:r>
                      <a:endParaRPr lang="en-US" altLang="zh-CN" sz="1200" b="0" spc="200" baseline="0">
                        <a:solidFill>
                          <a:schemeClr val="tx1"/>
                        </a:solidFill>
                        <a:uFillTx/>
                        <a:latin typeface="Arial" panose="020B0604020202020204" pitchFamily="34" charset="0"/>
                        <a:ea typeface="思源黑体 CN Regular" panose="020B0500000000000000" charset="-122"/>
                      </a:endParaRP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38917.3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27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40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合计</a:t>
                      </a:r>
                      <a:endParaRPr lang="zh-CN" sz="1400" b="0" spc="200" baseline="0" dirty="0">
                        <a:solidFill>
                          <a:schemeClr val="tx1"/>
                        </a:solidFill>
                        <a:uFillTx/>
                        <a:latin typeface="Arial" panose="020B0604020202020204" pitchFamily="34" charset="0"/>
                        <a:ea typeface="思源黑体 CN Regular" panose="020B0500000000000000" charset="-122"/>
                      </a:endParaRPr>
                    </a:p>
                  </a:txBody>
                  <a:tcPr marL="88900" marR="88900" marT="47625" marB="476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en-US" sz="1200" b="0" spc="200" baseline="0">
                        <a:solidFill>
                          <a:schemeClr val="tx1"/>
                        </a:solidFill>
                        <a:uFillTx/>
                        <a:latin typeface="Arial" panose="020B0604020202020204" pitchFamily="34" charset="0"/>
                        <a:ea typeface="思源黑体 CN Regular" panose="020B0500000000000000" charset="-122"/>
                      </a:endParaRP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31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57335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7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18275.8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 b="0" spc="200" baseline="0" dirty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思源黑体 CN Regular" panose="020B0500000000000000" charset="-122"/>
                        </a:rPr>
                        <a:t>75610.8</a:t>
                      </a: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54075" y="4427855"/>
            <a:ext cx="72758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solidFill>
                  <a:schemeClr val="accent2"/>
                </a:solidFill>
              </a:rPr>
              <a:t>38</a:t>
            </a:r>
            <a:r>
              <a:rPr lang="zh-CN" altLang="en-US" sz="2000" b="1">
                <a:solidFill>
                  <a:schemeClr val="accent2"/>
                </a:solidFill>
              </a:rPr>
              <a:t>活动总销售：</a:t>
            </a:r>
            <a:r>
              <a:rPr lang="en-US" altLang="zh-CN" sz="2000" b="1">
                <a:solidFill>
                  <a:schemeClr val="accent2"/>
                </a:solidFill>
              </a:rPr>
              <a:t>75610.8    </a:t>
            </a:r>
            <a:r>
              <a:rPr lang="zh-CN" altLang="en-US" sz="2000" b="1">
                <a:solidFill>
                  <a:schemeClr val="accent2"/>
                </a:solidFill>
              </a:rPr>
              <a:t>订单数：</a:t>
            </a:r>
            <a:r>
              <a:rPr lang="en-US" altLang="zh-CN" sz="2000" b="1">
                <a:solidFill>
                  <a:schemeClr val="accent2"/>
                </a:solidFill>
              </a:rPr>
              <a:t>38</a:t>
            </a:r>
            <a:r>
              <a:rPr lang="zh-CN" altLang="en-US" sz="2000" b="1">
                <a:solidFill>
                  <a:schemeClr val="accent2"/>
                </a:solidFill>
              </a:rPr>
              <a:t>单</a:t>
            </a:r>
            <a:r>
              <a:rPr lang="en-US" altLang="zh-CN" sz="2000" b="1">
                <a:solidFill>
                  <a:schemeClr val="accent2"/>
                </a:solidFill>
              </a:rPr>
              <a:t>    </a:t>
            </a:r>
            <a:r>
              <a:rPr lang="zh-CN" altLang="en-US" sz="2000" b="1">
                <a:solidFill>
                  <a:schemeClr val="accent2"/>
                </a:solidFill>
              </a:rPr>
              <a:t>客单价：</a:t>
            </a:r>
            <a:r>
              <a:rPr lang="en-US" altLang="zh-CN" sz="2000" b="1">
                <a:solidFill>
                  <a:schemeClr val="accent2"/>
                </a:solidFill>
              </a:rPr>
              <a:t>1989.7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116330" y="1750060"/>
            <a:ext cx="7050405" cy="768201"/>
            <a:chOff x="4493" y="3468"/>
            <a:chExt cx="7347" cy="1263"/>
          </a:xfrm>
        </p:grpSpPr>
        <p:grpSp>
          <p:nvGrpSpPr>
            <p:cNvPr id="36" name="组合 35"/>
            <p:cNvGrpSpPr/>
            <p:nvPr/>
          </p:nvGrpSpPr>
          <p:grpSpPr>
            <a:xfrm>
              <a:off x="4493" y="3671"/>
              <a:ext cx="823" cy="609"/>
              <a:chOff x="4729" y="1585"/>
              <a:chExt cx="842" cy="708"/>
            </a:xfrm>
          </p:grpSpPr>
          <p:pic>
            <p:nvPicPr>
              <p:cNvPr id="33" name="图片 32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35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4" name="图片 33" descr="resource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2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5" name="图片 34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29" y="1585"/>
                <a:ext cx="337" cy="709"/>
              </a:xfrm>
              <a:prstGeom prst="rect">
                <a:avLst/>
              </a:prstGeom>
            </p:spPr>
          </p:pic>
        </p:grpSp>
        <p:sp>
          <p:nvSpPr>
            <p:cNvPr id="30" name="文本框 29"/>
            <p:cNvSpPr txBox="1"/>
            <p:nvPr/>
          </p:nvSpPr>
          <p:spPr>
            <a:xfrm>
              <a:off x="5317" y="3468"/>
              <a:ext cx="6523" cy="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>
                  <a:solidFill>
                    <a:schemeClr val="tx1"/>
                  </a:solidFill>
                  <a:sym typeface="+mn-ea"/>
                </a:rPr>
                <a:t>  </a:t>
              </a:r>
              <a:r>
                <a:rPr lang="zh-CN" altLang="en-US" sz="3600" b="1">
                  <a:solidFill>
                    <a:schemeClr val="tx1"/>
                  </a:solidFill>
                  <a:sym typeface="+mn-ea"/>
                </a:rPr>
                <a:t>运营</a:t>
              </a:r>
              <a:r>
                <a:rPr lang="en-US" altLang="zh-CN" sz="3600" b="1">
                  <a:solidFill>
                    <a:schemeClr val="tx1"/>
                  </a:solidFill>
                  <a:sym typeface="+mn-ea"/>
                </a:rPr>
                <a:t>+</a:t>
              </a:r>
              <a:r>
                <a:rPr lang="zh-CN" altLang="en-US" sz="3600" b="1">
                  <a:solidFill>
                    <a:schemeClr val="tx1"/>
                  </a:solidFill>
                  <a:sym typeface="+mn-ea"/>
                </a:rPr>
                <a:t>中台客服</a:t>
              </a:r>
              <a:r>
                <a:rPr lang="en-US" altLang="zh-CN" sz="3600" b="1">
                  <a:solidFill>
                    <a:schemeClr val="tx1"/>
                  </a:solidFill>
                  <a:sym typeface="+mn-ea"/>
                </a:rPr>
                <a:t>+</a:t>
              </a:r>
              <a:r>
                <a:rPr lang="zh-CN" altLang="en-US" sz="3600" b="1">
                  <a:solidFill>
                    <a:schemeClr val="tx1"/>
                  </a:solidFill>
                  <a:sym typeface="+mn-ea"/>
                </a:rPr>
                <a:t>深聊</a:t>
              </a:r>
              <a:r>
                <a:rPr lang="zh-CN" altLang="en-US" sz="4400" b="1">
                  <a:solidFill>
                    <a:schemeClr val="tx1"/>
                  </a:solidFill>
                  <a:sym typeface="+mn-ea"/>
                </a:rPr>
                <a:t>＞</a:t>
              </a:r>
              <a:r>
                <a:rPr lang="en-US" altLang="zh-CN" sz="4400" b="1">
                  <a:solidFill>
                    <a:schemeClr val="tx1"/>
                  </a:solidFill>
                  <a:sym typeface="+mn-ea"/>
                </a:rPr>
                <a:t>3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393950" y="3211830"/>
            <a:ext cx="20332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>
                <a:solidFill>
                  <a:schemeClr val="accent2"/>
                </a:solidFill>
              </a:rPr>
              <a:t>相互配合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19725" y="3211830"/>
            <a:ext cx="20974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chemeClr val="accent2"/>
                </a:solidFill>
              </a:rPr>
              <a:t>相互成就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2426970" y="3863340"/>
            <a:ext cx="1927860" cy="82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419725" y="3848735"/>
            <a:ext cx="1927860" cy="82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2616835" y="1879600"/>
            <a:ext cx="42443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zh-CN" sz="4800" b="1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sym typeface="+mn-ea"/>
              </a:rPr>
              <a:t>深聊总结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905635" y="2016760"/>
            <a:ext cx="1276985" cy="555625"/>
            <a:chOff x="4729" y="1585"/>
            <a:chExt cx="842" cy="708"/>
          </a:xfrm>
        </p:grpSpPr>
        <p:pic>
          <p:nvPicPr>
            <p:cNvPr id="12" name="图片 11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3" name="图片 12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4" name="图片 1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788920" y="533291"/>
            <a:ext cx="6596703" cy="55594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800">
                <a:latin typeface="Arial" panose="020B0604020202020204" pitchFamily="34" charset="0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sz="2350" dirty="0">
                <a:solidFill>
                  <a:schemeClr val="bg1"/>
                </a:solidFill>
              </a:rPr>
              <a:t>通过品牌私域流量运营，达到：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1917700" y="1653540"/>
            <a:ext cx="3738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u="sng">
                <a:solidFill>
                  <a:srgbClr val="FFC000"/>
                </a:solidFill>
              </a:rPr>
              <a:t>话术尽量口语化</a:t>
            </a:r>
          </a:p>
        </p:txBody>
      </p:sp>
      <p:sp>
        <p:nvSpPr>
          <p:cNvPr id="71" name="文本框 70"/>
          <p:cNvSpPr txBox="1"/>
          <p:nvPr/>
        </p:nvSpPr>
        <p:spPr>
          <a:xfrm rot="540000">
            <a:off x="992505" y="1302385"/>
            <a:ext cx="995680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200" b="1" spc="300" dirty="0">
                <a:solidFill>
                  <a:srgbClr val="FFC000"/>
                </a:solidFill>
                <a:latin typeface="Impact" panose="020B0806030902050204" charset="0"/>
                <a:ea typeface="微软雅黑" panose="020B0503020204020204" charset="-122"/>
                <a:cs typeface="Impact" panose="020B0806030902050204" charset="0"/>
              </a:rPr>
              <a:t>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67155" y="2571750"/>
            <a:ext cx="7188835" cy="3119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</a:rPr>
              <a:t>让客户感觉我们是真实的人，不是自动回复的机器人，适当的用一些表情包，语气词，拉近跟用户之间的关系</a:t>
            </a:r>
          </a:p>
          <a:p>
            <a:pPr algn="l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</a:pPr>
            <a:endParaRPr lang="zh-CN" altLang="en-US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79550" y="2248035"/>
            <a:ext cx="7082155" cy="1661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303" tIns="39303" rIns="39303" bIns="39303">
            <a:noAutofit/>
          </a:bodyPr>
          <a:lstStyle>
            <a:lvl1pPr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br>
              <a:rPr lang="zh-CN" altLang="en-US" sz="2800" b="1" spc="1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2400" b="1" spc="1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可以先了解用户的信息，用户真正的需求，在来精准成交，不要让她觉得我们很急切成交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846580" y="1632585"/>
            <a:ext cx="40944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44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不要太快丢链接</a:t>
            </a:r>
          </a:p>
        </p:txBody>
      </p:sp>
      <p:sp>
        <p:nvSpPr>
          <p:cNvPr id="71" name="文本框 70"/>
          <p:cNvSpPr txBox="1"/>
          <p:nvPr/>
        </p:nvSpPr>
        <p:spPr>
          <a:xfrm rot="540000">
            <a:off x="885825" y="1355725"/>
            <a:ext cx="995680" cy="1322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spc="300" dirty="0">
                <a:solidFill>
                  <a:srgbClr val="FFC000"/>
                </a:solidFill>
                <a:latin typeface="Impact" panose="020B0806030902050204" charset="0"/>
                <a:ea typeface="微软雅黑" panose="020B0503020204020204" charset="-122"/>
                <a:cs typeface="Impact" panose="020B0806030902050204" charset="0"/>
              </a:rPr>
              <a:t>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20470" y="2765739"/>
            <a:ext cx="7122795" cy="16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303" tIns="39303" rIns="39303" bIns="39303">
            <a:noAutofit/>
          </a:bodyPr>
          <a:lstStyle>
            <a:lvl1pPr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2400" b="1" spc="1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可以利用各种节日来给客户发祝福互动，但是切记文案不要太官方，简单易懂接地气，一定要让她感觉这条信息就是发给她一个人的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978660" y="1632585"/>
            <a:ext cx="35356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44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问候恰到好处</a:t>
            </a:r>
          </a:p>
        </p:txBody>
      </p:sp>
      <p:sp>
        <p:nvSpPr>
          <p:cNvPr id="71" name="文本框 70"/>
          <p:cNvSpPr txBox="1"/>
          <p:nvPr/>
        </p:nvSpPr>
        <p:spPr>
          <a:xfrm rot="540000">
            <a:off x="885825" y="1355725"/>
            <a:ext cx="995680" cy="1322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spc="300" dirty="0">
                <a:solidFill>
                  <a:srgbClr val="FFC000"/>
                </a:solidFill>
                <a:latin typeface="Impact" panose="020B0806030902050204" charset="0"/>
                <a:ea typeface="微软雅黑" panose="020B0503020204020204" charset="-122"/>
                <a:cs typeface="Impact" panose="020B0806030902050204" charset="0"/>
              </a:rPr>
              <a:t>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09775" y="1694180"/>
            <a:ext cx="475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40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快速判定，点到为止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04595" y="2645410"/>
            <a:ext cx="703643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</a:rPr>
              <a:t>通过互动信息，快速判定用户当天或者近期有没有成交意向，没有的话，登记好信息，快速做结尾，下次跟进，不要聊嗨了</a:t>
            </a:r>
          </a:p>
        </p:txBody>
      </p:sp>
      <p:sp>
        <p:nvSpPr>
          <p:cNvPr id="71" name="文本框 70"/>
          <p:cNvSpPr txBox="1"/>
          <p:nvPr/>
        </p:nvSpPr>
        <p:spPr>
          <a:xfrm rot="540000">
            <a:off x="1036320" y="1386840"/>
            <a:ext cx="995680" cy="1322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8000" b="1" spc="300" dirty="0">
                <a:solidFill>
                  <a:srgbClr val="FFC000"/>
                </a:solidFill>
                <a:latin typeface="Impact" panose="020B0806030902050204" charset="0"/>
                <a:ea typeface="微软雅黑" panose="020B0503020204020204" charset="-122"/>
                <a:cs typeface="Impact" panose="020B0806030902050204" charset="0"/>
              </a:rPr>
              <a:t>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04695" y="1673860"/>
            <a:ext cx="5770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40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退一步，可能更容易成交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76985" y="2709545"/>
            <a:ext cx="663384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</a:rPr>
              <a:t>当我们发活动给客户，客户回答家里还有很多的时候，这个时候要适当的退一步，目的性不要太强，站在客户的角度，让她觉得我们是在为她着想，但是要告知活动的力度确实很优惠，把主动权交给客户选择</a:t>
            </a:r>
          </a:p>
        </p:txBody>
      </p:sp>
      <p:sp>
        <p:nvSpPr>
          <p:cNvPr id="71" name="文本框 70"/>
          <p:cNvSpPr txBox="1"/>
          <p:nvPr/>
        </p:nvSpPr>
        <p:spPr>
          <a:xfrm rot="540000">
            <a:off x="993775" y="1438275"/>
            <a:ext cx="995680" cy="1322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8000" b="1" spc="300" dirty="0">
                <a:solidFill>
                  <a:srgbClr val="FFC000"/>
                </a:solidFill>
                <a:latin typeface="Impact" panose="020B0806030902050204" charset="0"/>
                <a:ea typeface="微软雅黑" panose="020B0503020204020204" charset="-122"/>
                <a:cs typeface="Impact" panose="020B0806030902050204" charset="0"/>
              </a:rPr>
              <a:t>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894840" y="1797685"/>
            <a:ext cx="3738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40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客户一定要分类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52855" y="2798445"/>
            <a:ext cx="80283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</a:rPr>
              <a:t>做好客户分类，并给不同的客户提供不同的服务</a:t>
            </a:r>
            <a:br>
              <a:rPr lang="zh-CN" altLang="en-US" sz="2400" b="1">
                <a:solidFill>
                  <a:schemeClr val="tx1"/>
                </a:solidFill>
              </a:rPr>
            </a:br>
            <a:r>
              <a:rPr lang="en-US" altLang="zh-CN" sz="2400" b="1">
                <a:solidFill>
                  <a:schemeClr val="tx1"/>
                </a:solidFill>
              </a:rPr>
              <a:t>80%</a:t>
            </a:r>
            <a:r>
              <a:rPr lang="zh-CN" altLang="en-US" sz="2400" b="1">
                <a:solidFill>
                  <a:schemeClr val="tx1"/>
                </a:solidFill>
              </a:rPr>
              <a:t>的时间放在</a:t>
            </a:r>
            <a:r>
              <a:rPr lang="en-US" altLang="zh-CN" sz="2400" b="1">
                <a:solidFill>
                  <a:schemeClr val="tx1"/>
                </a:solidFill>
              </a:rPr>
              <a:t>A</a:t>
            </a:r>
            <a:r>
              <a:rPr lang="zh-CN" altLang="en-US" sz="2400" b="1">
                <a:solidFill>
                  <a:schemeClr val="tx1"/>
                </a:solidFill>
              </a:rPr>
              <a:t>类客户身上</a:t>
            </a:r>
          </a:p>
        </p:txBody>
      </p:sp>
      <p:sp>
        <p:nvSpPr>
          <p:cNvPr id="71" name="文本框 70"/>
          <p:cNvSpPr txBox="1"/>
          <p:nvPr/>
        </p:nvSpPr>
        <p:spPr>
          <a:xfrm rot="540000">
            <a:off x="984885" y="1490345"/>
            <a:ext cx="995680" cy="1322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8000" b="1" spc="300" dirty="0">
                <a:solidFill>
                  <a:srgbClr val="FFC000"/>
                </a:solidFill>
                <a:latin typeface="Impact" panose="020B0806030902050204" charset="0"/>
                <a:ea typeface="微软雅黑" panose="020B0503020204020204" charset="-122"/>
                <a:cs typeface="Impact" panose="020B0806030902050204" charset="0"/>
              </a:rPr>
              <a:t>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245235" y="382270"/>
            <a:ext cx="25438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chemeClr val="tx1"/>
                </a:solidFill>
                <a:sym typeface="+mn-ea"/>
              </a:rPr>
              <a:t>深聊销售现状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410210" cy="391160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858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309495" y="1520190"/>
            <a:ext cx="469138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u="sng">
                <a:solidFill>
                  <a:schemeClr val="accent2"/>
                </a:solidFill>
              </a:rPr>
              <a:t>我要找谁聊？</a:t>
            </a:r>
            <a:br>
              <a:rPr lang="zh-CN" altLang="en-US" sz="6000" b="1" u="sng">
                <a:solidFill>
                  <a:schemeClr val="accent2"/>
                </a:solidFill>
              </a:rPr>
            </a:br>
            <a:r>
              <a:rPr lang="zh-CN" altLang="en-US" sz="6000" b="1" u="sng">
                <a:solidFill>
                  <a:schemeClr val="accent2"/>
                </a:solidFill>
              </a:rPr>
              <a:t>我要怎么聊？</a:t>
            </a:r>
            <a:br>
              <a:rPr lang="zh-CN" altLang="en-US" sz="6000" b="1" u="sng">
                <a:solidFill>
                  <a:schemeClr val="accent2"/>
                </a:solidFill>
              </a:rPr>
            </a:br>
            <a:r>
              <a:rPr lang="zh-CN" altLang="en-US" sz="6000" b="1" u="sng">
                <a:solidFill>
                  <a:schemeClr val="accent2"/>
                </a:solidFill>
              </a:rPr>
              <a:t>担心聊不好？</a:t>
            </a:r>
            <a:br>
              <a:rPr lang="zh-CN" altLang="en-US" sz="6000" b="1" u="sng">
                <a:solidFill>
                  <a:schemeClr val="accent2"/>
                </a:solidFill>
              </a:rPr>
            </a:br>
            <a:endParaRPr lang="zh-CN" altLang="en-US" sz="6000" b="1" u="sng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824355" y="1797685"/>
            <a:ext cx="387985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40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活动期</a:t>
            </a:r>
            <a:r>
              <a:rPr lang="en-US" altLang="zh-CN" sz="40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/</a:t>
            </a:r>
            <a:r>
              <a:rPr lang="zh-CN" altLang="en-US" sz="40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非活动期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52855" y="2798445"/>
            <a:ext cx="5544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</a:rPr>
              <a:t>非活动期：深入挖掘客户信息</a:t>
            </a:r>
            <a:br>
              <a:rPr lang="zh-CN" altLang="en-US" sz="2400" b="1">
                <a:solidFill>
                  <a:schemeClr val="tx1"/>
                </a:solidFill>
              </a:rPr>
            </a:br>
            <a:r>
              <a:rPr lang="zh-CN" altLang="en-US" sz="2400" b="1">
                <a:solidFill>
                  <a:schemeClr val="tx1"/>
                </a:solidFill>
              </a:rPr>
              <a:t>活动期：把握好节奏，成交为主</a:t>
            </a:r>
          </a:p>
        </p:txBody>
      </p:sp>
      <p:sp>
        <p:nvSpPr>
          <p:cNvPr id="71" name="文本框 70"/>
          <p:cNvSpPr txBox="1"/>
          <p:nvPr/>
        </p:nvSpPr>
        <p:spPr>
          <a:xfrm rot="540000">
            <a:off x="984885" y="1490345"/>
            <a:ext cx="995680" cy="1322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8000" b="1" spc="300" dirty="0">
                <a:solidFill>
                  <a:srgbClr val="FFC000"/>
                </a:solidFill>
                <a:latin typeface="Impact" panose="020B0806030902050204" charset="0"/>
                <a:ea typeface="微软雅黑" panose="020B0503020204020204" charset="-122"/>
                <a:cs typeface="Impact" panose="020B0806030902050204" charset="0"/>
              </a:rPr>
              <a:t>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431165" y="320675"/>
            <a:ext cx="3467955" cy="521970"/>
            <a:chOff x="4493" y="3565"/>
            <a:chExt cx="3610" cy="822"/>
          </a:xfrm>
        </p:grpSpPr>
        <p:grpSp>
          <p:nvGrpSpPr>
            <p:cNvPr id="36" name="组合 35"/>
            <p:cNvGrpSpPr/>
            <p:nvPr/>
          </p:nvGrpSpPr>
          <p:grpSpPr>
            <a:xfrm>
              <a:off x="4493" y="3671"/>
              <a:ext cx="823" cy="609"/>
              <a:chOff x="4729" y="1585"/>
              <a:chExt cx="842" cy="708"/>
            </a:xfrm>
          </p:grpSpPr>
          <p:pic>
            <p:nvPicPr>
              <p:cNvPr id="33" name="图片 32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35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4" name="图片 33" descr="resource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2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5" name="图片 34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29" y="1585"/>
                <a:ext cx="337" cy="709"/>
              </a:xfrm>
              <a:prstGeom prst="rect">
                <a:avLst/>
              </a:prstGeom>
            </p:spPr>
          </p:pic>
        </p:grpSp>
        <p:sp>
          <p:nvSpPr>
            <p:cNvPr id="30" name="文本框 29"/>
            <p:cNvSpPr txBox="1"/>
            <p:nvPr/>
          </p:nvSpPr>
          <p:spPr>
            <a:xfrm>
              <a:off x="5482" y="3565"/>
              <a:ext cx="2621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>
                  <a:solidFill>
                    <a:schemeClr val="tx1"/>
                  </a:solidFill>
                  <a:sym typeface="+mn-ea"/>
                </a:rPr>
                <a:t> </a:t>
              </a:r>
              <a:r>
                <a:rPr lang="zh-CN" altLang="en-US" sz="2800" b="1">
                  <a:solidFill>
                    <a:schemeClr val="tx1"/>
                  </a:solidFill>
                  <a:sym typeface="+mn-ea"/>
                </a:rPr>
                <a:t>深聊的极致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249170" y="2419350"/>
            <a:ext cx="6344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用户出现需求时，第一个想到的是你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2169160" y="3008630"/>
            <a:ext cx="60172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771900" y="3226435"/>
            <a:ext cx="30092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/>
              <a:t>用心做好服务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431165" y="387985"/>
            <a:ext cx="790617" cy="38671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pic>
        <p:nvPicPr>
          <p:cNvPr id="13" name="图片 12">
            <a:extLst>
              <a:ext uri="{FF2B5EF4-FFF2-40B4-BE49-F238E27FC236}">
                <a16:creationId xmlns:a16="http://schemas.microsoft.com/office/drawing/2014/main" id="{9344CFD5-B024-4AF6-9EE8-720775ED2C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073" y="1351448"/>
            <a:ext cx="2862586" cy="287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12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37665" y="4204335"/>
            <a:ext cx="6870065" cy="330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>
                <a:solidFill>
                  <a:schemeClr val="tx1"/>
                </a:solidFill>
                <a:sym typeface="+mn-ea"/>
              </a:rPr>
              <a:t>所有传统领域出现过的机会，都值得用企微私域再做一遍！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912235" y="2816225"/>
            <a:ext cx="2531745" cy="621030"/>
            <a:chOff x="5993" y="4227"/>
            <a:chExt cx="3987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" name="文本框 10"/>
            <p:cNvSpPr txBox="1"/>
            <p:nvPr/>
          </p:nvSpPr>
          <p:spPr>
            <a:xfrm>
              <a:off x="7009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090545" y="1663065"/>
            <a:ext cx="4411345" cy="475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500" b="1">
                <a:sym typeface="+mn-ea"/>
              </a:rPr>
              <a:t>感谢聆听！期待共创！</a:t>
            </a:r>
            <a:endParaRPr lang="zh-CN" altLang="en-US"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752475" y="2065655"/>
            <a:ext cx="3880485" cy="1316990"/>
            <a:chOff x="2283" y="2961"/>
            <a:chExt cx="4498" cy="1890"/>
          </a:xfrm>
        </p:grpSpPr>
        <p:sp>
          <p:nvSpPr>
            <p:cNvPr id="15" name="文本框 14"/>
            <p:cNvSpPr txBox="1"/>
            <p:nvPr/>
          </p:nvSpPr>
          <p:spPr>
            <a:xfrm>
              <a:off x="2346" y="3480"/>
              <a:ext cx="4377" cy="6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en-US" altLang="zh-CN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 </a:t>
              </a:r>
              <a:r>
                <a:rPr lang="zh-CN" altLang="en-US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运营筛选出高价值的意向客户给深聊销售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2283" y="2961"/>
              <a:ext cx="4498" cy="1890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1245235" y="382270"/>
            <a:ext cx="4189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chemeClr val="tx1"/>
                </a:solidFill>
                <a:sym typeface="+mn-ea"/>
              </a:rPr>
              <a:t>解决深聊销售遇到的问题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410210" cy="391160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858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77" name="组合 176"/>
          <p:cNvGrpSpPr/>
          <p:nvPr/>
        </p:nvGrpSpPr>
        <p:grpSpPr>
          <a:xfrm>
            <a:off x="2449830" y="3924300"/>
            <a:ext cx="3880485" cy="1316990"/>
            <a:chOff x="2283" y="2961"/>
            <a:chExt cx="4498" cy="1890"/>
          </a:xfrm>
        </p:grpSpPr>
        <p:sp>
          <p:nvSpPr>
            <p:cNvPr id="181" name="文本框 180"/>
            <p:cNvSpPr txBox="1"/>
            <p:nvPr/>
          </p:nvSpPr>
          <p:spPr>
            <a:xfrm>
              <a:off x="2346" y="3480"/>
              <a:ext cx="4377" cy="6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en-US" altLang="zh-CN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     </a:t>
              </a:r>
              <a:r>
                <a:rPr lang="zh-CN" altLang="en-US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协助深聊销售开首单，多给些鼓励和信心</a:t>
              </a:r>
            </a:p>
          </p:txBody>
        </p:sp>
        <p:sp>
          <p:nvSpPr>
            <p:cNvPr id="189" name="矩形 188"/>
            <p:cNvSpPr/>
            <p:nvPr/>
          </p:nvSpPr>
          <p:spPr>
            <a:xfrm>
              <a:off x="2283" y="2961"/>
              <a:ext cx="4498" cy="1890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</p:grpSp>
      <p:sp>
        <p:nvSpPr>
          <p:cNvPr id="2" name="圆角矩形 1"/>
          <p:cNvSpPr/>
          <p:nvPr/>
        </p:nvSpPr>
        <p:spPr>
          <a:xfrm>
            <a:off x="1450975" y="1886585"/>
            <a:ext cx="2250440" cy="3956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640840" y="1886585"/>
            <a:ext cx="18707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  </a:t>
            </a:r>
            <a:r>
              <a:rPr lang="zh-CN" altLang="en-US" sz="2000">
                <a:solidFill>
                  <a:schemeClr val="bg1"/>
                </a:solidFill>
              </a:rPr>
              <a:t>我要找谁聊？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4843780" y="2066290"/>
            <a:ext cx="3880485" cy="1316990"/>
            <a:chOff x="2283" y="2961"/>
            <a:chExt cx="4498" cy="1890"/>
          </a:xfrm>
        </p:grpSpPr>
        <p:sp>
          <p:nvSpPr>
            <p:cNvPr id="9" name="文本框 8"/>
            <p:cNvSpPr txBox="1"/>
            <p:nvPr/>
          </p:nvSpPr>
          <p:spPr>
            <a:xfrm>
              <a:off x="2346" y="3480"/>
              <a:ext cx="4377" cy="6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en-US" altLang="zh-CN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    </a:t>
              </a:r>
              <a:r>
                <a:rPr lang="zh-CN" altLang="en-US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给到深聊销售破冰话术以及开单流程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2283" y="2961"/>
              <a:ext cx="4498" cy="1890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</p:grpSp>
      <p:sp>
        <p:nvSpPr>
          <p:cNvPr id="12" name="圆角矩形 11"/>
          <p:cNvSpPr/>
          <p:nvPr/>
        </p:nvSpPr>
        <p:spPr>
          <a:xfrm>
            <a:off x="5546090" y="1886585"/>
            <a:ext cx="2250440" cy="3956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735955" y="1886585"/>
            <a:ext cx="18707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  </a:t>
            </a:r>
            <a:r>
              <a:rPr lang="zh-CN" altLang="en-US" sz="2000">
                <a:solidFill>
                  <a:schemeClr val="bg1"/>
                </a:solidFill>
              </a:rPr>
              <a:t>我要怎么聊？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3183890" y="3730625"/>
            <a:ext cx="2250440" cy="3956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3373755" y="3730625"/>
            <a:ext cx="18707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  </a:t>
            </a:r>
            <a:r>
              <a:rPr lang="zh-CN" altLang="en-US" sz="2000">
                <a:solidFill>
                  <a:schemeClr val="bg1"/>
                </a:solidFill>
              </a:rPr>
              <a:t>担心聊不好？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431165" y="320675"/>
            <a:ext cx="2784931" cy="521970"/>
            <a:chOff x="4493" y="3565"/>
            <a:chExt cx="2899" cy="822"/>
          </a:xfrm>
        </p:grpSpPr>
        <p:grpSp>
          <p:nvGrpSpPr>
            <p:cNvPr id="36" name="组合 35"/>
            <p:cNvGrpSpPr/>
            <p:nvPr/>
          </p:nvGrpSpPr>
          <p:grpSpPr>
            <a:xfrm>
              <a:off x="4493" y="3671"/>
              <a:ext cx="823" cy="609"/>
              <a:chOff x="4729" y="1585"/>
              <a:chExt cx="842" cy="708"/>
            </a:xfrm>
          </p:grpSpPr>
          <p:pic>
            <p:nvPicPr>
              <p:cNvPr id="33" name="图片 32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35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4" name="图片 33" descr="resource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2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5" name="图片 34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29" y="1585"/>
                <a:ext cx="337" cy="709"/>
              </a:xfrm>
              <a:prstGeom prst="rect">
                <a:avLst/>
              </a:prstGeom>
            </p:spPr>
          </p:pic>
        </p:grpSp>
        <p:sp>
          <p:nvSpPr>
            <p:cNvPr id="30" name="文本框 29"/>
            <p:cNvSpPr txBox="1"/>
            <p:nvPr/>
          </p:nvSpPr>
          <p:spPr>
            <a:xfrm>
              <a:off x="5482" y="3565"/>
              <a:ext cx="1910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>
                  <a:solidFill>
                    <a:schemeClr val="tx1"/>
                  </a:solidFill>
                  <a:sym typeface="+mn-ea"/>
                </a:rPr>
                <a:t> </a:t>
              </a:r>
              <a:r>
                <a:rPr lang="zh-CN" altLang="en-US" sz="2800" b="1">
                  <a:solidFill>
                    <a:schemeClr val="tx1"/>
                  </a:solidFill>
                  <a:sym typeface="+mn-ea"/>
                </a:rPr>
                <a:t>销售目的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492250" y="2282190"/>
            <a:ext cx="7371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让客户从一次性消费到持续性消费及更多消费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2169160" y="3008630"/>
            <a:ext cx="60172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85875" y="615950"/>
            <a:ext cx="246888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客户心中在思考什么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9349740" y="243205"/>
            <a:ext cx="659130" cy="598170"/>
            <a:chOff x="14118" y="124"/>
            <a:chExt cx="1038" cy="942"/>
          </a:xfrm>
        </p:grpSpPr>
        <p:sp>
          <p:nvSpPr>
            <p:cNvPr id="5" name="对角圆角矩形 4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14" name="图片 1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77240" y="659765"/>
            <a:ext cx="341630" cy="280035"/>
            <a:chOff x="4729" y="1585"/>
            <a:chExt cx="842" cy="708"/>
          </a:xfrm>
        </p:grpSpPr>
        <p:pic>
          <p:nvPicPr>
            <p:cNvPr id="26" name="图片 25" descr="resource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1" name="图片 30" descr="resource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57" name="组合 56"/>
          <p:cNvGrpSpPr/>
          <p:nvPr/>
        </p:nvGrpSpPr>
        <p:grpSpPr>
          <a:xfrm>
            <a:off x="766445" y="2005850"/>
            <a:ext cx="2573655" cy="2138795"/>
            <a:chOff x="1770" y="3797"/>
            <a:chExt cx="2942" cy="1466"/>
          </a:xfrm>
        </p:grpSpPr>
        <p:sp>
          <p:nvSpPr>
            <p:cNvPr id="58" name="文本框 57"/>
            <p:cNvSpPr txBox="1"/>
            <p:nvPr/>
          </p:nvSpPr>
          <p:spPr>
            <a:xfrm>
              <a:off x="1900" y="3999"/>
              <a:ext cx="2683" cy="28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6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你是谁？</a:t>
              </a:r>
            </a:p>
          </p:txBody>
        </p:sp>
        <p:sp>
          <p:nvSpPr>
            <p:cNvPr id="62" name="矩形 61"/>
            <p:cNvSpPr/>
            <p:nvPr/>
          </p:nvSpPr>
          <p:spPr>
            <a:xfrm>
              <a:off x="1770" y="3797"/>
              <a:ext cx="2942" cy="686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1770" y="4590"/>
              <a:ext cx="2942" cy="673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1900" y="4709"/>
              <a:ext cx="2683" cy="2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如何证明你讲的是事实？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3917315" y="2005965"/>
            <a:ext cx="2514600" cy="2096770"/>
            <a:chOff x="1770" y="3662"/>
            <a:chExt cx="2942" cy="1601"/>
          </a:xfrm>
        </p:grpSpPr>
        <p:sp>
          <p:nvSpPr>
            <p:cNvPr id="82" name="文本框 81"/>
            <p:cNvSpPr txBox="1"/>
            <p:nvPr/>
          </p:nvSpPr>
          <p:spPr>
            <a:xfrm>
              <a:off x="1900" y="3934"/>
              <a:ext cx="2683" cy="28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你要跟我谈什么？</a:t>
              </a:r>
            </a:p>
          </p:txBody>
        </p:sp>
        <p:sp>
          <p:nvSpPr>
            <p:cNvPr id="83" name="矩形 82"/>
            <p:cNvSpPr/>
            <p:nvPr/>
          </p:nvSpPr>
          <p:spPr>
            <a:xfrm>
              <a:off x="1770" y="3662"/>
              <a:ext cx="2942" cy="752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1770" y="4527"/>
              <a:ext cx="2942" cy="736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1900" y="4709"/>
              <a:ext cx="2683" cy="28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为什么我要跟你买？</a:t>
              </a: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7025005" y="2005046"/>
            <a:ext cx="2394272" cy="2129439"/>
            <a:chOff x="1770" y="3705"/>
            <a:chExt cx="3030" cy="1558"/>
          </a:xfrm>
        </p:grpSpPr>
        <p:sp>
          <p:nvSpPr>
            <p:cNvPr id="90" name="文本框 89"/>
            <p:cNvSpPr txBox="1"/>
            <p:nvPr/>
          </p:nvSpPr>
          <p:spPr>
            <a:xfrm>
              <a:off x="1770" y="3934"/>
              <a:ext cx="3030" cy="27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你谈的事情对我有什么好处？</a:t>
              </a:r>
            </a:p>
          </p:txBody>
        </p:sp>
        <p:sp>
          <p:nvSpPr>
            <p:cNvPr id="91" name="矩形 90"/>
            <p:cNvSpPr/>
            <p:nvPr/>
          </p:nvSpPr>
          <p:spPr>
            <a:xfrm>
              <a:off x="1770" y="3705"/>
              <a:ext cx="2942" cy="721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104" name="矩形 103"/>
            <p:cNvSpPr/>
            <p:nvPr/>
          </p:nvSpPr>
          <p:spPr>
            <a:xfrm>
              <a:off x="1770" y="4535"/>
              <a:ext cx="2942" cy="728"/>
            </a:xfrm>
            <a:prstGeom prst="rect">
              <a:avLst/>
            </a:prstGeom>
            <a:noFill/>
            <a:ln w="19050">
              <a:solidFill>
                <a:srgbClr val="FE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1900" y="4709"/>
              <a:ext cx="2683" cy="27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为什么我要现在跟你买？</a:t>
              </a:r>
            </a:p>
          </p:txBody>
        </p:sp>
      </p:grpSp>
      <p:sp>
        <p:nvSpPr>
          <p:cNvPr id="130" name="矩形 129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415415" y="407670"/>
            <a:ext cx="17043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chemeClr val="tx1"/>
                </a:solidFill>
                <a:sym typeface="+mn-ea"/>
              </a:rPr>
              <a:t>案例分析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537845" cy="322580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858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pic>
        <p:nvPicPr>
          <p:cNvPr id="4" name="图片 3" descr="活动触达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345" y="1003935"/>
            <a:ext cx="3912235" cy="3903980"/>
          </a:xfrm>
          <a:prstGeom prst="rect">
            <a:avLst/>
          </a:prstGeom>
        </p:spPr>
      </p:pic>
      <p:pic>
        <p:nvPicPr>
          <p:cNvPr id="6" name="图片 5" descr="4b6a06296cac440218fcc397b755c6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0955" y="1003935"/>
            <a:ext cx="4380865" cy="386397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62305" y="4982210"/>
            <a:ext cx="33997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2"/>
                </a:solidFill>
              </a:rPr>
              <a:t>抛出利益点，主动出击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744210" y="4989830"/>
            <a:ext cx="36550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2"/>
                </a:solidFill>
              </a:rPr>
              <a:t>客户有需求主动询问</a:t>
            </a:r>
            <a:r>
              <a:rPr lang="en-US" altLang="zh-CN" sz="2400">
                <a:solidFill>
                  <a:schemeClr val="accent2"/>
                </a:solidFill>
              </a:rPr>
              <a:t>-</a:t>
            </a:r>
            <a:r>
              <a:rPr lang="zh-CN" altLang="en-US" sz="2400">
                <a:solidFill>
                  <a:schemeClr val="accent2"/>
                </a:solidFill>
              </a:rPr>
              <a:t>成交</a:t>
            </a:r>
            <a:endParaRPr lang="en-US" altLang="zh-CN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415415" y="407670"/>
            <a:ext cx="17043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chemeClr val="tx1"/>
                </a:solidFill>
                <a:sym typeface="+mn-ea"/>
              </a:rPr>
              <a:t>案例分析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537845" cy="322580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858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752475" y="4972685"/>
            <a:ext cx="22218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2"/>
                </a:solidFill>
              </a:rPr>
              <a:t>主动跟进售后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22345" y="4972685"/>
            <a:ext cx="26403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2"/>
                </a:solidFill>
              </a:rPr>
              <a:t>帮助解决育儿问题</a:t>
            </a:r>
          </a:p>
        </p:txBody>
      </p:sp>
      <p:pic>
        <p:nvPicPr>
          <p:cNvPr id="2" name="图片 1" descr="主动售后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650" y="962660"/>
            <a:ext cx="2858135" cy="3834130"/>
          </a:xfrm>
          <a:prstGeom prst="rect">
            <a:avLst/>
          </a:prstGeom>
        </p:spPr>
      </p:pic>
      <p:pic>
        <p:nvPicPr>
          <p:cNvPr id="7" name="图片 6" descr="解决育儿问题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1710" y="966470"/>
            <a:ext cx="2640965" cy="3914775"/>
          </a:xfrm>
          <a:prstGeom prst="rect">
            <a:avLst/>
          </a:prstGeom>
        </p:spPr>
      </p:pic>
      <p:pic>
        <p:nvPicPr>
          <p:cNvPr id="9" name="图片 8" descr="节日问候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30315" y="929640"/>
            <a:ext cx="3308350" cy="25590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901180" y="3824605"/>
            <a:ext cx="2367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2"/>
                </a:solidFill>
              </a:rPr>
              <a:t>节日发信息问候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415415" y="407670"/>
            <a:ext cx="17043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chemeClr val="tx1"/>
                </a:solidFill>
                <a:sym typeface="+mn-ea"/>
              </a:rPr>
              <a:t>案例分析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537845" cy="322580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858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pic>
        <p:nvPicPr>
          <p:cNvPr id="2" name="图片 1" descr="活动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5415" y="929005"/>
            <a:ext cx="2606040" cy="471678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4021455" y="1373505"/>
            <a:ext cx="1099820" cy="5715"/>
          </a:xfrm>
          <a:prstGeom prst="straightConnector1">
            <a:avLst/>
          </a:prstGeom>
          <a:ln w="57150"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4032250" y="3683635"/>
            <a:ext cx="1050925" cy="2286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201920" y="1177290"/>
            <a:ext cx="20847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accent2"/>
                </a:solidFill>
              </a:rPr>
              <a:t>抖音活动触达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115560" y="3439795"/>
            <a:ext cx="46285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accent2"/>
                </a:solidFill>
              </a:rPr>
              <a:t>不要太着急丢链接，了解客户真实需求</a:t>
            </a:r>
          </a:p>
        </p:txBody>
      </p:sp>
      <p:cxnSp>
        <p:nvCxnSpPr>
          <p:cNvPr id="4" name="直接箭头连接符 3"/>
          <p:cNvCxnSpPr/>
          <p:nvPr/>
        </p:nvCxnSpPr>
        <p:spPr>
          <a:xfrm>
            <a:off x="4032250" y="5371465"/>
            <a:ext cx="1072515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201920" y="5194300"/>
            <a:ext cx="37738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2"/>
                </a:solidFill>
              </a:rPr>
              <a:t>客户主动要求发链接，第二次成交</a:t>
            </a:r>
          </a:p>
        </p:txBody>
      </p:sp>
      <p:sp>
        <p:nvSpPr>
          <p:cNvPr id="13" name="矩形 12"/>
          <p:cNvSpPr/>
          <p:nvPr/>
        </p:nvSpPr>
        <p:spPr>
          <a:xfrm>
            <a:off x="1378585" y="4952365"/>
            <a:ext cx="1113155" cy="516255"/>
          </a:xfrm>
          <a:prstGeom prst="rect">
            <a:avLst/>
          </a:prstGeom>
          <a:noFill/>
          <a:ln w="28575" cmpd="sng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59815" y="407670"/>
            <a:ext cx="19164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>
                <a:solidFill>
                  <a:schemeClr val="tx1"/>
                </a:solidFill>
                <a:sym typeface="+mn-ea"/>
              </a:rPr>
              <a:t>蓝河深聊流程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858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8" name="对角圆角矩形 7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pic>
        <p:nvPicPr>
          <p:cNvPr id="6" name="图片 5" descr="6e3e85b101ffeed53928e31807dc3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3640" y="998220"/>
            <a:ext cx="2547620" cy="4647565"/>
          </a:xfrm>
          <a:prstGeom prst="rect">
            <a:avLst/>
          </a:prstGeom>
        </p:spPr>
      </p:pic>
      <p:cxnSp>
        <p:nvCxnSpPr>
          <p:cNvPr id="13" name="直接箭头连接符 12"/>
          <p:cNvCxnSpPr/>
          <p:nvPr/>
        </p:nvCxnSpPr>
        <p:spPr>
          <a:xfrm>
            <a:off x="3845560" y="1499870"/>
            <a:ext cx="1264285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3901440" y="3644900"/>
            <a:ext cx="1290320" cy="4445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3908425" y="4844415"/>
            <a:ext cx="1283335" cy="5715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5109845" y="1300480"/>
            <a:ext cx="22599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中台客服完成兑奖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191760" y="3448050"/>
            <a:ext cx="21113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定义为销售线索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199380" y="4647565"/>
            <a:ext cx="22466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深聊开始介入</a:t>
            </a:r>
          </a:p>
        </p:txBody>
      </p:sp>
      <p:cxnSp>
        <p:nvCxnSpPr>
          <p:cNvPr id="2" name="直接箭头连接符 1"/>
          <p:cNvCxnSpPr/>
          <p:nvPr/>
        </p:nvCxnSpPr>
        <p:spPr>
          <a:xfrm flipV="1">
            <a:off x="3845560" y="2679700"/>
            <a:ext cx="1283335" cy="5715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191760" y="2483485"/>
            <a:ext cx="22542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主动发破冰话术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TEM_C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4c01038-2ca0-4d68-bf8d-cc0fff130a4c}"/>
  <p:tag name="TABLE_SKINIDX" val="2"/>
  <p:tag name="TABLE_ENCOLOR" val="#FFFFFF"/>
  <p:tag name="KSO_WM_UNIT_VALUE" val="1243*2903"/>
  <p:tag name="KSO_WM_UNIT_HIGHLIGHT" val="0"/>
  <p:tag name="KSO_WM_UNIT_COMPATIBLE" val="0"/>
  <p:tag name="KSO_WM_UNIT_DIAGRAM_ISNUMVISUAL" val="0"/>
  <p:tag name="KSO_WM_UNIT_DIAGRAM_ISREFERUNIT" val="0"/>
  <p:tag name="KSO_WM_UNIT_TYPE" val="β"/>
  <p:tag name="KSO_WM_UNIT_INDEX" val="1"/>
  <p:tag name="KSO_WM_UNIT_ID" val="mixed20203990_1*β*1"/>
  <p:tag name="KSO_WM_TEMPLATE_CATEGORY" val="mixed"/>
  <p:tag name="KSO_WM_TEMPLATE_INDEX" val="20203990"/>
  <p:tag name="KSO_WM_UNIT_LAYERLEVEL" val="1"/>
  <p:tag name="KSO_WM_TAG_VERSION" val="1.0"/>
  <p:tag name="KSO_WM_BEAUTIFY_FLAG" val="#wm#"/>
  <p:tag name="TABLE_ENDDRAG_ORIGIN_RECT" val="673*288"/>
  <p:tag name="TABLE_ENDDRAG_RECT" val="215*182*686*28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68813"/>
  <p:tag name="KSO_WM_TAG_VERSION" val="1.0"/>
  <p:tag name="KSO_WM_BEAUTIFY_FLAG" val="#wm#"/>
  <p:tag name="KSO_WM_UNIT_TYPE" val="a"/>
  <p:tag name="KSO_WM_UNIT_INDEX" val="1"/>
  <p:tag name="KSO_WM_UNIT_LAYERLEVEL" val="1"/>
  <p:tag name="KSO_WM_UNIT_VALUE" val="25"/>
  <p:tag name="KSO_WM_UNIT_ISCONTENTSTITLE" val="0"/>
  <p:tag name="KSO_WM_UNIT_HIGHLIGHT" val="0"/>
  <p:tag name="KSO_WM_UNIT_COMPATIBLE" val="0"/>
  <p:tag name="KSO_WM_UNIT_CLEAR" val="0"/>
  <p:tag name="KSO_WM_UNIT_PRESET_TEXT_INDEX" val="3"/>
  <p:tag name="KSO_WM_UNIT_PRESET_TEXT_LEN" val="17"/>
  <p:tag name="KSO_WM_DIAGRAM_GROUP_CODE" val="l1_1"/>
  <p:tag name="KSO_WM_UNIT_ID" val="diagram20168813_4*a*1"/>
  <p:tag name="KSO_WM_UNIT_TEXT_FILL_FORE_SCHEMECOLOR_INDEX" val="14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68813"/>
  <p:tag name="KSO_WM_TAG_VERSION" val="1.0"/>
  <p:tag name="KSO_WM_BEAUTIFY_FLAG" val="#wm#"/>
  <p:tag name="KSO_WM_UNIT_TYPE" val="l_h_f"/>
  <p:tag name="KSO_WM_UNIT_INDEX" val="1_3_1"/>
  <p:tag name="KSO_WM_UNIT_LAYERLEVEL" val="1_1_1"/>
  <p:tag name="KSO_WM_UNIT_VALUE" val="17"/>
  <p:tag name="KSO_WM_UNIT_HIGHLIGHT" val="0"/>
  <p:tag name="KSO_WM_UNIT_COMPATIBLE" val="0"/>
  <p:tag name="KSO_WM_UNIT_CLEAR" val="0"/>
  <p:tag name="KSO_WM_UNIT_PRESET_TEXT_INDEX" val="4"/>
  <p:tag name="KSO_WM_UNIT_PRESET_TEXT_LEN" val="21"/>
  <p:tag name="KSO_WM_DIAGRAM_GROUP_CODE" val="l1-1"/>
  <p:tag name="KSO_WM_UNIT_ID" val="diagram20168813_4*l_h_f*1_3_1"/>
  <p:tag name="KSO_WM_UNIT_TEXT_FILL_FORE_SCHEMECOLOR_INDEX" val="13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68813"/>
  <p:tag name="KSO_WM_TAG_VERSION" val="1.0"/>
  <p:tag name="KSO_WM_BEAUTIFY_FLAG" val="#wm#"/>
  <p:tag name="KSO_WM_UNIT_TYPE" val="l_h_f"/>
  <p:tag name="KSO_WM_UNIT_INDEX" val="1_3_1"/>
  <p:tag name="KSO_WM_UNIT_LAYERLEVEL" val="1_1_1"/>
  <p:tag name="KSO_WM_UNIT_VALUE" val="17"/>
  <p:tag name="KSO_WM_UNIT_HIGHLIGHT" val="0"/>
  <p:tag name="KSO_WM_UNIT_COMPATIBLE" val="0"/>
  <p:tag name="KSO_WM_UNIT_CLEAR" val="0"/>
  <p:tag name="KSO_WM_UNIT_PRESET_TEXT_INDEX" val="4"/>
  <p:tag name="KSO_WM_UNIT_PRESET_TEXT_LEN" val="21"/>
  <p:tag name="KSO_WM_DIAGRAM_GROUP_CODE" val="l1-1"/>
  <p:tag name="KSO_WM_UNIT_ID" val="diagram20168813_4*l_h_f*1_3_1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757</Words>
  <Application>Microsoft Office PowerPoint</Application>
  <PresentationFormat>自定义</PresentationFormat>
  <Paragraphs>129</Paragraphs>
  <Slides>23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微软雅黑</vt:lpstr>
      <vt:lpstr>Arial</vt:lpstr>
      <vt:lpstr>Calibri</vt:lpstr>
      <vt:lpstr>Impact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Liang</cp:lastModifiedBy>
  <cp:revision>14</cp:revision>
  <dcterms:created xsi:type="dcterms:W3CDTF">2022-02-27T16:34:00Z</dcterms:created>
  <dcterms:modified xsi:type="dcterms:W3CDTF">2022-03-09T08:32:01Z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26353065DD6D49B2B874D90A1B3229B4</vt:lpwstr>
  </property>
</Properties>
</file>