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361" r:id="rId2"/>
    <p:sldId id="3813" r:id="rId3"/>
    <p:sldId id="3927" r:id="rId4"/>
    <p:sldId id="3934" r:id="rId5"/>
    <p:sldId id="3928" r:id="rId6"/>
    <p:sldId id="3935" r:id="rId7"/>
    <p:sldId id="3936" r:id="rId8"/>
    <p:sldId id="3937" r:id="rId9"/>
    <p:sldId id="3938" r:id="rId10"/>
    <p:sldId id="3940" r:id="rId11"/>
    <p:sldId id="3885" r:id="rId12"/>
    <p:sldId id="3939" r:id="rId13"/>
    <p:sldId id="3941" r:id="rId14"/>
    <p:sldId id="4002" r:id="rId15"/>
    <p:sldId id="2681" r:id="rId16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9B5"/>
    <a:srgbClr val="CBD3D5"/>
    <a:srgbClr val="F0BF90"/>
    <a:srgbClr val="D98070"/>
    <a:srgbClr val="9DBAC3"/>
    <a:srgbClr val="A5A5A5"/>
    <a:srgbClr val="5F7B80"/>
    <a:srgbClr val="5B868F"/>
    <a:srgbClr val="70969D"/>
    <a:srgbClr val="EC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7BF96-BE9E-46E2-8D55-6E8BDDC32DAE}" type="doc">
      <dgm:prSet loTypeId="urn:microsoft.com/office/officeart/2005/8/layout/process3#1" loCatId="process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AC6B50A2-A719-40F2-A025-D428F4ED7AF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欢迎语</a:t>
          </a:r>
        </a:p>
      </dgm:t>
    </dgm:pt>
    <dgm:pt modelId="{CA8D0332-16E7-482E-9342-B84A5B6AB1E4}" type="parTrans" cxnId="{BA24D35C-0330-4064-A798-C660A4ECC187}">
      <dgm:prSet/>
      <dgm:spPr/>
      <dgm:t>
        <a:bodyPr/>
        <a:lstStyle/>
        <a:p>
          <a:endParaRPr lang="zh-CN" altLang="en-US"/>
        </a:p>
      </dgm:t>
    </dgm:pt>
    <dgm:pt modelId="{90A52E01-7D27-4B54-9739-4258B1F7A655}" type="sibTrans" cxnId="{BA24D35C-0330-4064-A798-C660A4ECC187}">
      <dgm:prSet/>
      <dgm:spPr/>
      <dgm:t>
        <a:bodyPr/>
        <a:lstStyle/>
        <a:p>
          <a:endParaRPr lang="zh-CN" altLang="en-US"/>
        </a:p>
      </dgm:t>
    </dgm:pt>
    <dgm:pt modelId="{65F927D4-D7F1-4982-AC1F-B5F18269B929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/>
            <a:t>在原来欢迎语的基础上强调</a:t>
          </a:r>
          <a:r>
            <a:rPr lang="en-US" altLang="zh-CN" sz="1600"/>
            <a:t>[</a:t>
          </a:r>
          <a:r>
            <a:rPr lang="zh-CN" altLang="en-US" sz="1600"/>
            <a:t>我不是机器人</a:t>
          </a:r>
          <a:r>
            <a:rPr lang="en-US" altLang="zh-CN" sz="1600"/>
            <a:t>]</a:t>
          </a:r>
        </a:p>
      </dgm:t>
    </dgm:pt>
    <dgm:pt modelId="{C9B16F22-83D1-4297-A902-69664AD8C3E2}" type="parTrans" cxnId="{22E4AFA2-899D-4E0D-8BA1-7585861081B2}">
      <dgm:prSet/>
      <dgm:spPr/>
      <dgm:t>
        <a:bodyPr/>
        <a:lstStyle/>
        <a:p>
          <a:endParaRPr lang="zh-CN" altLang="en-US"/>
        </a:p>
      </dgm:t>
    </dgm:pt>
    <dgm:pt modelId="{05162CEF-0ED0-483E-A0C3-3EE6FC938A4C}" type="sibTrans" cxnId="{22E4AFA2-899D-4E0D-8BA1-7585861081B2}">
      <dgm:prSet/>
      <dgm:spPr/>
      <dgm:t>
        <a:bodyPr/>
        <a:lstStyle/>
        <a:p>
          <a:endParaRPr lang="zh-CN" altLang="en-US"/>
        </a:p>
      </dgm:t>
    </dgm:pt>
    <dgm:pt modelId="{4063E92F-EF63-4941-A01A-382F576CE1C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进群好处</a:t>
          </a:r>
        </a:p>
      </dgm:t>
    </dgm:pt>
    <dgm:pt modelId="{A5CA5D61-00C1-4E45-8F42-D1FDF0647EC5}" type="parTrans" cxnId="{56AC51F7-C94A-41D0-BEF8-8A8E8808EFD1}">
      <dgm:prSet/>
      <dgm:spPr/>
      <dgm:t>
        <a:bodyPr/>
        <a:lstStyle/>
        <a:p>
          <a:endParaRPr lang="zh-CN" altLang="en-US"/>
        </a:p>
      </dgm:t>
    </dgm:pt>
    <dgm:pt modelId="{805FEA0E-556F-4342-BBA0-B0908DC92DA2}" type="sibTrans" cxnId="{56AC51F7-C94A-41D0-BEF8-8A8E8808EFD1}">
      <dgm:prSet/>
      <dgm:spPr/>
      <dgm:t>
        <a:bodyPr/>
        <a:lstStyle/>
        <a:p>
          <a:endParaRPr lang="zh-CN" altLang="en-US"/>
        </a:p>
      </dgm:t>
    </dgm:pt>
    <dgm:pt modelId="{9F90E17E-D5B8-4493-81C7-6BA6A294E0F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/>
            <a:t>介绍完进群好处再问一下对方是否愿意进群</a:t>
          </a:r>
        </a:p>
      </dgm:t>
    </dgm:pt>
    <dgm:pt modelId="{DA9881DA-8597-4D4C-984B-159444123D63}" type="parTrans" cxnId="{87A7ECB4-81E1-444A-971D-7E61AF15822F}">
      <dgm:prSet/>
      <dgm:spPr/>
      <dgm:t>
        <a:bodyPr/>
        <a:lstStyle/>
        <a:p>
          <a:endParaRPr lang="zh-CN" altLang="en-US"/>
        </a:p>
      </dgm:t>
    </dgm:pt>
    <dgm:pt modelId="{E43E321E-C2A1-4DAD-9F35-C04C232EC0A3}" type="sibTrans" cxnId="{87A7ECB4-81E1-444A-971D-7E61AF15822F}">
      <dgm:prSet/>
      <dgm:spPr/>
      <dgm:t>
        <a:bodyPr/>
        <a:lstStyle/>
        <a:p>
          <a:endParaRPr lang="zh-CN" altLang="en-US"/>
        </a:p>
      </dgm:t>
    </dgm:pt>
    <dgm:pt modelId="{17FA48D7-57D5-4407-BDCA-3A8744ACC34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隔天抽奖</a:t>
          </a:r>
        </a:p>
      </dgm:t>
    </dgm:pt>
    <dgm:pt modelId="{2A089BA2-5E83-43ED-9D96-11C83CD15C65}" type="parTrans" cxnId="{04A52303-5B14-4399-B36B-EDD6A0D13D69}">
      <dgm:prSet/>
      <dgm:spPr/>
      <dgm:t>
        <a:bodyPr/>
        <a:lstStyle/>
        <a:p>
          <a:endParaRPr lang="zh-CN" altLang="en-US"/>
        </a:p>
      </dgm:t>
    </dgm:pt>
    <dgm:pt modelId="{4383F0BC-0D83-48CE-B1F6-711566ABE98F}" type="sibTrans" cxnId="{04A52303-5B14-4399-B36B-EDD6A0D13D69}">
      <dgm:prSet/>
      <dgm:spPr/>
      <dgm:t>
        <a:bodyPr/>
        <a:lstStyle/>
        <a:p>
          <a:endParaRPr lang="zh-CN" altLang="en-US"/>
        </a:p>
      </dgm:t>
    </dgm:pt>
    <dgm:pt modelId="{60A5E316-DBCD-46FA-A96F-5F85A99184D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/>
            <a:t>给个抽奖活动链接，明天才开奖，如中奖可联系导购兑奖</a:t>
          </a:r>
        </a:p>
      </dgm:t>
    </dgm:pt>
    <dgm:pt modelId="{F0E5B90A-FF5C-4AA9-B7DF-2EDF2654CFB9}" type="parTrans" cxnId="{E922836E-DBCD-43BA-8E0C-08BF78C8E1EC}">
      <dgm:prSet/>
      <dgm:spPr/>
      <dgm:t>
        <a:bodyPr/>
        <a:lstStyle/>
        <a:p>
          <a:endParaRPr lang="zh-CN" altLang="en-US"/>
        </a:p>
      </dgm:t>
    </dgm:pt>
    <dgm:pt modelId="{B0B06B31-636B-447E-A647-C07BB9602269}" type="sibTrans" cxnId="{E922836E-DBCD-43BA-8E0C-08BF78C8E1EC}">
      <dgm:prSet/>
      <dgm:spPr/>
      <dgm:t>
        <a:bodyPr/>
        <a:lstStyle/>
        <a:p>
          <a:endParaRPr lang="zh-CN" altLang="en-US"/>
        </a:p>
      </dgm:t>
    </dgm:pt>
    <dgm:pt modelId="{B62E035C-55EB-459B-A01A-0493E9593E2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邀请进群</a:t>
          </a:r>
        </a:p>
      </dgm:t>
    </dgm:pt>
    <dgm:pt modelId="{43A78259-5572-4CF6-BBE8-6840FD0EAE19}" type="parTrans" cxnId="{BE3F5EA6-611C-48C1-AECD-37898B4DAAC8}">
      <dgm:prSet/>
      <dgm:spPr/>
    </dgm:pt>
    <dgm:pt modelId="{BB3084A9-A141-4B41-B8B7-1778A3BBCBD6}" type="sibTrans" cxnId="{BE3F5EA6-611C-48C1-AECD-37898B4DAAC8}">
      <dgm:prSet/>
      <dgm:spPr/>
    </dgm:pt>
    <dgm:pt modelId="{BF770EFD-6FBC-4AA2-9BCF-D36569D86EB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600"/>
            <a:t>介绍完抽奖玩法后邀请进群，进群后私聊领导购额外红包</a:t>
          </a:r>
        </a:p>
      </dgm:t>
    </dgm:pt>
    <dgm:pt modelId="{9FEFAFFD-9417-483C-953D-D991E8F69750}" type="parTrans" cxnId="{E6CB94B1-0BE6-42A8-A93B-D36247A11669}">
      <dgm:prSet/>
      <dgm:spPr/>
    </dgm:pt>
    <dgm:pt modelId="{F88A9C6B-5BDD-4D9C-8066-04686DA85453}" type="sibTrans" cxnId="{E6CB94B1-0BE6-42A8-A93B-D36247A11669}">
      <dgm:prSet/>
      <dgm:spPr/>
    </dgm:pt>
    <dgm:pt modelId="{F3555292-3C89-4C4F-B4D0-0FA2ACFFACE8}" type="pres">
      <dgm:prSet presAssocID="{D9D7BF96-BE9E-46E2-8D55-6E8BDDC32DAE}" presName="linearFlow" presStyleCnt="0">
        <dgm:presLayoutVars>
          <dgm:dir/>
          <dgm:animLvl val="lvl"/>
          <dgm:resizeHandles val="exact"/>
        </dgm:presLayoutVars>
      </dgm:prSet>
      <dgm:spPr/>
    </dgm:pt>
    <dgm:pt modelId="{79D35C4A-2DDE-4255-A36A-ADCDCA47CC6C}" type="pres">
      <dgm:prSet presAssocID="{AC6B50A2-A719-40F2-A025-D428F4ED7AF7}" presName="composite" presStyleCnt="0"/>
      <dgm:spPr/>
    </dgm:pt>
    <dgm:pt modelId="{B86100E6-FA30-4C22-BB39-BB56D8302BB8}" type="pres">
      <dgm:prSet presAssocID="{AC6B50A2-A719-40F2-A025-D428F4ED7AF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4B0135-3D37-42AD-9C7C-5E6A5C184B2C}" type="pres">
      <dgm:prSet presAssocID="{AC6B50A2-A719-40F2-A025-D428F4ED7AF7}" presName="parSh" presStyleLbl="node1" presStyleIdx="0" presStyleCnt="4"/>
      <dgm:spPr/>
    </dgm:pt>
    <dgm:pt modelId="{001A35F5-21FE-42CC-AB17-5CF1D5339814}" type="pres">
      <dgm:prSet presAssocID="{AC6B50A2-A719-40F2-A025-D428F4ED7AF7}" presName="desTx" presStyleLbl="fgAcc1" presStyleIdx="0" presStyleCnt="4">
        <dgm:presLayoutVars>
          <dgm:bulletEnabled val="1"/>
        </dgm:presLayoutVars>
      </dgm:prSet>
      <dgm:spPr/>
    </dgm:pt>
    <dgm:pt modelId="{B6B4705E-C06A-4375-BD9F-C3441DAF21BE}" type="pres">
      <dgm:prSet presAssocID="{90A52E01-7D27-4B54-9739-4258B1F7A655}" presName="sibTrans" presStyleLbl="sibTrans2D1" presStyleIdx="0" presStyleCnt="3"/>
      <dgm:spPr/>
    </dgm:pt>
    <dgm:pt modelId="{ED62B532-DB81-4F8C-8542-7A394D40EFE0}" type="pres">
      <dgm:prSet presAssocID="{90A52E01-7D27-4B54-9739-4258B1F7A655}" presName="connTx" presStyleLbl="sibTrans2D1" presStyleIdx="0" presStyleCnt="3"/>
      <dgm:spPr/>
    </dgm:pt>
    <dgm:pt modelId="{67D84011-3E5C-4961-AC6D-73EE4C0D9D9E}" type="pres">
      <dgm:prSet presAssocID="{4063E92F-EF63-4941-A01A-382F576CE1C0}" presName="composite" presStyleCnt="0"/>
      <dgm:spPr/>
    </dgm:pt>
    <dgm:pt modelId="{94A44E30-95D2-471A-A75E-32D090A8680F}" type="pres">
      <dgm:prSet presAssocID="{4063E92F-EF63-4941-A01A-382F576CE1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9164B6-8CF0-4879-A265-B22456BE4CF2}" type="pres">
      <dgm:prSet presAssocID="{4063E92F-EF63-4941-A01A-382F576CE1C0}" presName="parSh" presStyleLbl="node1" presStyleIdx="1" presStyleCnt="4"/>
      <dgm:spPr/>
    </dgm:pt>
    <dgm:pt modelId="{178AD051-CF63-4F1B-9A8E-BC50021CDB7D}" type="pres">
      <dgm:prSet presAssocID="{4063E92F-EF63-4941-A01A-382F576CE1C0}" presName="desTx" presStyleLbl="fgAcc1" presStyleIdx="1" presStyleCnt="4">
        <dgm:presLayoutVars>
          <dgm:bulletEnabled val="1"/>
        </dgm:presLayoutVars>
      </dgm:prSet>
      <dgm:spPr/>
    </dgm:pt>
    <dgm:pt modelId="{0399D8D5-1252-4D85-9101-B99A296595E1}" type="pres">
      <dgm:prSet presAssocID="{805FEA0E-556F-4342-BBA0-B0908DC92DA2}" presName="sibTrans" presStyleLbl="sibTrans2D1" presStyleIdx="1" presStyleCnt="3"/>
      <dgm:spPr/>
    </dgm:pt>
    <dgm:pt modelId="{BCFE3D79-E4D8-4EBE-AED5-0EB76B28E72B}" type="pres">
      <dgm:prSet presAssocID="{805FEA0E-556F-4342-BBA0-B0908DC92DA2}" presName="connTx" presStyleLbl="sibTrans2D1" presStyleIdx="1" presStyleCnt="3"/>
      <dgm:spPr/>
    </dgm:pt>
    <dgm:pt modelId="{6724A8C1-637F-4638-A7B5-5DD808170576}" type="pres">
      <dgm:prSet presAssocID="{17FA48D7-57D5-4407-BDCA-3A8744ACC348}" presName="composite" presStyleCnt="0"/>
      <dgm:spPr/>
    </dgm:pt>
    <dgm:pt modelId="{EC30A750-D082-471F-8BF1-F23E72F32805}" type="pres">
      <dgm:prSet presAssocID="{17FA48D7-57D5-4407-BDCA-3A8744ACC34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B51A25-BC1E-4A01-8D9E-AE2F8BBE02A0}" type="pres">
      <dgm:prSet presAssocID="{17FA48D7-57D5-4407-BDCA-3A8744ACC348}" presName="parSh" presStyleLbl="node1" presStyleIdx="2" presStyleCnt="4"/>
      <dgm:spPr/>
    </dgm:pt>
    <dgm:pt modelId="{A049FDA1-9B71-4C54-9B2E-EB8FFCDFB2F4}" type="pres">
      <dgm:prSet presAssocID="{17FA48D7-57D5-4407-BDCA-3A8744ACC348}" presName="desTx" presStyleLbl="fgAcc1" presStyleIdx="2" presStyleCnt="4">
        <dgm:presLayoutVars>
          <dgm:bulletEnabled val="1"/>
        </dgm:presLayoutVars>
      </dgm:prSet>
      <dgm:spPr/>
    </dgm:pt>
    <dgm:pt modelId="{9273505E-F6DC-483B-B8E4-0A34427620B4}" type="pres">
      <dgm:prSet presAssocID="{4383F0BC-0D83-48CE-B1F6-711566ABE98F}" presName="sibTrans" presStyleLbl="sibTrans2D1" presStyleIdx="2" presStyleCnt="3"/>
      <dgm:spPr/>
    </dgm:pt>
    <dgm:pt modelId="{CD323FDC-91AE-4A6E-8A68-B9BAEB58E1BA}" type="pres">
      <dgm:prSet presAssocID="{4383F0BC-0D83-48CE-B1F6-711566ABE98F}" presName="connTx" presStyleLbl="sibTrans2D1" presStyleIdx="2" presStyleCnt="3"/>
      <dgm:spPr/>
    </dgm:pt>
    <dgm:pt modelId="{DD1FC74F-3653-4C12-A09A-6993B7E2F2AE}" type="pres">
      <dgm:prSet presAssocID="{B62E035C-55EB-459B-A01A-0493E9593E24}" presName="composite" presStyleCnt="0"/>
      <dgm:spPr/>
    </dgm:pt>
    <dgm:pt modelId="{A1DBF0CC-DE25-44DA-8F63-FB92689E3C98}" type="pres">
      <dgm:prSet presAssocID="{B62E035C-55EB-459B-A01A-0493E9593E24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ACE471-91E0-4709-B9B9-992C11A899AF}" type="pres">
      <dgm:prSet presAssocID="{B62E035C-55EB-459B-A01A-0493E9593E24}" presName="parSh" presStyleLbl="node1" presStyleIdx="3" presStyleCnt="4"/>
      <dgm:spPr/>
    </dgm:pt>
    <dgm:pt modelId="{1C41F7DB-CF3A-46E0-8108-5C52DEA2AA8D}" type="pres">
      <dgm:prSet presAssocID="{B62E035C-55EB-459B-A01A-0493E9593E24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4A52303-5B14-4399-B36B-EDD6A0D13D69}" srcId="{D9D7BF96-BE9E-46E2-8D55-6E8BDDC32DAE}" destId="{17FA48D7-57D5-4407-BDCA-3A8744ACC348}" srcOrd="2" destOrd="0" parTransId="{2A089BA2-5E83-43ED-9D96-11C83CD15C65}" sibTransId="{4383F0BC-0D83-48CE-B1F6-711566ABE98F}"/>
    <dgm:cxn modelId="{32A7061B-BB82-443C-9696-E479BD9214E5}" type="presOf" srcId="{65F927D4-D7F1-4982-AC1F-B5F18269B929}" destId="{001A35F5-21FE-42CC-AB17-5CF1D5339814}" srcOrd="0" destOrd="0" presId="urn:microsoft.com/office/officeart/2005/8/layout/process3#1"/>
    <dgm:cxn modelId="{1DCB3325-1EB4-4F12-849D-A50A329D6498}" type="presOf" srcId="{BF770EFD-6FBC-4AA2-9BCF-D36569D86EBB}" destId="{1C41F7DB-CF3A-46E0-8108-5C52DEA2AA8D}" srcOrd="0" destOrd="0" presId="urn:microsoft.com/office/officeart/2005/8/layout/process3#1"/>
    <dgm:cxn modelId="{4C72E429-937B-456E-AA4B-CDF994E521A9}" type="presOf" srcId="{D9D7BF96-BE9E-46E2-8D55-6E8BDDC32DAE}" destId="{F3555292-3C89-4C4F-B4D0-0FA2ACFFACE8}" srcOrd="0" destOrd="0" presId="urn:microsoft.com/office/officeart/2005/8/layout/process3#1"/>
    <dgm:cxn modelId="{2CF4192D-B94F-493A-9689-C1889430A63B}" type="presOf" srcId="{B62E035C-55EB-459B-A01A-0493E9593E24}" destId="{A1DBF0CC-DE25-44DA-8F63-FB92689E3C98}" srcOrd="1" destOrd="0" presId="urn:microsoft.com/office/officeart/2005/8/layout/process3#1"/>
    <dgm:cxn modelId="{BA24D35C-0330-4064-A798-C660A4ECC187}" srcId="{D9D7BF96-BE9E-46E2-8D55-6E8BDDC32DAE}" destId="{AC6B50A2-A719-40F2-A025-D428F4ED7AF7}" srcOrd="0" destOrd="0" parTransId="{CA8D0332-16E7-482E-9342-B84A5B6AB1E4}" sibTransId="{90A52E01-7D27-4B54-9739-4258B1F7A655}"/>
    <dgm:cxn modelId="{EFB07F5E-99E2-4F8B-810D-6C8478107520}" type="presOf" srcId="{4383F0BC-0D83-48CE-B1F6-711566ABE98F}" destId="{CD323FDC-91AE-4A6E-8A68-B9BAEB58E1BA}" srcOrd="1" destOrd="0" presId="urn:microsoft.com/office/officeart/2005/8/layout/process3#1"/>
    <dgm:cxn modelId="{28B6E264-C6C0-4EBB-9189-B59B964FE272}" type="presOf" srcId="{9F90E17E-D5B8-4493-81C7-6BA6A294E0F3}" destId="{178AD051-CF63-4F1B-9A8E-BC50021CDB7D}" srcOrd="0" destOrd="0" presId="urn:microsoft.com/office/officeart/2005/8/layout/process3#1"/>
    <dgm:cxn modelId="{E922836E-DBCD-43BA-8E0C-08BF78C8E1EC}" srcId="{17FA48D7-57D5-4407-BDCA-3A8744ACC348}" destId="{60A5E316-DBCD-46FA-A96F-5F85A99184D7}" srcOrd="0" destOrd="0" parTransId="{F0E5B90A-FF5C-4AA9-B7DF-2EDF2654CFB9}" sibTransId="{B0B06B31-636B-447E-A647-C07BB9602269}"/>
    <dgm:cxn modelId="{417F5F50-F934-47BD-B5C4-EB3513987954}" type="presOf" srcId="{805FEA0E-556F-4342-BBA0-B0908DC92DA2}" destId="{0399D8D5-1252-4D85-9101-B99A296595E1}" srcOrd="0" destOrd="0" presId="urn:microsoft.com/office/officeart/2005/8/layout/process3#1"/>
    <dgm:cxn modelId="{23287185-E1E4-4BFE-8D18-4DEC15B36D31}" type="presOf" srcId="{AC6B50A2-A719-40F2-A025-D428F4ED7AF7}" destId="{B86100E6-FA30-4C22-BB39-BB56D8302BB8}" srcOrd="1" destOrd="0" presId="urn:microsoft.com/office/officeart/2005/8/layout/process3#1"/>
    <dgm:cxn modelId="{5AD36187-0DB6-400E-A845-C0EF356131D2}" type="presOf" srcId="{805FEA0E-556F-4342-BBA0-B0908DC92DA2}" destId="{BCFE3D79-E4D8-4EBE-AED5-0EB76B28E72B}" srcOrd="1" destOrd="0" presId="urn:microsoft.com/office/officeart/2005/8/layout/process3#1"/>
    <dgm:cxn modelId="{F973FCA1-E4BA-4F81-8610-9740CEF746F1}" type="presOf" srcId="{4063E92F-EF63-4941-A01A-382F576CE1C0}" destId="{BC9164B6-8CF0-4879-A265-B22456BE4CF2}" srcOrd="0" destOrd="0" presId="urn:microsoft.com/office/officeart/2005/8/layout/process3#1"/>
    <dgm:cxn modelId="{22E4AFA2-899D-4E0D-8BA1-7585861081B2}" srcId="{AC6B50A2-A719-40F2-A025-D428F4ED7AF7}" destId="{65F927D4-D7F1-4982-AC1F-B5F18269B929}" srcOrd="0" destOrd="0" parTransId="{C9B16F22-83D1-4297-A902-69664AD8C3E2}" sibTransId="{05162CEF-0ED0-483E-A0C3-3EE6FC938A4C}"/>
    <dgm:cxn modelId="{BE3F5EA6-611C-48C1-AECD-37898B4DAAC8}" srcId="{D9D7BF96-BE9E-46E2-8D55-6E8BDDC32DAE}" destId="{B62E035C-55EB-459B-A01A-0493E9593E24}" srcOrd="3" destOrd="0" parTransId="{43A78259-5572-4CF6-BBE8-6840FD0EAE19}" sibTransId="{BB3084A9-A141-4B41-B8B7-1778A3BBCBD6}"/>
    <dgm:cxn modelId="{873E84AC-DAF7-4B3D-AFA0-9EACD8DBBC0D}" type="presOf" srcId="{4383F0BC-0D83-48CE-B1F6-711566ABE98F}" destId="{9273505E-F6DC-483B-B8E4-0A34427620B4}" srcOrd="0" destOrd="0" presId="urn:microsoft.com/office/officeart/2005/8/layout/process3#1"/>
    <dgm:cxn modelId="{E6CB94B1-0BE6-42A8-A93B-D36247A11669}" srcId="{B62E035C-55EB-459B-A01A-0493E9593E24}" destId="{BF770EFD-6FBC-4AA2-9BCF-D36569D86EBB}" srcOrd="0" destOrd="0" parTransId="{9FEFAFFD-9417-483C-953D-D991E8F69750}" sibTransId="{F88A9C6B-5BDD-4D9C-8066-04686DA85453}"/>
    <dgm:cxn modelId="{87A7ECB4-81E1-444A-971D-7E61AF15822F}" srcId="{4063E92F-EF63-4941-A01A-382F576CE1C0}" destId="{9F90E17E-D5B8-4493-81C7-6BA6A294E0F3}" srcOrd="0" destOrd="0" parTransId="{DA9881DA-8597-4D4C-984B-159444123D63}" sibTransId="{E43E321E-C2A1-4DAD-9F35-C04C232EC0A3}"/>
    <dgm:cxn modelId="{1548E5B6-4CE8-40B5-BBC5-A7179B78AAA7}" type="presOf" srcId="{B62E035C-55EB-459B-A01A-0493E9593E24}" destId="{09ACE471-91E0-4709-B9B9-992C11A899AF}" srcOrd="0" destOrd="0" presId="urn:microsoft.com/office/officeart/2005/8/layout/process3#1"/>
    <dgm:cxn modelId="{4EEF68B7-D16F-421F-AF20-0E70FDF8B54B}" type="presOf" srcId="{60A5E316-DBCD-46FA-A96F-5F85A99184D7}" destId="{A049FDA1-9B71-4C54-9B2E-EB8FFCDFB2F4}" srcOrd="0" destOrd="0" presId="urn:microsoft.com/office/officeart/2005/8/layout/process3#1"/>
    <dgm:cxn modelId="{20317AC9-336D-4538-99A9-0723D3A6E578}" type="presOf" srcId="{17FA48D7-57D5-4407-BDCA-3A8744ACC348}" destId="{11B51A25-BC1E-4A01-8D9E-AE2F8BBE02A0}" srcOrd="0" destOrd="0" presId="urn:microsoft.com/office/officeart/2005/8/layout/process3#1"/>
    <dgm:cxn modelId="{27FACCD3-9CA2-4482-816D-0C08E1395098}" type="presOf" srcId="{90A52E01-7D27-4B54-9739-4258B1F7A655}" destId="{B6B4705E-C06A-4375-BD9F-C3441DAF21BE}" srcOrd="0" destOrd="0" presId="urn:microsoft.com/office/officeart/2005/8/layout/process3#1"/>
    <dgm:cxn modelId="{F7059EF2-5706-4B1B-8244-E0E96B4D8946}" type="presOf" srcId="{4063E92F-EF63-4941-A01A-382F576CE1C0}" destId="{94A44E30-95D2-471A-A75E-32D090A8680F}" srcOrd="1" destOrd="0" presId="urn:microsoft.com/office/officeart/2005/8/layout/process3#1"/>
    <dgm:cxn modelId="{9A9942F3-7D37-4DCE-9D31-96CA3741D1CE}" type="presOf" srcId="{17FA48D7-57D5-4407-BDCA-3A8744ACC348}" destId="{EC30A750-D082-471F-8BF1-F23E72F32805}" srcOrd="1" destOrd="0" presId="urn:microsoft.com/office/officeart/2005/8/layout/process3#1"/>
    <dgm:cxn modelId="{D2A962F3-DAEE-4467-BA2D-E33C5F7ADE92}" type="presOf" srcId="{AC6B50A2-A719-40F2-A025-D428F4ED7AF7}" destId="{E74B0135-3D37-42AD-9C7C-5E6A5C184B2C}" srcOrd="0" destOrd="0" presId="urn:microsoft.com/office/officeart/2005/8/layout/process3#1"/>
    <dgm:cxn modelId="{56AC51F7-C94A-41D0-BEF8-8A8E8808EFD1}" srcId="{D9D7BF96-BE9E-46E2-8D55-6E8BDDC32DAE}" destId="{4063E92F-EF63-4941-A01A-382F576CE1C0}" srcOrd="1" destOrd="0" parTransId="{A5CA5D61-00C1-4E45-8F42-D1FDF0647EC5}" sibTransId="{805FEA0E-556F-4342-BBA0-B0908DC92DA2}"/>
    <dgm:cxn modelId="{F67A74FB-8FB8-4114-8C16-2F027510224C}" type="presOf" srcId="{90A52E01-7D27-4B54-9739-4258B1F7A655}" destId="{ED62B532-DB81-4F8C-8542-7A394D40EFE0}" srcOrd="1" destOrd="0" presId="urn:microsoft.com/office/officeart/2005/8/layout/process3#1"/>
    <dgm:cxn modelId="{7BD1FA32-550C-4808-A6FD-975407924E47}" type="presParOf" srcId="{F3555292-3C89-4C4F-B4D0-0FA2ACFFACE8}" destId="{79D35C4A-2DDE-4255-A36A-ADCDCA47CC6C}" srcOrd="0" destOrd="0" presId="urn:microsoft.com/office/officeart/2005/8/layout/process3#1"/>
    <dgm:cxn modelId="{BC7957A9-15F6-4A43-BD6E-B15BE62535E3}" type="presParOf" srcId="{79D35C4A-2DDE-4255-A36A-ADCDCA47CC6C}" destId="{B86100E6-FA30-4C22-BB39-BB56D8302BB8}" srcOrd="0" destOrd="0" presId="urn:microsoft.com/office/officeart/2005/8/layout/process3#1"/>
    <dgm:cxn modelId="{2F887DE0-5521-442D-AEFE-975174138F99}" type="presParOf" srcId="{79D35C4A-2DDE-4255-A36A-ADCDCA47CC6C}" destId="{E74B0135-3D37-42AD-9C7C-5E6A5C184B2C}" srcOrd="1" destOrd="0" presId="urn:microsoft.com/office/officeart/2005/8/layout/process3#1"/>
    <dgm:cxn modelId="{B0D6C311-7B7B-4F41-AEFF-391DD87C466F}" type="presParOf" srcId="{79D35C4A-2DDE-4255-A36A-ADCDCA47CC6C}" destId="{001A35F5-21FE-42CC-AB17-5CF1D5339814}" srcOrd="2" destOrd="0" presId="urn:microsoft.com/office/officeart/2005/8/layout/process3#1"/>
    <dgm:cxn modelId="{58E5A223-8D7D-4293-AF4E-1B3CCB807586}" type="presParOf" srcId="{F3555292-3C89-4C4F-B4D0-0FA2ACFFACE8}" destId="{B6B4705E-C06A-4375-BD9F-C3441DAF21BE}" srcOrd="1" destOrd="0" presId="urn:microsoft.com/office/officeart/2005/8/layout/process3#1"/>
    <dgm:cxn modelId="{832BC432-8D09-4302-ADA3-CF0ABE59FA79}" type="presParOf" srcId="{B6B4705E-C06A-4375-BD9F-C3441DAF21BE}" destId="{ED62B532-DB81-4F8C-8542-7A394D40EFE0}" srcOrd="0" destOrd="0" presId="urn:microsoft.com/office/officeart/2005/8/layout/process3#1"/>
    <dgm:cxn modelId="{1582F985-37B6-49D6-A881-EC6B879E9FB4}" type="presParOf" srcId="{F3555292-3C89-4C4F-B4D0-0FA2ACFFACE8}" destId="{67D84011-3E5C-4961-AC6D-73EE4C0D9D9E}" srcOrd="2" destOrd="0" presId="urn:microsoft.com/office/officeart/2005/8/layout/process3#1"/>
    <dgm:cxn modelId="{AD08B7E9-4CF3-48B1-BFFE-0BD14EAD43D7}" type="presParOf" srcId="{67D84011-3E5C-4961-AC6D-73EE4C0D9D9E}" destId="{94A44E30-95D2-471A-A75E-32D090A8680F}" srcOrd="0" destOrd="0" presId="urn:microsoft.com/office/officeart/2005/8/layout/process3#1"/>
    <dgm:cxn modelId="{5BE7980A-C234-4F57-9639-B19FC21BC63F}" type="presParOf" srcId="{67D84011-3E5C-4961-AC6D-73EE4C0D9D9E}" destId="{BC9164B6-8CF0-4879-A265-B22456BE4CF2}" srcOrd="1" destOrd="0" presId="urn:microsoft.com/office/officeart/2005/8/layout/process3#1"/>
    <dgm:cxn modelId="{13B4F439-BEA2-4654-9CB3-1FDA04E1644E}" type="presParOf" srcId="{67D84011-3E5C-4961-AC6D-73EE4C0D9D9E}" destId="{178AD051-CF63-4F1B-9A8E-BC50021CDB7D}" srcOrd="2" destOrd="0" presId="urn:microsoft.com/office/officeart/2005/8/layout/process3#1"/>
    <dgm:cxn modelId="{761A53FE-9279-4A2B-BBEC-51800DD156FA}" type="presParOf" srcId="{F3555292-3C89-4C4F-B4D0-0FA2ACFFACE8}" destId="{0399D8D5-1252-4D85-9101-B99A296595E1}" srcOrd="3" destOrd="0" presId="urn:microsoft.com/office/officeart/2005/8/layout/process3#1"/>
    <dgm:cxn modelId="{1BF9D23B-18D2-4B41-B51D-F4CBA5F22A31}" type="presParOf" srcId="{0399D8D5-1252-4D85-9101-B99A296595E1}" destId="{BCFE3D79-E4D8-4EBE-AED5-0EB76B28E72B}" srcOrd="0" destOrd="0" presId="urn:microsoft.com/office/officeart/2005/8/layout/process3#1"/>
    <dgm:cxn modelId="{E8FC0357-76DC-48FD-886E-B43B47707875}" type="presParOf" srcId="{F3555292-3C89-4C4F-B4D0-0FA2ACFFACE8}" destId="{6724A8C1-637F-4638-A7B5-5DD808170576}" srcOrd="4" destOrd="0" presId="urn:microsoft.com/office/officeart/2005/8/layout/process3#1"/>
    <dgm:cxn modelId="{59CB6FFD-3F86-45C4-B1C7-E24ED0CB67C5}" type="presParOf" srcId="{6724A8C1-637F-4638-A7B5-5DD808170576}" destId="{EC30A750-D082-471F-8BF1-F23E72F32805}" srcOrd="0" destOrd="0" presId="urn:microsoft.com/office/officeart/2005/8/layout/process3#1"/>
    <dgm:cxn modelId="{B43852D2-CC49-4A9A-A75D-36E5DB06E989}" type="presParOf" srcId="{6724A8C1-637F-4638-A7B5-5DD808170576}" destId="{11B51A25-BC1E-4A01-8D9E-AE2F8BBE02A0}" srcOrd="1" destOrd="0" presId="urn:microsoft.com/office/officeart/2005/8/layout/process3#1"/>
    <dgm:cxn modelId="{11EF53AB-54ED-42B9-BB65-8D5644E392CD}" type="presParOf" srcId="{6724A8C1-637F-4638-A7B5-5DD808170576}" destId="{A049FDA1-9B71-4C54-9B2E-EB8FFCDFB2F4}" srcOrd="2" destOrd="0" presId="urn:microsoft.com/office/officeart/2005/8/layout/process3#1"/>
    <dgm:cxn modelId="{277C4111-5723-4B88-AB07-B666F2B1839B}" type="presParOf" srcId="{F3555292-3C89-4C4F-B4D0-0FA2ACFFACE8}" destId="{9273505E-F6DC-483B-B8E4-0A34427620B4}" srcOrd="5" destOrd="0" presId="urn:microsoft.com/office/officeart/2005/8/layout/process3#1"/>
    <dgm:cxn modelId="{FB7AF938-7998-43FC-BAD2-A0A9F9A6441C}" type="presParOf" srcId="{9273505E-F6DC-483B-B8E4-0A34427620B4}" destId="{CD323FDC-91AE-4A6E-8A68-B9BAEB58E1BA}" srcOrd="0" destOrd="0" presId="urn:microsoft.com/office/officeart/2005/8/layout/process3#1"/>
    <dgm:cxn modelId="{065B43B8-BA01-4664-BE90-91782782AEE5}" type="presParOf" srcId="{F3555292-3C89-4C4F-B4D0-0FA2ACFFACE8}" destId="{DD1FC74F-3653-4C12-A09A-6993B7E2F2AE}" srcOrd="6" destOrd="0" presId="urn:microsoft.com/office/officeart/2005/8/layout/process3#1"/>
    <dgm:cxn modelId="{722D0D87-0C18-452E-89E0-0B029933519A}" type="presParOf" srcId="{DD1FC74F-3653-4C12-A09A-6993B7E2F2AE}" destId="{A1DBF0CC-DE25-44DA-8F63-FB92689E3C98}" srcOrd="0" destOrd="0" presId="urn:microsoft.com/office/officeart/2005/8/layout/process3#1"/>
    <dgm:cxn modelId="{45CD3FAC-7174-40FF-B3BD-B867068274ED}" type="presParOf" srcId="{DD1FC74F-3653-4C12-A09A-6993B7E2F2AE}" destId="{09ACE471-91E0-4709-B9B9-992C11A899AF}" srcOrd="1" destOrd="0" presId="urn:microsoft.com/office/officeart/2005/8/layout/process3#1"/>
    <dgm:cxn modelId="{CE33381A-BDCA-42B0-A52C-70025D0675C6}" type="presParOf" srcId="{DD1FC74F-3653-4C12-A09A-6993B7E2F2AE}" destId="{1C41F7DB-CF3A-46E0-8108-5C52DEA2AA8D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B0135-3D37-42AD-9C7C-5E6A5C184B2C}">
      <dsp:nvSpPr>
        <dsp:cNvPr id="0" name=""/>
        <dsp:cNvSpPr/>
      </dsp:nvSpPr>
      <dsp:spPr bwMode="white">
        <a:xfrm>
          <a:off x="1073" y="13890"/>
          <a:ext cx="1348918" cy="787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欢迎语</a:t>
          </a:r>
        </a:p>
      </dsp:txBody>
      <dsp:txXfrm>
        <a:off x="1073" y="13890"/>
        <a:ext cx="1348918" cy="524798"/>
      </dsp:txXfrm>
    </dsp:sp>
    <dsp:sp modelId="{001A35F5-21FE-42CC-AB17-5CF1D5339814}">
      <dsp:nvSpPr>
        <dsp:cNvPr id="0" name=""/>
        <dsp:cNvSpPr/>
      </dsp:nvSpPr>
      <dsp:spPr bwMode="white">
        <a:xfrm>
          <a:off x="277357" y="538689"/>
          <a:ext cx="1348918" cy="24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/>
            <a:t>在原来欢迎语的基础上强调</a:t>
          </a:r>
          <a:r>
            <a:rPr lang="en-US" altLang="zh-CN" sz="1600" kern="1200"/>
            <a:t>[</a:t>
          </a:r>
          <a:r>
            <a:rPr lang="zh-CN" altLang="en-US" sz="1600" kern="1200"/>
            <a:t>我不是机器人</a:t>
          </a:r>
          <a:r>
            <a:rPr lang="en-US" altLang="zh-CN" sz="1600" kern="1200"/>
            <a:t>]</a:t>
          </a:r>
        </a:p>
      </dsp:txBody>
      <dsp:txXfrm>
        <a:off x="316865" y="578197"/>
        <a:ext cx="1269902" cy="2383384"/>
      </dsp:txXfrm>
    </dsp:sp>
    <dsp:sp modelId="{B6B4705E-C06A-4375-BD9F-C3441DAF21BE}">
      <dsp:nvSpPr>
        <dsp:cNvPr id="0" name=""/>
        <dsp:cNvSpPr/>
      </dsp:nvSpPr>
      <dsp:spPr bwMode="white">
        <a:xfrm>
          <a:off x="1554483" y="108369"/>
          <a:ext cx="433521" cy="335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1554483" y="175537"/>
        <a:ext cx="332769" cy="201505"/>
      </dsp:txXfrm>
    </dsp:sp>
    <dsp:sp modelId="{BC9164B6-8CF0-4879-A265-B22456BE4CF2}">
      <dsp:nvSpPr>
        <dsp:cNvPr id="0" name=""/>
        <dsp:cNvSpPr/>
      </dsp:nvSpPr>
      <dsp:spPr bwMode="white">
        <a:xfrm>
          <a:off x="2167956" y="13890"/>
          <a:ext cx="1348918" cy="787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进群好处</a:t>
          </a:r>
        </a:p>
      </dsp:txBody>
      <dsp:txXfrm>
        <a:off x="2167956" y="13890"/>
        <a:ext cx="1348918" cy="524798"/>
      </dsp:txXfrm>
    </dsp:sp>
    <dsp:sp modelId="{178AD051-CF63-4F1B-9A8E-BC50021CDB7D}">
      <dsp:nvSpPr>
        <dsp:cNvPr id="0" name=""/>
        <dsp:cNvSpPr/>
      </dsp:nvSpPr>
      <dsp:spPr bwMode="white">
        <a:xfrm>
          <a:off x="2444241" y="538689"/>
          <a:ext cx="1348918" cy="24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/>
            <a:t>介绍完进群好处再问一下对方是否愿意进群</a:t>
          </a:r>
        </a:p>
      </dsp:txBody>
      <dsp:txXfrm>
        <a:off x="2483749" y="578197"/>
        <a:ext cx="1269902" cy="2383384"/>
      </dsp:txXfrm>
    </dsp:sp>
    <dsp:sp modelId="{0399D8D5-1252-4D85-9101-B99A296595E1}">
      <dsp:nvSpPr>
        <dsp:cNvPr id="0" name=""/>
        <dsp:cNvSpPr/>
      </dsp:nvSpPr>
      <dsp:spPr bwMode="white">
        <a:xfrm>
          <a:off x="3721366" y="108369"/>
          <a:ext cx="433521" cy="335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3721366" y="175537"/>
        <a:ext cx="332769" cy="201505"/>
      </dsp:txXfrm>
    </dsp:sp>
    <dsp:sp modelId="{11B51A25-BC1E-4A01-8D9E-AE2F8BBE02A0}">
      <dsp:nvSpPr>
        <dsp:cNvPr id="0" name=""/>
        <dsp:cNvSpPr/>
      </dsp:nvSpPr>
      <dsp:spPr bwMode="white">
        <a:xfrm>
          <a:off x="4334840" y="13890"/>
          <a:ext cx="1348918" cy="787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隔天抽奖</a:t>
          </a:r>
        </a:p>
      </dsp:txBody>
      <dsp:txXfrm>
        <a:off x="4334840" y="13890"/>
        <a:ext cx="1348918" cy="524798"/>
      </dsp:txXfrm>
    </dsp:sp>
    <dsp:sp modelId="{A049FDA1-9B71-4C54-9B2E-EB8FFCDFB2F4}">
      <dsp:nvSpPr>
        <dsp:cNvPr id="0" name=""/>
        <dsp:cNvSpPr/>
      </dsp:nvSpPr>
      <dsp:spPr bwMode="white">
        <a:xfrm>
          <a:off x="4611124" y="538689"/>
          <a:ext cx="1348918" cy="24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/>
            <a:t>给个抽奖活动链接，明天才开奖，如中奖可联系导购兑奖</a:t>
          </a:r>
        </a:p>
      </dsp:txBody>
      <dsp:txXfrm>
        <a:off x="4650632" y="578197"/>
        <a:ext cx="1269902" cy="2383384"/>
      </dsp:txXfrm>
    </dsp:sp>
    <dsp:sp modelId="{9273505E-F6DC-483B-B8E4-0A34427620B4}">
      <dsp:nvSpPr>
        <dsp:cNvPr id="0" name=""/>
        <dsp:cNvSpPr/>
      </dsp:nvSpPr>
      <dsp:spPr>
        <a:xfrm>
          <a:off x="5888249" y="108369"/>
          <a:ext cx="433521" cy="335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5888249" y="175537"/>
        <a:ext cx="332769" cy="201505"/>
      </dsp:txXfrm>
    </dsp:sp>
    <dsp:sp modelId="{09ACE471-91E0-4709-B9B9-992C11A899AF}">
      <dsp:nvSpPr>
        <dsp:cNvPr id="0" name=""/>
        <dsp:cNvSpPr/>
      </dsp:nvSpPr>
      <dsp:spPr>
        <a:xfrm>
          <a:off x="6501723" y="13890"/>
          <a:ext cx="1348918" cy="787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/>
            <a:t>邀请进群</a:t>
          </a:r>
        </a:p>
      </dsp:txBody>
      <dsp:txXfrm>
        <a:off x="6501723" y="13890"/>
        <a:ext cx="1348918" cy="524798"/>
      </dsp:txXfrm>
    </dsp:sp>
    <dsp:sp modelId="{1C41F7DB-CF3A-46E0-8108-5C52DEA2AA8D}">
      <dsp:nvSpPr>
        <dsp:cNvPr id="0" name=""/>
        <dsp:cNvSpPr/>
      </dsp:nvSpPr>
      <dsp:spPr>
        <a:xfrm>
          <a:off x="6778007" y="538689"/>
          <a:ext cx="1348918" cy="24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kern="1200"/>
            <a:t>介绍完抽奖玩法后邀请进群，进群后私聊领导购额外红包</a:t>
          </a:r>
        </a:p>
      </dsp:txBody>
      <dsp:txXfrm>
        <a:off x="6817515" y="578197"/>
        <a:ext cx="1269902" cy="238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8058" y="2247900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完美日记高进群率拆解复盘</a:t>
            </a:r>
            <a:endParaRPr lang="zh-CN" altLang="en-US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86835" y="1460500"/>
            <a:ext cx="2516505" cy="621030"/>
            <a:chOff x="5993" y="4227"/>
            <a:chExt cx="3963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1415" y="435610"/>
            <a:ext cx="43027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优化建议：增加人工服务对拉群的介入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55345" y="1414780"/>
            <a:ext cx="6754495" cy="105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Tx/>
              <a:buSzTx/>
              <a:buNone/>
            </a:pPr>
            <a:r>
              <a:rPr lang="zh-CN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每天晚上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点后对当天未进群的用户做一个二次引导，提醒进群</a:t>
            </a:r>
            <a:endParaRPr 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把当天存在进群和领券疑问的用户也一起做个引导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、先挑一部分账号执行这个动作，可以考虑针对当天拉群失败的账号做二次引导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5345" y="1108075"/>
            <a:ext cx="5246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人工二次引导进群：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55345" y="1410335"/>
            <a:ext cx="2643505" cy="1016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" y="2921635"/>
            <a:ext cx="9134475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1415" y="435610"/>
            <a:ext cx="43027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优化建议：增加人工服务对拉群的介入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55345" y="1416685"/>
            <a:ext cx="7158355" cy="105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Tx/>
              <a:buSzTx/>
              <a:buNone/>
            </a:pPr>
            <a:r>
              <a:rPr lang="zh-CN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挑选少量加粉号先进行测试，调整一下拉群流程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新粉加过来后先不采用机器人自动拉群，先人工客服走一遍破冰对话脚本，待客户对进群的好处和当前活动有一定认识之后再拉群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、进群前的破冰环节可以跟客户介绍一个很有趣的抽奖活动，但是明天才开奖，中奖可以联系导购兑奖，</a:t>
            </a:r>
            <a:r>
              <a:rPr 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这样可以降低</a:t>
            </a: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24H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掉粉率</a:t>
            </a:r>
            <a:endParaRPr 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345" y="1109980"/>
            <a:ext cx="5246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增加客服深聊破冰环节：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55345" y="1412240"/>
            <a:ext cx="2643505" cy="1016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示 8"/>
          <p:cNvGraphicFramePr/>
          <p:nvPr/>
        </p:nvGraphicFramePr>
        <p:xfrm>
          <a:off x="889000" y="2463800"/>
          <a:ext cx="8128000" cy="301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1415" y="435610"/>
            <a:ext cx="43027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优化建议：提高社群的互动和娱乐属性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25500" y="1470660"/>
            <a:ext cx="6754495" cy="8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Tx/>
              <a:buSzTx/>
              <a:buNone/>
            </a:pPr>
            <a:r>
              <a:rPr lang="zh-CN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每天下午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点在群里做个互动形式的趣味调查、或者猜谜活动</a:t>
            </a:r>
            <a:endParaRPr 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、安排水军把引导用户把自己的调查结果、中奖结果晒出来，引起互动</a:t>
            </a:r>
            <a:endParaRPr 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500" y="1163955"/>
            <a:ext cx="5246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互动环节：趣味调查、群猜谜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5500" y="1466215"/>
            <a:ext cx="2643505" cy="1016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840" y="1476375"/>
            <a:ext cx="2129155" cy="3406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1590" y="1476375"/>
            <a:ext cx="2099945" cy="3406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0" y="2343150"/>
            <a:ext cx="1739265" cy="301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1415" y="435610"/>
            <a:ext cx="43027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优化建议：提高社群的互动和娱乐属性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89610" y="1285875"/>
            <a:ext cx="6754495" cy="105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Tx/>
              <a:buSzTx/>
              <a:buNone/>
            </a:pPr>
            <a:r>
              <a:rPr lang="zh-CN" sz="1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可以引导用户参与一些互动、闯关小游戏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闯关小游戏可以设置通关奖品，通过水军引导用户晒奖品</a:t>
            </a:r>
          </a:p>
          <a:p>
            <a:pPr>
              <a:lnSpc>
                <a:spcPct val="170000"/>
              </a:lnSpc>
              <a:buClrTx/>
              <a:buSzTx/>
              <a:buNone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互动游戏可以组团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PK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，玩家通过分享小游戏召集朋友组团助力，赢的团队获得奖品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9610" y="979170"/>
            <a:ext cx="5246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小游戏：闯关</a:t>
            </a:r>
            <a:r>
              <a:rPr lang="en-US" altLang="zh-CN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分享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89610" y="1281430"/>
            <a:ext cx="2643505" cy="1016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930" y="1285875"/>
            <a:ext cx="2173605" cy="3724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55" y="1281430"/>
            <a:ext cx="1708150" cy="370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E981A7-CC76-42B7-8F90-4130F7A5F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54" y="2056912"/>
            <a:ext cx="1785863" cy="1823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1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数据调查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3735070" cy="2299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完美日记进群率</a:t>
            </a:r>
            <a:r>
              <a:rPr lang="zh-CN" altLang="en-US"/>
              <a:t>：</a:t>
            </a:r>
          </a:p>
          <a:p>
            <a:pPr algn="ctr"/>
            <a:r>
              <a:rPr lang="zh-CN" altLang="en-US"/>
              <a:t>平均水平是</a:t>
            </a:r>
            <a:r>
              <a:rPr lang="en-US" altLang="zh-CN"/>
              <a:t>60%</a:t>
            </a:r>
            <a:r>
              <a:rPr lang="zh-CN" altLang="en-US"/>
              <a:t>左右</a:t>
            </a:r>
          </a:p>
          <a:p>
            <a:pPr algn="ctr"/>
            <a:r>
              <a:rPr lang="zh-CN" altLang="en-US"/>
              <a:t> </a:t>
            </a:r>
            <a:r>
              <a:rPr lang="en-US" altLang="zh-CN"/>
              <a:t>TOP</a:t>
            </a:r>
            <a:r>
              <a:rPr lang="zh-CN" altLang="en-US"/>
              <a:t>小组能做到</a:t>
            </a:r>
            <a:r>
              <a:rPr lang="en-US" altLang="zh-CN"/>
              <a:t>70-80%</a:t>
            </a:r>
          </a:p>
          <a:p>
            <a:pPr algn="ctr"/>
            <a:r>
              <a:rPr lang="zh-CN" altLang="en-US"/>
              <a:t>（</a:t>
            </a:r>
            <a:r>
              <a:rPr lang="zh-CN" altLang="en-US">
                <a:sym typeface="+mn-ea"/>
              </a:rPr>
              <a:t>只计算留存粉，已经删粉的不计入分母</a:t>
            </a:r>
            <a:r>
              <a:rPr lang="zh-CN" altLang="en-US"/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5073650" y="930275"/>
            <a:ext cx="3662680" cy="2299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完美日记退群率</a:t>
            </a:r>
            <a:r>
              <a:rPr lang="zh-CN" altLang="en-US"/>
              <a:t>：</a:t>
            </a:r>
          </a:p>
          <a:p>
            <a:pPr algn="ctr"/>
            <a:r>
              <a:rPr lang="en-US"/>
              <a:t>15-20</a:t>
            </a:r>
            <a:r>
              <a:rPr lang="en-US" altLang="zh-CN"/>
              <a:t>%</a:t>
            </a:r>
            <a:r>
              <a:rPr lang="zh-CN" altLang="en-US"/>
              <a:t>之间</a:t>
            </a:r>
          </a:p>
          <a:p>
            <a:pPr algn="ctr"/>
            <a:r>
              <a:rPr lang="zh-CN" altLang="en-US"/>
              <a:t>算法是进群用户的退群比例</a:t>
            </a:r>
          </a:p>
        </p:txBody>
      </p:sp>
      <p:sp>
        <p:nvSpPr>
          <p:cNvPr id="5" name="矩形 4"/>
          <p:cNvSpPr/>
          <p:nvPr/>
        </p:nvSpPr>
        <p:spPr>
          <a:xfrm>
            <a:off x="1233805" y="3324225"/>
            <a:ext cx="3735070" cy="1909445"/>
          </a:xfrm>
          <a:prstGeom prst="rect">
            <a:avLst/>
          </a:prstGeom>
          <a:ln>
            <a:solidFill>
              <a:srgbClr val="5F7B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唯品会进群率</a:t>
            </a:r>
            <a:r>
              <a:rPr lang="zh-CN" altLang="en-US"/>
              <a:t>：</a:t>
            </a:r>
          </a:p>
          <a:p>
            <a:pPr algn="ctr"/>
            <a:r>
              <a:rPr lang="zh-CN" altLang="en-US"/>
              <a:t>目前平均水平</a:t>
            </a:r>
            <a:r>
              <a:rPr lang="en-US" altLang="zh-CN"/>
              <a:t>42%</a:t>
            </a:r>
            <a:endParaRPr lang="zh-CN" altLang="en-US"/>
          </a:p>
          <a:p>
            <a:pPr algn="ctr"/>
            <a:r>
              <a:rPr lang="zh-CN" altLang="en-US"/>
              <a:t> </a:t>
            </a:r>
            <a:r>
              <a:rPr lang="zh-CN"/>
              <a:t>如果按完美的算法，</a:t>
            </a:r>
          </a:p>
          <a:p>
            <a:pPr algn="ctr"/>
            <a:r>
              <a:rPr lang="zh-CN"/>
              <a:t>留存用户进群率大概是</a:t>
            </a:r>
            <a:r>
              <a:rPr lang="en-US" altLang="zh-CN"/>
              <a:t>55%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3650" y="3324225"/>
            <a:ext cx="3662680" cy="1909445"/>
          </a:xfrm>
          <a:prstGeom prst="rect">
            <a:avLst/>
          </a:prstGeom>
          <a:ln>
            <a:solidFill>
              <a:srgbClr val="5F7B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唯品会退群率</a:t>
            </a:r>
            <a:r>
              <a:rPr lang="zh-CN" altLang="en-US"/>
              <a:t>：</a:t>
            </a:r>
          </a:p>
          <a:p>
            <a:pPr algn="ctr"/>
            <a:r>
              <a:rPr lang="zh-CN" altLang="en-US"/>
              <a:t>目前平均水平</a:t>
            </a:r>
            <a:r>
              <a:rPr lang="en-US" altLang="zh-CN"/>
              <a:t>27%</a:t>
            </a:r>
            <a:endParaRPr lang="zh-CN" altLang="en-US"/>
          </a:p>
          <a:p>
            <a:pPr algn="ctr"/>
            <a:r>
              <a:rPr lang="zh-CN" altLang="en-US"/>
              <a:t> </a:t>
            </a:r>
            <a:r>
              <a:rPr lang="zh-CN" altLang="en-US">
                <a:sym typeface="+mn-ea"/>
              </a:rPr>
              <a:t>算法也是进群用户的退群比例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完美提升进群率的操作方式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1548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重复引导</a:t>
            </a:r>
            <a:r>
              <a:rPr lang="zh-CN" altLang="en-US"/>
              <a:t>：</a:t>
            </a:r>
          </a:p>
          <a:p>
            <a:pPr algn="l"/>
            <a:r>
              <a:rPr lang="en-US" altLang="zh-CN"/>
              <a:t>· </a:t>
            </a:r>
            <a:r>
              <a:rPr lang="zh-CN"/>
              <a:t>完美的做法是给一个销售分配</a:t>
            </a:r>
            <a:r>
              <a:rPr lang="en-US" altLang="zh-CN"/>
              <a:t>2W5</a:t>
            </a:r>
            <a:r>
              <a:rPr lang="zh-CN" altLang="en-US"/>
              <a:t>粉丝，销售要设法把这些用户尽量拉进群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优秀的小组会</a:t>
            </a:r>
            <a:r>
              <a:rPr lang="zh-CN" altLang="en-US">
                <a:sym typeface="+mn-ea"/>
              </a:rPr>
              <a:t>反复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多次邀请进群，因为自己手上用户是有限的</a:t>
            </a:r>
          </a:p>
          <a:p>
            <a:pPr algn="l"/>
            <a:r>
              <a:rPr lang="en-US" altLang="zh-CN"/>
              <a:t>· </a:t>
            </a:r>
            <a:r>
              <a:rPr lang="zh-CN">
                <a:sym typeface="+mn-ea"/>
              </a:rPr>
              <a:t>完美不考核掉粉率，</a:t>
            </a:r>
            <a:r>
              <a:rPr lang="en-US" altLang="zh-CN">
                <a:sym typeface="+mn-ea"/>
              </a:rPr>
              <a:t>2W5</a:t>
            </a:r>
            <a:r>
              <a:rPr lang="zh-CN" altLang="en-US">
                <a:sym typeface="+mn-ea"/>
              </a:rPr>
              <a:t>的粉掉粉</a:t>
            </a:r>
            <a:r>
              <a:rPr lang="en-US" altLang="zh-CN">
                <a:sym typeface="+mn-ea"/>
              </a:rPr>
              <a:t>7K</a:t>
            </a:r>
            <a:r>
              <a:rPr lang="zh-CN" altLang="en-US">
                <a:sym typeface="+mn-ea"/>
              </a:rPr>
              <a:t>是可以接受的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用户进群多，产出就高，产出高了，掉粉后公司会回补一些新粉</a:t>
            </a:r>
          </a:p>
        </p:txBody>
      </p:sp>
      <p:sp>
        <p:nvSpPr>
          <p:cNvPr id="3" name="矩形 2"/>
          <p:cNvSpPr/>
          <p:nvPr/>
        </p:nvSpPr>
        <p:spPr>
          <a:xfrm>
            <a:off x="1233805" y="2577465"/>
            <a:ext cx="7964170" cy="9505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人工引导</a:t>
            </a:r>
            <a:r>
              <a:rPr lang="zh-CN" altLang="en-US"/>
              <a:t>：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新用户加粉后会进行私聊，不是自动化的引导流程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私聊内容很多，可以理解为新粉破冰环节，</a:t>
            </a:r>
            <a:r>
              <a:rPr lang="zh-CN" altLang="en-US">
                <a:sym typeface="+mn-ea"/>
              </a:rPr>
              <a:t>没有急于拉群，先聊开了才拉群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33805" y="3632200"/>
            <a:ext cx="7964170" cy="88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实物赠品</a:t>
            </a:r>
            <a:r>
              <a:rPr lang="zh-CN" altLang="en-US"/>
              <a:t>：</a:t>
            </a:r>
          </a:p>
          <a:p>
            <a:pPr algn="l"/>
            <a:r>
              <a:rPr lang="en-US"/>
              <a:t>· </a:t>
            </a:r>
            <a:r>
              <a:rPr lang="zh-CN">
                <a:sym typeface="+mn-ea"/>
              </a:rPr>
              <a:t>进群利益点是口红</a:t>
            </a:r>
            <a:r>
              <a:rPr lang="zh-CN"/>
              <a:t>这类实物赠品，虽然是</a:t>
            </a:r>
            <a:r>
              <a:rPr lang="zh-CN">
                <a:sym typeface="+mn-ea"/>
              </a:rPr>
              <a:t>随单的</a:t>
            </a:r>
            <a:r>
              <a:rPr lang="zh-CN"/>
              <a:t>，吸引力也会比优惠券大</a:t>
            </a:r>
          </a:p>
        </p:txBody>
      </p:sp>
      <p:sp>
        <p:nvSpPr>
          <p:cNvPr id="7" name="矩形 6"/>
          <p:cNvSpPr/>
          <p:nvPr/>
        </p:nvSpPr>
        <p:spPr>
          <a:xfrm>
            <a:off x="1233805" y="4610735"/>
            <a:ext cx="7964170" cy="88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直接进群</a:t>
            </a:r>
            <a:r>
              <a:rPr lang="zh-CN" altLang="en-US"/>
              <a:t>：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有少部分用户会采用不加粉直接引导进群的操作，</a:t>
            </a:r>
            <a:r>
              <a:rPr lang="zh-CN"/>
              <a:t>可以变相提高进群率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完美退群率低的原因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1800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不需要进群就能领券</a:t>
            </a:r>
            <a:r>
              <a:rPr lang="zh-CN" altLang="en-US"/>
              <a:t>：</a:t>
            </a:r>
          </a:p>
          <a:p>
            <a:pPr algn="l"/>
            <a:r>
              <a:rPr lang="en-US" altLang="zh-CN"/>
              <a:t>· </a:t>
            </a:r>
            <a:r>
              <a:rPr lang="zh-CN"/>
              <a:t>加粉后实际不需要进群，只要去小程序注册就会送一张赠品券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/>
              <a:t>赠品</a:t>
            </a:r>
            <a:r>
              <a:rPr lang="zh-CN">
                <a:sym typeface="+mn-ea"/>
              </a:rPr>
              <a:t>券</a:t>
            </a:r>
            <a:r>
              <a:rPr lang="zh-CN"/>
              <a:t>是需要去小程序下单的时候使用，赠品随单发出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/>
              <a:t>· </a:t>
            </a:r>
            <a:r>
              <a:rPr lang="zh-CN">
                <a:sym typeface="+mn-ea"/>
              </a:rPr>
              <a:t>销售虽然说进群后私聊可以给一次抽奖机会，实际在小程序就可以抽奖了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所以进群福利只是名义上的，实际并没有强制进群</a:t>
            </a:r>
          </a:p>
        </p:txBody>
      </p:sp>
      <p:sp>
        <p:nvSpPr>
          <p:cNvPr id="3" name="矩形 2"/>
          <p:cNvSpPr/>
          <p:nvPr/>
        </p:nvSpPr>
        <p:spPr>
          <a:xfrm>
            <a:off x="1233805" y="2887980"/>
            <a:ext cx="7964170" cy="19373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群里气氛很活跃</a:t>
            </a:r>
            <a:r>
              <a:rPr lang="zh-CN" altLang="en-US"/>
              <a:t>：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水军不断的在刷屏，各种讨论，气氛很好，不是一味的只看到商品推送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水军角色定位清晰，有专业人士，有热心网友，有小白，有晒单用户，已经组成了一个小型的社群生态，容易引导话题讨论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水军会跟真实用户互动交流，用户需要这种群体里面的存在感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体验流程：加粉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3805" y="930275"/>
            <a:ext cx="7783830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下单后马上有电话联系，邀请加企微好友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电话客服非常专业，声音达到播音员水平，给人感觉很正规，不是电话诈骗</a:t>
            </a:r>
          </a:p>
          <a:p>
            <a:pPr algn="l"/>
            <a:r>
              <a:rPr lang="zh-CN"/>
              <a:t>据说是</a:t>
            </a:r>
            <a:r>
              <a:rPr lang="en-US" altLang="zh-CN"/>
              <a:t>AI</a:t>
            </a:r>
            <a:r>
              <a:rPr lang="zh-CN"/>
              <a:t>语音机器人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05" y="1969770"/>
            <a:ext cx="3819525" cy="2771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410" y="1969770"/>
            <a:ext cx="2370455" cy="361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体验流程：破冰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3805" y="843280"/>
            <a:ext cx="8079105" cy="1014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加粉后客服强调不是机器人，会展开深聊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新粉破冰环节，给见面礼，介绍赠品券用法，引导注册会员，介绍进群好处</a:t>
            </a:r>
          </a:p>
          <a:p>
            <a:pPr algn="l"/>
            <a:r>
              <a:rPr lang="zh-CN"/>
              <a:t>这里会告诉用户晚点拉群，先走完破冰流程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05" y="1973580"/>
            <a:ext cx="2788285" cy="35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445" y="1973580"/>
            <a:ext cx="2693670" cy="350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体验流程：小程序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2535" y="882015"/>
            <a:ext cx="7783830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小程序完成了以下几个操作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绑定手机号、推广积分制度、引导签到、给首单赠品券（随单发）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865" y="1861820"/>
            <a:ext cx="1562100" cy="3702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535" y="1861820"/>
            <a:ext cx="1562735" cy="3702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575" y="1856740"/>
            <a:ext cx="1557655" cy="369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895" y="1861820"/>
            <a:ext cx="1553845" cy="368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体验流程：拉群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535" y="1873250"/>
            <a:ext cx="1737995" cy="36931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2535" y="882015"/>
            <a:ext cx="7783830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拉群操作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看得出是手动拉群，聊了一小时后才拉群，用的链接拉群，进群送</a:t>
            </a:r>
            <a:r>
              <a:rPr lang="en-US" altLang="zh-CN"/>
              <a:t>1</a:t>
            </a:r>
            <a:r>
              <a:rPr lang="zh-CN" altLang="en-US"/>
              <a:t>次抽奖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250" y="1873250"/>
            <a:ext cx="1760220" cy="369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体验流程：社群氛围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753110" y="772795"/>
            <a:ext cx="8413115" cy="758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水军脚本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对机器人推广的商品进行评论、科普、晒图，也可以抛出一个商品相关的争议话题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1585595"/>
            <a:ext cx="1690370" cy="4005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680" y="1585595"/>
            <a:ext cx="1690370" cy="4006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4980" y="1584960"/>
            <a:ext cx="1690370" cy="4006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2820" y="1586230"/>
            <a:ext cx="1690370" cy="4005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自定义</PresentationFormat>
  <Paragraphs>116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908</cp:revision>
  <dcterms:created xsi:type="dcterms:W3CDTF">2021-05-24T10:31:00Z</dcterms:created>
  <dcterms:modified xsi:type="dcterms:W3CDTF">2021-08-07T01:18:39Z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