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283" r:id="rId2"/>
    <p:sldId id="2635" r:id="rId3"/>
    <p:sldId id="2644" r:id="rId4"/>
    <p:sldId id="2645" r:id="rId5"/>
    <p:sldId id="2646" r:id="rId6"/>
    <p:sldId id="2647" r:id="rId7"/>
    <p:sldId id="2654" r:id="rId8"/>
    <p:sldId id="2659" r:id="rId9"/>
    <p:sldId id="2648" r:id="rId10"/>
    <p:sldId id="2649" r:id="rId11"/>
    <p:sldId id="2660" r:id="rId12"/>
    <p:sldId id="2634" r:id="rId13"/>
  </p:sldIdLst>
  <p:sldSz cx="10260013" cy="575945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>
          <p15:clr>
            <a:srgbClr val="A4A3A4"/>
          </p15:clr>
        </p15:guide>
        <p15:guide id="2" pos="28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0" y="345"/>
      </p:cViewPr>
      <p:guideLst>
        <p:guide orient="horz" pos="2153"/>
        <p:guide pos="2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3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3" loCatId="list" qsTypeId="urn:microsoft.com/office/officeart/2005/8/quickstyle/simple1#3" qsCatId="simple" csTypeId="urn:microsoft.com/office/officeart/2005/8/colors/accent0_1#3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3"/>
    <dgm:cxn modelId="{B85F9E25-C652-4B7F-8FD1-439B78BFFC09}" type="presOf" srcId="{A7E2548B-AC32-4B01-BBFA-02F40C0F4EC3}" destId="{C385AF22-AC18-4DC8-9B28-602D0C637594}" srcOrd="1" destOrd="0" presId="urn:microsoft.com/office/officeart/2005/8/layout/list1#3"/>
    <dgm:cxn modelId="{C0C92239-6F59-4A67-8B01-83B8CED33E59}" type="presOf" srcId="{5BA5075A-9611-40EC-B66E-1C50AF866171}" destId="{06CD99E7-5F6F-4B3A-B6AF-722345E5A49F}" srcOrd="0" destOrd="0" presId="urn:microsoft.com/office/officeart/2005/8/layout/list1#3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3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3"/>
    <dgm:cxn modelId="{5DA8AC74-33F2-4C28-8300-0E50990216C1}" type="presOf" srcId="{AA796176-FFEA-4453-B3C5-86FCA4C88052}" destId="{5CB4522F-075B-43D2-9CCA-FF96AAAB0675}" srcOrd="0" destOrd="0" presId="urn:microsoft.com/office/officeart/2005/8/layout/list1#3"/>
    <dgm:cxn modelId="{D8070E78-59F1-4513-9398-C426422CA6D2}" type="presOf" srcId="{A7E2548B-AC32-4B01-BBFA-02F40C0F4EC3}" destId="{E4755B94-5E72-4C9F-A91A-56B0FCDA28F1}" srcOrd="0" destOrd="0" presId="urn:microsoft.com/office/officeart/2005/8/layout/list1#3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3"/>
    <dgm:cxn modelId="{B7AC3EAD-C2E5-4EE1-AD67-1717C0B0AE79}" type="presOf" srcId="{ACC21E35-BE52-4B64-9CE3-EAFB2C2B911E}" destId="{3240125D-75FD-4A57-A758-6C50E602A37F}" srcOrd="0" destOrd="0" presId="urn:microsoft.com/office/officeart/2005/8/layout/list1#3"/>
    <dgm:cxn modelId="{A0A139B8-C29C-4CF6-B01A-C9215FF29A1B}" type="presOf" srcId="{0FABB1E1-B967-41CD-8BD9-01EE970157FC}" destId="{1CC4936E-ED17-4D2F-9813-87EE95763F16}" srcOrd="1" destOrd="0" presId="urn:microsoft.com/office/officeart/2005/8/layout/list1#3"/>
    <dgm:cxn modelId="{04D720C0-4218-4938-9515-27C87D79C1B0}" type="presOf" srcId="{730938A3-D819-41F7-BE39-9DDAA446A19F}" destId="{427123AE-6E68-4008-BD50-9CC20F57260E}" srcOrd="1" destOrd="0" presId="urn:microsoft.com/office/officeart/2005/8/layout/list1#3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3"/>
    <dgm:cxn modelId="{A1FCD9D6-88FE-42F6-A005-7CB64FD4DF60}" type="presOf" srcId="{730938A3-D819-41F7-BE39-9DDAA446A19F}" destId="{0B52D98E-03C2-4BD0-85E7-F52451A2A69F}" srcOrd="0" destOrd="0" presId="urn:microsoft.com/office/officeart/2005/8/layout/list1#3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3"/>
    <dgm:cxn modelId="{3C593DDB-6C1E-4F28-B97E-4C473646A717}" type="presParOf" srcId="{792D5933-AD40-45AE-8480-2968FCA8CAA1}" destId="{E4755B94-5E72-4C9F-A91A-56B0FCDA28F1}" srcOrd="0" destOrd="0" presId="urn:microsoft.com/office/officeart/2005/8/layout/list1#3"/>
    <dgm:cxn modelId="{53C2F299-254F-4955-8E1D-0975BFA29DEA}" type="presParOf" srcId="{792D5933-AD40-45AE-8480-2968FCA8CAA1}" destId="{C385AF22-AC18-4DC8-9B28-602D0C637594}" srcOrd="1" destOrd="0" presId="urn:microsoft.com/office/officeart/2005/8/layout/list1#3"/>
    <dgm:cxn modelId="{3A418ED2-15B8-43F7-9CB2-B8862013A2CF}" type="presParOf" srcId="{5CB4522F-075B-43D2-9CCA-FF96AAAB0675}" destId="{744720FB-B56E-4487-9420-26F63FDC8A92}" srcOrd="1" destOrd="0" presId="urn:microsoft.com/office/officeart/2005/8/layout/list1#3"/>
    <dgm:cxn modelId="{4B625579-78F4-45B2-9DFA-A7F13878CD9D}" type="presParOf" srcId="{5CB4522F-075B-43D2-9CCA-FF96AAAB0675}" destId="{46544825-FBF5-4CDD-8C6C-17BDB8D6624D}" srcOrd="2" destOrd="0" presId="urn:microsoft.com/office/officeart/2005/8/layout/list1#3"/>
    <dgm:cxn modelId="{2DFB4BE4-930E-4611-A053-82E8D625F27C}" type="presParOf" srcId="{5CB4522F-075B-43D2-9CCA-FF96AAAB0675}" destId="{4BCF71AD-8735-4E36-8AA7-859BE626CF89}" srcOrd="3" destOrd="0" presId="urn:microsoft.com/office/officeart/2005/8/layout/list1#3"/>
    <dgm:cxn modelId="{F4723558-B28C-40C9-B27F-72F9BE0AF3F5}" type="presParOf" srcId="{5CB4522F-075B-43D2-9CCA-FF96AAAB0675}" destId="{EED333AA-5EDE-462B-829D-585765A00D61}" srcOrd="4" destOrd="0" presId="urn:microsoft.com/office/officeart/2005/8/layout/list1#3"/>
    <dgm:cxn modelId="{3D31BDE9-49B2-47DF-A12F-0683BC775F18}" type="presParOf" srcId="{EED333AA-5EDE-462B-829D-585765A00D61}" destId="{75DA4DF2-046A-4C6A-8086-7C3E7861D4E7}" srcOrd="0" destOrd="0" presId="urn:microsoft.com/office/officeart/2005/8/layout/list1#3"/>
    <dgm:cxn modelId="{37B9B0F7-2467-4A73-A2F3-48AAF33F4ACD}" type="presParOf" srcId="{EED333AA-5EDE-462B-829D-585765A00D61}" destId="{FBD91DA6-F483-4103-904B-0A0489E1DCE7}" srcOrd="1" destOrd="0" presId="urn:microsoft.com/office/officeart/2005/8/layout/list1#3"/>
    <dgm:cxn modelId="{85C47340-8A9E-4592-AB66-216A17057F11}" type="presParOf" srcId="{5CB4522F-075B-43D2-9CCA-FF96AAAB0675}" destId="{48F65CE9-588F-481F-B88C-E3C4A9B9C782}" srcOrd="5" destOrd="0" presId="urn:microsoft.com/office/officeart/2005/8/layout/list1#3"/>
    <dgm:cxn modelId="{B514B097-DCDB-49D3-9A46-45A481532DCB}" type="presParOf" srcId="{5CB4522F-075B-43D2-9CCA-FF96AAAB0675}" destId="{9A2FC35B-336D-4AB9-BE3B-E5A027415580}" srcOrd="6" destOrd="0" presId="urn:microsoft.com/office/officeart/2005/8/layout/list1#3"/>
    <dgm:cxn modelId="{8445FA2B-93A1-4A85-A633-6C53B31E6640}" type="presParOf" srcId="{5CB4522F-075B-43D2-9CCA-FF96AAAB0675}" destId="{781EB76A-EEE2-4822-9A02-692FC3F6DBFE}" srcOrd="7" destOrd="0" presId="urn:microsoft.com/office/officeart/2005/8/layout/list1#3"/>
    <dgm:cxn modelId="{585724F5-D580-4123-A6B5-18BCB4B61298}" type="presParOf" srcId="{5CB4522F-075B-43D2-9CCA-FF96AAAB0675}" destId="{1A83AB0C-0313-42B2-AD86-7F1781B8A4B2}" srcOrd="8" destOrd="0" presId="urn:microsoft.com/office/officeart/2005/8/layout/list1#3"/>
    <dgm:cxn modelId="{D3A9A500-291D-4315-A0B5-48A11AFD7872}" type="presParOf" srcId="{1A83AB0C-0313-42B2-AD86-7F1781B8A4B2}" destId="{0B52D98E-03C2-4BD0-85E7-F52451A2A69F}" srcOrd="0" destOrd="0" presId="urn:microsoft.com/office/officeart/2005/8/layout/list1#3"/>
    <dgm:cxn modelId="{08FF2DFE-CF0C-4A40-BF76-5D8DF2A83E45}" type="presParOf" srcId="{1A83AB0C-0313-42B2-AD86-7F1781B8A4B2}" destId="{427123AE-6E68-4008-BD50-9CC20F57260E}" srcOrd="1" destOrd="0" presId="urn:microsoft.com/office/officeart/2005/8/layout/list1#3"/>
    <dgm:cxn modelId="{6BF98521-58EF-4718-94C0-86D18F889A8F}" type="presParOf" srcId="{5CB4522F-075B-43D2-9CCA-FF96AAAB0675}" destId="{3E45E6F7-D029-421E-9785-40AC3D5809F6}" srcOrd="9" destOrd="0" presId="urn:microsoft.com/office/officeart/2005/8/layout/list1#3"/>
    <dgm:cxn modelId="{05C125E2-B9C9-4C04-B36D-0D1E8CAE682E}" type="presParOf" srcId="{5CB4522F-075B-43D2-9CCA-FF96AAAB0675}" destId="{DC58CA3D-313C-426E-A0D6-37AFDA45F7F0}" srcOrd="10" destOrd="0" presId="urn:microsoft.com/office/officeart/2005/8/layout/list1#3"/>
    <dgm:cxn modelId="{E919EC92-820A-428D-99E1-2B124C1E1608}" type="presParOf" srcId="{5CB4522F-075B-43D2-9CCA-FF96AAAB0675}" destId="{97D0A409-687F-48B8-8F97-815DE1E84580}" srcOrd="11" destOrd="0" presId="urn:microsoft.com/office/officeart/2005/8/layout/list1#3"/>
    <dgm:cxn modelId="{5EF25026-603F-4335-9104-A837A384B12F}" type="presParOf" srcId="{5CB4522F-075B-43D2-9CCA-FF96AAAB0675}" destId="{6C682417-E35E-4747-8277-8398315EE0A6}" srcOrd="12" destOrd="0" presId="urn:microsoft.com/office/officeart/2005/8/layout/list1#3"/>
    <dgm:cxn modelId="{9C82A2E3-73F3-44C2-B38A-81C0C8565E9A}" type="presParOf" srcId="{6C682417-E35E-4747-8277-8398315EE0A6}" destId="{3240125D-75FD-4A57-A758-6C50E602A37F}" srcOrd="0" destOrd="0" presId="urn:microsoft.com/office/officeart/2005/8/layout/list1#3"/>
    <dgm:cxn modelId="{F376AE30-1079-4CDB-8E35-FE488DCEAD2D}" type="presParOf" srcId="{6C682417-E35E-4747-8277-8398315EE0A6}" destId="{19E92E6E-C255-46EA-A296-4EEB24EE3A0F}" srcOrd="1" destOrd="0" presId="urn:microsoft.com/office/officeart/2005/8/layout/list1#3"/>
    <dgm:cxn modelId="{F33726E3-490B-4D06-A525-1BA1AEBB1C8F}" type="presParOf" srcId="{5CB4522F-075B-43D2-9CCA-FF96AAAB0675}" destId="{B5396BCF-9918-4D1E-8A96-750EB7B7FAF0}" srcOrd="13" destOrd="0" presId="urn:microsoft.com/office/officeart/2005/8/layout/list1#3"/>
    <dgm:cxn modelId="{D7FFDA87-5839-4CB8-B744-1B7230101671}" type="presParOf" srcId="{5CB4522F-075B-43D2-9CCA-FF96AAAB0675}" destId="{F46CC245-10BE-4E19-B679-8FD2CCBD83C6}" srcOrd="14" destOrd="0" presId="urn:microsoft.com/office/officeart/2005/8/layout/list1#3"/>
    <dgm:cxn modelId="{771C0B25-5E8F-4FF8-B0F2-C6E7A9E26EB1}" type="presParOf" srcId="{5CB4522F-075B-43D2-9CCA-FF96AAAB0675}" destId="{259E2F94-8223-4A49-9E41-02FF9C3E6DB7}" srcOrd="15" destOrd="0" presId="urn:microsoft.com/office/officeart/2005/8/layout/list1#3"/>
    <dgm:cxn modelId="{51C24110-273A-445F-A797-AAB07E190C8A}" type="presParOf" srcId="{5CB4522F-075B-43D2-9CCA-FF96AAAB0675}" destId="{0582B587-2F69-4A4E-91D2-4D573939D386}" srcOrd="16" destOrd="0" presId="urn:microsoft.com/office/officeart/2005/8/layout/list1#3"/>
    <dgm:cxn modelId="{88995C75-011B-442D-B3B0-68C8AA231378}" type="presParOf" srcId="{0582B587-2F69-4A4E-91D2-4D573939D386}" destId="{5637D23C-C60D-4167-8816-BB9B9D431E0E}" srcOrd="0" destOrd="0" presId="urn:microsoft.com/office/officeart/2005/8/layout/list1#3"/>
    <dgm:cxn modelId="{E0066D49-5AF0-4005-90B5-6383B1A25CC7}" type="presParOf" srcId="{0582B587-2F69-4A4E-91D2-4D573939D386}" destId="{1CC4936E-ED17-4D2F-9813-87EE95763F16}" srcOrd="1" destOrd="0" presId="urn:microsoft.com/office/officeart/2005/8/layout/list1#3"/>
    <dgm:cxn modelId="{81049395-50FC-4BE5-999A-FA3A910C6AB6}" type="presParOf" srcId="{5CB4522F-075B-43D2-9CCA-FF96AAAB0675}" destId="{9E8ED095-A689-4B24-8673-40FB702F4F98}" srcOrd="17" destOrd="0" presId="urn:microsoft.com/office/officeart/2005/8/layout/list1#3"/>
    <dgm:cxn modelId="{3D70EB50-153F-4492-947D-EB83294A4E59}" type="presParOf" srcId="{5CB4522F-075B-43D2-9CCA-FF96AAAB0675}" destId="{5AA363B9-8FB5-41E3-8B35-97BD2D191B34}" srcOrd="18" destOrd="0" presId="urn:microsoft.com/office/officeart/2005/8/layout/list1#3"/>
    <dgm:cxn modelId="{B4FB1D32-D4A2-4494-BD76-A825F382590C}" type="presParOf" srcId="{5CB4522F-075B-43D2-9CCA-FF96AAAB0675}" destId="{165391A6-F699-41AC-8B55-B5334317737C}" srcOrd="19" destOrd="0" presId="urn:microsoft.com/office/officeart/2005/8/layout/list1#3"/>
    <dgm:cxn modelId="{393A8961-3DBD-4564-A6C2-813CA257BD58}" type="presParOf" srcId="{5CB4522F-075B-43D2-9CCA-FF96AAAB0675}" destId="{9922DA3E-3EF6-42FA-9CC9-86C6C0F10C5A}" srcOrd="20" destOrd="0" presId="urn:microsoft.com/office/officeart/2005/8/layout/list1#3"/>
    <dgm:cxn modelId="{87A52DF9-2C26-4E57-84A9-EEF8930BCF18}" type="presParOf" srcId="{9922DA3E-3EF6-42FA-9CC9-86C6C0F10C5A}" destId="{06CD99E7-5F6F-4B3A-B6AF-722345E5A49F}" srcOrd="0" destOrd="0" presId="urn:microsoft.com/office/officeart/2005/8/layout/list1#3"/>
    <dgm:cxn modelId="{D7C378C8-1B98-4734-835E-992B34B3F5DC}" type="presParOf" srcId="{9922DA3E-3EF6-42FA-9CC9-86C6C0F10C5A}" destId="{ABF73B35-4281-4C64-B65F-D7E1D426DC52}" srcOrd="1" destOrd="0" presId="urn:microsoft.com/office/officeart/2005/8/layout/list1#3"/>
    <dgm:cxn modelId="{32DA0E08-E2AD-4011-8E55-153870D66355}" type="presParOf" srcId="{5CB4522F-075B-43D2-9CCA-FF96AAAB0675}" destId="{E970D71D-ECBA-4E7B-8977-0075B3C64135}" srcOrd="21" destOrd="0" presId="urn:microsoft.com/office/officeart/2005/8/layout/list1#3"/>
    <dgm:cxn modelId="{74407CAF-1C80-44D2-BC80-84029926B96A}" type="presParOf" srcId="{5CB4522F-075B-43D2-9CCA-FF96AAAB0675}" destId="{1EBF7F84-B88A-4276-8D3B-5221674D7BF1}" srcOrd="22" destOrd="0" presId="urn:microsoft.com/office/officeart/2005/8/layout/list1#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3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21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536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pPr fontAlgn="auto"/>
            <a:r>
              <a:rPr lang="zh-CN" altLang="en-US" sz="503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pPr fontAlgn="auto"/>
            <a:r>
              <a:rPr lang="zh-CN" altLang="en-US" sz="2010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pPr fontAlgn="auto"/>
            <a:r>
              <a:rPr lang="zh-CN" altLang="en-US" sz="503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pPr fontAlgn="auto"/>
            <a:r>
              <a:rPr lang="zh-CN" altLang="en-US" sz="267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auto"/>
            <a:r>
              <a:rPr lang="zh-CN" altLang="en-US" sz="267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345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201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67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67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 fontAlgn="auto"/>
            <a:r>
              <a:rPr lang="zh-CN" altLang="en-US" sz="134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pPr fontAlgn="auto"/>
            <a:r>
              <a:rPr lang="zh-CN" altLang="en-US" sz="267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 fontAlgn="auto"/>
            <a:r>
              <a:rPr lang="zh-CN" altLang="en-US" sz="134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4850" y="306388"/>
            <a:ext cx="8850313" cy="1114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4850" y="1533525"/>
            <a:ext cx="8850313" cy="3654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4850" y="5338763"/>
            <a:ext cx="2309813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  <a:t>2021/7/30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38" y="5338763"/>
            <a:ext cx="3462338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938" y="5338763"/>
            <a:ext cx="2308225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3.svg"/><Relationship Id="rId7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microsoft.com/office/2007/relationships/diagramDrawing" Target="../diagrams/drawing1.xml"/><Relationship Id="rId5" Type="http://schemas.openxmlformats.org/officeDocument/2006/relationships/image" Target="../media/image5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4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本框 4"/>
          <p:cNvSpPr txBox="1"/>
          <p:nvPr/>
        </p:nvSpPr>
        <p:spPr>
          <a:xfrm>
            <a:off x="1323817" y="1566863"/>
            <a:ext cx="7498080" cy="23069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600" b="1" dirty="0">
                <a:latin typeface="Calibri" panose="020F0502020204030204" charset="0"/>
                <a:ea typeface="微软雅黑" panose="020B0503020204020204" charset="-122"/>
              </a:rPr>
              <a:t>拼多多好友助力免费领活动案例分析</a:t>
            </a: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latin typeface="Calibri" panose="020F0502020204030204" charset="0"/>
                <a:ea typeface="微软雅黑" panose="020B0503020204020204" charset="-122"/>
              </a:rPr>
              <a:t>   </a:t>
            </a:r>
            <a:r>
              <a:rPr lang="zh-CN" altLang="en-US" b="1" dirty="0">
                <a:latin typeface="Calibri" panose="020F0502020204030204" charset="0"/>
                <a:ea typeface="微软雅黑" panose="020B0503020204020204" charset="-122"/>
              </a:rPr>
              <a:t>部门：供应链事业部</a:t>
            </a:r>
            <a:r>
              <a:rPr lang="zh-CN" altLang="en-US" sz="3600" b="1" dirty="0">
                <a:latin typeface="Calibri" panose="020F0502020204030204" charset="0"/>
                <a:ea typeface="微软雅黑" panose="020B0503020204020204" charset="-122"/>
              </a:rPr>
              <a:t>   </a:t>
            </a:r>
            <a:endParaRPr lang="en-US" altLang="zh-CN" sz="3600" b="1" dirty="0">
              <a:latin typeface="Calibri" panose="020F0502020204030204" charset="0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latin typeface="Calibri" panose="020F0502020204030204" charset="0"/>
                <a:ea typeface="微软雅黑" panose="020B0503020204020204" charset="-122"/>
              </a:rPr>
              <a:t>姓名：伍灿标</a:t>
            </a:r>
            <a:endParaRPr lang="en-US" altLang="zh-CN" b="1" dirty="0">
              <a:latin typeface="Calibri" panose="020F0502020204030204" charset="0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latin typeface="Calibri" panose="020F0502020204030204" charset="0"/>
                <a:ea typeface="微软雅黑" panose="020B0503020204020204" charset="-122"/>
              </a:rPr>
              <a:t>花名：星曜</a:t>
            </a:r>
          </a:p>
        </p:txBody>
      </p:sp>
      <p:sp>
        <p:nvSpPr>
          <p:cNvPr id="3075" name="文本框 2"/>
          <p:cNvSpPr txBox="1"/>
          <p:nvPr/>
        </p:nvSpPr>
        <p:spPr>
          <a:xfrm>
            <a:off x="2578100" y="3941763"/>
            <a:ext cx="4989513" cy="812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>
                <a:latin typeface="Calibri" panose="020F0502020204030204" charset="0"/>
                <a:ea typeface="微软雅黑" panose="020B0503020204020204" charset="-122"/>
              </a:rPr>
              <a:t>最专业的品牌私域运营服务商</a:t>
            </a:r>
            <a:endParaRPr lang="en-US" altLang="zh-CN" sz="1200" b="1" dirty="0">
              <a:latin typeface="Calibri" panose="020F0502020204030204" charset="0"/>
              <a:ea typeface="微软雅黑" panose="020B0503020204020204" charset="-122"/>
            </a:endParaRPr>
          </a:p>
          <a:p>
            <a:pPr algn="dist">
              <a:lnSpc>
                <a:spcPct val="130000"/>
              </a:lnSpc>
            </a:pPr>
            <a:r>
              <a:rPr lang="zh-CN" altLang="zh-CN" sz="1200" b="1" dirty="0">
                <a:latin typeface="Calibri" panose="020F0502020204030204" charset="0"/>
                <a:ea typeface="微软雅黑" panose="020B0503020204020204" charset="-122"/>
              </a:rPr>
              <a:t>帮你管理最有价值的用户资产</a:t>
            </a:r>
            <a:endParaRPr lang="en-US" altLang="zh-CN" sz="1200" b="1" dirty="0">
              <a:latin typeface="Calibri" panose="020F0502020204030204" charset="0"/>
              <a:ea typeface="微软雅黑" panose="020B0503020204020204" charset="-122"/>
            </a:endParaRPr>
          </a:p>
          <a:p>
            <a:pPr algn="dist">
              <a:lnSpc>
                <a:spcPct val="130000"/>
              </a:lnSpc>
            </a:pPr>
            <a:endParaRPr lang="zh-CN" altLang="en-US" sz="1200" b="1" dirty="0">
              <a:latin typeface="Calibri" panose="020F050202020403020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938" y="4621213"/>
            <a:ext cx="10129838" cy="7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7" name="组合 8"/>
          <p:cNvGrpSpPr/>
          <p:nvPr/>
        </p:nvGrpSpPr>
        <p:grpSpPr>
          <a:xfrm>
            <a:off x="3871913" y="663575"/>
            <a:ext cx="2516187" cy="620713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3080" name="图片 27"/>
            <p:cNvPicPr>
              <a:picLocks noGrp="1"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97" y="4202"/>
              <a:ext cx="722" cy="72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1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1600" b="1" dirty="0">
                  <a:solidFill>
                    <a:srgbClr val="FEA900"/>
                  </a:solidFill>
                  <a:latin typeface="Calibri" panose="020F0502020204030204" charset="0"/>
                  <a:ea typeface="微软雅黑" panose="020B0503020204020204" charset="-122"/>
                  <a:sym typeface="微软雅黑" panose="020B0503020204020204" charset="-122"/>
                </a:rPr>
                <a:t>品牌私域运营中心</a:t>
              </a:r>
            </a:p>
          </p:txBody>
        </p:sp>
        <p:sp>
          <p:nvSpPr>
            <p:cNvPr id="3082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1600" b="1">
                  <a:latin typeface="Calibri" panose="020F0502020204030204" charset="0"/>
                  <a:ea typeface="微软雅黑" panose="020B0503020204020204" charset="-122"/>
                  <a:sym typeface="微软雅黑" panose="020B0503020204020204" charset="-122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29"/>
          <p:cNvSpPr txBox="1"/>
          <p:nvPr/>
        </p:nvSpPr>
        <p:spPr>
          <a:xfrm>
            <a:off x="1202373" y="454025"/>
            <a:ext cx="20116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</a:rPr>
              <a:t>针对案例的延伸思考</a:t>
            </a:r>
            <a:endParaRPr lang="en-US" altLang="zh-CN" sz="1600" b="1" dirty="0">
              <a:latin typeface="Calibri" panose="020F0502020204030204" charset="0"/>
              <a:ea typeface="微软雅黑" panose="020B050302020402020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3315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>
              <p:custDataLst>
                <p:tags r:id="rId1"/>
              </p:custDataLst>
            </p:nvPr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13317" name="图片 5" descr="黑色ROI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3319" name="文本框 4"/>
          <p:cNvSpPr txBox="1"/>
          <p:nvPr/>
        </p:nvSpPr>
        <p:spPr>
          <a:xfrm>
            <a:off x="426720" y="1344930"/>
            <a:ext cx="9098280" cy="34150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拼多多的案例大体逻辑都相似，但是他总能完成新花样，同时用户也会乐此不疲的去玩；</a:t>
            </a:r>
          </a:p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抛开其他不谈，我觉得他的营销思维方式值得借鉴和学习，我的理解如下：</a:t>
            </a:r>
          </a:p>
          <a:p>
            <a:pPr algn="l"/>
            <a:endParaRPr lang="zh-CN" altLang="en-US" b="1"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latin typeface="Calibri" panose="020F0502020204030204" charset="0"/>
                <a:ea typeface="微软雅黑" panose="020B0503020204020204" charset="-122"/>
              </a:rPr>
              <a:t>1）明确一个营销活动的总目的/目标</a:t>
            </a:r>
          </a:p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如本案例目的是拉新，就一直围绕这个目的去进行各种环节设计</a:t>
            </a:r>
          </a:p>
          <a:p>
            <a:pPr algn="l"/>
            <a:endParaRPr lang="zh-CN" altLang="en-US" b="1"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latin typeface="Calibri" panose="020F0502020204030204" charset="0"/>
                <a:ea typeface="微软雅黑" panose="020B0503020204020204" charset="-122"/>
              </a:rPr>
              <a:t>2）拆分达成目标的关键点</a:t>
            </a:r>
          </a:p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本案例关键点：信任  行动，先解决信任问题，然后再去思考如何让用户行动</a:t>
            </a:r>
          </a:p>
          <a:p>
            <a:pPr algn="l"/>
            <a:endParaRPr lang="zh-CN" altLang="en-US"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</a:rPr>
              <a:t>3）针对每个关键节点继续细化成行动，细分的越多，越容易成功</a:t>
            </a:r>
          </a:p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如本例中，为了解决信任问题，采用了  挑选商品、优先填写收货地址、好友收货截图、</a:t>
            </a:r>
          </a:p>
          <a:p>
            <a:pPr algn="l"/>
            <a:r>
              <a:rPr lang="zh-CN" altLang="en-US">
                <a:latin typeface="Calibri" panose="020F0502020204030204" charset="0"/>
                <a:ea typeface="微软雅黑" panose="020B0503020204020204" charset="-122"/>
              </a:rPr>
              <a:t>已领取到的用户反馈等等</a:t>
            </a:r>
          </a:p>
        </p:txBody>
      </p:sp>
      <p:graphicFrame>
        <p:nvGraphicFramePr>
          <p:cNvPr id="13320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673600" y="2771775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914400" imgH="215900" progId="Equation.KSEE3">
                  <p:embed/>
                </p:oleObj>
              </mc:Choice>
              <mc:Fallback>
                <p:oleObj r:id="rId8" imgW="914400" imgH="2159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73600" y="2771775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26720" y="4335145"/>
            <a:ext cx="309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zh-CN" altLang="en-US"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06F3E238-6EFC-4DF6-8FEC-46A16D977929}"/>
              </a:ext>
            </a:extLst>
          </p:cNvPr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5" name="图片 14" descr="resource">
              <a:extLst>
                <a:ext uri="{FF2B5EF4-FFF2-40B4-BE49-F238E27FC236}">
                  <a16:creationId xmlns:a16="http://schemas.microsoft.com/office/drawing/2014/main" id="{FC5B64B7-01E9-424D-91FA-2C80C1D20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6" name="图片 15" descr="resource">
              <a:extLst>
                <a:ext uri="{FF2B5EF4-FFF2-40B4-BE49-F238E27FC236}">
                  <a16:creationId xmlns:a16="http://schemas.microsoft.com/office/drawing/2014/main" id="{72CDE3D2-273E-4627-BA01-CE93B30CB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7" name="图片 16" descr="resource">
              <a:extLst>
                <a:ext uri="{FF2B5EF4-FFF2-40B4-BE49-F238E27FC236}">
                  <a16:creationId xmlns:a16="http://schemas.microsoft.com/office/drawing/2014/main" id="{FD36353D-1142-4A49-9178-41C4068CC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D7D3E3B-2168-48B5-A2C0-F013224C60EB}"/>
              </a:ext>
            </a:extLst>
          </p:cNvPr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19" name="对角圆角矩形 3">
              <a:extLst>
                <a:ext uri="{FF2B5EF4-FFF2-40B4-BE49-F238E27FC236}">
                  <a16:creationId xmlns:a16="http://schemas.microsoft.com/office/drawing/2014/main" id="{799F26A6-2D84-4C68-A54C-BE216B474E54}"/>
                </a:ext>
              </a:extLst>
            </p:cNvPr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黑色ROI">
              <a:extLst>
                <a:ext uri="{FF2B5EF4-FFF2-40B4-BE49-F238E27FC236}">
                  <a16:creationId xmlns:a16="http://schemas.microsoft.com/office/drawing/2014/main" id="{1C680EB3-0AD7-4578-A6F2-2F771BB43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E10681E9-D5D2-4C6A-991C-DA572E5863AE}"/>
              </a:ext>
            </a:extLst>
          </p:cNvPr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3" name="ExtraShape1">
            <a:extLst>
              <a:ext uri="{FF2B5EF4-FFF2-40B4-BE49-F238E27FC236}">
                <a16:creationId xmlns:a16="http://schemas.microsoft.com/office/drawing/2014/main" id="{893B6F77-C2FE-4CE8-B2AA-F61A96D83A1E}"/>
              </a:ext>
            </a:extLst>
          </p:cNvPr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</a:p>
        </p:txBody>
      </p:sp>
      <p:cxnSp>
        <p:nvCxnSpPr>
          <p:cNvPr id="24" name="ExtraShape1">
            <a:extLst>
              <a:ext uri="{FF2B5EF4-FFF2-40B4-BE49-F238E27FC236}">
                <a16:creationId xmlns:a16="http://schemas.microsoft.com/office/drawing/2014/main" id="{C0E80640-3C67-4549-8449-02E824D18447}"/>
              </a:ext>
            </a:extLst>
          </p:cNvPr>
          <p:cNvCxnSpPr>
            <a:cxnSpLocks/>
          </p:cNvCxnSpPr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xtraShape2">
            <a:extLst>
              <a:ext uri="{FF2B5EF4-FFF2-40B4-BE49-F238E27FC236}">
                <a16:creationId xmlns:a16="http://schemas.microsoft.com/office/drawing/2014/main" id="{9846E093-D240-4BD9-9664-C0D5B79485CD}"/>
              </a:ext>
            </a:extLst>
          </p:cNvPr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</a:p>
        </p:txBody>
      </p:sp>
      <p:cxnSp>
        <p:nvCxnSpPr>
          <p:cNvPr id="26" name="ExtraShape2">
            <a:extLst>
              <a:ext uri="{FF2B5EF4-FFF2-40B4-BE49-F238E27FC236}">
                <a16:creationId xmlns:a16="http://schemas.microsoft.com/office/drawing/2014/main" id="{BFC05D40-F542-4ADC-91E5-59E9EA3A33B4}"/>
              </a:ext>
            </a:extLst>
          </p:cNvPr>
          <p:cNvCxnSpPr>
            <a:cxnSpLocks/>
          </p:cNvCxnSpPr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xtraShape3">
            <a:extLst>
              <a:ext uri="{FF2B5EF4-FFF2-40B4-BE49-F238E27FC236}">
                <a16:creationId xmlns:a16="http://schemas.microsoft.com/office/drawing/2014/main" id="{4A7F8A9F-22E4-4649-B8FF-B9AF5964EC5A}"/>
              </a:ext>
            </a:extLst>
          </p:cNvPr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</a:p>
        </p:txBody>
      </p:sp>
      <p:cxnSp>
        <p:nvCxnSpPr>
          <p:cNvPr id="28" name="ExtraShape3">
            <a:extLst>
              <a:ext uri="{FF2B5EF4-FFF2-40B4-BE49-F238E27FC236}">
                <a16:creationId xmlns:a16="http://schemas.microsoft.com/office/drawing/2014/main" id="{B30E95D1-AEE5-4802-A73E-974B7FCB9CD4}"/>
              </a:ext>
            </a:extLst>
          </p:cNvPr>
          <p:cNvCxnSpPr>
            <a:cxnSpLocks/>
          </p:cNvCxnSpPr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xtraShape4">
            <a:extLst>
              <a:ext uri="{FF2B5EF4-FFF2-40B4-BE49-F238E27FC236}">
                <a16:creationId xmlns:a16="http://schemas.microsoft.com/office/drawing/2014/main" id="{279460F6-D178-4DF9-9A1C-7752C79FD6EA}"/>
              </a:ext>
            </a:extLst>
          </p:cNvPr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96C2DE9-0713-4CD1-8EAB-8C24E96F14C9}"/>
              </a:ext>
            </a:extLst>
          </p:cNvPr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</a:p>
        </p:txBody>
      </p:sp>
      <p:sp>
        <p:nvSpPr>
          <p:cNvPr id="31" name="ValueText4">
            <a:extLst>
              <a:ext uri="{FF2B5EF4-FFF2-40B4-BE49-F238E27FC236}">
                <a16:creationId xmlns:a16="http://schemas.microsoft.com/office/drawing/2014/main" id="{BEECC709-DDF6-42AD-B665-FF2F274B3776}"/>
              </a:ext>
            </a:extLst>
          </p:cNvPr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2" name="ValueText1">
            <a:extLst>
              <a:ext uri="{FF2B5EF4-FFF2-40B4-BE49-F238E27FC236}">
                <a16:creationId xmlns:a16="http://schemas.microsoft.com/office/drawing/2014/main" id="{F6142A6C-3524-4C98-B2BD-2A4F32A67003}"/>
              </a:ext>
            </a:extLst>
          </p:cNvPr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7" name="ValueText2">
            <a:extLst>
              <a:ext uri="{FF2B5EF4-FFF2-40B4-BE49-F238E27FC236}">
                <a16:creationId xmlns:a16="http://schemas.microsoft.com/office/drawing/2014/main" id="{692B1038-3A8F-4B48-8DE0-BE183DD328EA}"/>
              </a:ext>
            </a:extLst>
          </p:cNvPr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8" name="ValueText3">
            <a:extLst>
              <a:ext uri="{FF2B5EF4-FFF2-40B4-BE49-F238E27FC236}">
                <a16:creationId xmlns:a16="http://schemas.microsoft.com/office/drawing/2014/main" id="{5453714A-D209-4913-94A8-71125ABBBD22}"/>
              </a:ext>
            </a:extLst>
          </p:cNvPr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E2EE027-DD2A-4DC6-B1F4-9530079CE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65" y="2068938"/>
            <a:ext cx="1799486" cy="179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3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8"/>
          <p:cNvGrpSpPr/>
          <p:nvPr/>
        </p:nvGrpSpPr>
        <p:grpSpPr>
          <a:xfrm>
            <a:off x="3886200" y="1041400"/>
            <a:ext cx="2517775" cy="620713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4342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1600" b="1">
                  <a:solidFill>
                    <a:srgbClr val="FEA900"/>
                  </a:solidFill>
                  <a:latin typeface="Calibri" panose="020F0502020204030204" charset="0"/>
                  <a:ea typeface="微软雅黑" panose="020B0503020204020204" charset="-122"/>
                  <a:sym typeface="微软雅黑" panose="020B0503020204020204" charset="-122"/>
                </a:rPr>
                <a:t>品牌私域运营中心</a:t>
              </a:r>
            </a:p>
          </p:txBody>
        </p:sp>
        <p:sp>
          <p:nvSpPr>
            <p:cNvPr id="14343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1600" b="1">
                  <a:latin typeface="Calibri" panose="020F0502020204030204" charset="0"/>
                  <a:ea typeface="微软雅黑" panose="020B0503020204020204" charset="-122"/>
                  <a:sym typeface="微软雅黑" panose="020B0503020204020204" charset="-122"/>
                </a:rPr>
                <a:t>点燃 </a:t>
              </a:r>
            </a:p>
          </p:txBody>
        </p:sp>
      </p:grpSp>
      <p:sp>
        <p:nvSpPr>
          <p:cNvPr id="14344" name="文本框 1"/>
          <p:cNvSpPr txBox="1"/>
          <p:nvPr/>
        </p:nvSpPr>
        <p:spPr>
          <a:xfrm>
            <a:off x="1041400" y="1943100"/>
            <a:ext cx="8207375" cy="646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3600" b="1">
                <a:latin typeface="Calibri" panose="020F0502020204030204" charset="0"/>
                <a:ea typeface="微软雅黑" panose="020B0503020204020204" charset="-122"/>
              </a:rPr>
              <a:t>最专业的品牌私域运营服务商</a:t>
            </a:r>
          </a:p>
        </p:txBody>
      </p:sp>
      <p:grpSp>
        <p:nvGrpSpPr>
          <p:cNvPr id="14345" name="组合 9"/>
          <p:cNvGrpSpPr/>
          <p:nvPr/>
        </p:nvGrpSpPr>
        <p:grpSpPr>
          <a:xfrm>
            <a:off x="4689475" y="3873500"/>
            <a:ext cx="736600" cy="749300"/>
            <a:chOff x="6602" y="7573"/>
            <a:chExt cx="1162" cy="1180"/>
          </a:xfrm>
        </p:grpSpPr>
        <p:pic>
          <p:nvPicPr>
            <p:cNvPr id="14346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7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pic>
        <p:nvPicPr>
          <p:cNvPr id="14349" name="图片 11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1250" y="3956050"/>
            <a:ext cx="561975" cy="560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50" name="文本框 46"/>
          <p:cNvSpPr txBox="1"/>
          <p:nvPr/>
        </p:nvSpPr>
        <p:spPr>
          <a:xfrm>
            <a:off x="2012950" y="4518025"/>
            <a:ext cx="12446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panose="020F0502020204030204" charset="0"/>
                <a:ea typeface="微软雅黑" panose="020B0503020204020204" charset="-122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panose="020F0502020204030204" charset="0"/>
                <a:ea typeface="微软雅黑" panose="020B0503020204020204" charset="-122"/>
              </a:rPr>
              <a:t>+86   139  0227  0098</a:t>
            </a:r>
          </a:p>
        </p:txBody>
      </p:sp>
      <p:sp>
        <p:nvSpPr>
          <p:cNvPr id="14351" name="文本框 37"/>
          <p:cNvSpPr txBox="1"/>
          <p:nvPr/>
        </p:nvSpPr>
        <p:spPr>
          <a:xfrm>
            <a:off x="6908800" y="4670425"/>
            <a:ext cx="1185863" cy="242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panose="020F0502020204030204" charset="0"/>
                <a:ea typeface="微软雅黑" panose="020B0503020204020204" charset="-122"/>
              </a:rPr>
              <a:t>510970969@qq.com</a:t>
            </a:r>
          </a:p>
        </p:txBody>
      </p:sp>
      <p:sp>
        <p:nvSpPr>
          <p:cNvPr id="14352" name="文本框 38"/>
          <p:cNvSpPr txBox="1"/>
          <p:nvPr/>
        </p:nvSpPr>
        <p:spPr>
          <a:xfrm>
            <a:off x="4629150" y="4670425"/>
            <a:ext cx="839788" cy="242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panose="020F0502020204030204" charset="0"/>
                <a:ea typeface="微软雅黑" panose="020B0503020204020204" charset="-122"/>
              </a:rPr>
              <a:t>WeChat</a:t>
            </a:r>
          </a:p>
        </p:txBody>
      </p:sp>
      <p:pic>
        <p:nvPicPr>
          <p:cNvPr id="14353" name="图片 10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24713" y="4076700"/>
            <a:ext cx="541337" cy="393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54" name="文本框 5"/>
          <p:cNvSpPr txBox="1"/>
          <p:nvPr/>
        </p:nvSpPr>
        <p:spPr>
          <a:xfrm>
            <a:off x="1593850" y="2641600"/>
            <a:ext cx="71024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zh-CN" sz="3600" b="1">
                <a:latin typeface="Calibri" panose="020F0502020204030204" charset="0"/>
                <a:ea typeface="微软雅黑" panose="020B0503020204020204" charset="-122"/>
              </a:rPr>
              <a:t>帮你管理最有价值的用户资产</a:t>
            </a:r>
            <a:endParaRPr lang="en-US" altLang="zh-CN" sz="3600" b="1"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文本框 29"/>
          <p:cNvSpPr txBox="1"/>
          <p:nvPr/>
        </p:nvSpPr>
        <p:spPr>
          <a:xfrm>
            <a:off x="1090613" y="406400"/>
            <a:ext cx="595312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文本框 29"/>
          <p:cNvSpPr txBox="1"/>
          <p:nvPr/>
        </p:nvSpPr>
        <p:spPr>
          <a:xfrm>
            <a:off x="1062038" y="438150"/>
            <a:ext cx="1004887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6147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6151" name="文本框 4"/>
          <p:cNvSpPr txBox="1"/>
          <p:nvPr/>
        </p:nvSpPr>
        <p:spPr>
          <a:xfrm>
            <a:off x="1358900" y="1303338"/>
            <a:ext cx="3111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en-US" dirty="0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062355" y="1567815"/>
            <a:ext cx="2313305" cy="45783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127125" y="1614170"/>
            <a:ext cx="2240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拉新获客、促活转化</a:t>
            </a:r>
            <a:endParaRPr lang="zh-CN" altLang="en-US"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29"/>
          <p:cNvSpPr txBox="1"/>
          <p:nvPr/>
        </p:nvSpPr>
        <p:spPr>
          <a:xfrm>
            <a:off x="1069975" y="438150"/>
            <a:ext cx="1211263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案例关键词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7171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7173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17" name="文本框 16"/>
          <p:cNvSpPr txBox="1"/>
          <p:nvPr/>
        </p:nvSpPr>
        <p:spPr>
          <a:xfrm>
            <a:off x="1466850" y="2089150"/>
            <a:ext cx="525463" cy="644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auto">
              <a:buFont typeface="+mj-ea"/>
              <a:buAutoNum type="circleNumDbPlain"/>
            </a:pPr>
            <a:endParaRPr lang="zh-CN" altLang="en-US" noProof="1"/>
          </a:p>
          <a:p>
            <a:pPr fontAlgn="auto">
              <a:buFont typeface="+mj-ea"/>
            </a:pPr>
            <a:endParaRPr lang="zh-CN" altLang="en-US" noProof="1"/>
          </a:p>
        </p:txBody>
      </p:sp>
      <p:sp>
        <p:nvSpPr>
          <p:cNvPr id="2" name="圆角矩形 1"/>
          <p:cNvSpPr/>
          <p:nvPr/>
        </p:nvSpPr>
        <p:spPr>
          <a:xfrm>
            <a:off x="855345" y="1767205"/>
            <a:ext cx="3028950" cy="4908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16305" y="1816735"/>
            <a:ext cx="3042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砍价、邀请助力、免费抽奖</a:t>
            </a:r>
            <a:endParaRPr lang="zh-CN" altLang="en-US"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29"/>
          <p:cNvSpPr txBox="1"/>
          <p:nvPr/>
        </p:nvSpPr>
        <p:spPr>
          <a:xfrm>
            <a:off x="1173004" y="435928"/>
            <a:ext cx="9956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1600" b="1" dirty="0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案例路径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8195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8197" name="图片 5" descr="黑色ROI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8199" name="文本框 4"/>
          <p:cNvSpPr txBox="1"/>
          <p:nvPr/>
        </p:nvSpPr>
        <p:spPr>
          <a:xfrm>
            <a:off x="1093788" y="1855788"/>
            <a:ext cx="3095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latin typeface="Calibri" panose="020F0502020204030204" charset="0"/>
                <a:ea typeface="微软雅黑" panose="020B0503020204020204" charset="-122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94945" y="1130935"/>
            <a:ext cx="9657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/>
              <a:t>该案例整体的逻辑很简单，即选择奖品--确定收货地址--邀请好友砍价（--砍价成功--获取奖励）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6540" y="1626235"/>
            <a:ext cx="6398260" cy="3651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0242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10244" name="图片 5" descr="黑色ROI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8903" y="117475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文本框 1"/>
          <p:cNvSpPr txBox="1"/>
          <p:nvPr/>
        </p:nvSpPr>
        <p:spPr>
          <a:xfrm>
            <a:off x="1094105" y="376555"/>
            <a:ext cx="2468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b="1" dirty="0">
                <a:sym typeface="微软雅黑" panose="020B0503020204020204" charset="-122"/>
              </a:rPr>
              <a:t>案例亮点及可复用的点</a:t>
            </a:r>
          </a:p>
          <a:p>
            <a:pPr algn="ctr"/>
            <a:endParaRPr lang="zh-CN" altLang="en-US" b="1" dirty="0">
              <a:sym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5345" y="1184275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/>
              <a:t>亮点</a:t>
            </a:r>
            <a:r>
              <a:rPr lang="en-US" altLang="zh-CN" b="1"/>
              <a:t>1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0325" y="1898650"/>
            <a:ext cx="3714750" cy="21907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89000" y="2464435"/>
            <a:ext cx="34798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>
                <a:solidFill>
                  <a:schemeClr val="tx1"/>
                </a:solidFill>
              </a:rPr>
              <a:t>（用户参与活动后，可以选择的奖励非常多，从家电到出行工具等等多达几十种，因此用户的选择会有很多，大大加强用户了的参与积极性）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934085" y="1673860"/>
            <a:ext cx="1316990" cy="3930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925195" y="1690370"/>
            <a:ext cx="1483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奖品选择多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0242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10244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8903" y="117475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文本框 1"/>
          <p:cNvSpPr txBox="1"/>
          <p:nvPr/>
        </p:nvSpPr>
        <p:spPr>
          <a:xfrm>
            <a:off x="1094105" y="376555"/>
            <a:ext cx="2468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b="1" dirty="0">
                <a:sym typeface="微软雅黑" panose="020B0503020204020204" charset="-122"/>
              </a:rPr>
              <a:t>案例亮点及可复用的点</a:t>
            </a:r>
          </a:p>
          <a:p>
            <a:pPr algn="ctr"/>
            <a:endParaRPr lang="zh-CN" altLang="en-US" b="1" dirty="0">
              <a:sym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5800" y="1098550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/>
              <a:t>亮点</a:t>
            </a:r>
            <a:r>
              <a:rPr lang="en-US" altLang="zh-CN" b="1"/>
              <a:t>2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5765" y="1803400"/>
            <a:ext cx="3680460" cy="23114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85800" y="2479040"/>
            <a:ext cx="39744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>
                <a:solidFill>
                  <a:schemeClr val="tx1"/>
                </a:solidFill>
              </a:rPr>
              <a:t>（在选定了产品后，就马上让你确认收货地址，给用户的感觉就是仿佛现在这个奖励真的就已经是我的了，我只需要接着去做任务就好了；这也是在进一步在激励用户去进行下面的任务，“你看吧，收货地址都已经填写了，活动肯定是真的，我只需要继续跟着引导往下走就可以获取了）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773430" y="1663065"/>
            <a:ext cx="3747770" cy="4165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60730" y="1687830"/>
            <a:ext cx="37147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sym typeface="+mn-ea"/>
              </a:rPr>
              <a:t>活动步骤简单  前期参与活动门槛低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0242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10244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8903" y="117475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2" name="文本框 1"/>
          <p:cNvSpPr txBox="1"/>
          <p:nvPr/>
        </p:nvSpPr>
        <p:spPr>
          <a:xfrm>
            <a:off x="1094105" y="376555"/>
            <a:ext cx="2468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b="1" dirty="0">
                <a:sym typeface="微软雅黑" panose="020B0503020204020204" charset="-122"/>
              </a:rPr>
              <a:t>案例亮点及可复用的点</a:t>
            </a:r>
          </a:p>
          <a:p>
            <a:pPr algn="ctr"/>
            <a:endParaRPr lang="zh-CN" altLang="en-US" b="1" dirty="0">
              <a:sym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5345" y="1184275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/>
              <a:t>亮点</a:t>
            </a:r>
            <a:r>
              <a:rPr lang="en-US" altLang="zh-CN" b="1"/>
              <a:t>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9000" y="2253615"/>
            <a:ext cx="40684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/>
              <a:t>1）邀请指定好友获取更多砍价，提升了老用户的留存以及促活；</a:t>
            </a:r>
          </a:p>
          <a:p>
            <a:pPr algn="l"/>
            <a:endParaRPr lang="zh-CN" altLang="en-US" sz="1200"/>
          </a:p>
          <a:p>
            <a:pPr algn="l"/>
            <a:r>
              <a:rPr lang="zh-CN" altLang="en-US" sz="1200"/>
              <a:t>2）付费购买加速包，为后期用户转化铺垫；</a:t>
            </a:r>
          </a:p>
          <a:p>
            <a:pPr algn="l"/>
            <a:endParaRPr lang="zh-CN" altLang="en-US" sz="1200"/>
          </a:p>
          <a:p>
            <a:pPr algn="l"/>
            <a:r>
              <a:rPr lang="zh-CN" altLang="en-US" sz="1200"/>
              <a:t>3）购买月卡，获取加速，也是为了后期的转化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2270" y="1659890"/>
            <a:ext cx="3943350" cy="243967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957580" y="1619885"/>
            <a:ext cx="1570990" cy="391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55370" y="161988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任务多样性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27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11266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11268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5" name="文本框 4"/>
          <p:cNvSpPr txBox="1"/>
          <p:nvPr/>
        </p:nvSpPr>
        <p:spPr>
          <a:xfrm>
            <a:off x="889000" y="1609725"/>
            <a:ext cx="76993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/>
              <a:t>1）明确做营销活动每一步的目的，然后围绕目的尽可能多做一些动作；</a:t>
            </a:r>
          </a:p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2）需要让用户采取行动时，一定要尽可能的解决信任问题，最好的办法就是给用户足够多的正反馈，同时让用户的行动门槛足够低，基于用户足够多的信心；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64285" y="384810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 dirty="0">
                <a:sym typeface="微软雅黑" panose="020B0503020204020204" charset="-122"/>
              </a:rPr>
              <a:t>可复用的点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28112180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634</Words>
  <Application>Microsoft Office PowerPoint</Application>
  <PresentationFormat>自定义</PresentationFormat>
  <Paragraphs>74</Paragraphs>
  <Slides>12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Calibri</vt:lpstr>
      <vt:lpstr>Impact</vt:lpstr>
      <vt:lpstr>1_Office 主题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416</cp:revision>
  <dcterms:created xsi:type="dcterms:W3CDTF">2019-12-22T05:53:00Z</dcterms:created>
  <dcterms:modified xsi:type="dcterms:W3CDTF">2021-07-30T02:16:33Z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