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27"/>
  </p:notesMasterIdLst>
  <p:sldIdLst>
    <p:sldId id="2283" r:id="rId3"/>
    <p:sldId id="2668" r:id="rId4"/>
    <p:sldId id="2682" r:id="rId5"/>
    <p:sldId id="2684" r:id="rId6"/>
    <p:sldId id="2683" r:id="rId7"/>
    <p:sldId id="2685" r:id="rId8"/>
    <p:sldId id="2686" r:id="rId9"/>
    <p:sldId id="2687" r:id="rId10"/>
    <p:sldId id="2691" r:id="rId11"/>
    <p:sldId id="2690" r:id="rId12"/>
    <p:sldId id="2693" r:id="rId13"/>
    <p:sldId id="2705" r:id="rId14"/>
    <p:sldId id="2655" r:id="rId15"/>
    <p:sldId id="2656" r:id="rId16"/>
    <p:sldId id="2667" r:id="rId17"/>
    <p:sldId id="2670" r:id="rId18"/>
    <p:sldId id="2675" r:id="rId19"/>
    <p:sldId id="2676" r:id="rId20"/>
    <p:sldId id="2677" r:id="rId21"/>
    <p:sldId id="2678" r:id="rId22"/>
    <p:sldId id="2680" r:id="rId23"/>
    <p:sldId id="2706" r:id="rId24"/>
    <p:sldId id="2707" r:id="rId25"/>
    <p:sldId id="263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o jun"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AD3A"/>
    <a:srgbClr val="F3AA2C"/>
    <a:srgbClr val="F3AA3C"/>
    <a:srgbClr val="F2A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0"/>
    <p:restoredTop sz="69774"/>
  </p:normalViewPr>
  <p:slideViewPr>
    <p:cSldViewPr snapToGrid="0" snapToObjects="1">
      <p:cViewPr varScale="1">
        <p:scale>
          <a:sx n="65" d="100"/>
          <a:sy n="65" d="100"/>
        </p:scale>
        <p:origin x="1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A796176-FFEA-4453-B3C5-86FCA4C88052}" type="doc">
      <dgm:prSet loTypeId="urn:microsoft.com/office/officeart/2005/8/layout/list1#1" loCatId="list" qsTypeId="urn:microsoft.com/office/officeart/2005/8/quickstyle/simple1#1" qsCatId="simple" csTypeId="urn:microsoft.com/office/officeart/2005/8/colors/accent0_1#1" csCatId="mainScheme" phldr="1"/>
      <dgm:spPr/>
      <dgm:t>
        <a:bodyPr/>
        <a:lstStyle/>
        <a:p>
          <a:endParaRPr lang="zh-CN" altLang="en-US"/>
        </a:p>
      </dgm:t>
    </dgm:pt>
    <dgm:pt modelId="{A7E2548B-AC32-4B01-BBFA-02F40C0F4EC3}">
      <dgm:prSet phldrT="[文本]" custT="1"/>
      <dgm:spPr/>
      <dgm:t>
        <a:bodyPr/>
        <a:lstStyle/>
        <a:p>
          <a:r>
            <a:rPr lang="zh-CN" altLang="en-US" sz="1600"/>
            <a:t>案例目标</a:t>
          </a:r>
          <a:endParaRPr lang="zh-CN" altLang="en-US" sz="1600" dirty="0"/>
        </a:p>
      </dgm:t>
    </dgm:pt>
    <dgm:pt modelId="{E4D0092D-1226-4D08-9799-2812B1B3A205}" type="parTrans" cxnId="{6DA28C3E-4066-4121-A777-396E8AC56E95}">
      <dgm:prSet/>
      <dgm:spPr/>
      <dgm:t>
        <a:bodyPr/>
        <a:lstStyle/>
        <a:p>
          <a:endParaRPr lang="zh-CN" altLang="en-US" sz="1600"/>
        </a:p>
      </dgm:t>
    </dgm:pt>
    <dgm:pt modelId="{28DDF60F-4746-4323-950A-660C2ED12F4C}" type="sibTrans" cxnId="{6DA28C3E-4066-4121-A777-396E8AC56E95}">
      <dgm:prSet/>
      <dgm:spPr/>
      <dgm:t>
        <a:bodyPr/>
        <a:lstStyle/>
        <a:p>
          <a:endParaRPr lang="zh-CN" altLang="en-US" sz="1600"/>
        </a:p>
      </dgm:t>
    </dgm:pt>
    <dgm:pt modelId="{6229A896-BA79-4F93-B4A4-52AF8D0E63B7}">
      <dgm:prSet phldrT="[文本]" custT="1"/>
      <dgm:spPr/>
      <dgm:t>
        <a:bodyPr/>
        <a:lstStyle/>
        <a:p>
          <a:r>
            <a:rPr lang="zh-CN" altLang="en-US" sz="1600"/>
            <a:t>案例关键词</a:t>
          </a:r>
          <a:endParaRPr lang="zh-CN" altLang="en-US" sz="1600" dirty="0"/>
        </a:p>
      </dgm:t>
    </dgm:pt>
    <dgm:pt modelId="{EDE61E28-8052-4A4A-BF9B-F66B384DF533}" type="parTrans" cxnId="{540F4AF6-C377-45C5-A590-7CA2DAF93499}">
      <dgm:prSet/>
      <dgm:spPr/>
      <dgm:t>
        <a:bodyPr/>
        <a:lstStyle/>
        <a:p>
          <a:endParaRPr lang="zh-CN" altLang="en-US" sz="1600"/>
        </a:p>
      </dgm:t>
    </dgm:pt>
    <dgm:pt modelId="{7165FF18-8236-4A4E-8431-4608C1BAE295}" type="sibTrans" cxnId="{540F4AF6-C377-45C5-A590-7CA2DAF93499}">
      <dgm:prSet/>
      <dgm:spPr/>
      <dgm:t>
        <a:bodyPr/>
        <a:lstStyle/>
        <a:p>
          <a:endParaRPr lang="zh-CN" altLang="en-US" sz="1600"/>
        </a:p>
      </dgm:t>
    </dgm:pt>
    <dgm:pt modelId="{ACC21E35-BE52-4B64-9CE3-EAFB2C2B911E}">
      <dgm:prSet phldrT="[文本]" custT="1"/>
      <dgm:spPr/>
      <dgm:t>
        <a:bodyPr/>
        <a:lstStyle/>
        <a:p>
          <a:r>
            <a:rPr lang="zh-CN" altLang="en-US" sz="1600" dirty="0"/>
            <a:t>案例中亮点及可复用的点</a:t>
          </a:r>
        </a:p>
      </dgm:t>
    </dgm:pt>
    <dgm:pt modelId="{5C958575-B741-4319-9217-20F3E98CD28B}" type="parTrans" cxnId="{A98C5DC5-964A-4B38-9CEA-B18325772BEA}">
      <dgm:prSet/>
      <dgm:spPr/>
      <dgm:t>
        <a:bodyPr/>
        <a:lstStyle/>
        <a:p>
          <a:endParaRPr lang="zh-CN" altLang="en-US" sz="1600"/>
        </a:p>
      </dgm:t>
    </dgm:pt>
    <dgm:pt modelId="{ED660174-D282-4491-8B21-ACACA759DF36}" type="sibTrans" cxnId="{A98C5DC5-964A-4B38-9CEA-B18325772BEA}">
      <dgm:prSet/>
      <dgm:spPr/>
      <dgm:t>
        <a:bodyPr/>
        <a:lstStyle/>
        <a:p>
          <a:endParaRPr lang="zh-CN" altLang="en-US" sz="1600"/>
        </a:p>
      </dgm:t>
    </dgm:pt>
    <dgm:pt modelId="{5BA5075A-9611-40EC-B66E-1C50AF866171}">
      <dgm:prSet phldrT="[文本]" custT="1"/>
      <dgm:spPr/>
      <dgm:t>
        <a:bodyPr/>
        <a:lstStyle/>
        <a:p>
          <a:r>
            <a:rPr lang="zh-CN" altLang="en-US" sz="1600" dirty="0"/>
            <a:t>针对案例的延伸思考</a:t>
          </a:r>
        </a:p>
      </dgm:t>
    </dgm:pt>
    <dgm:pt modelId="{752AA41A-2BAD-4D16-954A-DD9664E56ECB}" type="parTrans" cxnId="{6812FF8E-3082-4F64-839F-77BEEBDD451D}">
      <dgm:prSet/>
      <dgm:spPr/>
      <dgm:t>
        <a:bodyPr/>
        <a:lstStyle/>
        <a:p>
          <a:endParaRPr lang="zh-CN" altLang="en-US" sz="1600"/>
        </a:p>
      </dgm:t>
    </dgm:pt>
    <dgm:pt modelId="{A41368AE-CFFF-41C3-A83B-7C82DA837351}" type="sibTrans" cxnId="{6812FF8E-3082-4F64-839F-77BEEBDD451D}">
      <dgm:prSet/>
      <dgm:spPr/>
      <dgm:t>
        <a:bodyPr/>
        <a:lstStyle/>
        <a:p>
          <a:endParaRPr lang="zh-CN" altLang="en-US" sz="1600"/>
        </a:p>
      </dgm:t>
    </dgm:pt>
    <dgm:pt modelId="{0FABB1E1-B967-41CD-8BD9-01EE970157FC}">
      <dgm:prSet phldrT="[文本]" custT="1"/>
      <dgm:spPr/>
      <dgm:t>
        <a:bodyPr/>
        <a:lstStyle/>
        <a:p>
          <a:r>
            <a:rPr lang="zh-CN" altLang="en-US" sz="1600"/>
            <a:t>案例中待优化点及改善方案</a:t>
          </a:r>
          <a:endParaRPr lang="zh-CN" altLang="en-US" sz="1600" dirty="0"/>
        </a:p>
      </dgm:t>
    </dgm:pt>
    <dgm:pt modelId="{C7B9EA86-F8CF-4931-9277-55EE61494FC9}" type="parTrans" cxnId="{74F191C9-5108-49CC-A7FB-DE006B0A1E5B}">
      <dgm:prSet/>
      <dgm:spPr/>
      <dgm:t>
        <a:bodyPr/>
        <a:lstStyle/>
        <a:p>
          <a:endParaRPr lang="zh-CN" altLang="en-US" sz="1600"/>
        </a:p>
      </dgm:t>
    </dgm:pt>
    <dgm:pt modelId="{3CA35860-4109-4C87-9304-98F472AD5542}" type="sibTrans" cxnId="{74F191C9-5108-49CC-A7FB-DE006B0A1E5B}">
      <dgm:prSet/>
      <dgm:spPr/>
      <dgm:t>
        <a:bodyPr/>
        <a:lstStyle/>
        <a:p>
          <a:endParaRPr lang="zh-CN" altLang="en-US" sz="1600"/>
        </a:p>
      </dgm:t>
    </dgm:pt>
    <dgm:pt modelId="{730938A3-D819-41F7-BE39-9DDAA446A19F}">
      <dgm:prSet phldrT="[文本]" custT="1"/>
      <dgm:spPr/>
      <dgm:t>
        <a:bodyPr/>
        <a:lstStyle/>
        <a:p>
          <a:r>
            <a:rPr lang="zh-CN" altLang="en-US" sz="1600"/>
            <a:t>案例概述（或运作流程）</a:t>
          </a:r>
          <a:endParaRPr lang="zh-CN" altLang="en-US" sz="1600" dirty="0"/>
        </a:p>
      </dgm:t>
    </dgm:pt>
    <dgm:pt modelId="{EE78992F-1051-4CC8-911D-A5A310796546}" type="parTrans" cxnId="{5B67546E-5008-497C-A4CC-7BC7374777BD}">
      <dgm:prSet/>
      <dgm:spPr/>
      <dgm:t>
        <a:bodyPr/>
        <a:lstStyle/>
        <a:p>
          <a:endParaRPr lang="zh-CN" altLang="en-US" sz="1600"/>
        </a:p>
      </dgm:t>
    </dgm:pt>
    <dgm:pt modelId="{F1FDF1A8-948A-4D3C-AA2E-BCB9DB7C421F}" type="sibTrans" cxnId="{5B67546E-5008-497C-A4CC-7BC7374777BD}">
      <dgm:prSet/>
      <dgm:spPr/>
      <dgm:t>
        <a:bodyPr/>
        <a:lstStyle/>
        <a:p>
          <a:endParaRPr lang="zh-CN" altLang="en-US" sz="1600"/>
        </a:p>
      </dgm:t>
    </dgm:pt>
    <dgm:pt modelId="{5CB4522F-075B-43D2-9CCA-FF96AAAB0675}" type="pres">
      <dgm:prSet presAssocID="{AA796176-FFEA-4453-B3C5-86FCA4C88052}" presName="linear" presStyleCnt="0">
        <dgm:presLayoutVars>
          <dgm:dir/>
          <dgm:animLvl val="lvl"/>
          <dgm:resizeHandles val="exact"/>
        </dgm:presLayoutVars>
      </dgm:prSet>
      <dgm:spPr/>
    </dgm:pt>
    <dgm:pt modelId="{792D5933-AD40-45AE-8480-2968FCA8CAA1}" type="pres">
      <dgm:prSet presAssocID="{A7E2548B-AC32-4B01-BBFA-02F40C0F4EC3}" presName="parentLin" presStyleCnt="0"/>
      <dgm:spPr/>
    </dgm:pt>
    <dgm:pt modelId="{E4755B94-5E72-4C9F-A91A-56B0FCDA28F1}" type="pres">
      <dgm:prSet presAssocID="{A7E2548B-AC32-4B01-BBFA-02F40C0F4EC3}" presName="parentLeftMargin" presStyleLbl="node1" presStyleIdx="0" presStyleCnt="6"/>
      <dgm:spPr/>
    </dgm:pt>
    <dgm:pt modelId="{C385AF22-AC18-4DC8-9B28-602D0C637594}" type="pres">
      <dgm:prSet presAssocID="{A7E2548B-AC32-4B01-BBFA-02F40C0F4EC3}" presName="parentText" presStyleLbl="node1" presStyleIdx="0" presStyleCnt="6">
        <dgm:presLayoutVars>
          <dgm:chMax val="0"/>
          <dgm:bulletEnabled val="1"/>
        </dgm:presLayoutVars>
      </dgm:prSet>
      <dgm:spPr/>
    </dgm:pt>
    <dgm:pt modelId="{744720FB-B56E-4487-9420-26F63FDC8A92}" type="pres">
      <dgm:prSet presAssocID="{A7E2548B-AC32-4B01-BBFA-02F40C0F4EC3}" presName="negativeSpace" presStyleCnt="0"/>
      <dgm:spPr/>
    </dgm:pt>
    <dgm:pt modelId="{46544825-FBF5-4CDD-8C6C-17BDB8D6624D}" type="pres">
      <dgm:prSet presAssocID="{A7E2548B-AC32-4B01-BBFA-02F40C0F4EC3}" presName="childText" presStyleLbl="conFgAcc1" presStyleIdx="0" presStyleCnt="6">
        <dgm:presLayoutVars>
          <dgm:bulletEnabled val="1"/>
        </dgm:presLayoutVars>
      </dgm:prSet>
      <dgm:spPr/>
    </dgm:pt>
    <dgm:pt modelId="{4BCF71AD-8735-4E36-8AA7-859BE626CF89}" type="pres">
      <dgm:prSet presAssocID="{28DDF60F-4746-4323-950A-660C2ED12F4C}" presName="spaceBetweenRectangles" presStyleCnt="0"/>
      <dgm:spPr/>
    </dgm:pt>
    <dgm:pt modelId="{EED333AA-5EDE-462B-829D-585765A00D61}" type="pres">
      <dgm:prSet presAssocID="{6229A896-BA79-4F93-B4A4-52AF8D0E63B7}" presName="parentLin" presStyleCnt="0"/>
      <dgm:spPr/>
    </dgm:pt>
    <dgm:pt modelId="{75DA4DF2-046A-4C6A-8086-7C3E7861D4E7}" type="pres">
      <dgm:prSet presAssocID="{6229A896-BA79-4F93-B4A4-52AF8D0E63B7}" presName="parentLeftMargin" presStyleLbl="node1" presStyleIdx="0" presStyleCnt="6"/>
      <dgm:spPr/>
    </dgm:pt>
    <dgm:pt modelId="{FBD91DA6-F483-4103-904B-0A0489E1DCE7}" type="pres">
      <dgm:prSet presAssocID="{6229A896-BA79-4F93-B4A4-52AF8D0E63B7}" presName="parentText" presStyleLbl="node1" presStyleIdx="1" presStyleCnt="6">
        <dgm:presLayoutVars>
          <dgm:chMax val="0"/>
          <dgm:bulletEnabled val="1"/>
        </dgm:presLayoutVars>
      </dgm:prSet>
      <dgm:spPr/>
    </dgm:pt>
    <dgm:pt modelId="{48F65CE9-588F-481F-B88C-E3C4A9B9C782}" type="pres">
      <dgm:prSet presAssocID="{6229A896-BA79-4F93-B4A4-52AF8D0E63B7}" presName="negativeSpace" presStyleCnt="0"/>
      <dgm:spPr/>
    </dgm:pt>
    <dgm:pt modelId="{9A2FC35B-336D-4AB9-BE3B-E5A027415580}" type="pres">
      <dgm:prSet presAssocID="{6229A896-BA79-4F93-B4A4-52AF8D0E63B7}" presName="childText" presStyleLbl="conFgAcc1" presStyleIdx="1" presStyleCnt="6">
        <dgm:presLayoutVars>
          <dgm:bulletEnabled val="1"/>
        </dgm:presLayoutVars>
      </dgm:prSet>
      <dgm:spPr/>
    </dgm:pt>
    <dgm:pt modelId="{781EB76A-EEE2-4822-9A02-692FC3F6DBFE}" type="pres">
      <dgm:prSet presAssocID="{7165FF18-8236-4A4E-8431-4608C1BAE295}" presName="spaceBetweenRectangles" presStyleCnt="0"/>
      <dgm:spPr/>
    </dgm:pt>
    <dgm:pt modelId="{1A83AB0C-0313-42B2-AD86-7F1781B8A4B2}" type="pres">
      <dgm:prSet presAssocID="{730938A3-D819-41F7-BE39-9DDAA446A19F}" presName="parentLin" presStyleCnt="0"/>
      <dgm:spPr/>
    </dgm:pt>
    <dgm:pt modelId="{0B52D98E-03C2-4BD0-85E7-F52451A2A69F}" type="pres">
      <dgm:prSet presAssocID="{730938A3-D819-41F7-BE39-9DDAA446A19F}" presName="parentLeftMargin" presStyleLbl="node1" presStyleIdx="1" presStyleCnt="6"/>
      <dgm:spPr/>
    </dgm:pt>
    <dgm:pt modelId="{427123AE-6E68-4008-BD50-9CC20F57260E}" type="pres">
      <dgm:prSet presAssocID="{730938A3-D819-41F7-BE39-9DDAA446A19F}" presName="parentText" presStyleLbl="node1" presStyleIdx="2" presStyleCnt="6">
        <dgm:presLayoutVars>
          <dgm:chMax val="0"/>
          <dgm:bulletEnabled val="1"/>
        </dgm:presLayoutVars>
      </dgm:prSet>
      <dgm:spPr/>
    </dgm:pt>
    <dgm:pt modelId="{3E45E6F7-D029-421E-9785-40AC3D5809F6}" type="pres">
      <dgm:prSet presAssocID="{730938A3-D819-41F7-BE39-9DDAA446A19F}" presName="negativeSpace" presStyleCnt="0"/>
      <dgm:spPr/>
    </dgm:pt>
    <dgm:pt modelId="{DC58CA3D-313C-426E-A0D6-37AFDA45F7F0}" type="pres">
      <dgm:prSet presAssocID="{730938A3-D819-41F7-BE39-9DDAA446A19F}" presName="childText" presStyleLbl="conFgAcc1" presStyleIdx="2" presStyleCnt="6">
        <dgm:presLayoutVars>
          <dgm:bulletEnabled val="1"/>
        </dgm:presLayoutVars>
      </dgm:prSet>
      <dgm:spPr/>
    </dgm:pt>
    <dgm:pt modelId="{97D0A409-687F-48B8-8F97-815DE1E84580}" type="pres">
      <dgm:prSet presAssocID="{F1FDF1A8-948A-4D3C-AA2E-BCB9DB7C421F}" presName="spaceBetweenRectangles" presStyleCnt="0"/>
      <dgm:spPr/>
    </dgm:pt>
    <dgm:pt modelId="{6C682417-E35E-4747-8277-8398315EE0A6}" type="pres">
      <dgm:prSet presAssocID="{ACC21E35-BE52-4B64-9CE3-EAFB2C2B911E}" presName="parentLin" presStyleCnt="0"/>
      <dgm:spPr/>
    </dgm:pt>
    <dgm:pt modelId="{3240125D-75FD-4A57-A758-6C50E602A37F}" type="pres">
      <dgm:prSet presAssocID="{ACC21E35-BE52-4B64-9CE3-EAFB2C2B911E}" presName="parentLeftMargin" presStyleLbl="node1" presStyleIdx="2" presStyleCnt="6"/>
      <dgm:spPr/>
    </dgm:pt>
    <dgm:pt modelId="{19E92E6E-C255-46EA-A296-4EEB24EE3A0F}" type="pres">
      <dgm:prSet presAssocID="{ACC21E35-BE52-4B64-9CE3-EAFB2C2B911E}" presName="parentText" presStyleLbl="node1" presStyleIdx="3" presStyleCnt="6">
        <dgm:presLayoutVars>
          <dgm:chMax val="0"/>
          <dgm:bulletEnabled val="1"/>
        </dgm:presLayoutVars>
      </dgm:prSet>
      <dgm:spPr/>
    </dgm:pt>
    <dgm:pt modelId="{B5396BCF-9918-4D1E-8A96-750EB7B7FAF0}" type="pres">
      <dgm:prSet presAssocID="{ACC21E35-BE52-4B64-9CE3-EAFB2C2B911E}" presName="negativeSpace" presStyleCnt="0"/>
      <dgm:spPr/>
    </dgm:pt>
    <dgm:pt modelId="{F46CC245-10BE-4E19-B679-8FD2CCBD83C6}" type="pres">
      <dgm:prSet presAssocID="{ACC21E35-BE52-4B64-9CE3-EAFB2C2B911E}" presName="childText" presStyleLbl="conFgAcc1" presStyleIdx="3" presStyleCnt="6">
        <dgm:presLayoutVars>
          <dgm:bulletEnabled val="1"/>
        </dgm:presLayoutVars>
      </dgm:prSet>
      <dgm:spPr/>
    </dgm:pt>
    <dgm:pt modelId="{259E2F94-8223-4A49-9E41-02FF9C3E6DB7}" type="pres">
      <dgm:prSet presAssocID="{ED660174-D282-4491-8B21-ACACA759DF36}" presName="spaceBetweenRectangles" presStyleCnt="0"/>
      <dgm:spPr/>
    </dgm:pt>
    <dgm:pt modelId="{0582B587-2F69-4A4E-91D2-4D573939D386}" type="pres">
      <dgm:prSet presAssocID="{0FABB1E1-B967-41CD-8BD9-01EE970157FC}" presName="parentLin" presStyleCnt="0"/>
      <dgm:spPr/>
    </dgm:pt>
    <dgm:pt modelId="{5637D23C-C60D-4167-8816-BB9B9D431E0E}" type="pres">
      <dgm:prSet presAssocID="{0FABB1E1-B967-41CD-8BD9-01EE970157FC}" presName="parentLeftMargin" presStyleLbl="node1" presStyleIdx="3" presStyleCnt="6"/>
      <dgm:spPr/>
    </dgm:pt>
    <dgm:pt modelId="{1CC4936E-ED17-4D2F-9813-87EE95763F16}" type="pres">
      <dgm:prSet presAssocID="{0FABB1E1-B967-41CD-8BD9-01EE970157FC}" presName="parentText" presStyleLbl="node1" presStyleIdx="4" presStyleCnt="6">
        <dgm:presLayoutVars>
          <dgm:chMax val="0"/>
          <dgm:bulletEnabled val="1"/>
        </dgm:presLayoutVars>
      </dgm:prSet>
      <dgm:spPr/>
    </dgm:pt>
    <dgm:pt modelId="{9E8ED095-A689-4B24-8673-40FB702F4F98}" type="pres">
      <dgm:prSet presAssocID="{0FABB1E1-B967-41CD-8BD9-01EE970157FC}" presName="negativeSpace" presStyleCnt="0"/>
      <dgm:spPr/>
    </dgm:pt>
    <dgm:pt modelId="{5AA363B9-8FB5-41E3-8B35-97BD2D191B34}" type="pres">
      <dgm:prSet presAssocID="{0FABB1E1-B967-41CD-8BD9-01EE970157FC}" presName="childText" presStyleLbl="conFgAcc1" presStyleIdx="4" presStyleCnt="6">
        <dgm:presLayoutVars>
          <dgm:bulletEnabled val="1"/>
        </dgm:presLayoutVars>
      </dgm:prSet>
      <dgm:spPr/>
    </dgm:pt>
    <dgm:pt modelId="{165391A6-F699-41AC-8B55-B5334317737C}" type="pres">
      <dgm:prSet presAssocID="{3CA35860-4109-4C87-9304-98F472AD5542}" presName="spaceBetweenRectangles" presStyleCnt="0"/>
      <dgm:spPr/>
    </dgm:pt>
    <dgm:pt modelId="{9922DA3E-3EF6-42FA-9CC9-86C6C0F10C5A}" type="pres">
      <dgm:prSet presAssocID="{5BA5075A-9611-40EC-B66E-1C50AF866171}" presName="parentLin" presStyleCnt="0"/>
      <dgm:spPr/>
    </dgm:pt>
    <dgm:pt modelId="{06CD99E7-5F6F-4B3A-B6AF-722345E5A49F}" type="pres">
      <dgm:prSet presAssocID="{5BA5075A-9611-40EC-B66E-1C50AF866171}" presName="parentLeftMargin" presStyleLbl="node1" presStyleIdx="4" presStyleCnt="6"/>
      <dgm:spPr/>
    </dgm:pt>
    <dgm:pt modelId="{ABF73B35-4281-4C64-B65F-D7E1D426DC52}" type="pres">
      <dgm:prSet presAssocID="{5BA5075A-9611-40EC-B66E-1C50AF866171}" presName="parentText" presStyleLbl="node1" presStyleIdx="5" presStyleCnt="6">
        <dgm:presLayoutVars>
          <dgm:chMax val="0"/>
          <dgm:bulletEnabled val="1"/>
        </dgm:presLayoutVars>
      </dgm:prSet>
      <dgm:spPr/>
    </dgm:pt>
    <dgm:pt modelId="{E970D71D-ECBA-4E7B-8977-0075B3C64135}" type="pres">
      <dgm:prSet presAssocID="{5BA5075A-9611-40EC-B66E-1C50AF866171}" presName="negativeSpace" presStyleCnt="0"/>
      <dgm:spPr/>
    </dgm:pt>
    <dgm:pt modelId="{1EBF7F84-B88A-4276-8D3B-5221674D7BF1}" type="pres">
      <dgm:prSet presAssocID="{5BA5075A-9611-40EC-B66E-1C50AF866171}" presName="childText" presStyleLbl="conFgAcc1" presStyleIdx="5" presStyleCnt="6">
        <dgm:presLayoutVars>
          <dgm:bulletEnabled val="1"/>
        </dgm:presLayoutVars>
      </dgm:prSet>
      <dgm:spPr/>
    </dgm:pt>
  </dgm:ptLst>
  <dgm:cxnLst>
    <dgm:cxn modelId="{662F1812-AED3-4BAE-8542-D20165F5DAA1}" type="presOf" srcId="{6229A896-BA79-4F93-B4A4-52AF8D0E63B7}" destId="{FBD91DA6-F483-4103-904B-0A0489E1DCE7}" srcOrd="1" destOrd="0" presId="urn:microsoft.com/office/officeart/2005/8/layout/list1#1"/>
    <dgm:cxn modelId="{B85F9E25-C652-4B7F-8FD1-439B78BFFC09}" type="presOf" srcId="{A7E2548B-AC32-4B01-BBFA-02F40C0F4EC3}" destId="{C385AF22-AC18-4DC8-9B28-602D0C637594}" srcOrd="1" destOrd="0" presId="urn:microsoft.com/office/officeart/2005/8/layout/list1#1"/>
    <dgm:cxn modelId="{C0C92239-6F59-4A67-8B01-83B8CED33E59}" type="presOf" srcId="{5BA5075A-9611-40EC-B66E-1C50AF866171}" destId="{06CD99E7-5F6F-4B3A-B6AF-722345E5A49F}" srcOrd="0" destOrd="0" presId="urn:microsoft.com/office/officeart/2005/8/layout/list1#1"/>
    <dgm:cxn modelId="{6DA28C3E-4066-4121-A777-396E8AC56E95}" srcId="{AA796176-FFEA-4453-B3C5-86FCA4C88052}" destId="{A7E2548B-AC32-4B01-BBFA-02F40C0F4EC3}" srcOrd="0" destOrd="0" parTransId="{E4D0092D-1226-4D08-9799-2812B1B3A205}" sibTransId="{28DDF60F-4746-4323-950A-660C2ED12F4C}"/>
    <dgm:cxn modelId="{AE945048-99BB-4E6F-831F-941A69103276}" type="presOf" srcId="{0FABB1E1-B967-41CD-8BD9-01EE970157FC}" destId="{5637D23C-C60D-4167-8816-BB9B9D431E0E}" srcOrd="0" destOrd="0" presId="urn:microsoft.com/office/officeart/2005/8/layout/list1#1"/>
    <dgm:cxn modelId="{5B67546E-5008-497C-A4CC-7BC7374777BD}" srcId="{AA796176-FFEA-4453-B3C5-86FCA4C88052}" destId="{730938A3-D819-41F7-BE39-9DDAA446A19F}" srcOrd="2" destOrd="0" parTransId="{EE78992F-1051-4CC8-911D-A5A310796546}" sibTransId="{F1FDF1A8-948A-4D3C-AA2E-BCB9DB7C421F}"/>
    <dgm:cxn modelId="{5746D370-F655-4369-9829-A3CB05B885AA}" type="presOf" srcId="{ACC21E35-BE52-4B64-9CE3-EAFB2C2B911E}" destId="{19E92E6E-C255-46EA-A296-4EEB24EE3A0F}" srcOrd="1" destOrd="0" presId="urn:microsoft.com/office/officeart/2005/8/layout/list1#1"/>
    <dgm:cxn modelId="{5DA8AC74-33F2-4C28-8300-0E50990216C1}" type="presOf" srcId="{AA796176-FFEA-4453-B3C5-86FCA4C88052}" destId="{5CB4522F-075B-43D2-9CCA-FF96AAAB0675}" srcOrd="0" destOrd="0" presId="urn:microsoft.com/office/officeart/2005/8/layout/list1#1"/>
    <dgm:cxn modelId="{D8070E78-59F1-4513-9398-C426422CA6D2}" type="presOf" srcId="{A7E2548B-AC32-4B01-BBFA-02F40C0F4EC3}" destId="{E4755B94-5E72-4C9F-A91A-56B0FCDA28F1}" srcOrd="0" destOrd="0" presId="urn:microsoft.com/office/officeart/2005/8/layout/list1#1"/>
    <dgm:cxn modelId="{6812FF8E-3082-4F64-839F-77BEEBDD451D}" srcId="{AA796176-FFEA-4453-B3C5-86FCA4C88052}" destId="{5BA5075A-9611-40EC-B66E-1C50AF866171}" srcOrd="5" destOrd="0" parTransId="{752AA41A-2BAD-4D16-954A-DD9664E56ECB}" sibTransId="{A41368AE-CFFF-41C3-A83B-7C82DA837351}"/>
    <dgm:cxn modelId="{8E1CF39A-2C53-4078-B676-390FA42BD10D}" type="presOf" srcId="{6229A896-BA79-4F93-B4A4-52AF8D0E63B7}" destId="{75DA4DF2-046A-4C6A-8086-7C3E7861D4E7}" srcOrd="0" destOrd="0" presId="urn:microsoft.com/office/officeart/2005/8/layout/list1#1"/>
    <dgm:cxn modelId="{B7AC3EAD-C2E5-4EE1-AD67-1717C0B0AE79}" type="presOf" srcId="{ACC21E35-BE52-4B64-9CE3-EAFB2C2B911E}" destId="{3240125D-75FD-4A57-A758-6C50E602A37F}" srcOrd="0" destOrd="0" presId="urn:microsoft.com/office/officeart/2005/8/layout/list1#1"/>
    <dgm:cxn modelId="{A0A139B8-C29C-4CF6-B01A-C9215FF29A1B}" type="presOf" srcId="{0FABB1E1-B967-41CD-8BD9-01EE970157FC}" destId="{1CC4936E-ED17-4D2F-9813-87EE95763F16}" srcOrd="1" destOrd="0" presId="urn:microsoft.com/office/officeart/2005/8/layout/list1#1"/>
    <dgm:cxn modelId="{04D720C0-4218-4938-9515-27C87D79C1B0}" type="presOf" srcId="{730938A3-D819-41F7-BE39-9DDAA446A19F}" destId="{427123AE-6E68-4008-BD50-9CC20F57260E}" srcOrd="1" destOrd="0" presId="urn:microsoft.com/office/officeart/2005/8/layout/list1#1"/>
    <dgm:cxn modelId="{A98C5DC5-964A-4B38-9CEA-B18325772BEA}" srcId="{AA796176-FFEA-4453-B3C5-86FCA4C88052}" destId="{ACC21E35-BE52-4B64-9CE3-EAFB2C2B911E}" srcOrd="3" destOrd="0" parTransId="{5C958575-B741-4319-9217-20F3E98CD28B}" sibTransId="{ED660174-D282-4491-8B21-ACACA759DF36}"/>
    <dgm:cxn modelId="{74F191C9-5108-49CC-A7FB-DE006B0A1E5B}" srcId="{AA796176-FFEA-4453-B3C5-86FCA4C88052}" destId="{0FABB1E1-B967-41CD-8BD9-01EE970157FC}" srcOrd="4" destOrd="0" parTransId="{C7B9EA86-F8CF-4931-9277-55EE61494FC9}" sibTransId="{3CA35860-4109-4C87-9304-98F472AD5542}"/>
    <dgm:cxn modelId="{F846AED5-C5CD-4945-9041-FB212C89E9C3}" type="presOf" srcId="{5BA5075A-9611-40EC-B66E-1C50AF866171}" destId="{ABF73B35-4281-4C64-B65F-D7E1D426DC52}" srcOrd="1" destOrd="0" presId="urn:microsoft.com/office/officeart/2005/8/layout/list1#1"/>
    <dgm:cxn modelId="{A1FCD9D6-88FE-42F6-A005-7CB64FD4DF60}" type="presOf" srcId="{730938A3-D819-41F7-BE39-9DDAA446A19F}" destId="{0B52D98E-03C2-4BD0-85E7-F52451A2A69F}" srcOrd="0" destOrd="0" presId="urn:microsoft.com/office/officeart/2005/8/layout/list1#1"/>
    <dgm:cxn modelId="{540F4AF6-C377-45C5-A590-7CA2DAF93499}" srcId="{AA796176-FFEA-4453-B3C5-86FCA4C88052}" destId="{6229A896-BA79-4F93-B4A4-52AF8D0E63B7}" srcOrd="1" destOrd="0" parTransId="{EDE61E28-8052-4A4A-BF9B-F66B384DF533}" sibTransId="{7165FF18-8236-4A4E-8431-4608C1BAE295}"/>
    <dgm:cxn modelId="{E64F7986-A22F-4AFA-B479-79081A7B952B}" type="presParOf" srcId="{5CB4522F-075B-43D2-9CCA-FF96AAAB0675}" destId="{792D5933-AD40-45AE-8480-2968FCA8CAA1}" srcOrd="0" destOrd="0" presId="urn:microsoft.com/office/officeart/2005/8/layout/list1#1"/>
    <dgm:cxn modelId="{3C593DDB-6C1E-4F28-B97E-4C473646A717}" type="presParOf" srcId="{792D5933-AD40-45AE-8480-2968FCA8CAA1}" destId="{E4755B94-5E72-4C9F-A91A-56B0FCDA28F1}" srcOrd="0" destOrd="0" presId="urn:microsoft.com/office/officeart/2005/8/layout/list1#1"/>
    <dgm:cxn modelId="{53C2F299-254F-4955-8E1D-0975BFA29DEA}" type="presParOf" srcId="{792D5933-AD40-45AE-8480-2968FCA8CAA1}" destId="{C385AF22-AC18-4DC8-9B28-602D0C637594}" srcOrd="1" destOrd="0" presId="urn:microsoft.com/office/officeart/2005/8/layout/list1#1"/>
    <dgm:cxn modelId="{3A418ED2-15B8-43F7-9CB2-B8862013A2CF}" type="presParOf" srcId="{5CB4522F-075B-43D2-9CCA-FF96AAAB0675}" destId="{744720FB-B56E-4487-9420-26F63FDC8A92}" srcOrd="1" destOrd="0" presId="urn:microsoft.com/office/officeart/2005/8/layout/list1#1"/>
    <dgm:cxn modelId="{4B625579-78F4-45B2-9DFA-A7F13878CD9D}" type="presParOf" srcId="{5CB4522F-075B-43D2-9CCA-FF96AAAB0675}" destId="{46544825-FBF5-4CDD-8C6C-17BDB8D6624D}" srcOrd="2" destOrd="0" presId="urn:microsoft.com/office/officeart/2005/8/layout/list1#1"/>
    <dgm:cxn modelId="{2DFB4BE4-930E-4611-A053-82E8D625F27C}" type="presParOf" srcId="{5CB4522F-075B-43D2-9CCA-FF96AAAB0675}" destId="{4BCF71AD-8735-4E36-8AA7-859BE626CF89}" srcOrd="3" destOrd="0" presId="urn:microsoft.com/office/officeart/2005/8/layout/list1#1"/>
    <dgm:cxn modelId="{F4723558-B28C-40C9-B27F-72F9BE0AF3F5}" type="presParOf" srcId="{5CB4522F-075B-43D2-9CCA-FF96AAAB0675}" destId="{EED333AA-5EDE-462B-829D-585765A00D61}" srcOrd="4" destOrd="0" presId="urn:microsoft.com/office/officeart/2005/8/layout/list1#1"/>
    <dgm:cxn modelId="{3D31BDE9-49B2-47DF-A12F-0683BC775F18}" type="presParOf" srcId="{EED333AA-5EDE-462B-829D-585765A00D61}" destId="{75DA4DF2-046A-4C6A-8086-7C3E7861D4E7}" srcOrd="0" destOrd="0" presId="urn:microsoft.com/office/officeart/2005/8/layout/list1#1"/>
    <dgm:cxn modelId="{37B9B0F7-2467-4A73-A2F3-48AAF33F4ACD}" type="presParOf" srcId="{EED333AA-5EDE-462B-829D-585765A00D61}" destId="{FBD91DA6-F483-4103-904B-0A0489E1DCE7}" srcOrd="1" destOrd="0" presId="urn:microsoft.com/office/officeart/2005/8/layout/list1#1"/>
    <dgm:cxn modelId="{85C47340-8A9E-4592-AB66-216A17057F11}" type="presParOf" srcId="{5CB4522F-075B-43D2-9CCA-FF96AAAB0675}" destId="{48F65CE9-588F-481F-B88C-E3C4A9B9C782}" srcOrd="5" destOrd="0" presId="urn:microsoft.com/office/officeart/2005/8/layout/list1#1"/>
    <dgm:cxn modelId="{B514B097-DCDB-49D3-9A46-45A481532DCB}" type="presParOf" srcId="{5CB4522F-075B-43D2-9CCA-FF96AAAB0675}" destId="{9A2FC35B-336D-4AB9-BE3B-E5A027415580}" srcOrd="6" destOrd="0" presId="urn:microsoft.com/office/officeart/2005/8/layout/list1#1"/>
    <dgm:cxn modelId="{8445FA2B-93A1-4A85-A633-6C53B31E6640}" type="presParOf" srcId="{5CB4522F-075B-43D2-9CCA-FF96AAAB0675}" destId="{781EB76A-EEE2-4822-9A02-692FC3F6DBFE}" srcOrd="7" destOrd="0" presId="urn:microsoft.com/office/officeart/2005/8/layout/list1#1"/>
    <dgm:cxn modelId="{585724F5-D580-4123-A6B5-18BCB4B61298}" type="presParOf" srcId="{5CB4522F-075B-43D2-9CCA-FF96AAAB0675}" destId="{1A83AB0C-0313-42B2-AD86-7F1781B8A4B2}" srcOrd="8" destOrd="0" presId="urn:microsoft.com/office/officeart/2005/8/layout/list1#1"/>
    <dgm:cxn modelId="{D3A9A500-291D-4315-A0B5-48A11AFD7872}" type="presParOf" srcId="{1A83AB0C-0313-42B2-AD86-7F1781B8A4B2}" destId="{0B52D98E-03C2-4BD0-85E7-F52451A2A69F}" srcOrd="0" destOrd="0" presId="urn:microsoft.com/office/officeart/2005/8/layout/list1#1"/>
    <dgm:cxn modelId="{08FF2DFE-CF0C-4A40-BF76-5D8DF2A83E45}" type="presParOf" srcId="{1A83AB0C-0313-42B2-AD86-7F1781B8A4B2}" destId="{427123AE-6E68-4008-BD50-9CC20F57260E}" srcOrd="1" destOrd="0" presId="urn:microsoft.com/office/officeart/2005/8/layout/list1#1"/>
    <dgm:cxn modelId="{6BF98521-58EF-4718-94C0-86D18F889A8F}" type="presParOf" srcId="{5CB4522F-075B-43D2-9CCA-FF96AAAB0675}" destId="{3E45E6F7-D029-421E-9785-40AC3D5809F6}" srcOrd="9" destOrd="0" presId="urn:microsoft.com/office/officeart/2005/8/layout/list1#1"/>
    <dgm:cxn modelId="{05C125E2-B9C9-4C04-B36D-0D1E8CAE682E}" type="presParOf" srcId="{5CB4522F-075B-43D2-9CCA-FF96AAAB0675}" destId="{DC58CA3D-313C-426E-A0D6-37AFDA45F7F0}" srcOrd="10" destOrd="0" presId="urn:microsoft.com/office/officeart/2005/8/layout/list1#1"/>
    <dgm:cxn modelId="{E919EC92-820A-428D-99E1-2B124C1E1608}" type="presParOf" srcId="{5CB4522F-075B-43D2-9CCA-FF96AAAB0675}" destId="{97D0A409-687F-48B8-8F97-815DE1E84580}" srcOrd="11" destOrd="0" presId="urn:microsoft.com/office/officeart/2005/8/layout/list1#1"/>
    <dgm:cxn modelId="{5EF25026-603F-4335-9104-A837A384B12F}" type="presParOf" srcId="{5CB4522F-075B-43D2-9CCA-FF96AAAB0675}" destId="{6C682417-E35E-4747-8277-8398315EE0A6}" srcOrd="12" destOrd="0" presId="urn:microsoft.com/office/officeart/2005/8/layout/list1#1"/>
    <dgm:cxn modelId="{9C82A2E3-73F3-44C2-B38A-81C0C8565E9A}" type="presParOf" srcId="{6C682417-E35E-4747-8277-8398315EE0A6}" destId="{3240125D-75FD-4A57-A758-6C50E602A37F}" srcOrd="0" destOrd="0" presId="urn:microsoft.com/office/officeart/2005/8/layout/list1#1"/>
    <dgm:cxn modelId="{F376AE30-1079-4CDB-8E35-FE488DCEAD2D}" type="presParOf" srcId="{6C682417-E35E-4747-8277-8398315EE0A6}" destId="{19E92E6E-C255-46EA-A296-4EEB24EE3A0F}" srcOrd="1" destOrd="0" presId="urn:microsoft.com/office/officeart/2005/8/layout/list1#1"/>
    <dgm:cxn modelId="{F33726E3-490B-4D06-A525-1BA1AEBB1C8F}" type="presParOf" srcId="{5CB4522F-075B-43D2-9CCA-FF96AAAB0675}" destId="{B5396BCF-9918-4D1E-8A96-750EB7B7FAF0}" srcOrd="13" destOrd="0" presId="urn:microsoft.com/office/officeart/2005/8/layout/list1#1"/>
    <dgm:cxn modelId="{D7FFDA87-5839-4CB8-B744-1B7230101671}" type="presParOf" srcId="{5CB4522F-075B-43D2-9CCA-FF96AAAB0675}" destId="{F46CC245-10BE-4E19-B679-8FD2CCBD83C6}" srcOrd="14" destOrd="0" presId="urn:microsoft.com/office/officeart/2005/8/layout/list1#1"/>
    <dgm:cxn modelId="{771C0B25-5E8F-4FF8-B0F2-C6E7A9E26EB1}" type="presParOf" srcId="{5CB4522F-075B-43D2-9CCA-FF96AAAB0675}" destId="{259E2F94-8223-4A49-9E41-02FF9C3E6DB7}" srcOrd="15" destOrd="0" presId="urn:microsoft.com/office/officeart/2005/8/layout/list1#1"/>
    <dgm:cxn modelId="{51C24110-273A-445F-A797-AAB07E190C8A}" type="presParOf" srcId="{5CB4522F-075B-43D2-9CCA-FF96AAAB0675}" destId="{0582B587-2F69-4A4E-91D2-4D573939D386}" srcOrd="16" destOrd="0" presId="urn:microsoft.com/office/officeart/2005/8/layout/list1#1"/>
    <dgm:cxn modelId="{88995C75-011B-442D-B3B0-68C8AA231378}" type="presParOf" srcId="{0582B587-2F69-4A4E-91D2-4D573939D386}" destId="{5637D23C-C60D-4167-8816-BB9B9D431E0E}" srcOrd="0" destOrd="0" presId="urn:microsoft.com/office/officeart/2005/8/layout/list1#1"/>
    <dgm:cxn modelId="{E0066D49-5AF0-4005-90B5-6383B1A25CC7}" type="presParOf" srcId="{0582B587-2F69-4A4E-91D2-4D573939D386}" destId="{1CC4936E-ED17-4D2F-9813-87EE95763F16}" srcOrd="1" destOrd="0" presId="urn:microsoft.com/office/officeart/2005/8/layout/list1#1"/>
    <dgm:cxn modelId="{81049395-50FC-4BE5-999A-FA3A910C6AB6}" type="presParOf" srcId="{5CB4522F-075B-43D2-9CCA-FF96AAAB0675}" destId="{9E8ED095-A689-4B24-8673-40FB702F4F98}" srcOrd="17" destOrd="0" presId="urn:microsoft.com/office/officeart/2005/8/layout/list1#1"/>
    <dgm:cxn modelId="{3D70EB50-153F-4492-947D-EB83294A4E59}" type="presParOf" srcId="{5CB4522F-075B-43D2-9CCA-FF96AAAB0675}" destId="{5AA363B9-8FB5-41E3-8B35-97BD2D191B34}" srcOrd="18" destOrd="0" presId="urn:microsoft.com/office/officeart/2005/8/layout/list1#1"/>
    <dgm:cxn modelId="{B4FB1D32-D4A2-4494-BD76-A825F382590C}" type="presParOf" srcId="{5CB4522F-075B-43D2-9CCA-FF96AAAB0675}" destId="{165391A6-F699-41AC-8B55-B5334317737C}" srcOrd="19" destOrd="0" presId="urn:microsoft.com/office/officeart/2005/8/layout/list1#1"/>
    <dgm:cxn modelId="{393A8961-3DBD-4564-A6C2-813CA257BD58}" type="presParOf" srcId="{5CB4522F-075B-43D2-9CCA-FF96AAAB0675}" destId="{9922DA3E-3EF6-42FA-9CC9-86C6C0F10C5A}" srcOrd="20" destOrd="0" presId="urn:microsoft.com/office/officeart/2005/8/layout/list1#1"/>
    <dgm:cxn modelId="{87A52DF9-2C26-4E57-84A9-EEF8930BCF18}" type="presParOf" srcId="{9922DA3E-3EF6-42FA-9CC9-86C6C0F10C5A}" destId="{06CD99E7-5F6F-4B3A-B6AF-722345E5A49F}" srcOrd="0" destOrd="0" presId="urn:microsoft.com/office/officeart/2005/8/layout/list1#1"/>
    <dgm:cxn modelId="{D7C378C8-1B98-4734-835E-992B34B3F5DC}" type="presParOf" srcId="{9922DA3E-3EF6-42FA-9CC9-86C6C0F10C5A}" destId="{ABF73B35-4281-4C64-B65F-D7E1D426DC52}" srcOrd="1" destOrd="0" presId="urn:microsoft.com/office/officeart/2005/8/layout/list1#1"/>
    <dgm:cxn modelId="{32DA0E08-E2AD-4011-8E55-153870D66355}" type="presParOf" srcId="{5CB4522F-075B-43D2-9CCA-FF96AAAB0675}" destId="{E970D71D-ECBA-4E7B-8977-0075B3C64135}" srcOrd="21" destOrd="0" presId="urn:microsoft.com/office/officeart/2005/8/layout/list1#1"/>
    <dgm:cxn modelId="{74407CAF-1C80-44D2-BC80-84029926B96A}" type="presParOf" srcId="{5CB4522F-075B-43D2-9CCA-FF96AAAB0675}" destId="{1EBF7F84-B88A-4276-8D3B-5221674D7BF1}" srcOrd="22" destOrd="0" presId="urn:microsoft.com/office/officeart/2005/8/layout/list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44825-FBF5-4CDD-8C6C-17BDB8D6624D}">
      <dsp:nvSpPr>
        <dsp:cNvPr id="0" name=""/>
        <dsp:cNvSpPr/>
      </dsp:nvSpPr>
      <dsp:spPr>
        <a:xfrm>
          <a:off x="0" y="2048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85AF22-AC18-4DC8-9B28-602D0C637594}">
      <dsp:nvSpPr>
        <dsp:cNvPr id="0" name=""/>
        <dsp:cNvSpPr/>
      </dsp:nvSpPr>
      <dsp:spPr>
        <a:xfrm>
          <a:off x="263562" y="277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案例目标</a:t>
          </a:r>
          <a:endParaRPr lang="zh-CN" altLang="en-US" sz="1600" kern="1200" dirty="0"/>
        </a:p>
      </dsp:txBody>
      <dsp:txXfrm>
        <a:off x="280855" y="45063"/>
        <a:ext cx="3655284" cy="319654"/>
      </dsp:txXfrm>
    </dsp:sp>
    <dsp:sp modelId="{9A2FC35B-336D-4AB9-BE3B-E5A027415580}">
      <dsp:nvSpPr>
        <dsp:cNvPr id="0" name=""/>
        <dsp:cNvSpPr/>
      </dsp:nvSpPr>
      <dsp:spPr>
        <a:xfrm>
          <a:off x="0" y="74921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D91DA6-F483-4103-904B-0A0489E1DCE7}">
      <dsp:nvSpPr>
        <dsp:cNvPr id="0" name=""/>
        <dsp:cNvSpPr/>
      </dsp:nvSpPr>
      <dsp:spPr>
        <a:xfrm>
          <a:off x="263562" y="57209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案例关键词</a:t>
          </a:r>
          <a:endParaRPr lang="zh-CN" altLang="en-US" sz="1600" kern="1200" dirty="0"/>
        </a:p>
      </dsp:txBody>
      <dsp:txXfrm>
        <a:off x="280855" y="589383"/>
        <a:ext cx="3655284" cy="319654"/>
      </dsp:txXfrm>
    </dsp:sp>
    <dsp:sp modelId="{DC58CA3D-313C-426E-A0D6-37AFDA45F7F0}">
      <dsp:nvSpPr>
        <dsp:cNvPr id="0" name=""/>
        <dsp:cNvSpPr/>
      </dsp:nvSpPr>
      <dsp:spPr>
        <a:xfrm>
          <a:off x="0" y="129353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123AE-6E68-4008-BD50-9CC20F57260E}">
      <dsp:nvSpPr>
        <dsp:cNvPr id="0" name=""/>
        <dsp:cNvSpPr/>
      </dsp:nvSpPr>
      <dsp:spPr>
        <a:xfrm>
          <a:off x="263562" y="111641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案例概述（或运作流程）</a:t>
          </a:r>
          <a:endParaRPr lang="zh-CN" altLang="en-US" sz="1600" kern="1200" dirty="0"/>
        </a:p>
      </dsp:txBody>
      <dsp:txXfrm>
        <a:off x="280855" y="1133703"/>
        <a:ext cx="3655284" cy="319654"/>
      </dsp:txXfrm>
    </dsp:sp>
    <dsp:sp modelId="{F46CC245-10BE-4E19-B679-8FD2CCBD83C6}">
      <dsp:nvSpPr>
        <dsp:cNvPr id="0" name=""/>
        <dsp:cNvSpPr/>
      </dsp:nvSpPr>
      <dsp:spPr>
        <a:xfrm>
          <a:off x="0" y="183785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E92E6E-C255-46EA-A296-4EEB24EE3A0F}">
      <dsp:nvSpPr>
        <dsp:cNvPr id="0" name=""/>
        <dsp:cNvSpPr/>
      </dsp:nvSpPr>
      <dsp:spPr>
        <a:xfrm>
          <a:off x="263562" y="166073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案例中亮点及可复用的点</a:t>
          </a:r>
        </a:p>
      </dsp:txBody>
      <dsp:txXfrm>
        <a:off x="280855" y="1678023"/>
        <a:ext cx="3655284" cy="319654"/>
      </dsp:txXfrm>
    </dsp:sp>
    <dsp:sp modelId="{5AA363B9-8FB5-41E3-8B35-97BD2D191B34}">
      <dsp:nvSpPr>
        <dsp:cNvPr id="0" name=""/>
        <dsp:cNvSpPr/>
      </dsp:nvSpPr>
      <dsp:spPr>
        <a:xfrm>
          <a:off x="0" y="238217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4936E-ED17-4D2F-9813-87EE95763F16}">
      <dsp:nvSpPr>
        <dsp:cNvPr id="0" name=""/>
        <dsp:cNvSpPr/>
      </dsp:nvSpPr>
      <dsp:spPr>
        <a:xfrm>
          <a:off x="263562" y="220505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a:t>案例中待优化点及改善方案</a:t>
          </a:r>
          <a:endParaRPr lang="zh-CN" altLang="en-US" sz="1600" kern="1200" dirty="0"/>
        </a:p>
      </dsp:txBody>
      <dsp:txXfrm>
        <a:off x="280855" y="2222343"/>
        <a:ext cx="3655284" cy="319654"/>
      </dsp:txXfrm>
    </dsp:sp>
    <dsp:sp modelId="{1EBF7F84-B88A-4276-8D3B-5221674D7BF1}">
      <dsp:nvSpPr>
        <dsp:cNvPr id="0" name=""/>
        <dsp:cNvSpPr/>
      </dsp:nvSpPr>
      <dsp:spPr>
        <a:xfrm>
          <a:off x="0" y="2926490"/>
          <a:ext cx="5271243" cy="302400"/>
        </a:xfrm>
        <a:prstGeom prst="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F73B35-4281-4C64-B65F-D7E1D426DC52}">
      <dsp:nvSpPr>
        <dsp:cNvPr id="0" name=""/>
        <dsp:cNvSpPr/>
      </dsp:nvSpPr>
      <dsp:spPr>
        <a:xfrm>
          <a:off x="263562" y="2749370"/>
          <a:ext cx="3689870" cy="354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468" tIns="0" rIns="139468"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t>针对案例的延伸思考</a:t>
          </a:r>
        </a:p>
      </dsp:txBody>
      <dsp:txXfrm>
        <a:off x="280855" y="2766663"/>
        <a:ext cx="365528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B5A3B-5CFB-5E4B-96BE-7FAA43C0BC45}" type="datetimeFigureOut">
              <a:rPr kumimoji="1" lang="zh-CN" altLang="en-US" smtClean="0"/>
              <a:t>2021/12/3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68314-B876-2E4F-8E92-2607613A3B97}"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a:ln>
            <a:miter lim="800000"/>
          </a:ln>
        </p:spPr>
      </p:sp>
      <p:sp>
        <p:nvSpPr>
          <p:cNvPr id="15362" name="文本占位符 2"/>
          <p:cNvSpPr>
            <a:spLocks noGrp="1" noChangeArrowheads="1"/>
          </p:cNvSpPr>
          <p:nvPr>
            <p:ph type="body" idx="4294967295"/>
          </p:nvPr>
        </p:nvSpPr>
        <p:spPr/>
        <p:txBody>
          <a:bodyPr/>
          <a:lstStyle/>
          <a:p>
            <a:pPr eaLnBrk="1" hangingPunct="1"/>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11</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12</a:t>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13</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14</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15</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16</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17</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18</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19</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20</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3</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21</a:t>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22</a:t>
            </a:fld>
            <a:endParaRPr kumimoji="1" lang="zh-CN" altLang="en-US"/>
          </a:p>
        </p:txBody>
      </p:sp>
    </p:spTree>
    <p:extLst>
      <p:ext uri="{BB962C8B-B14F-4D97-AF65-F5344CB8AC3E}">
        <p14:creationId xmlns:p14="http://schemas.microsoft.com/office/powerpoint/2010/main" val="1610516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23</a:t>
            </a:fld>
            <a:endParaRPr kumimoji="1" lang="zh-CN" altLang="en-US"/>
          </a:p>
        </p:txBody>
      </p:sp>
    </p:spTree>
    <p:extLst>
      <p:ext uri="{BB962C8B-B14F-4D97-AF65-F5344CB8AC3E}">
        <p14:creationId xmlns:p14="http://schemas.microsoft.com/office/powerpoint/2010/main" val="2393151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noTextEdit="1"/>
          </p:cNvSpPr>
          <p:nvPr>
            <p:ph type="sldImg" idx="4294967295"/>
          </p:nvPr>
        </p:nvSpPr>
        <p:spPr>
          <a:ln>
            <a:miter lim="800000"/>
          </a:ln>
        </p:spPr>
      </p:sp>
      <p:sp>
        <p:nvSpPr>
          <p:cNvPr id="24578" name="文本占位符 2"/>
          <p:cNvSpPr>
            <a:spLocks noGrp="1" noChangeArrowheads="1"/>
          </p:cNvSpPr>
          <p:nvPr>
            <p:ph type="body" idx="4294967295"/>
          </p:nvPr>
        </p:nvSpPr>
        <p:spPr/>
        <p:txBody>
          <a:bodyPr/>
          <a:lstStyle/>
          <a:p>
            <a:pPr eaLnBrk="1" hangingPunct="1"/>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4</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5</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6</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7</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8</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9</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49E68314-B876-2E4F-8E92-2607613A3B97}" type="slidenum">
              <a:rPr kumimoji="1" lang="zh-CN" altLang="en-US" smtClean="0"/>
              <a:t>10</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1D0EB7A0-CC0C-1843-AADF-8D1254CFD8DC}" type="datetimeFigureOut">
              <a:rPr kumimoji="1" lang="zh-CN" altLang="en-US" smtClean="0"/>
              <a:t>2021/12/3</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7D619C86-D881-C449-9051-104BE2427081}"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EB7A0-CC0C-1843-AADF-8D1254CFD8DC}" type="datetimeFigureOut">
              <a:rPr kumimoji="1" lang="zh-CN" altLang="en-US" smtClean="0"/>
              <a:t>2021/12/3</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19C86-D881-C449-9051-104BE2427081}"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svg"/><Relationship Id="rId7"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sv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F3AA3C"/>
        </a:solidFill>
        <a:effectLst/>
      </p:bgPr>
    </p:bg>
    <p:spTree>
      <p:nvGrpSpPr>
        <p:cNvPr id="1" name=""/>
        <p:cNvGrpSpPr/>
        <p:nvPr/>
      </p:nvGrpSpPr>
      <p:grpSpPr>
        <a:xfrm>
          <a:off x="0" y="0"/>
          <a:ext cx="0" cy="0"/>
          <a:chOff x="0" y="0"/>
          <a:chExt cx="0" cy="0"/>
        </a:xfrm>
      </p:grpSpPr>
      <p:sp>
        <p:nvSpPr>
          <p:cNvPr id="14338" name="文本框 4"/>
          <p:cNvSpPr txBox="1">
            <a:spLocks noChangeArrowheads="1"/>
          </p:cNvSpPr>
          <p:nvPr/>
        </p:nvSpPr>
        <p:spPr bwMode="auto">
          <a:xfrm>
            <a:off x="2304450" y="1676507"/>
            <a:ext cx="7447280" cy="142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kumimoji="1" lang="zh-CN" altLang="en-US" sz="4400" b="1" dirty="0">
                <a:solidFill>
                  <a:schemeClr val="bg2">
                    <a:lumMod val="25000"/>
                  </a:schemeClr>
                </a:solidFill>
                <a:latin typeface="微软雅黑" panose="020B0503020204020204" pitchFamily="34" charset="-122"/>
                <a:sym typeface="+mn-ea"/>
              </a:rPr>
              <a:t>五谷磨房的抽奖活动案例拆解</a:t>
            </a:r>
            <a:endParaRPr lang="zh-CN" altLang="en-US" sz="4400" b="1" dirty="0"/>
          </a:p>
          <a:p>
            <a:pPr algn="ctr"/>
            <a:r>
              <a:rPr lang="zh-CN" altLang="en-US" sz="2140" b="1" dirty="0"/>
              <a:t>部门：供应链事业部</a:t>
            </a:r>
            <a:r>
              <a:rPr lang="zh-CN" altLang="en-US" sz="4280" b="1" dirty="0"/>
              <a:t>   </a:t>
            </a:r>
            <a:endParaRPr lang="en-US" altLang="zh-CN" sz="4280" b="1" dirty="0"/>
          </a:p>
        </p:txBody>
      </p:sp>
      <p:sp>
        <p:nvSpPr>
          <p:cNvPr id="14339" name="文本框 2"/>
          <p:cNvSpPr txBox="1">
            <a:spLocks noChangeArrowheads="1"/>
          </p:cNvSpPr>
          <p:nvPr/>
        </p:nvSpPr>
        <p:spPr bwMode="auto">
          <a:xfrm>
            <a:off x="3063564" y="4691023"/>
            <a:ext cx="5929051" cy="92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dist" eaLnBrk="1" hangingPunct="1">
              <a:lnSpc>
                <a:spcPct val="130000"/>
              </a:lnSpc>
            </a:pPr>
            <a:r>
              <a:rPr lang="zh-CN" altLang="en-US" sz="1425" b="1"/>
              <a:t>最专业的品牌私域运营服务商</a:t>
            </a:r>
            <a:endParaRPr lang="en-US" altLang="zh-CN" sz="1425" b="1"/>
          </a:p>
          <a:p>
            <a:pPr algn="dist" eaLnBrk="1" hangingPunct="1">
              <a:lnSpc>
                <a:spcPct val="130000"/>
              </a:lnSpc>
            </a:pPr>
            <a:r>
              <a:rPr lang="zh-CN" altLang="zh-CN" sz="1425" b="1"/>
              <a:t>帮你管理最有价值的用户资产</a:t>
            </a:r>
            <a:endParaRPr lang="en-US" altLang="zh-CN" sz="1425" b="1"/>
          </a:p>
          <a:p>
            <a:pPr algn="dist" eaLnBrk="1" hangingPunct="1">
              <a:lnSpc>
                <a:spcPct val="130000"/>
              </a:lnSpc>
            </a:pPr>
            <a:endParaRPr lang="zh-CN" altLang="en-US" sz="1425" b="1">
              <a:sym typeface="微软雅黑" panose="020B0503020204020204" pitchFamily="34" charset="-122"/>
            </a:endParaRPr>
          </a:p>
        </p:txBody>
      </p:sp>
      <p:cxnSp>
        <p:nvCxnSpPr>
          <p:cNvPr id="4" name="直接连接符 3"/>
          <p:cNvCxnSpPr/>
          <p:nvPr/>
        </p:nvCxnSpPr>
        <p:spPr>
          <a:xfrm flipH="1" flipV="1">
            <a:off x="9434" y="5498415"/>
            <a:ext cx="12037312" cy="943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341" name="组合 8"/>
          <p:cNvGrpSpPr/>
          <p:nvPr/>
        </p:nvGrpSpPr>
        <p:grpSpPr bwMode="auto">
          <a:xfrm>
            <a:off x="4601005" y="1131160"/>
            <a:ext cx="2989992" cy="401982"/>
            <a:chOff x="5993" y="4672"/>
            <a:chExt cx="3963" cy="533"/>
          </a:xfrm>
        </p:grpSpPr>
        <p:sp>
          <p:nvSpPr>
            <p:cNvPr id="31" name="矩形 30"/>
            <p:cNvSpPr/>
            <p:nvPr/>
          </p:nvSpPr>
          <p:spPr>
            <a:xfrm>
              <a:off x="6983" y="4672"/>
              <a:ext cx="2973" cy="53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p>
          </p:txBody>
        </p:sp>
        <p:sp>
          <p:nvSpPr>
            <p:cNvPr id="30" name="矩形 29"/>
            <p:cNvSpPr/>
            <p:nvPr/>
          </p:nvSpPr>
          <p:spPr>
            <a:xfrm>
              <a:off x="5993" y="4672"/>
              <a:ext cx="990" cy="5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p>
          </p:txBody>
        </p:sp>
        <p:sp>
          <p:nvSpPr>
            <p:cNvPr id="14346" name="文本框 18"/>
            <p:cNvSpPr txBox="1">
              <a:spLocks noChangeArrowheads="1"/>
            </p:cNvSpPr>
            <p:nvPr/>
          </p:nvSpPr>
          <p:spPr bwMode="auto">
            <a:xfrm>
              <a:off x="6985" y="4673"/>
              <a:ext cx="2971"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900" b="1">
                  <a:solidFill>
                    <a:srgbClr val="FEA900"/>
                  </a:solidFill>
                  <a:sym typeface="微软雅黑" panose="020B0503020204020204" pitchFamily="34" charset="-122"/>
                </a:rPr>
                <a:t>品牌私域运营中心</a:t>
              </a:r>
            </a:p>
          </p:txBody>
        </p:sp>
        <p:sp>
          <p:nvSpPr>
            <p:cNvPr id="14347" name="文本框 26"/>
            <p:cNvSpPr txBox="1">
              <a:spLocks noChangeArrowheads="1"/>
            </p:cNvSpPr>
            <p:nvPr/>
          </p:nvSpPr>
          <p:spPr bwMode="auto">
            <a:xfrm>
              <a:off x="5994" y="4673"/>
              <a:ext cx="990"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900" b="1">
                  <a:sym typeface="微软雅黑" panose="020B0503020204020204" pitchFamily="34" charset="-122"/>
                </a:rPr>
                <a:t>点燃 </a:t>
              </a:r>
            </a:p>
          </p:txBody>
        </p:sp>
      </p:grpSp>
      <p:sp>
        <p:nvSpPr>
          <p:cNvPr id="14342" name="矩形 1"/>
          <p:cNvSpPr>
            <a:spLocks noChangeArrowheads="1"/>
          </p:cNvSpPr>
          <p:nvPr/>
        </p:nvSpPr>
        <p:spPr bwMode="auto">
          <a:xfrm>
            <a:off x="4528132" y="2915141"/>
            <a:ext cx="2520271" cy="107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nSpc>
                <a:spcPct val="150000"/>
              </a:lnSpc>
            </a:pPr>
            <a:r>
              <a:rPr lang="en-US" altLang="zh-CN" sz="2140" b="1" dirty="0"/>
              <a:t>   </a:t>
            </a:r>
            <a:r>
              <a:rPr lang="zh-CN" altLang="en-US" sz="2140" b="1" dirty="0"/>
              <a:t>姓名：伍灿标</a:t>
            </a:r>
            <a:endParaRPr lang="en-US" altLang="zh-CN" sz="2140" b="1" dirty="0"/>
          </a:p>
          <a:p>
            <a:pPr eaLnBrk="1" hangingPunct="1">
              <a:lnSpc>
                <a:spcPct val="150000"/>
              </a:lnSpc>
            </a:pPr>
            <a:r>
              <a:rPr lang="zh-CN" altLang="en-US" sz="2140" b="1" dirty="0"/>
              <a:t>   花名：星曜</a:t>
            </a:r>
          </a:p>
        </p:txBody>
      </p:sp>
      <p:pic>
        <p:nvPicPr>
          <p:cNvPr id="14345" name="图片 27"/>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2925" y="7940811"/>
            <a:ext cx="1362003" cy="136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17270" y="1555750"/>
            <a:ext cx="1681480" cy="368300"/>
          </a:xfrm>
          <a:prstGeom prst="rect">
            <a:avLst/>
          </a:prstGeom>
          <a:noFill/>
        </p:spPr>
        <p:txBody>
          <a:bodyPr wrap="none" rtlCol="0">
            <a:spAutoFit/>
          </a:bodyPr>
          <a:lstStyle/>
          <a:p>
            <a:pPr algn="l"/>
            <a:r>
              <a:rPr lang="zh-CN" altLang="en-US" b="1"/>
              <a:t>待优化的点1：</a:t>
            </a:r>
          </a:p>
        </p:txBody>
      </p:sp>
      <p:sp>
        <p:nvSpPr>
          <p:cNvPr id="2" name="文本框 1"/>
          <p:cNvSpPr txBox="1"/>
          <p:nvPr/>
        </p:nvSpPr>
        <p:spPr>
          <a:xfrm>
            <a:off x="1056640" y="2258695"/>
            <a:ext cx="7628255" cy="92202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l"/>
            <a:r>
              <a:rPr lang="zh-CN" altLang="en-US"/>
              <a:t>点击预约新品任务之后，没有增加抽奖码，会让用户觉得被欺骗了，已经完成任务了确拿不到抽奖吗，降低了用户的信任度。 建议优化下预约新品任务或者取消此任务。</a:t>
            </a:r>
          </a:p>
        </p:txBody>
      </p:sp>
      <p:sp>
        <p:nvSpPr>
          <p:cNvPr id="5" name="文本框 4"/>
          <p:cNvSpPr txBox="1"/>
          <p:nvPr/>
        </p:nvSpPr>
        <p:spPr>
          <a:xfrm>
            <a:off x="1137285" y="3963670"/>
            <a:ext cx="1681480" cy="368300"/>
          </a:xfrm>
          <a:prstGeom prst="rect">
            <a:avLst/>
          </a:prstGeom>
          <a:noFill/>
        </p:spPr>
        <p:txBody>
          <a:bodyPr wrap="none" rtlCol="0" anchor="t">
            <a:spAutoFit/>
          </a:bodyPr>
          <a:lstStyle/>
          <a:p>
            <a:pPr algn="l"/>
            <a:r>
              <a:rPr lang="zh-CN" altLang="en-US" b="1">
                <a:sym typeface="+mn-ea"/>
              </a:rPr>
              <a:t>待优化的点</a:t>
            </a:r>
            <a:r>
              <a:rPr lang="en-US" altLang="zh-CN" b="1">
                <a:sym typeface="+mn-ea"/>
              </a:rPr>
              <a:t>2</a:t>
            </a:r>
            <a:r>
              <a:rPr lang="zh-CN" altLang="en-US" b="1">
                <a:sym typeface="+mn-ea"/>
              </a:rPr>
              <a:t>：</a:t>
            </a:r>
            <a:endParaRPr lang="zh-CN" altLang="en-US"/>
          </a:p>
        </p:txBody>
      </p:sp>
      <p:sp>
        <p:nvSpPr>
          <p:cNvPr id="11" name="文本框 10"/>
          <p:cNvSpPr txBox="1"/>
          <p:nvPr/>
        </p:nvSpPr>
        <p:spPr>
          <a:xfrm>
            <a:off x="1056640" y="4547870"/>
            <a:ext cx="7369175" cy="119888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l"/>
            <a:r>
              <a:rPr lang="zh-CN" altLang="en-US"/>
              <a:t>完成新人任务之后，任务列表里面只剩下邀请用户参与抽奖和预约新品的任务，没有引导用户参与近期活动的任务，建议可以把近期的活动页面也添加进任务里面， 浏览指定页面或者下单商品可获得抽奖码的活动，可以增加活动的曝光，提高用户下单的几率</a:t>
            </a:r>
          </a:p>
        </p:txBody>
      </p:sp>
      <p:sp>
        <p:nvSpPr>
          <p:cNvPr id="6" name="文本框 5"/>
          <p:cNvSpPr txBox="1"/>
          <p:nvPr/>
        </p:nvSpPr>
        <p:spPr>
          <a:xfrm>
            <a:off x="1380490" y="0"/>
            <a:ext cx="3780155" cy="974725"/>
          </a:xfrm>
          <a:prstGeom prst="rect">
            <a:avLst/>
          </a:prstGeom>
          <a:noFill/>
          <a:effectLst/>
        </p:spPr>
        <p:txBody>
          <a:bodyPr wrap="square" rtlCol="0" anchor="t">
            <a:spAutoFit/>
          </a:bodyPr>
          <a:lstStyle/>
          <a:p>
            <a:pPr>
              <a:lnSpc>
                <a:spcPts val="6890"/>
              </a:lnSpc>
              <a:defRPr/>
            </a:pPr>
            <a:r>
              <a:rPr kumimoji="1" lang="zh-CN" altLang="en-US" b="1" dirty="0">
                <a:solidFill>
                  <a:schemeClr val="bg2">
                    <a:lumMod val="25000"/>
                  </a:schemeClr>
                </a:solidFill>
                <a:latin typeface="微软雅黑" panose="020B0503020204020204" pitchFamily="34" charset="-122"/>
                <a:ea typeface="微软雅黑" panose="020B0503020204020204" pitchFamily="34" charset="-122"/>
                <a:sym typeface="+mn-ea"/>
              </a:rPr>
              <a:t>待优化的点及改善方案</a:t>
            </a:r>
            <a:endParaRPr lang="zh-CN" altLang="en-US" b="1">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017270" y="2228850"/>
            <a:ext cx="9784080" cy="64516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none" rtlCol="0">
            <a:spAutoFit/>
          </a:bodyPr>
          <a:lstStyle/>
          <a:p>
            <a:pPr algn="l"/>
            <a:r>
              <a:rPr lang="zh-CN" altLang="en-US"/>
              <a:t>目前我们的项目都没有做日常的社交裂变活动，我们也可以参考五谷磨房的活动模式来制定活动</a:t>
            </a:r>
          </a:p>
          <a:p>
            <a:pPr algn="l"/>
            <a:r>
              <a:rPr lang="zh-CN" altLang="en-US"/>
              <a:t>来增加客户粘性。有赞商城也有免费的类似的抽奖活动可以设置。</a:t>
            </a:r>
          </a:p>
        </p:txBody>
      </p:sp>
      <p:sp>
        <p:nvSpPr>
          <p:cNvPr id="2" name="文本框 1"/>
          <p:cNvSpPr txBox="1"/>
          <p:nvPr/>
        </p:nvSpPr>
        <p:spPr>
          <a:xfrm>
            <a:off x="1333500" y="558165"/>
            <a:ext cx="2240280" cy="368300"/>
          </a:xfrm>
          <a:prstGeom prst="rect">
            <a:avLst/>
          </a:prstGeom>
          <a:noFill/>
        </p:spPr>
        <p:txBody>
          <a:bodyPr wrap="none" rtlCol="0" anchor="t">
            <a:spAutoFit/>
          </a:bodyPr>
          <a:lstStyle/>
          <a:p>
            <a:r>
              <a:rPr lang="zh-CN" altLang="en-US" b="1" dirty="0">
                <a:solidFill>
                  <a:schemeClr val="bg2">
                    <a:lumMod val="25000"/>
                  </a:schemeClr>
                </a:solidFill>
                <a:latin typeface="微软雅黑" panose="020B0503020204020204" pitchFamily="34" charset="-122"/>
                <a:ea typeface="微软雅黑" panose="020B0503020204020204" pitchFamily="34" charset="-122"/>
                <a:sym typeface="+mn-ea"/>
              </a:rPr>
              <a:t>针对案例的延伸思考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991705" y="4399387"/>
            <a:ext cx="10109380" cy="240630"/>
          </a:xfrm>
          <a:prstGeom prst="rect">
            <a:avLst/>
          </a:prstGeom>
          <a:solidFill>
            <a:srgbClr val="F3AB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CN" altLang="en-US" sz="2140">
              <a:latin typeface="微软雅黑" panose="020B0503020204020204" pitchFamily="34" charset="-122"/>
              <a:ea typeface="微软雅黑" panose="020B0503020204020204" pitchFamily="34" charset="-122"/>
            </a:endParaRPr>
          </a:p>
        </p:txBody>
      </p:sp>
      <p:sp>
        <p:nvSpPr>
          <p:cNvPr id="5" name="文本框 4"/>
          <p:cNvSpPr txBox="1"/>
          <p:nvPr/>
        </p:nvSpPr>
        <p:spPr>
          <a:xfrm>
            <a:off x="1431941" y="2977786"/>
            <a:ext cx="9093200" cy="974725"/>
          </a:xfrm>
          <a:prstGeom prst="rect">
            <a:avLst/>
          </a:prstGeom>
          <a:noFill/>
        </p:spPr>
        <p:txBody>
          <a:bodyPr wrap="none">
            <a:spAutoFit/>
          </a:bodyPr>
          <a:lstStyle/>
          <a:p>
            <a:pPr algn="l">
              <a:lnSpc>
                <a:spcPts val="6890"/>
              </a:lnSpc>
              <a:defRPr/>
            </a:pPr>
            <a:r>
              <a:rPr kumimoji="1" lang="zh-CN" sz="4800" b="1" dirty="0">
                <a:solidFill>
                  <a:schemeClr val="bg2">
                    <a:lumMod val="25000"/>
                  </a:schemeClr>
                </a:solidFill>
                <a:latin typeface="微软雅黑" panose="020B0503020204020204" pitchFamily="34" charset="-122"/>
                <a:ea typeface="微软雅黑" panose="020B0503020204020204" pitchFamily="34" charset="-122"/>
              </a:rPr>
              <a:t>有赞商城</a:t>
            </a:r>
            <a:r>
              <a:rPr kumimoji="1" lang="en-US" altLang="zh-CN" sz="4800" b="1" dirty="0">
                <a:solidFill>
                  <a:schemeClr val="bg2">
                    <a:lumMod val="25000"/>
                  </a:schemeClr>
                </a:solidFill>
                <a:latin typeface="微软雅黑" panose="020B0503020204020204" pitchFamily="34" charset="-122"/>
                <a:ea typeface="微软雅黑" panose="020B0503020204020204" pitchFamily="34" charset="-122"/>
              </a:rPr>
              <a:t>0</a:t>
            </a:r>
            <a:r>
              <a:rPr kumimoji="1" lang="zh-CN" altLang="en-US" sz="4800" b="1" dirty="0">
                <a:solidFill>
                  <a:schemeClr val="bg2">
                    <a:lumMod val="25000"/>
                  </a:schemeClr>
                </a:solidFill>
                <a:latin typeface="微软雅黑" panose="020B0503020204020204" pitchFamily="34" charset="-122"/>
                <a:ea typeface="微软雅黑" panose="020B0503020204020204" pitchFamily="34" charset="-122"/>
              </a:rPr>
              <a:t>元抽奖码活动设置教程</a:t>
            </a:r>
            <a:endParaRPr kumimoji="1" sz="4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197884" y="2692785"/>
            <a:ext cx="128277" cy="1426141"/>
          </a:xfrm>
          <a:prstGeom prst="rect">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CN" altLang="en-US" sz="214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447165" y="66675"/>
            <a:ext cx="1707515" cy="974725"/>
          </a:xfrm>
          <a:prstGeom prst="rect">
            <a:avLst/>
          </a:prstGeom>
          <a:noFill/>
        </p:spPr>
        <p:txBody>
          <a:bodyPr wrap="square" rtlCol="0" anchor="t">
            <a:spAutoFit/>
          </a:bodyPr>
          <a:lstStyle/>
          <a:p>
            <a:pPr>
              <a:lnSpc>
                <a:spcPts val="6890"/>
              </a:lnSpc>
              <a:defRPr/>
            </a:pPr>
            <a:r>
              <a:rPr kumimoji="1" lang="zh-CN" altLang="en-US" b="1" dirty="0">
                <a:solidFill>
                  <a:schemeClr val="bg2">
                    <a:lumMod val="25000"/>
                  </a:schemeClr>
                </a:solidFill>
                <a:latin typeface="微软雅黑" panose="020B0503020204020204" pitchFamily="34" charset="-122"/>
                <a:ea typeface="微软雅黑" panose="020B0503020204020204" pitchFamily="34" charset="-122"/>
                <a:sym typeface="+mn-ea"/>
              </a:rPr>
              <a:t>使用场景</a:t>
            </a:r>
          </a:p>
        </p:txBody>
      </p:sp>
      <p:sp>
        <p:nvSpPr>
          <p:cNvPr id="9" name="文本框 8"/>
          <p:cNvSpPr txBox="1"/>
          <p:nvPr/>
        </p:nvSpPr>
        <p:spPr>
          <a:xfrm>
            <a:off x="1299845" y="1977390"/>
            <a:ext cx="6012180" cy="1753235"/>
          </a:xfrm>
          <a:prstGeom prst="rect">
            <a:avLst/>
          </a:prstGeom>
          <a:noFill/>
        </p:spPr>
        <p:txBody>
          <a:bodyPr wrap="none" rtlCol="0">
            <a:spAutoFit/>
          </a:bodyPr>
          <a:lstStyle/>
          <a:p>
            <a:pPr marL="342900" indent="-342900">
              <a:buFont typeface="+mj-ea"/>
              <a:buAutoNum type="circleNumDbPlain"/>
            </a:pPr>
            <a:r>
              <a:rPr lang="zh-CN" altLang="en-US" b="1"/>
              <a:t>裂变、拉新、引流</a:t>
            </a:r>
            <a:r>
              <a:rPr lang="zh-CN" altLang="en-US"/>
              <a:t>，可代替日常活动中的定期秒杀</a:t>
            </a:r>
          </a:p>
          <a:p>
            <a:pPr marL="342900" indent="-342900">
              <a:buFont typeface="+mj-ea"/>
              <a:buAutoNum type="circleNumDbPlain"/>
            </a:pPr>
            <a:endParaRPr lang="zh-CN" altLang="en-US"/>
          </a:p>
          <a:p>
            <a:pPr marL="342900" indent="-342900">
              <a:buFont typeface="+mj-ea"/>
              <a:buAutoNum type="circleNumDbPlain"/>
            </a:pPr>
            <a:r>
              <a:rPr lang="zh-CN" altLang="en-US"/>
              <a:t>可和店铺大促活动搭配使用，为大促引流</a:t>
            </a:r>
          </a:p>
          <a:p>
            <a:pPr marL="342900" indent="-342900">
              <a:buFont typeface="+mj-ea"/>
              <a:buAutoNum type="circleNumDbPlain"/>
            </a:pPr>
            <a:endParaRPr lang="zh-CN" altLang="en-US"/>
          </a:p>
          <a:p>
            <a:pPr marL="342900" indent="-342900">
              <a:buFont typeface="+mj-ea"/>
              <a:buAutoNum type="circleNumDbPlain"/>
            </a:pPr>
            <a:r>
              <a:rPr lang="zh-CN" altLang="en-US"/>
              <a:t>可通过周年庆、会员日、折扣日、积分兑换、优惠券等</a:t>
            </a:r>
          </a:p>
          <a:p>
            <a:r>
              <a:rPr lang="zh-CN" altLang="en-US"/>
              <a:t>形式进行新客承接转化，促进老客增购</a:t>
            </a:r>
            <a:r>
              <a:rPr lang="en-US" altLang="zh-CN"/>
              <a:t>go</a:t>
            </a:r>
            <a:r>
              <a:rPr lang="zh-CN" altLang="en-US"/>
              <a:t>，提高销量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rPr>
              <a:t>主要功能</a:t>
            </a:r>
          </a:p>
        </p:txBody>
      </p:sp>
      <p:sp>
        <p:nvSpPr>
          <p:cNvPr id="9" name="文本框 8"/>
          <p:cNvSpPr txBox="1"/>
          <p:nvPr/>
        </p:nvSpPr>
        <p:spPr>
          <a:xfrm>
            <a:off x="1614805" y="1828800"/>
            <a:ext cx="3346450" cy="3415030"/>
          </a:xfrm>
          <a:prstGeom prst="rect">
            <a:avLst/>
          </a:prstGeom>
          <a:noFill/>
        </p:spPr>
        <p:txBody>
          <a:bodyPr wrap="square" rtlCol="0">
            <a:spAutoFit/>
          </a:bodyPr>
          <a:lstStyle/>
          <a:p>
            <a:pPr algn="l"/>
            <a:r>
              <a:rPr lang="zh-CN" altLang="en-US"/>
              <a:t>0元抽奖-</a:t>
            </a:r>
            <a:r>
              <a:rPr lang="zh-CN" altLang="en-US">
                <a:solidFill>
                  <a:srgbClr val="FF0000"/>
                </a:solidFill>
              </a:rPr>
              <a:t>抽奖码抽奖</a:t>
            </a:r>
            <a:r>
              <a:rPr lang="zh-CN" altLang="en-US"/>
              <a:t>，是一款让消费者一键参与抽奖，</a:t>
            </a:r>
            <a:r>
              <a:rPr lang="zh-CN" altLang="en-US">
                <a:solidFill>
                  <a:srgbClr val="FF0000"/>
                </a:solidFill>
              </a:rPr>
              <a:t>完成邀请好友等任务可以提高中奖率</a:t>
            </a:r>
            <a:r>
              <a:rPr lang="zh-CN" altLang="en-US"/>
              <a:t>，通过奖</a:t>
            </a:r>
            <a:r>
              <a:rPr lang="zh-CN" altLang="en-US">
                <a:solidFill>
                  <a:srgbClr val="FF0000"/>
                </a:solidFill>
              </a:rPr>
              <a:t>品对用户的吸引力</a:t>
            </a:r>
            <a:r>
              <a:rPr lang="zh-CN" altLang="en-US"/>
              <a:t>，促使用户源源不断的邀请好友参与，为店铺不断的吸引粉丝，实现用户数量的裂变。开奖后，一等奖用户获得实物奖品，需要商家进行发货，二等奖用户获得一张优惠券，商家可以通过设置有吸引力的优惠券，促使用户转化。</a:t>
            </a:r>
          </a:p>
        </p:txBody>
      </p:sp>
      <p:pic>
        <p:nvPicPr>
          <p:cNvPr id="11" name="图片 10"/>
          <p:cNvPicPr>
            <a:picLocks noChangeAspect="1"/>
          </p:cNvPicPr>
          <p:nvPr/>
        </p:nvPicPr>
        <p:blipFill>
          <a:blip r:embed="rId6"/>
          <a:stretch>
            <a:fillRect/>
          </a:stretch>
        </p:blipFill>
        <p:spPr>
          <a:xfrm>
            <a:off x="6671945" y="1028700"/>
            <a:ext cx="3095625" cy="5524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rPr>
              <a:t>后台设置</a:t>
            </a:r>
          </a:p>
        </p:txBody>
      </p:sp>
      <p:sp>
        <p:nvSpPr>
          <p:cNvPr id="8" name="文本框 7"/>
          <p:cNvSpPr txBox="1"/>
          <p:nvPr/>
        </p:nvSpPr>
        <p:spPr>
          <a:xfrm>
            <a:off x="2600325" y="1752600"/>
            <a:ext cx="309880" cy="368300"/>
          </a:xfrm>
          <a:prstGeom prst="rect">
            <a:avLst/>
          </a:prstGeom>
          <a:noFill/>
        </p:spPr>
        <p:txBody>
          <a:bodyPr wrap="none" rtlCol="0">
            <a:spAutoFit/>
          </a:bodyPr>
          <a:lstStyle/>
          <a:p>
            <a:endParaRPr lang="zh-CN" altLang="en-US"/>
          </a:p>
        </p:txBody>
      </p:sp>
      <p:sp>
        <p:nvSpPr>
          <p:cNvPr id="9" name="文本框 8"/>
          <p:cNvSpPr txBox="1"/>
          <p:nvPr/>
        </p:nvSpPr>
        <p:spPr>
          <a:xfrm>
            <a:off x="1179830" y="1384300"/>
            <a:ext cx="8288020" cy="368300"/>
          </a:xfrm>
          <a:prstGeom prst="rect">
            <a:avLst/>
          </a:prstGeom>
          <a:noFill/>
        </p:spPr>
        <p:txBody>
          <a:bodyPr wrap="none" rtlCol="0">
            <a:spAutoFit/>
          </a:bodyPr>
          <a:lstStyle/>
          <a:p>
            <a:pPr algn="l"/>
            <a:r>
              <a:rPr lang="en-US" altLang="zh-CN" b="1"/>
              <a:t>1</a:t>
            </a:r>
            <a:r>
              <a:rPr lang="zh-CN" altLang="en-US" b="1"/>
              <a:t>、操作路径</a:t>
            </a:r>
            <a:r>
              <a:rPr lang="zh-CN" altLang="en-US"/>
              <a:t>：PC端商城单店店铺后台 - 应用 - 营销玩法 - 0元抽奖 - 抽奖码抽奖</a:t>
            </a:r>
          </a:p>
        </p:txBody>
      </p:sp>
      <p:pic>
        <p:nvPicPr>
          <p:cNvPr id="11" name="图片 10"/>
          <p:cNvPicPr>
            <a:picLocks noChangeAspect="1"/>
          </p:cNvPicPr>
          <p:nvPr/>
        </p:nvPicPr>
        <p:blipFill>
          <a:blip r:embed="rId6"/>
          <a:stretch>
            <a:fillRect/>
          </a:stretch>
        </p:blipFill>
        <p:spPr>
          <a:xfrm>
            <a:off x="1179830" y="1895475"/>
            <a:ext cx="9380855" cy="47237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后台设置</a:t>
            </a:r>
            <a:endParaRPr kumimoji="1"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600325" y="1752600"/>
            <a:ext cx="309880" cy="368300"/>
          </a:xfrm>
          <a:prstGeom prst="rect">
            <a:avLst/>
          </a:prstGeom>
          <a:noFill/>
        </p:spPr>
        <p:txBody>
          <a:bodyPr wrap="none" rtlCol="0">
            <a:spAutoFit/>
          </a:bodyPr>
          <a:lstStyle/>
          <a:p>
            <a:endParaRPr lang="zh-CN" altLang="en-US"/>
          </a:p>
        </p:txBody>
      </p:sp>
      <p:sp>
        <p:nvSpPr>
          <p:cNvPr id="9" name="文本框 8"/>
          <p:cNvSpPr txBox="1"/>
          <p:nvPr/>
        </p:nvSpPr>
        <p:spPr>
          <a:xfrm>
            <a:off x="1179830" y="1187450"/>
            <a:ext cx="2824480" cy="368300"/>
          </a:xfrm>
          <a:prstGeom prst="rect">
            <a:avLst/>
          </a:prstGeom>
          <a:noFill/>
        </p:spPr>
        <p:txBody>
          <a:bodyPr wrap="none" rtlCol="0">
            <a:spAutoFit/>
          </a:bodyPr>
          <a:lstStyle/>
          <a:p>
            <a:pPr algn="l"/>
            <a:r>
              <a:rPr lang="en-US" altLang="zh-CN" b="1"/>
              <a:t>2</a:t>
            </a:r>
            <a:r>
              <a:rPr lang="zh-CN" altLang="en-US" b="1"/>
              <a:t>、创建抽奖码抽奖活动</a:t>
            </a:r>
            <a:r>
              <a:rPr lang="en-US" altLang="zh-CN" b="1"/>
              <a:t>。</a:t>
            </a:r>
          </a:p>
        </p:txBody>
      </p:sp>
      <p:pic>
        <p:nvPicPr>
          <p:cNvPr id="2" name="图片 1"/>
          <p:cNvPicPr>
            <a:picLocks noChangeAspect="1"/>
          </p:cNvPicPr>
          <p:nvPr/>
        </p:nvPicPr>
        <p:blipFill>
          <a:blip r:embed="rId6"/>
          <a:stretch>
            <a:fillRect/>
          </a:stretch>
        </p:blipFill>
        <p:spPr>
          <a:xfrm>
            <a:off x="1490345" y="2548890"/>
            <a:ext cx="7913370" cy="4098290"/>
          </a:xfrm>
          <a:prstGeom prst="rect">
            <a:avLst/>
          </a:prstGeom>
        </p:spPr>
      </p:pic>
      <p:sp>
        <p:nvSpPr>
          <p:cNvPr id="7" name="文本框 6"/>
          <p:cNvSpPr txBox="1"/>
          <p:nvPr/>
        </p:nvSpPr>
        <p:spPr>
          <a:xfrm>
            <a:off x="1357630" y="1624330"/>
            <a:ext cx="6148070" cy="737235"/>
          </a:xfrm>
          <a:prstGeom prst="rect">
            <a:avLst/>
          </a:prstGeom>
          <a:noFill/>
        </p:spPr>
        <p:txBody>
          <a:bodyPr wrap="none" rtlCol="0">
            <a:spAutoFit/>
          </a:bodyPr>
          <a:lstStyle/>
          <a:p>
            <a:pPr algn="l"/>
            <a:r>
              <a:rPr lang="zh-CN" altLang="en-US" sz="1400"/>
              <a:t>2.1 点击「立即新建」进入活动创建页面；</a:t>
            </a:r>
          </a:p>
          <a:p>
            <a:pPr algn="l"/>
            <a:r>
              <a:rPr lang="zh-CN" altLang="en-US" sz="1400"/>
              <a:t>2.2 可以在列表页查看活动数据、编辑活动、失效活动、推广活动；</a:t>
            </a:r>
          </a:p>
          <a:p>
            <a:pPr algn="l"/>
            <a:r>
              <a:rPr lang="zh-CN" altLang="en-US" sz="1400"/>
              <a:t>2.3 无用户参与的活动可以操作失效，一旦用户参与活动后不支持失效活动。</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后台设置</a:t>
            </a:r>
            <a:endParaRPr kumimoji="1"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600325" y="1752600"/>
            <a:ext cx="309880" cy="368300"/>
          </a:xfrm>
          <a:prstGeom prst="rect">
            <a:avLst/>
          </a:prstGeom>
          <a:noFill/>
        </p:spPr>
        <p:txBody>
          <a:bodyPr wrap="none" rtlCol="0">
            <a:spAutoFit/>
          </a:bodyPr>
          <a:lstStyle/>
          <a:p>
            <a:endParaRPr lang="zh-CN" altLang="en-US"/>
          </a:p>
        </p:txBody>
      </p:sp>
      <p:sp>
        <p:nvSpPr>
          <p:cNvPr id="10" name="文本框 9"/>
          <p:cNvSpPr txBox="1"/>
          <p:nvPr/>
        </p:nvSpPr>
        <p:spPr>
          <a:xfrm>
            <a:off x="894080" y="1271270"/>
            <a:ext cx="2821940" cy="4831080"/>
          </a:xfrm>
          <a:prstGeom prst="rect">
            <a:avLst/>
          </a:prstGeom>
          <a:noFill/>
        </p:spPr>
        <p:txBody>
          <a:bodyPr wrap="square" rtlCol="0">
            <a:spAutoFit/>
          </a:bodyPr>
          <a:lstStyle/>
          <a:p>
            <a:pPr algn="l"/>
            <a:r>
              <a:rPr lang="zh-CN" altLang="en-US" sz="1400"/>
              <a:t>2.4 根据页面信息进行创建</a:t>
            </a:r>
          </a:p>
          <a:p>
            <a:pPr algn="l"/>
            <a:endParaRPr lang="zh-CN" altLang="en-US" sz="1400"/>
          </a:p>
          <a:p>
            <a:pPr algn="l"/>
            <a:r>
              <a:rPr lang="zh-CN" altLang="en-US" sz="1400"/>
              <a:t>（1）活动名称最多20个字；</a:t>
            </a:r>
          </a:p>
          <a:p>
            <a:pPr algn="l"/>
            <a:endParaRPr lang="zh-CN" altLang="en-US" sz="1400"/>
          </a:p>
          <a:p>
            <a:pPr algn="l"/>
            <a:r>
              <a:rPr lang="zh-CN" altLang="en-US" sz="1400"/>
              <a:t>（2）活动时间最长设置为7天；</a:t>
            </a:r>
          </a:p>
          <a:p>
            <a:pPr algn="l"/>
            <a:r>
              <a:rPr lang="zh-CN" altLang="en-US" sz="1400"/>
              <a:t>（3）一等奖：必选，仅支持选择商品，支持运费为0或0元运费模板的实物商品、虚拟商品及电子卡券商品，奖品数量需要小于等于商品库存数；</a:t>
            </a:r>
          </a:p>
          <a:p>
            <a:pPr algn="l"/>
            <a:endParaRPr lang="zh-CN" altLang="en-US" sz="1400"/>
          </a:p>
          <a:p>
            <a:pPr algn="l"/>
            <a:r>
              <a:rPr lang="zh-CN" altLang="en-US" sz="1400"/>
              <a:t>（4）二等奖：非必选，支持商品（同一等奖）或优惠券，优惠券需要为未开始或进行中，且库存大于0，奖品数量需要小于等于优惠券库存数；</a:t>
            </a:r>
          </a:p>
          <a:p>
            <a:pPr algn="l"/>
            <a:endParaRPr lang="zh-CN" altLang="en-US" sz="1400"/>
          </a:p>
          <a:p>
            <a:pPr algn="l"/>
            <a:r>
              <a:rPr lang="zh-CN" altLang="en-US" sz="1400"/>
              <a:t>建议为抽奖码抽奖活动设置独立的优惠券（不设置领取人及领取次数限制，且不在其他渠道推广，否则用户可能会因为领取身份不符而无法得到奖品）；</a:t>
            </a:r>
          </a:p>
        </p:txBody>
      </p:sp>
      <p:pic>
        <p:nvPicPr>
          <p:cNvPr id="11" name="图片 10"/>
          <p:cNvPicPr>
            <a:picLocks noChangeAspect="1"/>
          </p:cNvPicPr>
          <p:nvPr/>
        </p:nvPicPr>
        <p:blipFill>
          <a:blip r:embed="rId6"/>
          <a:stretch>
            <a:fillRect/>
          </a:stretch>
        </p:blipFill>
        <p:spPr>
          <a:xfrm>
            <a:off x="4326255" y="884555"/>
            <a:ext cx="7108825" cy="560451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后台设置</a:t>
            </a:r>
            <a:endParaRPr kumimoji="1" lang="zh-CN" altLang="en-US" sz="28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600325" y="1752600"/>
            <a:ext cx="309880" cy="368300"/>
          </a:xfrm>
          <a:prstGeom prst="rect">
            <a:avLst/>
          </a:prstGeom>
          <a:noFill/>
        </p:spPr>
        <p:txBody>
          <a:bodyPr wrap="none" rtlCol="0">
            <a:spAutoFit/>
          </a:bodyPr>
          <a:lstStyle/>
          <a:p>
            <a:endParaRPr lang="zh-CN" altLang="en-US"/>
          </a:p>
        </p:txBody>
      </p:sp>
      <p:sp>
        <p:nvSpPr>
          <p:cNvPr id="10" name="文本框 9"/>
          <p:cNvSpPr txBox="1"/>
          <p:nvPr/>
        </p:nvSpPr>
        <p:spPr>
          <a:xfrm>
            <a:off x="828040" y="1078230"/>
            <a:ext cx="3519805" cy="5477510"/>
          </a:xfrm>
          <a:prstGeom prst="rect">
            <a:avLst/>
          </a:prstGeom>
          <a:noFill/>
        </p:spPr>
        <p:txBody>
          <a:bodyPr wrap="square" rtlCol="0">
            <a:spAutoFit/>
          </a:bodyPr>
          <a:lstStyle/>
          <a:p>
            <a:pPr algn="l"/>
            <a:r>
              <a:rPr lang="zh-CN" altLang="en-US" sz="1400"/>
              <a:t>（5）任务额外抽奖码：</a:t>
            </a:r>
          </a:p>
          <a:p>
            <a:pPr algn="l"/>
            <a:endParaRPr lang="zh-CN" altLang="en-US" sz="1400"/>
          </a:p>
          <a:p>
            <a:pPr algn="l"/>
            <a:r>
              <a:rPr lang="zh-CN" altLang="en-US" sz="1400"/>
              <a:t>-裂变玩法：用户每邀请一名好友获得一张抽奖码（默认开启）；</a:t>
            </a:r>
          </a:p>
          <a:p>
            <a:pPr algn="l"/>
            <a:endParaRPr lang="zh-CN" altLang="en-US" sz="1400"/>
          </a:p>
          <a:p>
            <a:pPr algn="l"/>
            <a:r>
              <a:rPr lang="zh-CN" altLang="en-US" sz="1400"/>
              <a:t>-涨粉玩法：</a:t>
            </a:r>
            <a:r>
              <a:rPr lang="zh-CN" altLang="en-US" sz="1400">
                <a:solidFill>
                  <a:srgbClr val="FF0000"/>
                </a:solidFill>
              </a:rPr>
              <a:t>首次关注</a:t>
            </a:r>
            <a:r>
              <a:rPr lang="zh-CN" altLang="en-US" sz="1400"/>
              <a:t>新用户可获得</a:t>
            </a:r>
            <a:r>
              <a:rPr lang="zh-CN" altLang="en-US" sz="1400">
                <a:solidFill>
                  <a:srgbClr val="FF0000"/>
                </a:solidFill>
              </a:rPr>
              <a:t>3张抽奖码</a:t>
            </a:r>
            <a:r>
              <a:rPr lang="zh-CN" altLang="en-US" sz="1400"/>
              <a:t>，</a:t>
            </a:r>
            <a:r>
              <a:rPr lang="zh-CN" altLang="en-US" sz="1400">
                <a:solidFill>
                  <a:srgbClr val="FF0000"/>
                </a:solidFill>
              </a:rPr>
              <a:t>已关注</a:t>
            </a:r>
            <a:r>
              <a:rPr lang="zh-CN" altLang="en-US" sz="1400"/>
              <a:t>用户可获得</a:t>
            </a:r>
            <a:r>
              <a:rPr lang="zh-CN" altLang="en-US" sz="1400">
                <a:solidFill>
                  <a:srgbClr val="FF0000"/>
                </a:solidFill>
              </a:rPr>
              <a:t>1张抽奖码</a:t>
            </a:r>
            <a:r>
              <a:rPr lang="zh-CN" altLang="en-US" sz="1400"/>
              <a:t>（选择性开启，仅支持绑定认证服务号的商家）；</a:t>
            </a:r>
          </a:p>
          <a:p>
            <a:pPr algn="l"/>
            <a:endParaRPr lang="zh-CN" altLang="en-US" sz="1400"/>
          </a:p>
          <a:p>
            <a:pPr algn="l"/>
            <a:r>
              <a:rPr lang="zh-CN" altLang="en-US" sz="1400"/>
              <a:t>-导流玩法：用户</a:t>
            </a:r>
            <a:r>
              <a:rPr lang="zh-CN" altLang="en-US" sz="1400">
                <a:solidFill>
                  <a:srgbClr val="FF0000"/>
                </a:solidFill>
              </a:rPr>
              <a:t>浏览指定页面</a:t>
            </a:r>
            <a:r>
              <a:rPr lang="zh-CN" altLang="en-US" sz="1400"/>
              <a:t>30秒可获得</a:t>
            </a:r>
            <a:r>
              <a:rPr lang="zh-CN" altLang="en-US" sz="1400">
                <a:solidFill>
                  <a:srgbClr val="FF0000"/>
                </a:solidFill>
              </a:rPr>
              <a:t>指定数量抽奖码</a:t>
            </a:r>
            <a:r>
              <a:rPr lang="zh-CN" altLang="en-US" sz="1400"/>
              <a:t>，最多添加5个指定页面；</a:t>
            </a:r>
          </a:p>
          <a:p>
            <a:pPr algn="l"/>
            <a:endParaRPr lang="zh-CN" altLang="en-US" sz="1400"/>
          </a:p>
          <a:p>
            <a:pPr algn="l"/>
            <a:r>
              <a:rPr lang="zh-CN" altLang="en-US" sz="1400"/>
              <a:t>-转化玩法：用户</a:t>
            </a:r>
            <a:r>
              <a:rPr lang="zh-CN" altLang="en-US" sz="1400">
                <a:solidFill>
                  <a:srgbClr val="FF0000"/>
                </a:solidFill>
              </a:rPr>
              <a:t>购买指定商品</a:t>
            </a:r>
            <a:r>
              <a:rPr lang="zh-CN" altLang="en-US" sz="1400"/>
              <a:t>可获得</a:t>
            </a:r>
            <a:r>
              <a:rPr lang="zh-CN" altLang="en-US" sz="1400">
                <a:solidFill>
                  <a:srgbClr val="FF0000"/>
                </a:solidFill>
              </a:rPr>
              <a:t>指定数量抽奖码</a:t>
            </a:r>
            <a:r>
              <a:rPr lang="zh-CN" altLang="en-US" sz="1400"/>
              <a:t>，</a:t>
            </a:r>
            <a:r>
              <a:rPr lang="zh-CN" altLang="en-US" sz="1400">
                <a:solidFill>
                  <a:srgbClr val="FF0000"/>
                </a:solidFill>
              </a:rPr>
              <a:t>最多添加20个商品</a:t>
            </a:r>
            <a:r>
              <a:rPr lang="zh-CN" altLang="en-US" sz="1400"/>
              <a:t>（仅通过活动进入商详页加购或直接下单可获得抽奖码，如订单全额退款，则用户获得的抽奖码会收回）；</a:t>
            </a:r>
          </a:p>
          <a:p>
            <a:pPr algn="l"/>
            <a:endParaRPr lang="zh-CN" altLang="en-US" sz="1400"/>
          </a:p>
          <a:p>
            <a:pPr algn="l"/>
            <a:endParaRPr lang="zh-CN" altLang="en-US" sz="1400"/>
          </a:p>
          <a:p>
            <a:pPr algn="l"/>
            <a:r>
              <a:rPr lang="zh-CN" altLang="en-US" sz="1400"/>
              <a:t>（6）抽奖码排行榜：</a:t>
            </a:r>
          </a:p>
          <a:p>
            <a:pPr algn="l"/>
            <a:endParaRPr lang="zh-CN" altLang="en-US" sz="1400"/>
          </a:p>
          <a:p>
            <a:pPr algn="l"/>
            <a:r>
              <a:rPr lang="zh-CN" altLang="en-US" sz="1400"/>
              <a:t>开启后用户可以看到抽奖码数量的排行榜，且抽奖码数量的</a:t>
            </a:r>
            <a:r>
              <a:rPr lang="zh-CN" altLang="en-US" sz="1400">
                <a:solidFill>
                  <a:srgbClr val="FF0000"/>
                </a:solidFill>
              </a:rPr>
              <a:t>前x名额外获得一等奖</a:t>
            </a:r>
            <a:r>
              <a:rPr lang="zh-CN" altLang="en-US" sz="1400"/>
              <a:t>（排行榜获得的一等奖不占用抽奖的一等奖数量，且排行榜获奖用户不再参与抽奖）</a:t>
            </a:r>
          </a:p>
        </p:txBody>
      </p:sp>
      <p:pic>
        <p:nvPicPr>
          <p:cNvPr id="9" name="图片 8"/>
          <p:cNvPicPr>
            <a:picLocks noChangeAspect="1"/>
          </p:cNvPicPr>
          <p:nvPr/>
        </p:nvPicPr>
        <p:blipFill>
          <a:blip r:embed="rId6"/>
          <a:stretch>
            <a:fillRect/>
          </a:stretch>
        </p:blipFill>
        <p:spPr>
          <a:xfrm>
            <a:off x="4413885" y="1271270"/>
            <a:ext cx="7485380" cy="509143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活动玩法</a:t>
            </a:r>
          </a:p>
        </p:txBody>
      </p:sp>
      <p:sp>
        <p:nvSpPr>
          <p:cNvPr id="8" name="文本框 7"/>
          <p:cNvSpPr txBox="1"/>
          <p:nvPr/>
        </p:nvSpPr>
        <p:spPr>
          <a:xfrm>
            <a:off x="2600325" y="1752600"/>
            <a:ext cx="309880" cy="368300"/>
          </a:xfrm>
          <a:prstGeom prst="rect">
            <a:avLst/>
          </a:prstGeom>
          <a:noFill/>
        </p:spPr>
        <p:txBody>
          <a:bodyPr wrap="none" rtlCol="0">
            <a:spAutoFit/>
          </a:bodyPr>
          <a:lstStyle/>
          <a:p>
            <a:endParaRPr lang="zh-CN" altLang="en-US"/>
          </a:p>
        </p:txBody>
      </p:sp>
      <p:sp>
        <p:nvSpPr>
          <p:cNvPr id="12" name="文本框 11"/>
          <p:cNvSpPr txBox="1"/>
          <p:nvPr/>
        </p:nvSpPr>
        <p:spPr>
          <a:xfrm>
            <a:off x="770255" y="1266825"/>
            <a:ext cx="3035300" cy="4399915"/>
          </a:xfrm>
          <a:prstGeom prst="rect">
            <a:avLst/>
          </a:prstGeom>
          <a:noFill/>
        </p:spPr>
        <p:txBody>
          <a:bodyPr wrap="square" rtlCol="0" anchor="t">
            <a:spAutoFit/>
          </a:bodyPr>
          <a:lstStyle/>
          <a:p>
            <a:r>
              <a:rPr lang="zh-CN" altLang="en-US" sz="1400"/>
              <a:t>1、用户首次参与活动获得抽奖码，完成任务可获得更多的抽奖码；</a:t>
            </a:r>
          </a:p>
          <a:p>
            <a:endParaRPr lang="zh-CN" altLang="en-US" sz="1400"/>
          </a:p>
          <a:p>
            <a:r>
              <a:rPr lang="zh-CN" altLang="en-US" sz="1400"/>
              <a:t>-每邀请一名好友，额外获得一个抽奖码；</a:t>
            </a:r>
          </a:p>
          <a:p>
            <a:endParaRPr lang="zh-CN" altLang="en-US" sz="1400"/>
          </a:p>
          <a:p>
            <a:r>
              <a:rPr lang="zh-CN" altLang="en-US" sz="1400"/>
              <a:t>-关注公众号获得额外抽奖码；</a:t>
            </a:r>
          </a:p>
          <a:p>
            <a:endParaRPr lang="zh-CN" altLang="en-US" sz="1400"/>
          </a:p>
          <a:p>
            <a:r>
              <a:rPr lang="zh-CN" altLang="en-US" sz="1400"/>
              <a:t>-浏览指定页面30秒可获得额外抽奖码；</a:t>
            </a:r>
          </a:p>
          <a:p>
            <a:endParaRPr lang="zh-CN" altLang="en-US" sz="1400"/>
          </a:p>
          <a:p>
            <a:r>
              <a:rPr lang="zh-CN" altLang="en-US" sz="1400"/>
              <a:t>-购买指定商品可获得额外抽奖码；</a:t>
            </a:r>
          </a:p>
          <a:p>
            <a:endParaRPr lang="zh-CN" altLang="en-US" sz="1400"/>
          </a:p>
          <a:p>
            <a:r>
              <a:rPr lang="zh-CN" altLang="en-US" sz="1400"/>
              <a:t>2、排行榜：如果开启排行榜，用户可以看到抽奖码获得情况，展示前x名必得一等奖；</a:t>
            </a:r>
          </a:p>
          <a:p>
            <a:r>
              <a:rPr lang="zh-CN" altLang="en-US" sz="1400"/>
              <a:t>3、抽中一等奖的用户，需要在7天内提交订单，逾期奖品失效；</a:t>
            </a:r>
          </a:p>
          <a:p>
            <a:r>
              <a:rPr lang="zh-CN" altLang="en-US" sz="1400"/>
              <a:t>4、订阅开奖通知消息后，用户可以收到开奖通知；</a:t>
            </a:r>
          </a:p>
        </p:txBody>
      </p:sp>
      <p:pic>
        <p:nvPicPr>
          <p:cNvPr id="15" name="图片 14" descr="151359eltmgijnttqsmqt3"/>
          <p:cNvPicPr>
            <a:picLocks noChangeAspect="1"/>
          </p:cNvPicPr>
          <p:nvPr/>
        </p:nvPicPr>
        <p:blipFill>
          <a:blip r:embed="rId6"/>
          <a:stretch>
            <a:fillRect/>
          </a:stretch>
        </p:blipFill>
        <p:spPr>
          <a:xfrm>
            <a:off x="3881755" y="1266825"/>
            <a:ext cx="7857490" cy="432435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29"/>
          <p:cNvSpPr txBox="1"/>
          <p:nvPr/>
        </p:nvSpPr>
        <p:spPr>
          <a:xfrm>
            <a:off x="1316893" y="490032"/>
            <a:ext cx="665480" cy="383540"/>
          </a:xfrm>
          <a:prstGeom prst="rect">
            <a:avLst/>
          </a:prstGeom>
          <a:noFill/>
          <a:ln w="9525">
            <a:noFill/>
          </a:ln>
        </p:spPr>
        <p:txBody>
          <a:bodyPr wrap="none" anchor="t">
            <a:spAutoFit/>
          </a:bodyPr>
          <a:lstStyle/>
          <a:p>
            <a:pPr algn="ctr"/>
            <a:r>
              <a:rPr lang="zh-CN" altLang="en-US" sz="1900" b="1" dirty="0">
                <a:latin typeface="Calibri" panose="020F0502020204030204" pitchFamily="34" charset="0"/>
                <a:ea typeface="微软雅黑" panose="020B0503020204020204" pitchFamily="34" charset="-122"/>
                <a:sym typeface="微软雅黑" panose="020B0503020204020204" pitchFamily="34" charset="-122"/>
              </a:rPr>
              <a:t>目录</a:t>
            </a:r>
          </a:p>
        </p:txBody>
      </p:sp>
      <p:grpSp>
        <p:nvGrpSpPr>
          <p:cNvPr id="36" name="组合 35"/>
          <p:cNvGrpSpPr/>
          <p:nvPr/>
        </p:nvGrpSpPr>
        <p:grpSpPr>
          <a:xfrm>
            <a:off x="894140" y="558696"/>
            <a:ext cx="405941" cy="332756"/>
            <a:chOff x="4729" y="1585"/>
            <a:chExt cx="842" cy="708"/>
          </a:xfrm>
        </p:grpSpPr>
        <p:pic>
          <p:nvPicPr>
            <p:cNvPr id="33" name="图片 32"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5" y="1585"/>
              <a:ext cx="337" cy="709"/>
            </a:xfrm>
            <a:prstGeom prst="rect">
              <a:avLst/>
            </a:prstGeom>
          </p:spPr>
        </p:pic>
        <p:pic>
          <p:nvPicPr>
            <p:cNvPr id="34" name="图片 33" descr="resourc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2" y="1585"/>
              <a:ext cx="337" cy="709"/>
            </a:xfrm>
            <a:prstGeom prst="rect">
              <a:avLst/>
            </a:prstGeom>
          </p:spPr>
        </p:pic>
        <p:pic>
          <p:nvPicPr>
            <p:cNvPr id="35" name="图片 34" descr="resource"/>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9" y="1585"/>
              <a:ext cx="337" cy="709"/>
            </a:xfrm>
            <a:prstGeom prst="rect">
              <a:avLst/>
            </a:prstGeom>
          </p:spPr>
        </p:pic>
      </p:grpSp>
      <p:grpSp>
        <p:nvGrpSpPr>
          <p:cNvPr id="5123" name="组合 1"/>
          <p:cNvGrpSpPr/>
          <p:nvPr/>
        </p:nvGrpSpPr>
        <p:grpSpPr>
          <a:xfrm>
            <a:off x="10688184" y="454192"/>
            <a:ext cx="747003" cy="316911"/>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140" strike="noStrike" noProof="1">
                <a:solidFill>
                  <a:schemeClr val="tx1"/>
                </a:solidFill>
              </a:endParaRPr>
            </a:p>
          </p:txBody>
        </p:sp>
        <p:pic>
          <p:nvPicPr>
            <p:cNvPr id="5125" name="图片 5" descr="黑色ROI"/>
            <p:cNvPicPr>
              <a:picLocks noChangeAspect="1"/>
            </p:cNvPicPr>
            <p:nvPr/>
          </p:nvPicPr>
          <p:blipFill>
            <a:blip r:embed="rId6"/>
            <a:stretch>
              <a:fillRect/>
            </a:stretch>
          </p:blipFill>
          <p:spPr>
            <a:xfrm>
              <a:off x="12670" y="1476"/>
              <a:ext cx="680" cy="411"/>
            </a:xfrm>
            <a:prstGeom prst="rect">
              <a:avLst/>
            </a:prstGeom>
            <a:noFill/>
            <a:ln w="9525">
              <a:noFill/>
            </a:ln>
          </p:spPr>
        </p:pic>
      </p:grpSp>
      <p:sp>
        <p:nvSpPr>
          <p:cNvPr id="3" name="矩形 2"/>
          <p:cNvSpPr/>
          <p:nvPr/>
        </p:nvSpPr>
        <p:spPr>
          <a:xfrm>
            <a:off x="122615" y="150485"/>
            <a:ext cx="11933190" cy="65645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140" strike="noStrike" noProof="1">
              <a:solidFill>
                <a:schemeClr val="tx1"/>
              </a:solidFill>
            </a:endParaRPr>
          </a:p>
        </p:txBody>
      </p:sp>
      <p:graphicFrame>
        <p:nvGraphicFramePr>
          <p:cNvPr id="5" name="图示 4"/>
          <p:cNvGraphicFramePr/>
          <p:nvPr/>
        </p:nvGraphicFramePr>
        <p:xfrm>
          <a:off x="1909110" y="1740163"/>
          <a:ext cx="6263638" cy="38697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1945640"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rPr>
              <a:t>中奖机制</a:t>
            </a:r>
          </a:p>
        </p:txBody>
      </p:sp>
      <p:grpSp>
        <p:nvGrpSpPr>
          <p:cNvPr id="2" name="组合 1"/>
          <p:cNvGrpSpPr/>
          <p:nvPr/>
        </p:nvGrpSpPr>
        <p:grpSpPr bwMode="auto">
          <a:xfrm>
            <a:off x="2923391" y="2636839"/>
            <a:ext cx="6440487" cy="1230312"/>
            <a:chOff x="2922847" y="2636911"/>
            <a:chExt cx="6440416" cy="1229529"/>
          </a:xfrm>
        </p:grpSpPr>
        <p:sp>
          <p:nvSpPr>
            <p:cNvPr id="6" name="直接连接符 5"/>
            <p:cNvSpPr>
              <a:spLocks noChangeShapeType="1"/>
            </p:cNvSpPr>
            <p:nvPr/>
          </p:nvSpPr>
          <p:spPr bwMode="auto">
            <a:xfrm>
              <a:off x="2922847" y="3186087"/>
              <a:ext cx="1839656" cy="680353"/>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425">
                <a:solidFill>
                  <a:schemeClr val="accent2"/>
                </a:solidFill>
                <a:cs typeface="+mn-ea"/>
                <a:sym typeface="+mn-lt"/>
              </a:endParaRPr>
            </a:p>
          </p:txBody>
        </p:sp>
        <p:sp>
          <p:nvSpPr>
            <p:cNvPr id="7" name="直接连接符 158"/>
            <p:cNvSpPr>
              <a:spLocks noChangeShapeType="1"/>
            </p:cNvSpPr>
            <p:nvPr/>
          </p:nvSpPr>
          <p:spPr bwMode="auto">
            <a:xfrm flipV="1">
              <a:off x="4762503" y="2636911"/>
              <a:ext cx="2628847" cy="1229527"/>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425">
                <a:solidFill>
                  <a:schemeClr val="accent2"/>
                </a:solidFill>
                <a:cs typeface="+mn-ea"/>
                <a:sym typeface="+mn-lt"/>
              </a:endParaRPr>
            </a:p>
          </p:txBody>
        </p:sp>
        <p:sp>
          <p:nvSpPr>
            <p:cNvPr id="8" name="直接连接符 159"/>
            <p:cNvSpPr>
              <a:spLocks noChangeShapeType="1"/>
            </p:cNvSpPr>
            <p:nvPr/>
          </p:nvSpPr>
          <p:spPr bwMode="auto">
            <a:xfrm>
              <a:off x="7391350" y="2636912"/>
              <a:ext cx="1971913" cy="961472"/>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1425">
                <a:solidFill>
                  <a:schemeClr val="accent2"/>
                </a:solidFill>
                <a:cs typeface="+mn-ea"/>
                <a:sym typeface="+mn-lt"/>
              </a:endParaRPr>
            </a:p>
          </p:txBody>
        </p:sp>
      </p:grpSp>
      <p:grpSp>
        <p:nvGrpSpPr>
          <p:cNvPr id="17" name="组合 16"/>
          <p:cNvGrpSpPr/>
          <p:nvPr/>
        </p:nvGrpSpPr>
        <p:grpSpPr bwMode="auto">
          <a:xfrm>
            <a:off x="2102644" y="2789240"/>
            <a:ext cx="863600" cy="909637"/>
            <a:chOff x="2102110" y="2789212"/>
            <a:chExt cx="863600" cy="909637"/>
          </a:xfrm>
          <a:solidFill>
            <a:schemeClr val="accent2"/>
          </a:solidFill>
        </p:grpSpPr>
        <p:sp>
          <p:nvSpPr>
            <p:cNvPr id="18" name="矩形 2"/>
            <p:cNvSpPr>
              <a:spLocks noChangeArrowheads="1"/>
            </p:cNvSpPr>
            <p:nvPr/>
          </p:nvSpPr>
          <p:spPr bwMode="auto">
            <a:xfrm>
              <a:off x="2102110" y="2789212"/>
              <a:ext cx="863600" cy="909637"/>
            </a:xfrm>
            <a:prstGeom prst="rect">
              <a:avLst/>
            </a:prstGeom>
            <a:grpFill/>
            <a:ln>
              <a:noFill/>
            </a:ln>
            <a:effectLst/>
          </p:spPr>
          <p:txBody>
            <a:bodyPr anchor="ctr"/>
            <a:lstStyle/>
            <a:p>
              <a:pPr algn="ctr" defTabSz="685165" eaLnBrk="1" fontAlgn="auto" hangingPunct="1">
                <a:spcBef>
                  <a:spcPts val="0"/>
                </a:spcBef>
                <a:spcAft>
                  <a:spcPts val="0"/>
                </a:spcAft>
                <a:defRPr/>
              </a:pPr>
              <a:endParaRPr lang="zh-CN" altLang="zh-CN" sz="1465">
                <a:solidFill>
                  <a:schemeClr val="bg1"/>
                </a:solidFill>
                <a:cs typeface="+mn-ea"/>
                <a:sym typeface="+mn-lt"/>
              </a:endParaRPr>
            </a:p>
          </p:txBody>
        </p:sp>
        <p:sp>
          <p:nvSpPr>
            <p:cNvPr id="19" name="文本框 19"/>
            <p:cNvSpPr>
              <a:spLocks noChangeArrowheads="1"/>
            </p:cNvSpPr>
            <p:nvPr/>
          </p:nvSpPr>
          <p:spPr bwMode="auto">
            <a:xfrm>
              <a:off x="2129162" y="2895217"/>
              <a:ext cx="809497" cy="666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dirty="0">
                  <a:solidFill>
                    <a:schemeClr val="bg1"/>
                  </a:solidFill>
                  <a:latin typeface="+mn-lt"/>
                  <a:ea typeface="+mn-ea"/>
                  <a:cs typeface="+mn-ea"/>
                  <a:sym typeface="+mn-lt"/>
                </a:rPr>
                <a:t>01</a:t>
              </a:r>
              <a:endParaRPr lang="zh-CN" altLang="en-US" sz="3735" dirty="0">
                <a:solidFill>
                  <a:schemeClr val="bg1"/>
                </a:solidFill>
                <a:latin typeface="+mn-lt"/>
                <a:ea typeface="+mn-ea"/>
                <a:cs typeface="+mn-ea"/>
                <a:sym typeface="+mn-lt"/>
              </a:endParaRPr>
            </a:p>
          </p:txBody>
        </p:sp>
      </p:grpSp>
      <p:grpSp>
        <p:nvGrpSpPr>
          <p:cNvPr id="20" name="组合 19"/>
          <p:cNvGrpSpPr/>
          <p:nvPr/>
        </p:nvGrpSpPr>
        <p:grpSpPr bwMode="auto">
          <a:xfrm>
            <a:off x="4144485" y="2930525"/>
            <a:ext cx="1180043" cy="1244600"/>
            <a:chOff x="4197139" y="3106258"/>
            <a:chExt cx="1181100" cy="1244600"/>
          </a:xfrm>
          <a:solidFill>
            <a:schemeClr val="accent1"/>
          </a:solidFill>
        </p:grpSpPr>
        <p:sp>
          <p:nvSpPr>
            <p:cNvPr id="21" name="矩形 150"/>
            <p:cNvSpPr>
              <a:spLocks noChangeArrowheads="1"/>
            </p:cNvSpPr>
            <p:nvPr/>
          </p:nvSpPr>
          <p:spPr bwMode="auto">
            <a:xfrm>
              <a:off x="4197139" y="3106258"/>
              <a:ext cx="1181100" cy="1244600"/>
            </a:xfrm>
            <a:prstGeom prst="rect">
              <a:avLst/>
            </a:prstGeom>
            <a:grpFill/>
            <a:ln>
              <a:noFill/>
            </a:ln>
            <a:effectLst/>
          </p:spPr>
          <p:txBody>
            <a:bodyPr anchor="ctr"/>
            <a:lstStyle/>
            <a:p>
              <a:pPr algn="ctr" defTabSz="685165" eaLnBrk="1" fontAlgn="auto" hangingPunct="1">
                <a:spcBef>
                  <a:spcPts val="0"/>
                </a:spcBef>
                <a:spcAft>
                  <a:spcPts val="0"/>
                </a:spcAft>
                <a:defRPr/>
              </a:pPr>
              <a:endParaRPr lang="zh-CN" altLang="zh-CN" sz="1465">
                <a:solidFill>
                  <a:schemeClr val="bg1"/>
                </a:solidFill>
                <a:cs typeface="+mn-ea"/>
                <a:sym typeface="+mn-lt"/>
              </a:endParaRPr>
            </a:p>
          </p:txBody>
        </p:sp>
        <p:sp>
          <p:nvSpPr>
            <p:cNvPr id="22" name="文本框 19"/>
            <p:cNvSpPr>
              <a:spLocks noChangeArrowheads="1"/>
            </p:cNvSpPr>
            <p:nvPr/>
          </p:nvSpPr>
          <p:spPr bwMode="auto">
            <a:xfrm>
              <a:off x="4224463" y="3338709"/>
              <a:ext cx="1126448" cy="74803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265" dirty="0">
                  <a:solidFill>
                    <a:schemeClr val="bg1"/>
                  </a:solidFill>
                  <a:latin typeface="+mn-lt"/>
                  <a:ea typeface="+mn-ea"/>
                  <a:cs typeface="+mn-ea"/>
                  <a:sym typeface="+mn-lt"/>
                </a:rPr>
                <a:t>02</a:t>
              </a:r>
              <a:endParaRPr lang="zh-CN" altLang="en-US" sz="4265" dirty="0">
                <a:solidFill>
                  <a:schemeClr val="bg1"/>
                </a:solidFill>
                <a:latin typeface="+mn-lt"/>
                <a:ea typeface="+mn-ea"/>
                <a:cs typeface="+mn-ea"/>
                <a:sym typeface="+mn-lt"/>
              </a:endParaRPr>
            </a:p>
          </p:txBody>
        </p:sp>
      </p:grpSp>
      <p:grpSp>
        <p:nvGrpSpPr>
          <p:cNvPr id="23" name="组合 22"/>
          <p:cNvGrpSpPr/>
          <p:nvPr/>
        </p:nvGrpSpPr>
        <p:grpSpPr bwMode="auto">
          <a:xfrm>
            <a:off x="6654195" y="2000053"/>
            <a:ext cx="1377771" cy="1452563"/>
            <a:chOff x="6534338" y="2152171"/>
            <a:chExt cx="1377950" cy="1452562"/>
          </a:xfrm>
          <a:solidFill>
            <a:schemeClr val="accent2"/>
          </a:solidFill>
        </p:grpSpPr>
        <p:sp>
          <p:nvSpPr>
            <p:cNvPr id="24" name="矩形 156"/>
            <p:cNvSpPr>
              <a:spLocks noChangeArrowheads="1"/>
            </p:cNvSpPr>
            <p:nvPr/>
          </p:nvSpPr>
          <p:spPr bwMode="auto">
            <a:xfrm>
              <a:off x="6534338" y="2152171"/>
              <a:ext cx="1377950" cy="1452562"/>
            </a:xfrm>
            <a:prstGeom prst="rect">
              <a:avLst/>
            </a:prstGeom>
            <a:grpFill/>
            <a:ln>
              <a:noFill/>
            </a:ln>
            <a:effectLst/>
          </p:spPr>
          <p:txBody>
            <a:bodyPr anchor="ctr"/>
            <a:lstStyle/>
            <a:p>
              <a:pPr algn="ctr" defTabSz="685165" eaLnBrk="1" fontAlgn="auto" hangingPunct="1">
                <a:spcBef>
                  <a:spcPts val="0"/>
                </a:spcBef>
                <a:spcAft>
                  <a:spcPts val="0"/>
                </a:spcAft>
                <a:defRPr/>
              </a:pPr>
              <a:endParaRPr lang="zh-CN" altLang="zh-CN" sz="1465">
                <a:solidFill>
                  <a:schemeClr val="bg1"/>
                </a:solidFill>
                <a:cs typeface="+mn-ea"/>
                <a:sym typeface="+mn-lt"/>
              </a:endParaRPr>
            </a:p>
          </p:txBody>
        </p:sp>
        <p:sp>
          <p:nvSpPr>
            <p:cNvPr id="25" name="文本框 19"/>
            <p:cNvSpPr>
              <a:spLocks noChangeArrowheads="1"/>
            </p:cNvSpPr>
            <p:nvPr/>
          </p:nvSpPr>
          <p:spPr bwMode="auto">
            <a:xfrm>
              <a:off x="6824482" y="2447566"/>
              <a:ext cx="797664" cy="829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165" eaLnBrk="1" fontAlgn="auto" hangingPunct="1">
                <a:spcBef>
                  <a:spcPts val="0"/>
                </a:spcBef>
                <a:spcAft>
                  <a:spcPts val="0"/>
                </a:spcAft>
                <a:defRPr/>
              </a:pPr>
              <a:r>
                <a:rPr lang="en-US" sz="4800" spc="-113" dirty="0">
                  <a:solidFill>
                    <a:schemeClr val="bg1"/>
                  </a:solidFill>
                  <a:cs typeface="+mn-ea"/>
                  <a:sym typeface="+mn-lt"/>
                </a:rPr>
                <a:t>03</a:t>
              </a:r>
              <a:endParaRPr lang="zh-CN" altLang="en-US" sz="1865" spc="-113" dirty="0">
                <a:solidFill>
                  <a:schemeClr val="bg1"/>
                </a:solidFill>
                <a:cs typeface="+mn-ea"/>
                <a:sym typeface="+mn-lt"/>
              </a:endParaRPr>
            </a:p>
          </p:txBody>
        </p:sp>
      </p:grpSp>
      <p:grpSp>
        <p:nvGrpSpPr>
          <p:cNvPr id="29" name="组合 28"/>
          <p:cNvGrpSpPr/>
          <p:nvPr/>
        </p:nvGrpSpPr>
        <p:grpSpPr bwMode="auto">
          <a:xfrm>
            <a:off x="9076539" y="2757488"/>
            <a:ext cx="1181100" cy="1244600"/>
            <a:chOff x="9036558" y="2991386"/>
            <a:chExt cx="1181100" cy="1244600"/>
          </a:xfrm>
          <a:solidFill>
            <a:schemeClr val="accent1"/>
          </a:solidFill>
        </p:grpSpPr>
        <p:sp>
          <p:nvSpPr>
            <p:cNvPr id="30" name="矩形 157"/>
            <p:cNvSpPr>
              <a:spLocks noChangeArrowheads="1"/>
            </p:cNvSpPr>
            <p:nvPr/>
          </p:nvSpPr>
          <p:spPr bwMode="auto">
            <a:xfrm>
              <a:off x="9036558" y="2991386"/>
              <a:ext cx="1181100" cy="1244600"/>
            </a:xfrm>
            <a:prstGeom prst="rect">
              <a:avLst/>
            </a:prstGeom>
            <a:grpFill/>
            <a:ln>
              <a:noFill/>
            </a:ln>
            <a:effectLst/>
          </p:spPr>
          <p:txBody>
            <a:bodyPr anchor="ctr"/>
            <a:lstStyle/>
            <a:p>
              <a:pPr algn="ctr" defTabSz="685165" eaLnBrk="1" fontAlgn="auto" hangingPunct="1">
                <a:spcBef>
                  <a:spcPts val="0"/>
                </a:spcBef>
                <a:spcAft>
                  <a:spcPts val="0"/>
                </a:spcAft>
                <a:defRPr/>
              </a:pPr>
              <a:endParaRPr lang="zh-CN" altLang="zh-CN" sz="1465">
                <a:solidFill>
                  <a:schemeClr val="bg1"/>
                </a:solidFill>
                <a:cs typeface="+mn-ea"/>
                <a:sym typeface="+mn-lt"/>
              </a:endParaRPr>
            </a:p>
          </p:txBody>
        </p:sp>
        <p:sp>
          <p:nvSpPr>
            <p:cNvPr id="31" name="文本框 19"/>
            <p:cNvSpPr>
              <a:spLocks noChangeArrowheads="1"/>
            </p:cNvSpPr>
            <p:nvPr/>
          </p:nvSpPr>
          <p:spPr bwMode="auto">
            <a:xfrm>
              <a:off x="9285479" y="3264873"/>
              <a:ext cx="683260" cy="6661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735" dirty="0">
                  <a:solidFill>
                    <a:schemeClr val="bg1"/>
                  </a:solidFill>
                  <a:latin typeface="+mn-lt"/>
                  <a:ea typeface="+mn-ea"/>
                  <a:cs typeface="+mn-ea"/>
                  <a:sym typeface="+mn-lt"/>
                </a:rPr>
                <a:t>04</a:t>
              </a:r>
              <a:endParaRPr lang="zh-CN" altLang="en-US" sz="2135" dirty="0">
                <a:solidFill>
                  <a:schemeClr val="bg1"/>
                </a:solidFill>
                <a:latin typeface="+mn-lt"/>
                <a:ea typeface="+mn-ea"/>
                <a:cs typeface="+mn-ea"/>
                <a:sym typeface="+mn-lt"/>
              </a:endParaRPr>
            </a:p>
          </p:txBody>
        </p:sp>
      </p:grpSp>
      <p:sp>
        <p:nvSpPr>
          <p:cNvPr id="10" name="TextBox 11"/>
          <p:cNvSpPr txBox="1">
            <a:spLocks noChangeArrowheads="1"/>
          </p:cNvSpPr>
          <p:nvPr/>
        </p:nvSpPr>
        <p:spPr bwMode="auto">
          <a:xfrm flipH="1">
            <a:off x="3696335" y="5129530"/>
            <a:ext cx="2717800" cy="141859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tx1">
                    <a:lumMod val="75000"/>
                    <a:lumOff val="25000"/>
                  </a:schemeClr>
                </a:solidFill>
                <a:latin typeface="+mn-lt"/>
                <a:ea typeface="+mn-ea"/>
                <a:cs typeface="+mn-ea"/>
                <a:sym typeface="+mn-lt"/>
              </a:rPr>
              <a:t>按照用户拥有的抽奖码抽奖，如果开启排行榜，则会先让排行榜用户中奖，剔除所有排行榜中奖用户的抽奖码，从剩下的用户中随机抽取中奖者，同一个中奖者仅能在同一个活动中中奖一次，先抽二等奖，再抽一等奖。</a:t>
            </a:r>
          </a:p>
        </p:txBody>
      </p:sp>
      <p:sp>
        <p:nvSpPr>
          <p:cNvPr id="12" name="TextBox 11"/>
          <p:cNvSpPr txBox="1">
            <a:spLocks noChangeArrowheads="1"/>
          </p:cNvSpPr>
          <p:nvPr/>
        </p:nvSpPr>
        <p:spPr bwMode="auto">
          <a:xfrm flipH="1">
            <a:off x="3696077" y="4633576"/>
            <a:ext cx="2171700" cy="4203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135" b="1" kern="0" dirty="0">
                <a:solidFill>
                  <a:schemeClr val="tx1">
                    <a:lumMod val="75000"/>
                    <a:lumOff val="25000"/>
                  </a:schemeClr>
                </a:solidFill>
                <a:latin typeface="+mn-lt"/>
                <a:ea typeface="+mn-ea"/>
                <a:cs typeface="+mn-ea"/>
                <a:sym typeface="+mn-lt"/>
              </a:rPr>
              <a:t>抽奖机制  </a:t>
            </a:r>
            <a:endParaRPr lang="en-US" altLang="zh-CN" sz="2135" b="1" kern="0" dirty="0">
              <a:solidFill>
                <a:schemeClr val="tx1">
                  <a:lumMod val="75000"/>
                  <a:lumOff val="25000"/>
                </a:schemeClr>
              </a:solidFill>
              <a:latin typeface="+mn-lt"/>
              <a:ea typeface="+mn-ea"/>
              <a:cs typeface="+mn-ea"/>
              <a:sym typeface="+mn-lt"/>
            </a:endParaRPr>
          </a:p>
        </p:txBody>
      </p:sp>
      <p:sp>
        <p:nvSpPr>
          <p:cNvPr id="36" name="TextBox 11"/>
          <p:cNvSpPr txBox="1">
            <a:spLocks noChangeArrowheads="1"/>
          </p:cNvSpPr>
          <p:nvPr/>
        </p:nvSpPr>
        <p:spPr bwMode="auto">
          <a:xfrm flipH="1">
            <a:off x="6192320" y="4022275"/>
            <a:ext cx="2784000" cy="141859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tx1">
                    <a:lumMod val="75000"/>
                    <a:lumOff val="25000"/>
                  </a:schemeClr>
                </a:solidFill>
                <a:latin typeface="+mn-lt"/>
                <a:ea typeface="+mn-ea"/>
                <a:cs typeface="+mn-ea"/>
                <a:sym typeface="+mn-lt"/>
              </a:rPr>
              <a:t>抽奖码抽奖的中奖率由商家设置的奖品数量及实际发放出去的抽奖码数决定；奖品数/发出的抽奖码数，即为中奖率。举例：1个奖品，发出100个抽奖码，则中奖率为1%。</a:t>
            </a:r>
          </a:p>
          <a:p>
            <a:pPr lvl="0" eaLnBrk="1" hangingPunct="1">
              <a:lnSpc>
                <a:spcPct val="120000"/>
              </a:lnSpc>
              <a:defRPr/>
            </a:pPr>
            <a:endParaRPr lang="zh-CN" altLang="en-US" sz="1200" dirty="0">
              <a:solidFill>
                <a:schemeClr val="tx1">
                  <a:lumMod val="75000"/>
                  <a:lumOff val="25000"/>
                </a:schemeClr>
              </a:solidFill>
              <a:latin typeface="+mn-lt"/>
              <a:ea typeface="+mn-ea"/>
              <a:cs typeface="+mn-ea"/>
              <a:sym typeface="+mn-lt"/>
            </a:endParaRPr>
          </a:p>
        </p:txBody>
      </p:sp>
      <p:sp>
        <p:nvSpPr>
          <p:cNvPr id="37" name="TextBox 11"/>
          <p:cNvSpPr txBox="1">
            <a:spLocks noChangeArrowheads="1"/>
          </p:cNvSpPr>
          <p:nvPr/>
        </p:nvSpPr>
        <p:spPr bwMode="auto">
          <a:xfrm flipH="1">
            <a:off x="6192341" y="3621021"/>
            <a:ext cx="2171700" cy="4203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135" b="1" kern="0" dirty="0">
                <a:solidFill>
                  <a:schemeClr val="tx1">
                    <a:lumMod val="75000"/>
                    <a:lumOff val="25000"/>
                  </a:schemeClr>
                </a:solidFill>
                <a:latin typeface="+mn-lt"/>
                <a:ea typeface="+mn-ea"/>
                <a:cs typeface="+mn-ea"/>
                <a:sym typeface="+mn-lt"/>
              </a:rPr>
              <a:t>中奖率    </a:t>
            </a:r>
            <a:endParaRPr lang="en-US" altLang="zh-CN" sz="2135" b="1" kern="0" dirty="0">
              <a:solidFill>
                <a:schemeClr val="tx1">
                  <a:lumMod val="75000"/>
                  <a:lumOff val="25000"/>
                </a:schemeClr>
              </a:solidFill>
              <a:latin typeface="+mn-lt"/>
              <a:ea typeface="+mn-ea"/>
              <a:cs typeface="+mn-ea"/>
              <a:sym typeface="+mn-lt"/>
            </a:endParaRPr>
          </a:p>
        </p:txBody>
      </p:sp>
      <p:sp>
        <p:nvSpPr>
          <p:cNvPr id="39" name="TextBox 11"/>
          <p:cNvSpPr txBox="1">
            <a:spLocks noChangeArrowheads="1"/>
          </p:cNvSpPr>
          <p:nvPr/>
        </p:nvSpPr>
        <p:spPr bwMode="auto">
          <a:xfrm flipH="1">
            <a:off x="8880640" y="4633576"/>
            <a:ext cx="2171700" cy="4203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135" b="1" kern="0" dirty="0">
                <a:solidFill>
                  <a:schemeClr val="tx1">
                    <a:lumMod val="75000"/>
                    <a:lumOff val="25000"/>
                  </a:schemeClr>
                </a:solidFill>
                <a:latin typeface="+mn-lt"/>
                <a:ea typeface="+mn-ea"/>
                <a:cs typeface="+mn-ea"/>
                <a:sym typeface="+mn-lt"/>
              </a:rPr>
              <a:t>奖品数量    </a:t>
            </a:r>
            <a:endParaRPr lang="en-US" altLang="zh-CN" sz="2135" b="1" kern="0" dirty="0">
              <a:solidFill>
                <a:schemeClr val="tx1">
                  <a:lumMod val="75000"/>
                  <a:lumOff val="25000"/>
                </a:schemeClr>
              </a:solidFill>
              <a:latin typeface="+mn-lt"/>
              <a:ea typeface="+mn-ea"/>
              <a:cs typeface="+mn-ea"/>
              <a:sym typeface="+mn-lt"/>
            </a:endParaRPr>
          </a:p>
        </p:txBody>
      </p:sp>
      <p:sp>
        <p:nvSpPr>
          <p:cNvPr id="32" name="TextBox 11"/>
          <p:cNvSpPr txBox="1">
            <a:spLocks noChangeArrowheads="1"/>
          </p:cNvSpPr>
          <p:nvPr/>
        </p:nvSpPr>
        <p:spPr bwMode="auto">
          <a:xfrm flipH="1">
            <a:off x="911733" y="4243480"/>
            <a:ext cx="2784000" cy="119697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200" dirty="0">
                <a:solidFill>
                  <a:schemeClr val="tx1">
                    <a:lumMod val="75000"/>
                    <a:lumOff val="25000"/>
                  </a:schemeClr>
                </a:solidFill>
                <a:latin typeface="+mn-lt"/>
                <a:ea typeface="+mn-ea"/>
                <a:cs typeface="+mn-ea"/>
                <a:sym typeface="+mn-lt"/>
              </a:rPr>
              <a:t>所有拥有抽奖码的用户均有抽奖资格（参与活动即拥有一个抽奖码，完成任务获得更多的抽奖码），拥有多个抽奖码中奖率会增加，但一名用户仍仅能中一个奖品；</a:t>
            </a:r>
          </a:p>
        </p:txBody>
      </p:sp>
      <p:sp>
        <p:nvSpPr>
          <p:cNvPr id="13" name="TextBox 11"/>
          <p:cNvSpPr txBox="1">
            <a:spLocks noChangeArrowheads="1"/>
          </p:cNvSpPr>
          <p:nvPr/>
        </p:nvSpPr>
        <p:spPr bwMode="auto">
          <a:xfrm flipH="1">
            <a:off x="911755" y="3866991"/>
            <a:ext cx="2171700" cy="420370"/>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135" b="1" kern="0" dirty="0">
                <a:solidFill>
                  <a:schemeClr val="tx1">
                    <a:lumMod val="75000"/>
                    <a:lumOff val="25000"/>
                  </a:schemeClr>
                </a:solidFill>
                <a:latin typeface="+mn-lt"/>
                <a:ea typeface="+mn-ea"/>
                <a:cs typeface="+mn-ea"/>
                <a:sym typeface="+mn-lt"/>
              </a:rPr>
              <a:t>抽奖资格   </a:t>
            </a:r>
            <a:endParaRPr lang="en-US" altLang="zh-CN" sz="2135" b="1" kern="0" dirty="0">
              <a:solidFill>
                <a:schemeClr val="tx1">
                  <a:lumMod val="75000"/>
                  <a:lumOff val="25000"/>
                </a:schemeClr>
              </a:solidFill>
              <a:latin typeface="+mn-lt"/>
              <a:ea typeface="+mn-ea"/>
              <a:cs typeface="+mn-ea"/>
              <a:sym typeface="+mn-lt"/>
            </a:endParaRPr>
          </a:p>
        </p:txBody>
      </p:sp>
      <p:sp>
        <p:nvSpPr>
          <p:cNvPr id="15" name="文本框 14"/>
          <p:cNvSpPr txBox="1"/>
          <p:nvPr/>
        </p:nvSpPr>
        <p:spPr>
          <a:xfrm>
            <a:off x="8880475" y="5053965"/>
            <a:ext cx="3131185" cy="1568450"/>
          </a:xfrm>
          <a:prstGeom prst="rect">
            <a:avLst/>
          </a:prstGeom>
          <a:noFill/>
        </p:spPr>
        <p:txBody>
          <a:bodyPr wrap="square" rtlCol="0" anchor="t">
            <a:spAutoFit/>
          </a:bodyPr>
          <a:lstStyle/>
          <a:p>
            <a:r>
              <a:rPr lang="zh-CN" altLang="en-US" sz="1200"/>
              <a:t>抽奖码后台设置的一二等奖的数量，为中奖人数，不是一个用户中的奖品数量。</a:t>
            </a:r>
          </a:p>
          <a:p>
            <a:endParaRPr lang="zh-CN" altLang="en-US" sz="1200"/>
          </a:p>
          <a:p>
            <a:r>
              <a:rPr lang="zh-CN" altLang="en-US" sz="1200">
                <a:solidFill>
                  <a:srgbClr val="FF0000"/>
                </a:solidFill>
              </a:rPr>
              <a:t>友情提示：为保证用户利益，活动设置后，一旦由用户参与，不允许减少奖品数量，但可以增加，因此，不确定活动效果的时候，可以先设置少量奖品，如果活动参与人数远超预期，可以补加奖品数量。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300"/>
                                        <p:tgtEl>
                                          <p:spTgt spid="17"/>
                                        </p:tgtEl>
                                        <p:attrNameLst>
                                          <p:attrName>ppt_y</p:attrName>
                                        </p:attrNameLst>
                                      </p:cBhvr>
                                      <p:tavLst>
                                        <p:tav tm="0">
                                          <p:val>
                                            <p:strVal val="#ppt_y+#ppt_h*1.125000"/>
                                          </p:val>
                                        </p:tav>
                                        <p:tav tm="100000">
                                          <p:val>
                                            <p:strVal val="#ppt_y"/>
                                          </p:val>
                                        </p:tav>
                                      </p:tavLst>
                                    </p:anim>
                                    <p:animEffect transition="in" filter="wipe(up)">
                                      <p:cBhvr>
                                        <p:cTn id="8" dur="300"/>
                                        <p:tgtEl>
                                          <p:spTgt spid="1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300"/>
                                        <p:tgtEl>
                                          <p:spTgt spid="20"/>
                                        </p:tgtEl>
                                        <p:attrNameLst>
                                          <p:attrName>ppt_y</p:attrName>
                                        </p:attrNameLst>
                                      </p:cBhvr>
                                      <p:tavLst>
                                        <p:tav tm="0">
                                          <p:val>
                                            <p:strVal val="#ppt_y+#ppt_h*1.125000"/>
                                          </p:val>
                                        </p:tav>
                                        <p:tav tm="100000">
                                          <p:val>
                                            <p:strVal val="#ppt_y"/>
                                          </p:val>
                                        </p:tav>
                                      </p:tavLst>
                                    </p:anim>
                                    <p:animEffect transition="in" filter="wipe(up)">
                                      <p:cBhvr>
                                        <p:cTn id="13" dur="300"/>
                                        <p:tgtEl>
                                          <p:spTgt spid="20"/>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300"/>
                                        <p:tgtEl>
                                          <p:spTgt spid="23"/>
                                        </p:tgtEl>
                                        <p:attrNameLst>
                                          <p:attrName>ppt_y</p:attrName>
                                        </p:attrNameLst>
                                      </p:cBhvr>
                                      <p:tavLst>
                                        <p:tav tm="0">
                                          <p:val>
                                            <p:strVal val="#ppt_y+#ppt_h*1.125000"/>
                                          </p:val>
                                        </p:tav>
                                        <p:tav tm="100000">
                                          <p:val>
                                            <p:strVal val="#ppt_y"/>
                                          </p:val>
                                        </p:tav>
                                      </p:tavLst>
                                    </p:anim>
                                    <p:animEffect transition="in" filter="wipe(up)">
                                      <p:cBhvr>
                                        <p:cTn id="18" dur="300"/>
                                        <p:tgtEl>
                                          <p:spTgt spid="23"/>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300"/>
                                        <p:tgtEl>
                                          <p:spTgt spid="29"/>
                                        </p:tgtEl>
                                        <p:attrNameLst>
                                          <p:attrName>ppt_y</p:attrName>
                                        </p:attrNameLst>
                                      </p:cBhvr>
                                      <p:tavLst>
                                        <p:tav tm="0">
                                          <p:val>
                                            <p:strVal val="#ppt_y+#ppt_h*1.125000"/>
                                          </p:val>
                                        </p:tav>
                                        <p:tav tm="100000">
                                          <p:val>
                                            <p:strVal val="#ppt_y"/>
                                          </p:val>
                                        </p:tav>
                                      </p:tavLst>
                                    </p:anim>
                                    <p:animEffect transition="in" filter="wipe(up)">
                                      <p:cBhvr>
                                        <p:cTn id="23" dur="300"/>
                                        <p:tgtEl>
                                          <p:spTgt spid="29"/>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3500"/>
                            </p:stCondLst>
                            <p:childTnLst>
                              <p:par>
                                <p:cTn id="38" presetID="4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75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4000"/>
                            </p:stCondLst>
                            <p:childTnLst>
                              <p:par>
                                <p:cTn id="47" presetID="47"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anim calcmode="lin" valueType="num">
                                      <p:cBhvr>
                                        <p:cTn id="50" dur="500" fill="hold"/>
                                        <p:tgtEl>
                                          <p:spTgt spid="39"/>
                                        </p:tgtEl>
                                        <p:attrNameLst>
                                          <p:attrName>ppt_x</p:attrName>
                                        </p:attrNameLst>
                                      </p:cBhvr>
                                      <p:tavLst>
                                        <p:tav tm="0">
                                          <p:val>
                                            <p:strVal val="#ppt_x"/>
                                          </p:val>
                                        </p:tav>
                                        <p:tav tm="100000">
                                          <p:val>
                                            <p:strVal val="#ppt_x"/>
                                          </p:val>
                                        </p:tav>
                                      </p:tavLst>
                                    </p:anim>
                                    <p:anim calcmode="lin" valueType="num">
                                      <p:cBhvr>
                                        <p:cTn id="51" dur="500" fill="hold"/>
                                        <p:tgtEl>
                                          <p:spTgt spid="3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7"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anim calcmode="lin" valueType="num">
                                      <p:cBhvr>
                                        <p:cTn id="56" dur="500" fill="hold"/>
                                        <p:tgtEl>
                                          <p:spTgt spid="13"/>
                                        </p:tgtEl>
                                        <p:attrNameLst>
                                          <p:attrName>ppt_x</p:attrName>
                                        </p:attrNameLst>
                                      </p:cBhvr>
                                      <p:tavLst>
                                        <p:tav tm="0">
                                          <p:val>
                                            <p:strVal val="#ppt_x"/>
                                          </p:val>
                                        </p:tav>
                                        <p:tav tm="100000">
                                          <p:val>
                                            <p:strVal val="#ppt_x"/>
                                          </p:val>
                                        </p:tav>
                                      </p:tavLst>
                                    </p:anim>
                                    <p:anim calcmode="lin" valueType="num">
                                      <p:cBhvr>
                                        <p:cTn id="57" dur="500" fill="hold"/>
                                        <p:tgtEl>
                                          <p:spTgt spid="13"/>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75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36" grpId="0" bldLvl="0" animBg="1"/>
      <p:bldP spid="37" grpId="0" bldLvl="0" animBg="1"/>
      <p:bldP spid="39" grpId="0" bldLvl="0" animBg="1"/>
      <p:bldP spid="32" grpId="0" bldLvl="0" animBg="1"/>
      <p:bldP spid="1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2535555"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需注意问题点</a:t>
            </a:r>
          </a:p>
        </p:txBody>
      </p:sp>
      <p:sp>
        <p:nvSpPr>
          <p:cNvPr id="8" name="文本框 7"/>
          <p:cNvSpPr txBox="1"/>
          <p:nvPr/>
        </p:nvSpPr>
        <p:spPr>
          <a:xfrm>
            <a:off x="2600325" y="1752600"/>
            <a:ext cx="309880" cy="368300"/>
          </a:xfrm>
          <a:prstGeom prst="rect">
            <a:avLst/>
          </a:prstGeom>
          <a:noFill/>
        </p:spPr>
        <p:txBody>
          <a:bodyPr wrap="none" rtlCol="0">
            <a:spAutoFit/>
          </a:bodyPr>
          <a:lstStyle/>
          <a:p>
            <a:endParaRPr lang="zh-CN" altLang="en-US"/>
          </a:p>
        </p:txBody>
      </p:sp>
      <p:sp>
        <p:nvSpPr>
          <p:cNvPr id="2" name="文本框 1"/>
          <p:cNvSpPr txBox="1"/>
          <p:nvPr/>
        </p:nvSpPr>
        <p:spPr>
          <a:xfrm>
            <a:off x="1179830" y="1977390"/>
            <a:ext cx="9148445" cy="1476375"/>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a:latin typeface="微软雅黑" panose="020B0503020204020204" pitchFamily="34" charset="-122"/>
                <a:ea typeface="微软雅黑" panose="020B0503020204020204" pitchFamily="34" charset="-122"/>
                <a:cs typeface="微软雅黑" panose="020B0503020204020204" pitchFamily="34" charset="-122"/>
              </a:rPr>
              <a:t>活动未开始前可任意编辑，活动开始后不支持编辑活动开奖时间、奖品不可更换、奖品数量只可增加不可减少。</a:t>
            </a:r>
          </a:p>
          <a:p>
            <a:pPr marL="285750" indent="-285750">
              <a:buFont typeface="Arial" panose="020B0604020202020204" pitchFamily="34" charset="0"/>
              <a:buChar cha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a:latin typeface="微软雅黑" panose="020B0503020204020204" pitchFamily="34" charset="-122"/>
                <a:ea typeface="微软雅黑" panose="020B0503020204020204" pitchFamily="34" charset="-122"/>
                <a:cs typeface="微软雅黑" panose="020B0503020204020204" pitchFamily="34" charset="-122"/>
              </a:rPr>
              <a:t>任务额外抽奖码不可调整、排行榜可以从未开启改为开启，不支持从开启改为不开启、排行榜前x名获奖可以增大不可以减少。</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2535555" cy="974725"/>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需注意问题点</a:t>
            </a:r>
          </a:p>
        </p:txBody>
      </p:sp>
      <p:sp>
        <p:nvSpPr>
          <p:cNvPr id="8" name="文本框 7"/>
          <p:cNvSpPr txBox="1"/>
          <p:nvPr/>
        </p:nvSpPr>
        <p:spPr>
          <a:xfrm>
            <a:off x="2600325" y="1752600"/>
            <a:ext cx="309880" cy="368300"/>
          </a:xfrm>
          <a:prstGeom prst="rect">
            <a:avLst/>
          </a:prstGeom>
          <a:noFill/>
        </p:spPr>
        <p:txBody>
          <a:bodyPr wrap="none" rtlCol="0">
            <a:spAutoFit/>
          </a:bodyPr>
          <a:lstStyle/>
          <a:p>
            <a:endParaRPr lang="zh-CN" altLang="en-US"/>
          </a:p>
        </p:txBody>
      </p:sp>
      <p:sp>
        <p:nvSpPr>
          <p:cNvPr id="2" name="文本框 1"/>
          <p:cNvSpPr txBox="1"/>
          <p:nvPr/>
        </p:nvSpPr>
        <p:spPr>
          <a:xfrm>
            <a:off x="1179830" y="1977390"/>
            <a:ext cx="9148445" cy="1476375"/>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a:latin typeface="微软雅黑" panose="020B0503020204020204" pitchFamily="34" charset="-122"/>
                <a:ea typeface="微软雅黑" panose="020B0503020204020204" pitchFamily="34" charset="-122"/>
                <a:cs typeface="微软雅黑" panose="020B0503020204020204" pitchFamily="34" charset="-122"/>
              </a:rPr>
              <a:t>活动未开始前可任意编辑，活动开始后不支持编辑活动开奖时间、奖品不可更换、奖品数量只可增加不可减少。</a:t>
            </a:r>
          </a:p>
          <a:p>
            <a:pPr marL="285750" indent="-285750">
              <a:buFont typeface="Arial" panose="020B0604020202020204" pitchFamily="34" charset="0"/>
              <a:buChar char="•"/>
            </a:pP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a:latin typeface="微软雅黑" panose="020B0503020204020204" pitchFamily="34" charset="-122"/>
                <a:ea typeface="微软雅黑" panose="020B0503020204020204" pitchFamily="34" charset="-122"/>
                <a:cs typeface="微软雅黑" panose="020B0503020204020204" pitchFamily="34" charset="-122"/>
              </a:rPr>
              <a:t>任务额外抽奖码不可调整、排行榜可以从未开启改为开启，不支持从开启改为不开启、排行榜前x名获奖可以增大不可以减少。</a:t>
            </a:r>
          </a:p>
        </p:txBody>
      </p:sp>
    </p:spTree>
    <p:extLst>
      <p:ext uri="{BB962C8B-B14F-4D97-AF65-F5344CB8AC3E}">
        <p14:creationId xmlns:p14="http://schemas.microsoft.com/office/powerpoint/2010/main" val="199748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614805" y="124460"/>
            <a:ext cx="2535555" cy="841449"/>
          </a:xfrm>
          <a:prstGeom prst="rect">
            <a:avLst/>
          </a:prstGeom>
          <a:noFill/>
        </p:spPr>
        <p:txBody>
          <a:bodyPr wrap="square">
            <a:spAutoFit/>
          </a:bodyPr>
          <a:lstStyle/>
          <a:p>
            <a:pPr>
              <a:lnSpc>
                <a:spcPts val="6890"/>
              </a:lnSpc>
              <a:defRPr/>
            </a:pPr>
            <a:r>
              <a:rPr kumimoji="1" lang="zh-CN" altLang="en-US" sz="2800" b="1" dirty="0">
                <a:solidFill>
                  <a:schemeClr val="bg2">
                    <a:lumMod val="25000"/>
                  </a:schemeClr>
                </a:solidFill>
                <a:latin typeface="微软雅黑" panose="020B0503020204020204" pitchFamily="34" charset="-122"/>
                <a:ea typeface="微软雅黑" panose="020B0503020204020204" pitchFamily="34" charset="-122"/>
                <a:sym typeface="+mn-ea"/>
              </a:rPr>
              <a:t>评分表</a:t>
            </a:r>
          </a:p>
        </p:txBody>
      </p:sp>
      <p:sp>
        <p:nvSpPr>
          <p:cNvPr id="8" name="文本框 7"/>
          <p:cNvSpPr txBox="1"/>
          <p:nvPr/>
        </p:nvSpPr>
        <p:spPr>
          <a:xfrm>
            <a:off x="2600325" y="1752600"/>
            <a:ext cx="309880" cy="368300"/>
          </a:xfrm>
          <a:prstGeom prst="rect">
            <a:avLst/>
          </a:prstGeom>
          <a:noFill/>
        </p:spPr>
        <p:txBody>
          <a:bodyPr wrap="none" rtlCol="0">
            <a:spAutoFit/>
          </a:bodyPr>
          <a:lstStyle/>
          <a:p>
            <a:endParaRPr lang="zh-CN" altLang="en-US"/>
          </a:p>
        </p:txBody>
      </p:sp>
      <p:pic>
        <p:nvPicPr>
          <p:cNvPr id="7" name="图片 6">
            <a:extLst>
              <a:ext uri="{FF2B5EF4-FFF2-40B4-BE49-F238E27FC236}">
                <a16:creationId xmlns:a16="http://schemas.microsoft.com/office/drawing/2014/main" id="{4513A3A4-2C00-49D3-866D-192D89018973}"/>
              </a:ext>
            </a:extLst>
          </p:cNvPr>
          <p:cNvPicPr>
            <a:picLocks noChangeAspect="1"/>
          </p:cNvPicPr>
          <p:nvPr/>
        </p:nvPicPr>
        <p:blipFill>
          <a:blip r:embed="rId6"/>
          <a:stretch>
            <a:fillRect/>
          </a:stretch>
        </p:blipFill>
        <p:spPr>
          <a:xfrm>
            <a:off x="4467374" y="1677854"/>
            <a:ext cx="3113297" cy="3178703"/>
          </a:xfrm>
          <a:prstGeom prst="rect">
            <a:avLst/>
          </a:prstGeom>
        </p:spPr>
      </p:pic>
      <p:sp>
        <p:nvSpPr>
          <p:cNvPr id="9" name="文本框 8">
            <a:extLst>
              <a:ext uri="{FF2B5EF4-FFF2-40B4-BE49-F238E27FC236}">
                <a16:creationId xmlns:a16="http://schemas.microsoft.com/office/drawing/2014/main" id="{CE0AB3CC-40C0-473D-BFF0-F3BBE0EEED70}"/>
              </a:ext>
            </a:extLst>
          </p:cNvPr>
          <p:cNvSpPr txBox="1"/>
          <p:nvPr/>
        </p:nvSpPr>
        <p:spPr>
          <a:xfrm>
            <a:off x="5580474" y="5180146"/>
            <a:ext cx="1031051" cy="369332"/>
          </a:xfrm>
          <a:prstGeom prst="rect">
            <a:avLst/>
          </a:prstGeom>
          <a:noFill/>
        </p:spPr>
        <p:txBody>
          <a:bodyPr wrap="none" rtlCol="0">
            <a:spAutoFit/>
          </a:bodyPr>
          <a:lstStyle/>
          <a:p>
            <a:r>
              <a:rPr lang="zh-CN" altLang="en-US" b="1" dirty="0"/>
              <a:t>请打分</a:t>
            </a:r>
            <a:r>
              <a:rPr lang="en-US" altLang="zh-CN" b="1" dirty="0"/>
              <a:t>~</a:t>
            </a:r>
            <a:endParaRPr lang="zh-CN" altLang="en-US" b="1" dirty="0"/>
          </a:p>
        </p:txBody>
      </p:sp>
    </p:spTree>
    <p:extLst>
      <p:ext uri="{BB962C8B-B14F-4D97-AF65-F5344CB8AC3E}">
        <p14:creationId xmlns:p14="http://schemas.microsoft.com/office/powerpoint/2010/main" val="4110358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F3AA3C"/>
        </a:solidFill>
        <a:effectLst/>
      </p:bgPr>
    </p:bg>
    <p:spTree>
      <p:nvGrpSpPr>
        <p:cNvPr id="1" name=""/>
        <p:cNvGrpSpPr/>
        <p:nvPr/>
      </p:nvGrpSpPr>
      <p:grpSpPr>
        <a:xfrm>
          <a:off x="0" y="0"/>
          <a:ext cx="0" cy="0"/>
          <a:chOff x="0" y="0"/>
          <a:chExt cx="0" cy="0"/>
        </a:xfrm>
      </p:grpSpPr>
      <p:grpSp>
        <p:nvGrpSpPr>
          <p:cNvPr id="23554" name="组合 8"/>
          <p:cNvGrpSpPr/>
          <p:nvPr/>
        </p:nvGrpSpPr>
        <p:grpSpPr bwMode="auto">
          <a:xfrm>
            <a:off x="4617982" y="1244516"/>
            <a:ext cx="2991879" cy="737595"/>
            <a:chOff x="5993" y="4227"/>
            <a:chExt cx="3963" cy="978"/>
          </a:xfrm>
        </p:grpSpPr>
        <p:sp>
          <p:nvSpPr>
            <p:cNvPr id="31" name="矩形 30"/>
            <p:cNvSpPr/>
            <p:nvPr/>
          </p:nvSpPr>
          <p:spPr>
            <a:xfrm>
              <a:off x="6985" y="4672"/>
              <a:ext cx="2971" cy="53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p>
          </p:txBody>
        </p:sp>
        <p:sp>
          <p:nvSpPr>
            <p:cNvPr id="30" name="矩形 29"/>
            <p:cNvSpPr/>
            <p:nvPr/>
          </p:nvSpPr>
          <p:spPr>
            <a:xfrm>
              <a:off x="5993" y="4672"/>
              <a:ext cx="992" cy="5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p>
          </p:txBody>
        </p:sp>
        <p:pic>
          <p:nvPicPr>
            <p:cNvPr id="28" name="图片 27" descr="resource"/>
            <p:cNvPicPr>
              <a:picLocks noChangeAspect="1"/>
            </p:cNvPicPr>
            <p:nvPr/>
          </p:nvPicPr>
          <p:blipFill>
            <a:blip r:embed="rId3"/>
            <a:stretch>
              <a:fillRect/>
            </a:stretch>
          </p:blipFill>
          <p:spPr>
            <a:xfrm>
              <a:off x="6023" y="4227"/>
              <a:ext cx="587" cy="588"/>
            </a:xfrm>
            <a:prstGeom prst="rect">
              <a:avLst/>
            </a:prstGeom>
            <a:effectLst>
              <a:outerShdw blurRad="50800" dist="38100" dir="2700000" algn="tl" rotWithShape="0">
                <a:prstClr val="black">
                  <a:alpha val="40000"/>
                </a:prstClr>
              </a:outerShdw>
            </a:effectLst>
          </p:spPr>
        </p:pic>
        <p:sp>
          <p:nvSpPr>
            <p:cNvPr id="23569" name="文本框 18"/>
            <p:cNvSpPr txBox="1">
              <a:spLocks noChangeArrowheads="1"/>
            </p:cNvSpPr>
            <p:nvPr/>
          </p:nvSpPr>
          <p:spPr bwMode="auto">
            <a:xfrm>
              <a:off x="6985" y="4673"/>
              <a:ext cx="2971"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900" b="1">
                  <a:solidFill>
                    <a:srgbClr val="FEA900"/>
                  </a:solidFill>
                  <a:sym typeface="微软雅黑" panose="020B0503020204020204" pitchFamily="34" charset="-122"/>
                </a:rPr>
                <a:t>品牌私域运营中心</a:t>
              </a:r>
            </a:p>
          </p:txBody>
        </p:sp>
        <p:sp>
          <p:nvSpPr>
            <p:cNvPr id="23570" name="文本框 26"/>
            <p:cNvSpPr txBox="1">
              <a:spLocks noChangeArrowheads="1"/>
            </p:cNvSpPr>
            <p:nvPr/>
          </p:nvSpPr>
          <p:spPr bwMode="auto">
            <a:xfrm>
              <a:off x="5994" y="4673"/>
              <a:ext cx="990" cy="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900" b="1">
                  <a:sym typeface="微软雅黑" panose="020B0503020204020204" pitchFamily="34" charset="-122"/>
                </a:rPr>
                <a:t>点燃 </a:t>
              </a:r>
            </a:p>
          </p:txBody>
        </p:sp>
      </p:grpSp>
      <p:sp>
        <p:nvSpPr>
          <p:cNvPr id="23555" name="文本框 1"/>
          <p:cNvSpPr txBox="1">
            <a:spLocks noChangeArrowheads="1"/>
          </p:cNvSpPr>
          <p:nvPr/>
        </p:nvSpPr>
        <p:spPr bwMode="auto">
          <a:xfrm>
            <a:off x="1237499" y="2316007"/>
            <a:ext cx="9752845" cy="75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en-US" sz="4280" b="1"/>
              <a:t>最专业的品牌私域运营服务商</a:t>
            </a:r>
          </a:p>
        </p:txBody>
      </p:sp>
      <p:grpSp>
        <p:nvGrpSpPr>
          <p:cNvPr id="23556" name="组合 9"/>
          <p:cNvGrpSpPr/>
          <p:nvPr/>
        </p:nvGrpSpPr>
        <p:grpSpPr bwMode="auto">
          <a:xfrm>
            <a:off x="5572516" y="4609906"/>
            <a:ext cx="875304" cy="890395"/>
            <a:chOff x="6602" y="7573"/>
            <a:chExt cx="1162" cy="1180"/>
          </a:xfrm>
        </p:grpSpPr>
        <p:pic>
          <p:nvPicPr>
            <p:cNvPr id="23563" name="图片 2" descr="015d8b6baa35987936daeba60c0d1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 y="7591"/>
              <a:ext cx="1139"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图片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 y="8016"/>
              <a:ext cx="300"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602" y="7573"/>
              <a:ext cx="1162" cy="1180"/>
            </a:xfrm>
            <a:prstGeom prst="rect">
              <a:avLst/>
            </a:prstGeom>
            <a:noFill/>
            <a:ln w="12700" cmpd="sng">
              <a:solidFill>
                <a:srgbClr val="120C16"/>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p>
          </p:txBody>
        </p:sp>
      </p:grpSp>
      <p:pic>
        <p:nvPicPr>
          <p:cNvPr id="23557" name="图片 11"/>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9647" y="4708000"/>
            <a:ext cx="667796" cy="66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文本框 46"/>
          <p:cNvSpPr txBox="1">
            <a:spLocks noChangeArrowheads="1"/>
          </p:cNvSpPr>
          <p:nvPr/>
        </p:nvSpPr>
        <p:spPr bwMode="auto">
          <a:xfrm>
            <a:off x="2391994" y="5375797"/>
            <a:ext cx="1478961" cy="44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10000"/>
              </a:lnSpc>
            </a:pPr>
            <a:r>
              <a:rPr lang="en-US" altLang="zh-CN" sz="1070" b="1"/>
              <a:t>Wei Zi Jun</a:t>
            </a:r>
          </a:p>
          <a:p>
            <a:pPr algn="ctr" eaLnBrk="1" hangingPunct="1">
              <a:lnSpc>
                <a:spcPct val="110000"/>
              </a:lnSpc>
            </a:pPr>
            <a:r>
              <a:rPr lang="en-US" altLang="zh-CN" sz="1070" b="1"/>
              <a:t>+86   139  0227  0098</a:t>
            </a:r>
          </a:p>
        </p:txBody>
      </p:sp>
      <p:sp>
        <p:nvSpPr>
          <p:cNvPr id="23559" name="文本框 37"/>
          <p:cNvSpPr txBox="1">
            <a:spLocks noChangeArrowheads="1"/>
          </p:cNvSpPr>
          <p:nvPr/>
        </p:nvSpPr>
        <p:spPr bwMode="auto">
          <a:xfrm>
            <a:off x="8209746" y="5556894"/>
            <a:ext cx="1409164" cy="26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10000"/>
              </a:lnSpc>
            </a:pPr>
            <a:r>
              <a:rPr lang="en-US" altLang="zh-CN" sz="1070" b="1"/>
              <a:t>510970969@qq.com</a:t>
            </a:r>
          </a:p>
        </p:txBody>
      </p:sp>
      <p:sp>
        <p:nvSpPr>
          <p:cNvPr id="23560" name="文本框 38"/>
          <p:cNvSpPr txBox="1">
            <a:spLocks noChangeArrowheads="1"/>
          </p:cNvSpPr>
          <p:nvPr/>
        </p:nvSpPr>
        <p:spPr bwMode="auto">
          <a:xfrm>
            <a:off x="5500832" y="5556894"/>
            <a:ext cx="997922" cy="26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10000"/>
              </a:lnSpc>
            </a:pPr>
            <a:r>
              <a:rPr lang="en-US" altLang="zh-CN" sz="1070" b="1"/>
              <a:t>WeChat</a:t>
            </a:r>
          </a:p>
        </p:txBody>
      </p:sp>
      <p:pic>
        <p:nvPicPr>
          <p:cNvPr id="23561" name="图片 10"/>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5147" y="4851368"/>
            <a:ext cx="643272" cy="4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文本框 5"/>
          <p:cNvSpPr txBox="1">
            <a:spLocks noChangeArrowheads="1"/>
          </p:cNvSpPr>
          <p:nvPr/>
        </p:nvSpPr>
        <p:spPr bwMode="auto">
          <a:xfrm>
            <a:off x="1893977" y="3146036"/>
            <a:ext cx="8439890" cy="75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zh-CN" altLang="zh-CN" sz="4280" b="1"/>
              <a:t>帮你管理最有价值的用户资产</a:t>
            </a:r>
            <a:endParaRPr lang="en-US" altLang="zh-CN" sz="428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991705" y="4399387"/>
            <a:ext cx="10109380" cy="240630"/>
          </a:xfrm>
          <a:prstGeom prst="rect">
            <a:avLst/>
          </a:prstGeom>
          <a:solidFill>
            <a:srgbClr val="F3AB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CN" altLang="en-US" sz="2140">
              <a:latin typeface="微软雅黑" panose="020B0503020204020204" pitchFamily="34" charset="-122"/>
              <a:ea typeface="微软雅黑" panose="020B0503020204020204" pitchFamily="34" charset="-122"/>
            </a:endParaRPr>
          </a:p>
        </p:txBody>
      </p:sp>
      <p:sp>
        <p:nvSpPr>
          <p:cNvPr id="5" name="文本框 4"/>
          <p:cNvSpPr txBox="1"/>
          <p:nvPr/>
        </p:nvSpPr>
        <p:spPr>
          <a:xfrm>
            <a:off x="1431941" y="2977786"/>
            <a:ext cx="7498080" cy="974725"/>
          </a:xfrm>
          <a:prstGeom prst="rect">
            <a:avLst/>
          </a:prstGeom>
          <a:noFill/>
        </p:spPr>
        <p:txBody>
          <a:bodyPr wrap="none">
            <a:spAutoFit/>
          </a:bodyPr>
          <a:lstStyle/>
          <a:p>
            <a:pPr algn="l">
              <a:lnSpc>
                <a:spcPts val="6890"/>
              </a:lnSpc>
              <a:defRPr/>
            </a:pPr>
            <a:r>
              <a:rPr kumimoji="1" sz="4800" b="1" dirty="0">
                <a:solidFill>
                  <a:schemeClr val="bg2">
                    <a:lumMod val="25000"/>
                  </a:schemeClr>
                </a:solidFill>
                <a:latin typeface="微软雅黑" panose="020B0503020204020204" pitchFamily="34" charset="-122"/>
                <a:ea typeface="微软雅黑" panose="020B0503020204020204" pitchFamily="34" charset="-122"/>
              </a:rPr>
              <a:t>企业微信加粉方式有哪些？</a:t>
            </a:r>
          </a:p>
        </p:txBody>
      </p:sp>
      <p:sp>
        <p:nvSpPr>
          <p:cNvPr id="6" name="矩形 5"/>
          <p:cNvSpPr/>
          <p:nvPr/>
        </p:nvSpPr>
        <p:spPr>
          <a:xfrm>
            <a:off x="1197884" y="2692785"/>
            <a:ext cx="128277" cy="1426141"/>
          </a:xfrm>
          <a:prstGeom prst="rect">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CN" altLang="en-US" sz="2140">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7" name="文本框 6"/>
          <p:cNvSpPr txBox="1"/>
          <p:nvPr/>
        </p:nvSpPr>
        <p:spPr>
          <a:xfrm>
            <a:off x="2900045" y="2238375"/>
            <a:ext cx="1554480" cy="368300"/>
          </a:xfrm>
          <a:prstGeom prst="rect">
            <a:avLst/>
          </a:prstGeom>
          <a:solidFill>
            <a:srgbClr val="F2AC3C"/>
          </a:solidFill>
          <a:effectLst>
            <a:outerShdw blurRad="50800" dist="38100" dir="2700000" algn="tl" rotWithShape="0">
              <a:prstClr val="black">
                <a:alpha val="40000"/>
              </a:prstClr>
            </a:outerShdw>
          </a:effectLst>
        </p:spPr>
        <p:txBody>
          <a:bodyPr wrap="none" rtlCol="0">
            <a:spAutoFit/>
          </a:bodyPr>
          <a:lstStyle/>
          <a:p>
            <a:pPr algn="l"/>
            <a:r>
              <a:rPr lang="zh-CN" altLang="en-US"/>
              <a:t>社交裂变加粉</a:t>
            </a:r>
          </a:p>
        </p:txBody>
      </p:sp>
      <p:sp>
        <p:nvSpPr>
          <p:cNvPr id="9" name="文本框 8"/>
          <p:cNvSpPr txBox="1"/>
          <p:nvPr/>
        </p:nvSpPr>
        <p:spPr>
          <a:xfrm>
            <a:off x="4951095" y="3036570"/>
            <a:ext cx="1783080" cy="368300"/>
          </a:xfrm>
          <a:prstGeom prst="rect">
            <a:avLst/>
          </a:prstGeom>
          <a:solidFill>
            <a:srgbClr val="F2AC3C"/>
          </a:solidFill>
          <a:effectLst>
            <a:outerShdw blurRad="50800" dist="38100" dir="2700000" algn="tl" rotWithShape="0">
              <a:prstClr val="black">
                <a:alpha val="40000"/>
              </a:prstClr>
            </a:outerShdw>
          </a:effectLst>
        </p:spPr>
        <p:txBody>
          <a:bodyPr wrap="none" rtlCol="0">
            <a:spAutoFit/>
          </a:bodyPr>
          <a:lstStyle/>
          <a:p>
            <a:pPr algn="l"/>
            <a:r>
              <a:rPr lang="zh-CN" altLang="en-US"/>
              <a:t>包裹卡导流加粉</a:t>
            </a:r>
          </a:p>
        </p:txBody>
      </p:sp>
      <p:sp>
        <p:nvSpPr>
          <p:cNvPr id="10" name="文本框 9"/>
          <p:cNvSpPr txBox="1"/>
          <p:nvPr/>
        </p:nvSpPr>
        <p:spPr>
          <a:xfrm>
            <a:off x="7192010" y="2238375"/>
            <a:ext cx="2011680" cy="368300"/>
          </a:xfrm>
          <a:prstGeom prst="rect">
            <a:avLst/>
          </a:prstGeom>
          <a:solidFill>
            <a:srgbClr val="F2AC3C"/>
          </a:solidFill>
          <a:effectLst>
            <a:outerShdw blurRad="50800" dist="38100" dir="2700000" algn="tl" rotWithShape="0">
              <a:prstClr val="black">
                <a:alpha val="40000"/>
              </a:prstClr>
            </a:outerShdw>
          </a:effectLst>
        </p:spPr>
        <p:txBody>
          <a:bodyPr wrap="none" rtlCol="0">
            <a:spAutoFit/>
          </a:bodyPr>
          <a:lstStyle/>
          <a:p>
            <a:pPr algn="l"/>
            <a:r>
              <a:rPr lang="zh-CN" altLang="en-US"/>
              <a:t>线下门店</a:t>
            </a:r>
            <a:r>
              <a:rPr lang="zh-CN" altLang="en-US">
                <a:sym typeface="+mn-ea"/>
              </a:rPr>
              <a:t>导流</a:t>
            </a:r>
            <a:r>
              <a:rPr lang="zh-CN" altLang="en-US"/>
              <a:t>加粉</a:t>
            </a:r>
          </a:p>
        </p:txBody>
      </p:sp>
      <p:sp>
        <p:nvSpPr>
          <p:cNvPr id="11" name="文本框 10"/>
          <p:cNvSpPr txBox="1"/>
          <p:nvPr/>
        </p:nvSpPr>
        <p:spPr>
          <a:xfrm>
            <a:off x="2620010" y="3036570"/>
            <a:ext cx="2033905" cy="368300"/>
          </a:xfrm>
          <a:prstGeom prst="rect">
            <a:avLst/>
          </a:prstGeom>
          <a:solidFill>
            <a:srgbClr val="F2AC3C"/>
          </a:solidFill>
          <a:effectLst>
            <a:outerShdw blurRad="50800" dist="38100" dir="2700000" algn="tl" rotWithShape="0">
              <a:prstClr val="black">
                <a:alpha val="40000"/>
              </a:prstClr>
            </a:outerShdw>
          </a:effectLst>
        </p:spPr>
        <p:txBody>
          <a:bodyPr wrap="square" rtlCol="0">
            <a:spAutoFit/>
          </a:bodyPr>
          <a:lstStyle/>
          <a:p>
            <a:r>
              <a:rPr lang="zh-CN" altLang="en-US"/>
              <a:t>游戏任务</a:t>
            </a:r>
            <a:r>
              <a:rPr lang="zh-CN" altLang="en-US">
                <a:sym typeface="+mn-ea"/>
              </a:rPr>
              <a:t>导流</a:t>
            </a:r>
            <a:r>
              <a:rPr lang="zh-CN" altLang="en-US"/>
              <a:t>加粉</a:t>
            </a:r>
          </a:p>
        </p:txBody>
      </p:sp>
      <p:sp>
        <p:nvSpPr>
          <p:cNvPr id="12" name="文本框 11"/>
          <p:cNvSpPr txBox="1"/>
          <p:nvPr/>
        </p:nvSpPr>
        <p:spPr>
          <a:xfrm>
            <a:off x="5197475" y="4104005"/>
            <a:ext cx="1783080" cy="368300"/>
          </a:xfrm>
          <a:prstGeom prst="rect">
            <a:avLst/>
          </a:prstGeom>
          <a:solidFill>
            <a:srgbClr val="F2AC3C"/>
          </a:solidFill>
          <a:effectLst>
            <a:outerShdw blurRad="50800" dist="38100" dir="2700000" algn="tl" rotWithShape="0">
              <a:prstClr val="black">
                <a:alpha val="40000"/>
              </a:prstClr>
            </a:outerShdw>
          </a:effectLst>
        </p:spPr>
        <p:txBody>
          <a:bodyPr wrap="none" rtlCol="0">
            <a:spAutoFit/>
          </a:bodyPr>
          <a:lstStyle/>
          <a:p>
            <a:pPr algn="l"/>
            <a:r>
              <a:rPr lang="zh-CN" altLang="en-US"/>
              <a:t>手机号主动加粉</a:t>
            </a:r>
          </a:p>
        </p:txBody>
      </p:sp>
      <p:sp>
        <p:nvSpPr>
          <p:cNvPr id="15" name="文本框 14"/>
          <p:cNvSpPr txBox="1"/>
          <p:nvPr/>
        </p:nvSpPr>
        <p:spPr>
          <a:xfrm>
            <a:off x="4789170" y="2238375"/>
            <a:ext cx="1858645" cy="368300"/>
          </a:xfrm>
          <a:prstGeom prst="rect">
            <a:avLst/>
          </a:prstGeom>
          <a:solidFill>
            <a:srgbClr val="F2AC3C"/>
          </a:solidFill>
          <a:effectLst>
            <a:outerShdw blurRad="50800" dist="38100" dir="2700000" algn="tl" rotWithShape="0">
              <a:prstClr val="black">
                <a:alpha val="40000"/>
              </a:prstClr>
            </a:outerShdw>
          </a:effectLst>
        </p:spPr>
        <p:txBody>
          <a:bodyPr wrap="square" rtlCol="0">
            <a:spAutoFit/>
          </a:bodyPr>
          <a:lstStyle/>
          <a:p>
            <a:r>
              <a:rPr lang="zh-CN" altLang="en-US"/>
              <a:t>公众号导流加粉</a:t>
            </a:r>
          </a:p>
        </p:txBody>
      </p:sp>
      <p:sp>
        <p:nvSpPr>
          <p:cNvPr id="16" name="文本框 15"/>
          <p:cNvSpPr txBox="1"/>
          <p:nvPr/>
        </p:nvSpPr>
        <p:spPr>
          <a:xfrm>
            <a:off x="7192010" y="3036570"/>
            <a:ext cx="1783080" cy="368300"/>
          </a:xfrm>
          <a:prstGeom prst="rect">
            <a:avLst/>
          </a:prstGeom>
          <a:solidFill>
            <a:srgbClr val="F2AC3C"/>
          </a:solidFill>
          <a:effectLst>
            <a:outerShdw blurRad="50800" dist="38100" dir="2700000" algn="tl" rotWithShape="0">
              <a:prstClr val="black">
                <a:alpha val="40000"/>
              </a:prstClr>
            </a:outerShdw>
          </a:effectLst>
        </p:spPr>
        <p:txBody>
          <a:bodyPr wrap="none" rtlCol="0">
            <a:spAutoFit/>
          </a:bodyPr>
          <a:lstStyle/>
          <a:p>
            <a:pPr algn="l"/>
            <a:r>
              <a:rPr lang="zh-CN" altLang="en-US"/>
              <a:t>小程序导流加粉</a:t>
            </a:r>
          </a:p>
        </p:txBody>
      </p:sp>
      <p:sp>
        <p:nvSpPr>
          <p:cNvPr id="2" name="文本框 1"/>
          <p:cNvSpPr txBox="1"/>
          <p:nvPr/>
        </p:nvSpPr>
        <p:spPr>
          <a:xfrm>
            <a:off x="2516505" y="4104005"/>
            <a:ext cx="2240280" cy="368300"/>
          </a:xfrm>
          <a:prstGeom prst="rect">
            <a:avLst/>
          </a:prstGeom>
          <a:solidFill>
            <a:srgbClr val="F2AC3C"/>
          </a:solidFill>
          <a:effectLst>
            <a:outerShdw blurRad="50800" dist="38100" dir="2700000" algn="tl" rotWithShape="0">
              <a:prstClr val="black">
                <a:alpha val="40000"/>
              </a:prstClr>
            </a:outerShdw>
          </a:effectLst>
        </p:spPr>
        <p:txBody>
          <a:bodyPr wrap="none" rtlCol="0">
            <a:spAutoFit/>
          </a:bodyPr>
          <a:lstStyle/>
          <a:p>
            <a:r>
              <a:rPr lang="zh-CN" altLang="en-US"/>
              <a:t>朋友圈广告导流加粉</a:t>
            </a:r>
          </a:p>
        </p:txBody>
      </p:sp>
      <p:sp>
        <p:nvSpPr>
          <p:cNvPr id="5" name="文本框 4"/>
          <p:cNvSpPr txBox="1"/>
          <p:nvPr/>
        </p:nvSpPr>
        <p:spPr>
          <a:xfrm>
            <a:off x="7421245" y="4104005"/>
            <a:ext cx="636270" cy="368300"/>
          </a:xfrm>
          <a:prstGeom prst="rect">
            <a:avLst/>
          </a:prstGeom>
          <a:solidFill>
            <a:srgbClr val="F2AC3C"/>
          </a:solidFill>
          <a:effectLst>
            <a:outerShdw blurRad="50800" dist="38100" dir="2700000" algn="tl" rotWithShape="0">
              <a:prstClr val="black">
                <a:alpha val="40000"/>
              </a:prstClr>
            </a:outerShdw>
          </a:effectLst>
        </p:spPr>
        <p:txBody>
          <a:bodyPr wrap="square" rtlCol="0">
            <a:spAutoFit/>
          </a:bodyPr>
          <a:lstStyle/>
          <a:p>
            <a:r>
              <a:rPr lang="en-US" altLang="zh-CN"/>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991705" y="4399387"/>
            <a:ext cx="10109380" cy="240630"/>
          </a:xfrm>
          <a:prstGeom prst="rect">
            <a:avLst/>
          </a:prstGeom>
          <a:solidFill>
            <a:srgbClr val="F3AB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CN" altLang="en-US" sz="2140">
              <a:latin typeface="微软雅黑" panose="020B0503020204020204" pitchFamily="34" charset="-122"/>
              <a:ea typeface="微软雅黑" panose="020B0503020204020204" pitchFamily="34" charset="-122"/>
            </a:endParaRPr>
          </a:p>
        </p:txBody>
      </p:sp>
      <p:sp>
        <p:nvSpPr>
          <p:cNvPr id="5" name="文本框 4"/>
          <p:cNvSpPr txBox="1"/>
          <p:nvPr/>
        </p:nvSpPr>
        <p:spPr>
          <a:xfrm>
            <a:off x="1431941" y="2977786"/>
            <a:ext cx="8107680" cy="974725"/>
          </a:xfrm>
          <a:prstGeom prst="rect">
            <a:avLst/>
          </a:prstGeom>
          <a:noFill/>
        </p:spPr>
        <p:txBody>
          <a:bodyPr wrap="none">
            <a:spAutoFit/>
          </a:bodyPr>
          <a:lstStyle/>
          <a:p>
            <a:pPr>
              <a:lnSpc>
                <a:spcPts val="6890"/>
              </a:lnSpc>
              <a:defRPr/>
            </a:pPr>
            <a:r>
              <a:rPr kumimoji="1" lang="zh-CN" altLang="en-US" sz="4800" b="1" dirty="0">
                <a:solidFill>
                  <a:schemeClr val="bg2">
                    <a:lumMod val="25000"/>
                  </a:schemeClr>
                </a:solidFill>
                <a:latin typeface="微软雅黑" panose="020B0503020204020204" pitchFamily="34" charset="-122"/>
                <a:ea typeface="微软雅黑" panose="020B0503020204020204" pitchFamily="34" charset="-122"/>
              </a:rPr>
              <a:t>五谷磨房的抽奖活动案例拆解</a:t>
            </a:r>
          </a:p>
        </p:txBody>
      </p:sp>
      <p:sp>
        <p:nvSpPr>
          <p:cNvPr id="6" name="矩形 5"/>
          <p:cNvSpPr/>
          <p:nvPr/>
        </p:nvSpPr>
        <p:spPr>
          <a:xfrm>
            <a:off x="1197884" y="2692785"/>
            <a:ext cx="128277" cy="1426141"/>
          </a:xfrm>
          <a:prstGeom prst="rect">
            <a:avLst/>
          </a:prstGeom>
          <a:solidFill>
            <a:schemeClr val="bg2">
              <a:lumMod val="2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zh-CN" altLang="en-US" sz="2140">
              <a:latin typeface="微软雅黑" panose="020B0503020204020204" pitchFamily="34" charset="-122"/>
              <a:ea typeface="微软雅黑" panose="020B0503020204020204" pitchFamily="34" charset="-122"/>
            </a:endParaRPr>
          </a:p>
        </p:txBody>
      </p:sp>
      <p:sp>
        <p:nvSpPr>
          <p:cNvPr id="7" name="文本框 6"/>
          <p:cNvSpPr txBox="1"/>
          <p:nvPr/>
        </p:nvSpPr>
        <p:spPr>
          <a:xfrm>
            <a:off x="1380490" y="0"/>
            <a:ext cx="1135380" cy="974725"/>
          </a:xfrm>
          <a:prstGeom prst="rect">
            <a:avLst/>
          </a:prstGeom>
          <a:noFill/>
        </p:spPr>
        <p:txBody>
          <a:bodyPr wrap="square" rtlCol="0" anchor="t">
            <a:spAutoFit/>
          </a:bodyPr>
          <a:lstStyle/>
          <a:p>
            <a:pPr>
              <a:lnSpc>
                <a:spcPts val="6890"/>
              </a:lnSpc>
              <a:defRPr/>
            </a:pPr>
            <a:r>
              <a:rPr kumimoji="1" lang="zh-CN" altLang="en-US" b="1" dirty="0">
                <a:solidFill>
                  <a:schemeClr val="bg2">
                    <a:lumMod val="25000"/>
                  </a:schemeClr>
                </a:solidFill>
                <a:latin typeface="微软雅黑" panose="020B0503020204020204" pitchFamily="34" charset="-122"/>
                <a:ea typeface="微软雅黑" panose="020B0503020204020204" pitchFamily="34" charset="-122"/>
                <a:sym typeface="+mn-ea"/>
              </a:rPr>
              <a:t>案例概述</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pic>
        <p:nvPicPr>
          <p:cNvPr id="8" name="ECB019B1-382A-4266-B25C-5B523AA43C14-1" descr="C:/Users/Administrator/AppData/Local/Temp/wpp.mcAsxVwpp"/>
          <p:cNvPicPr>
            <a:picLocks noChangeAspect="1"/>
          </p:cNvPicPr>
          <p:nvPr/>
        </p:nvPicPr>
        <p:blipFill>
          <a:blip r:embed="rId6"/>
          <a:stretch>
            <a:fillRect/>
          </a:stretch>
        </p:blipFill>
        <p:spPr>
          <a:xfrm>
            <a:off x="1621155" y="1769110"/>
            <a:ext cx="8309610" cy="3319145"/>
          </a:xfrm>
          <a:prstGeom prst="rect">
            <a:avLst/>
          </a:prstGeom>
        </p:spPr>
      </p:pic>
      <p:sp>
        <p:nvSpPr>
          <p:cNvPr id="7" name="文本框 6"/>
          <p:cNvSpPr txBox="1"/>
          <p:nvPr/>
        </p:nvSpPr>
        <p:spPr>
          <a:xfrm>
            <a:off x="1380490" y="0"/>
            <a:ext cx="1135380" cy="974725"/>
          </a:xfrm>
          <a:prstGeom prst="rect">
            <a:avLst/>
          </a:prstGeom>
          <a:noFill/>
        </p:spPr>
        <p:txBody>
          <a:bodyPr wrap="square" rtlCol="0" anchor="t">
            <a:spAutoFit/>
          </a:bodyPr>
          <a:lstStyle/>
          <a:p>
            <a:pPr>
              <a:lnSpc>
                <a:spcPts val="6890"/>
              </a:lnSpc>
              <a:defRPr/>
            </a:pPr>
            <a:r>
              <a:rPr kumimoji="1" lang="zh-CN" altLang="en-US" b="1" dirty="0">
                <a:solidFill>
                  <a:schemeClr val="bg2">
                    <a:lumMod val="25000"/>
                  </a:schemeClr>
                </a:solidFill>
                <a:latin typeface="微软雅黑" panose="020B0503020204020204" pitchFamily="34" charset="-122"/>
                <a:ea typeface="微软雅黑" panose="020B0503020204020204" pitchFamily="34" charset="-122"/>
                <a:sym typeface="+mn-ea"/>
              </a:rPr>
              <a:t>案例概述</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2418715"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6"/>
          <a:stretch>
            <a:fillRect/>
          </a:stretch>
        </p:blipFill>
        <p:spPr>
          <a:xfrm>
            <a:off x="6441440" y="1623060"/>
            <a:ext cx="2418715" cy="4305072"/>
          </a:xfrm>
          <a:prstGeom prst="rect">
            <a:avLst/>
          </a:prstGeom>
          <a:effectLst>
            <a:outerShdw blurRad="50800" dist="38100" dir="2700000" algn="tl" rotWithShape="0">
              <a:prstClr val="black">
                <a:alpha val="40000"/>
              </a:prstClr>
            </a:outerShdw>
          </a:effectLst>
        </p:spPr>
      </p:pic>
      <p:pic>
        <p:nvPicPr>
          <p:cNvPr id="9" name="图片 8"/>
          <p:cNvPicPr>
            <a:picLocks noChangeAspect="1"/>
          </p:cNvPicPr>
          <p:nvPr/>
        </p:nvPicPr>
        <p:blipFill>
          <a:blip r:embed="rId7"/>
          <a:stretch>
            <a:fillRect/>
          </a:stretch>
        </p:blipFill>
        <p:spPr>
          <a:xfrm>
            <a:off x="701675" y="1627505"/>
            <a:ext cx="2418715" cy="4302400"/>
          </a:xfrm>
          <a:prstGeom prst="rect">
            <a:avLst/>
          </a:prstGeom>
          <a:effectLst>
            <a:outerShdw blurRad="50800" dist="38100" dir="2700000" algn="tl" rotWithShape="0">
              <a:prstClr val="black">
                <a:alpha val="40000"/>
              </a:prstClr>
            </a:outerShdw>
          </a:effectLst>
        </p:spPr>
      </p:pic>
      <p:pic>
        <p:nvPicPr>
          <p:cNvPr id="2" name="图片 1"/>
          <p:cNvPicPr>
            <a:picLocks noChangeAspect="1"/>
          </p:cNvPicPr>
          <p:nvPr/>
        </p:nvPicPr>
        <p:blipFill>
          <a:blip r:embed="rId8"/>
          <a:stretch>
            <a:fillRect/>
          </a:stretch>
        </p:blipFill>
        <p:spPr>
          <a:xfrm>
            <a:off x="3538220" y="1623060"/>
            <a:ext cx="2418715" cy="4300851"/>
          </a:xfrm>
          <a:prstGeom prst="rect">
            <a:avLst/>
          </a:prstGeom>
          <a:effectLst>
            <a:outerShdw blurRad="50800" dist="38100" dir="2700000" algn="tl" rotWithShape="0">
              <a:prstClr val="black">
                <a:alpha val="40000"/>
              </a:prstClr>
            </a:outerShdw>
          </a:effectLst>
        </p:spPr>
      </p:pic>
      <p:pic>
        <p:nvPicPr>
          <p:cNvPr id="5" name="图片 4"/>
          <p:cNvPicPr>
            <a:picLocks noChangeAspect="1"/>
          </p:cNvPicPr>
          <p:nvPr/>
        </p:nvPicPr>
        <p:blipFill>
          <a:blip r:embed="rId9"/>
          <a:stretch>
            <a:fillRect/>
          </a:stretch>
        </p:blipFill>
        <p:spPr>
          <a:xfrm>
            <a:off x="9210675" y="1627505"/>
            <a:ext cx="2418715" cy="4301490"/>
          </a:xfrm>
          <a:prstGeom prst="rect">
            <a:avLst/>
          </a:prstGeom>
          <a:effectLst>
            <a:outerShdw blurRad="50800" dist="38100" dir="2700000" algn="tl" rotWithShape="0">
              <a:prstClr val="black">
                <a:alpha val="40000"/>
              </a:prstClr>
            </a:outerShdw>
          </a:effectLst>
        </p:spPr>
      </p:pic>
      <p:sp>
        <p:nvSpPr>
          <p:cNvPr id="6" name="文本框 5"/>
          <p:cNvSpPr txBox="1"/>
          <p:nvPr/>
        </p:nvSpPr>
        <p:spPr>
          <a:xfrm>
            <a:off x="1380490" y="0"/>
            <a:ext cx="1135380" cy="974725"/>
          </a:xfrm>
          <a:prstGeom prst="rect">
            <a:avLst/>
          </a:prstGeom>
          <a:noFill/>
        </p:spPr>
        <p:txBody>
          <a:bodyPr wrap="square" rtlCol="0" anchor="t">
            <a:spAutoFit/>
          </a:bodyPr>
          <a:lstStyle/>
          <a:p>
            <a:pPr>
              <a:lnSpc>
                <a:spcPts val="6890"/>
              </a:lnSpc>
              <a:defRPr/>
            </a:pPr>
            <a:r>
              <a:rPr kumimoji="1" lang="zh-CN" altLang="en-US" b="1" dirty="0">
                <a:solidFill>
                  <a:schemeClr val="bg2">
                    <a:lumMod val="25000"/>
                  </a:schemeClr>
                </a:solidFill>
                <a:latin typeface="微软雅黑" panose="020B0503020204020204" pitchFamily="34" charset="-122"/>
                <a:ea typeface="微软雅黑" panose="020B0503020204020204" pitchFamily="34" charset="-122"/>
                <a:sym typeface="+mn-ea"/>
              </a:rPr>
              <a:t>案例概述</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17270" y="1555750"/>
            <a:ext cx="995680" cy="368300"/>
          </a:xfrm>
          <a:prstGeom prst="rect">
            <a:avLst/>
          </a:prstGeom>
          <a:noFill/>
        </p:spPr>
        <p:txBody>
          <a:bodyPr wrap="none" rtlCol="0">
            <a:spAutoFit/>
          </a:bodyPr>
          <a:lstStyle/>
          <a:p>
            <a:r>
              <a:rPr lang="zh-CN" altLang="en-US" b="1"/>
              <a:t>亮点</a:t>
            </a:r>
            <a:r>
              <a:rPr lang="en-US" altLang="zh-CN" b="1"/>
              <a:t>1</a:t>
            </a:r>
            <a:r>
              <a:rPr lang="zh-CN" altLang="en-US" b="1"/>
              <a:t>：</a:t>
            </a:r>
          </a:p>
        </p:txBody>
      </p:sp>
      <p:sp>
        <p:nvSpPr>
          <p:cNvPr id="8" name="文本框 7"/>
          <p:cNvSpPr txBox="1"/>
          <p:nvPr/>
        </p:nvSpPr>
        <p:spPr>
          <a:xfrm>
            <a:off x="1017270" y="2185035"/>
            <a:ext cx="5249545" cy="922020"/>
          </a:xfrm>
          <a:prstGeom prst="rect">
            <a:avLst/>
          </a:prstGeom>
          <a:noFill/>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txBody>
          <a:bodyPr wrap="square" rtlCol="0">
            <a:spAutoFit/>
          </a:bodyPr>
          <a:lstStyle/>
          <a:p>
            <a:pPr algn="l"/>
            <a:r>
              <a:rPr lang="zh-CN" altLang="en-US"/>
              <a:t>活动设置了排行榜，粉丝可以看到参与活动的具体人数，另外在活动页面也可以查看往期活动的参与人数和中间名单和奖品，加强了活动的真实现性</a:t>
            </a:r>
          </a:p>
        </p:txBody>
      </p:sp>
      <p:sp>
        <p:nvSpPr>
          <p:cNvPr id="9" name="文本框 8"/>
          <p:cNvSpPr txBox="1"/>
          <p:nvPr/>
        </p:nvSpPr>
        <p:spPr>
          <a:xfrm>
            <a:off x="1017270" y="3551555"/>
            <a:ext cx="995680" cy="368300"/>
          </a:xfrm>
          <a:prstGeom prst="rect">
            <a:avLst/>
          </a:prstGeom>
          <a:noFill/>
        </p:spPr>
        <p:txBody>
          <a:bodyPr wrap="none" rtlCol="0" anchor="t">
            <a:spAutoFit/>
          </a:bodyPr>
          <a:lstStyle/>
          <a:p>
            <a:r>
              <a:rPr lang="zh-CN" altLang="en-US" b="1">
                <a:sym typeface="+mn-ea"/>
              </a:rPr>
              <a:t>亮点</a:t>
            </a:r>
            <a:r>
              <a:rPr lang="en-US" altLang="zh-CN" b="1">
                <a:sym typeface="+mn-ea"/>
              </a:rPr>
              <a:t>2</a:t>
            </a:r>
            <a:r>
              <a:rPr lang="zh-CN" altLang="en-US" b="1">
                <a:sym typeface="+mn-ea"/>
              </a:rPr>
              <a:t>：</a:t>
            </a:r>
            <a:endParaRPr lang="zh-CN" altLang="en-US"/>
          </a:p>
        </p:txBody>
      </p:sp>
      <p:sp>
        <p:nvSpPr>
          <p:cNvPr id="10" name="文本框 9"/>
          <p:cNvSpPr txBox="1"/>
          <p:nvPr/>
        </p:nvSpPr>
        <p:spPr>
          <a:xfrm>
            <a:off x="1056640" y="4252595"/>
            <a:ext cx="5210175" cy="92202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l"/>
            <a:r>
              <a:rPr lang="zh-CN" altLang="en-US"/>
              <a:t>点开页面抽奖玩法，规则说明里写清楚了客户抽到的实物是直接包邮送的，不需要额外的费用。有效消除了用户担心被套路的疑虑</a:t>
            </a:r>
          </a:p>
        </p:txBody>
      </p:sp>
      <p:pic>
        <p:nvPicPr>
          <p:cNvPr id="6" name="图片 5"/>
          <p:cNvPicPr>
            <a:picLocks noChangeAspect="1"/>
          </p:cNvPicPr>
          <p:nvPr/>
        </p:nvPicPr>
        <p:blipFill>
          <a:blip r:embed="rId6"/>
          <a:stretch>
            <a:fillRect/>
          </a:stretch>
        </p:blipFill>
        <p:spPr>
          <a:xfrm>
            <a:off x="6489065" y="1555750"/>
            <a:ext cx="2241550" cy="3987800"/>
          </a:xfrm>
          <a:prstGeom prst="rect">
            <a:avLst/>
          </a:prstGeom>
          <a:effectLst>
            <a:outerShdw blurRad="50800" dist="38100" dir="2700000" algn="tl" rotWithShape="0">
              <a:prstClr val="black">
                <a:alpha val="40000"/>
              </a:prstClr>
            </a:outerShdw>
          </a:effectLst>
        </p:spPr>
      </p:pic>
      <p:pic>
        <p:nvPicPr>
          <p:cNvPr id="11" name="图片 10"/>
          <p:cNvPicPr>
            <a:picLocks noChangeAspect="1"/>
          </p:cNvPicPr>
          <p:nvPr/>
        </p:nvPicPr>
        <p:blipFill>
          <a:blip r:embed="rId7"/>
          <a:stretch>
            <a:fillRect/>
          </a:stretch>
        </p:blipFill>
        <p:spPr>
          <a:xfrm>
            <a:off x="9278620" y="1555750"/>
            <a:ext cx="2228215" cy="3964940"/>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1380490" y="0"/>
            <a:ext cx="1135380" cy="974725"/>
          </a:xfrm>
          <a:prstGeom prst="rect">
            <a:avLst/>
          </a:prstGeom>
          <a:noFill/>
        </p:spPr>
        <p:txBody>
          <a:bodyPr wrap="square" rtlCol="0" anchor="t">
            <a:spAutoFit/>
          </a:bodyPr>
          <a:lstStyle/>
          <a:p>
            <a:pPr>
              <a:lnSpc>
                <a:spcPts val="6890"/>
              </a:lnSpc>
              <a:defRPr/>
            </a:pPr>
            <a:r>
              <a:rPr kumimoji="1" lang="zh-CN" altLang="en-US" b="1" dirty="0">
                <a:solidFill>
                  <a:schemeClr val="bg2">
                    <a:lumMod val="25000"/>
                  </a:schemeClr>
                </a:solidFill>
                <a:latin typeface="微软雅黑" panose="020B0503020204020204" pitchFamily="34" charset="-122"/>
                <a:ea typeface="微软雅黑" panose="020B0503020204020204" pitchFamily="34" charset="-122"/>
                <a:sym typeface="+mn-ea"/>
              </a:rPr>
              <a:t>案例亮点</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35"/>
          <p:cNvGrpSpPr/>
          <p:nvPr/>
        </p:nvGrpSpPr>
        <p:grpSpPr bwMode="auto">
          <a:xfrm>
            <a:off x="894169" y="557853"/>
            <a:ext cx="405583" cy="333899"/>
            <a:chOff x="4729" y="1585"/>
            <a:chExt cx="842" cy="708"/>
          </a:xfrm>
        </p:grpSpPr>
        <p:pic>
          <p:nvPicPr>
            <p:cNvPr id="33" name="图片 32" descr="resource"/>
            <p:cNvPicPr>
              <a:picLocks noChangeAspect="1"/>
            </p:cNvPicPr>
            <p:nvPr/>
          </p:nvPicPr>
          <p:blipFill>
            <a:blip r:embed="rId3"/>
            <a:stretch>
              <a:fillRect/>
            </a:stretch>
          </p:blipFill>
          <p:spPr>
            <a:xfrm>
              <a:off x="5234" y="1585"/>
              <a:ext cx="337" cy="708"/>
            </a:xfrm>
            <a:prstGeom prst="rect">
              <a:avLst/>
            </a:prstGeom>
          </p:spPr>
        </p:pic>
        <p:pic>
          <p:nvPicPr>
            <p:cNvPr id="34" name="图片 33" descr="resource"/>
            <p:cNvPicPr>
              <a:picLocks noChangeAspect="1"/>
            </p:cNvPicPr>
            <p:nvPr/>
          </p:nvPicPr>
          <p:blipFill>
            <a:blip r:embed="rId4"/>
            <a:stretch>
              <a:fillRect/>
            </a:stretch>
          </p:blipFill>
          <p:spPr>
            <a:xfrm>
              <a:off x="4984" y="1585"/>
              <a:ext cx="337" cy="708"/>
            </a:xfrm>
            <a:prstGeom prst="rect">
              <a:avLst/>
            </a:prstGeom>
          </p:spPr>
        </p:pic>
        <p:pic>
          <p:nvPicPr>
            <p:cNvPr id="35" name="图片 34" descr="resource"/>
            <p:cNvPicPr>
              <a:picLocks noChangeAspect="1"/>
            </p:cNvPicPr>
            <p:nvPr/>
          </p:nvPicPr>
          <p:blipFill>
            <a:blip r:embed="rId3"/>
            <a:stretch>
              <a:fillRect/>
            </a:stretch>
          </p:blipFill>
          <p:spPr>
            <a:xfrm>
              <a:off x="4729" y="1585"/>
              <a:ext cx="337" cy="708"/>
            </a:xfrm>
            <a:prstGeom prst="rect">
              <a:avLst/>
            </a:prstGeom>
          </p:spPr>
        </p:pic>
      </p:grpSp>
      <p:grpSp>
        <p:nvGrpSpPr>
          <p:cNvPr id="17411" name="组合 1"/>
          <p:cNvGrpSpPr/>
          <p:nvPr/>
        </p:nvGrpSpPr>
        <p:grpSpPr bwMode="auto">
          <a:xfrm>
            <a:off x="10688515" y="454100"/>
            <a:ext cx="747026" cy="316920"/>
            <a:chOff x="12515" y="1472"/>
            <a:chExt cx="990" cy="420"/>
          </a:xfrm>
        </p:grpSpPr>
        <p:sp>
          <p:nvSpPr>
            <p:cNvPr id="4" name="对角圆角矩形 3"/>
            <p:cNvSpPr/>
            <p:nvPr/>
          </p:nvSpPr>
          <p:spPr>
            <a:xfrm>
              <a:off x="12515" y="1472"/>
              <a:ext cx="990" cy="420"/>
            </a:xfrm>
            <a:prstGeom prst="round2DiagRect">
              <a:avLst>
                <a:gd name="adj1" fmla="val 27380"/>
                <a:gd name="adj2" fmla="val 0"/>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pic>
          <p:nvPicPr>
            <p:cNvPr id="17418" name="图片 5" descr="黑色R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0" y="1476"/>
              <a:ext cx="680"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矩形 2"/>
          <p:cNvSpPr/>
          <p:nvPr/>
        </p:nvSpPr>
        <p:spPr>
          <a:xfrm>
            <a:off x="122619" y="150384"/>
            <a:ext cx="11933559" cy="656477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defRPr/>
            </a:pPr>
            <a:endParaRPr lang="zh-CN" altLang="en-US" sz="2140" noProof="1">
              <a:latin typeface="微软雅黑" panose="020B0503020204020204" pitchFamily="34" charset="-122"/>
              <a:ea typeface="微软雅黑" panose="020B0503020204020204" pitchFamily="34" charset="-122"/>
            </a:endParaRPr>
          </a:p>
        </p:txBody>
      </p:sp>
      <p:sp>
        <p:nvSpPr>
          <p:cNvPr id="17413" name="文本框 4"/>
          <p:cNvSpPr txBox="1">
            <a:spLocks noChangeArrowheads="1"/>
          </p:cNvSpPr>
          <p:nvPr/>
        </p:nvSpPr>
        <p:spPr bwMode="auto">
          <a:xfrm>
            <a:off x="1614786" y="1555775"/>
            <a:ext cx="184731" cy="4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endParaRPr lang="zh-CN" altLang="en-US" sz="214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056640" y="1306195"/>
            <a:ext cx="995680" cy="368300"/>
          </a:xfrm>
          <a:prstGeom prst="rect">
            <a:avLst/>
          </a:prstGeom>
          <a:noFill/>
        </p:spPr>
        <p:txBody>
          <a:bodyPr wrap="none" rtlCol="0">
            <a:spAutoFit/>
          </a:bodyPr>
          <a:lstStyle/>
          <a:p>
            <a:r>
              <a:rPr lang="zh-CN" altLang="en-US" b="1"/>
              <a:t>亮点</a:t>
            </a:r>
            <a:r>
              <a:rPr lang="en-US" altLang="zh-CN" b="1"/>
              <a:t>3</a:t>
            </a:r>
            <a:r>
              <a:rPr lang="zh-CN" altLang="en-US" b="1"/>
              <a:t>：</a:t>
            </a:r>
          </a:p>
        </p:txBody>
      </p:sp>
      <p:sp>
        <p:nvSpPr>
          <p:cNvPr id="8" name="文本框 7"/>
          <p:cNvSpPr txBox="1"/>
          <p:nvPr/>
        </p:nvSpPr>
        <p:spPr>
          <a:xfrm>
            <a:off x="1056640" y="1798320"/>
            <a:ext cx="4913630" cy="1753235"/>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l"/>
            <a:r>
              <a:rPr lang="zh-CN" altLang="en-US"/>
              <a:t>抽奖小程序打通了微信系统， 点击邀请好友按钮就可以直接发送邀请链接，好友只需点击链接参与活动邀请人即可获得抽奖码。邀请小程序的文案清晰简洁，文案和图片写清楚了中奖的奖品是免费和包邮的，能有效增加了邀请用户参与活动的几率。</a:t>
            </a:r>
          </a:p>
        </p:txBody>
      </p:sp>
      <p:sp>
        <p:nvSpPr>
          <p:cNvPr id="9" name="文本框 8"/>
          <p:cNvSpPr txBox="1"/>
          <p:nvPr/>
        </p:nvSpPr>
        <p:spPr>
          <a:xfrm>
            <a:off x="1017270" y="3675380"/>
            <a:ext cx="995680" cy="368300"/>
          </a:xfrm>
          <a:prstGeom prst="rect">
            <a:avLst/>
          </a:prstGeom>
          <a:noFill/>
        </p:spPr>
        <p:txBody>
          <a:bodyPr wrap="none" rtlCol="0" anchor="t">
            <a:spAutoFit/>
          </a:bodyPr>
          <a:lstStyle/>
          <a:p>
            <a:r>
              <a:rPr lang="zh-CN" altLang="en-US" b="1">
                <a:sym typeface="+mn-ea"/>
              </a:rPr>
              <a:t>亮点</a:t>
            </a:r>
            <a:r>
              <a:rPr lang="en-US" altLang="zh-CN" b="1">
                <a:sym typeface="+mn-ea"/>
              </a:rPr>
              <a:t>4</a:t>
            </a:r>
            <a:r>
              <a:rPr lang="zh-CN" altLang="en-US" b="1">
                <a:sym typeface="+mn-ea"/>
              </a:rPr>
              <a:t>：</a:t>
            </a:r>
            <a:endParaRPr lang="zh-CN" altLang="en-US"/>
          </a:p>
        </p:txBody>
      </p:sp>
      <p:sp>
        <p:nvSpPr>
          <p:cNvPr id="10" name="文本框 9"/>
          <p:cNvSpPr txBox="1"/>
          <p:nvPr/>
        </p:nvSpPr>
        <p:spPr>
          <a:xfrm>
            <a:off x="1056640" y="4166235"/>
            <a:ext cx="4914265" cy="922020"/>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pPr algn="l"/>
            <a:r>
              <a:rPr lang="zh-CN" altLang="en-US"/>
              <a:t>点击更多活动，活动列表显示前一期的活动和下一期活动开始的时间。加强了粉丝对活动真实性，同时也提醒用户参与下一期的活动。</a:t>
            </a:r>
          </a:p>
        </p:txBody>
      </p:sp>
      <p:pic>
        <p:nvPicPr>
          <p:cNvPr id="2" name="图片 1"/>
          <p:cNvPicPr>
            <a:picLocks noChangeAspect="1"/>
          </p:cNvPicPr>
          <p:nvPr/>
        </p:nvPicPr>
        <p:blipFill>
          <a:blip r:embed="rId6"/>
          <a:stretch>
            <a:fillRect/>
          </a:stretch>
        </p:blipFill>
        <p:spPr>
          <a:xfrm>
            <a:off x="6339840" y="1296035"/>
            <a:ext cx="2347595" cy="4266565"/>
          </a:xfrm>
          <a:prstGeom prst="rect">
            <a:avLst/>
          </a:prstGeom>
        </p:spPr>
      </p:pic>
      <p:pic>
        <p:nvPicPr>
          <p:cNvPr id="5" name="图片 4"/>
          <p:cNvPicPr>
            <a:picLocks noChangeAspect="1"/>
          </p:cNvPicPr>
          <p:nvPr/>
        </p:nvPicPr>
        <p:blipFill>
          <a:blip r:embed="rId7"/>
          <a:stretch>
            <a:fillRect/>
          </a:stretch>
        </p:blipFill>
        <p:spPr>
          <a:xfrm>
            <a:off x="9219565" y="1296035"/>
            <a:ext cx="2397125" cy="4264660"/>
          </a:xfrm>
          <a:prstGeom prst="rect">
            <a:avLst/>
          </a:prstGeom>
        </p:spPr>
      </p:pic>
      <p:sp>
        <p:nvSpPr>
          <p:cNvPr id="6" name="文本框 5"/>
          <p:cNvSpPr txBox="1"/>
          <p:nvPr/>
        </p:nvSpPr>
        <p:spPr>
          <a:xfrm>
            <a:off x="1380490" y="0"/>
            <a:ext cx="1135380" cy="974725"/>
          </a:xfrm>
          <a:prstGeom prst="rect">
            <a:avLst/>
          </a:prstGeom>
          <a:noFill/>
        </p:spPr>
        <p:txBody>
          <a:bodyPr wrap="square" rtlCol="0" anchor="t">
            <a:spAutoFit/>
          </a:bodyPr>
          <a:lstStyle/>
          <a:p>
            <a:pPr>
              <a:lnSpc>
                <a:spcPts val="6890"/>
              </a:lnSpc>
              <a:defRPr/>
            </a:pPr>
            <a:r>
              <a:rPr kumimoji="1" lang="zh-CN" altLang="en-US" b="1" dirty="0">
                <a:solidFill>
                  <a:schemeClr val="bg2">
                    <a:lumMod val="25000"/>
                  </a:schemeClr>
                </a:solidFill>
                <a:latin typeface="微软雅黑" panose="020B0503020204020204" pitchFamily="34" charset="-122"/>
                <a:ea typeface="微软雅黑" panose="020B0503020204020204" pitchFamily="34" charset="-122"/>
                <a:sym typeface="+mn-ea"/>
              </a:rPr>
              <a:t>案例亮点</a:t>
            </a: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TQyNDA4MDg5NTc3IiwKCSJHcm91cElkIiA6ICIyNDk1MjU2NTQiLAoJIkltYWdlIiA6ICJpVkJPUncwS0dnb0FBQUFOU1VoRVVnQUFBL1FBQUFGT0NBWUFBQUFvNjFaWUFBQUFDWEJJV1hNQUFBc1RBQUFMRXdFQW1wd1lBQUFnQUVsRVFWUjRuT3pkZVZoVTFmOEg4UGNNTUd5Q2lwbTVseHU0RkFLdWhhRm9saXVLUzY1cGFXNUlhTGltNUlMazF3VlhVS2xjUWl0eEFYRkJTMU1XaVZJUi9hb1ptbHNxaXNnT0F3NHo5LzcrNE1mOU1zeXd1TUxvKy9VOFBzL011ZWZlZThaTzQzenVXVDRB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ZWWWJMS2JnQVJFUkVaUGtkSHg5OEF1RloyTytoL1JGRThsWkNRMExHeTIvR2lzUzlXUGE5cVgzd2UyTCtybnNydTMvTEt1akVSRVJHOVZQZ0RzNHFSeVdRZEtyc05sWVI5c1lwNWhmdmk4OEQrWGNWVWR2ODJyc3liRXhFUjBjc2xQajYrc3B0QUFKeWNuQ3E3Q1pXT2ZiRnFZRjk4UHRpL3E0YXEwTDg1UWs5RVJFUkVSRVJrZ0JqUUV4RVJFUkVSRVJrZ0J2UkVSRVJFUkVSRUJvZ0JQUkVSRVJFUkVaRUJZa0JQUkVSRVJFUkVaSUFZMEJNUkVSRVJFUkVaSUFiMFJFUkVSRVJFUkFhSUFUMFJFUkVSRVJHUkFXSkFUMFJFUkVSRVJHU0FHTkFURVJFUkVSRVJHU0FHOUVSRVJQVEsrL1BQUHlHSzRqTzlwaWlLdUhuejVqTzlKaEVSVVhFTTZJbUlpS2pTYk5teTVhbk9QM2Z1SE02ZVBmdlU3Wmd5WlFvRVFaRGVwNldsWWNXS0ZWQ3BWRTk4ellLQ0Fnd2FOT2l4empsKy9Eak9uei8veFBja0lxSlhpM0ZsTjRDSWlJaGVYVnUyYk1Gbm4zMEdBSEJ4Y1lHRmhZVk9IYVZTaWFpb0tMM25YNzkrSFlHQmdRZ0xDNE8xdGJYZU9pNHVMbHJ2Uzd0V2NWWldWa2hNVElTWGx4ZDY5dXdKZjM5L3ZmWHk4dklRSHg5Zjd2VXFZcytlUFFnT0RwYnV0WDM3ZGpnNE9LQk5temJQNVBwRVJQVHlZVUJQUkVSRUwxeHljaktBd21ucHljbkpNRGMzQndBY1BueFlwMjVSUU83azVDVFZLNmwzNzk1YTc0c0gyams1T2RKckp5ZW5DclhQeE1RRXk1Y3Z4N0pseTlDblR4OE1IRGhRYjczaTErdmN1YlBlT2lYTEZRcUYxa09Gdkx3OHJGdTNEcmR2MzBad2NEQnExS2dCdFZxTkZpMWFZUHIwNlJnelpneEdqUnBWb1hZVEVkR3JoUUU5RVJFUnZYRGUzdDRBQUpWS0JXOXZiM1R0MmxYcnVJdUxpOTZSOUpNblQ1WjdiWTFHZ3c0ZE9wUjZQREV4RVJNbVROQXBkM1YxQlFDRWhJU2dUNTgraUkrUHg3Smx5OHE5WHhHVlNvVzR1RGdvRkFvQXdJTUhEekJreUJDdHo1R2RuWTJlUFh0cW5UZDM3bHpFeE1TZ1pzMmFHREprQ0JRS0Jjek56V0ZoWVlFbVRacGc3OTY5dUhmdkhtYk9uRm5odGhBUjBhdUJBVDBSRVJHOWNEdDI3QUFBZE9uU1JYcTlmZnQyNmJoY3Jydk56OXk1Y3l0MGJibGNqbG16WnBWNjNOYldWdWRoZ1pPVEU0NGZQdzRqSXlPZCt1M2F0VVBObWpXbDkrbnA2VGh6NWt5NTdiaHg0d2JxMTY5ZmJyMkZDeGRDb1ZEQXdzSUNDeGN1eEp0dnZvbXhZOGRLeDVWS0pSNDhlRkR1ZFlpSTZOWERnSjZJaUlncWpVd20weWxUcVZSNjE4T3ZXYk1HYTlhczBTblB5OHZUT3hXL1Q1OCtxRmF0bXQ3NzNyMTdGMFpHUm5qampUZktiYU8xdFRXT0hqMHF2UzhheVMvUDRjT0hjZnYyYlJ3N2RndzlldlRRVzhmTnpVMTZmZS9lUFZoYld5TWhJUUZoWVdGSVRVMkZtWmtaTEMwdEFSUk8xZCs5ZTNlRjdrMUVSSzhHQnZSRVJFVDB3cm03dXlNL1B4OTVlWG5vMjdldjFyRzB0RFE0T2pycW5IUHk1RWtvbFVwa1ptYWlidDI2QUFwSHI3dDA2Vkx1VlB5U1FmakJnd2VSbEpTRVJZc1dsZHZXckt3c2ZQREJCMXJ2eTNQczJER2NPSEVDYTlhc3daSWxTM0Rod2dWNGVYbnAxQXNQRDRjb2l0aTBhUk5Pbno2TmdJQUFtSmlZNE1pUkkyallzQ0crK2VZYkxGbXlCQzFhdENqM25rUkU5T3BoMmpvaUlpSjY0VUpEUTdGeDQwYlkyTmdnTEN3TUJ3OGVsSTVkdW5TcDFOUnRKMCtleExoeDR4Nzdmc2VQSDhmeDQ4ZWw5OE9IRDBka1pDVHUzcjFiN3JsRkkvUkZmMHJiVFI4b25GM3c3YmZmWXRHaVJWaStmRG1jbkp5d2JkczJuRDkvSGw5ODhRV1VTcVZXL1gvLy9SZVRKazNDdi8vK2l4VXJWdURBZ1FNWU1tUUkvdjc3YnpSdjNoeUxGeS9HckZtenNIYnRXang4K1BDeFB6Y1IwYk5VUEwwblZRME02SW1JaUtoU1hMaHdBYUlvd3R2Ykd5cVZDcTFidHdaUUdMU25wNmRMOVlwUFM3OTA2WkxlMFhzWEZ4ZXRQMkZoWVdYZTI5cmFHaDkvL0RGdTNyejViRDdNLzF1OWVqV09IVHVHNzcvL0hoMDdkZ1FBVks5ZUhSczJiSUJHbzBGQ1FvSlU5ODZkTzVnNGNTSSsrT0FEQ0lLQWtTTkg0dmJ0MjlpNGNTTjY5dXlKbVRObjR1clZxL2p4eHgveDZORWpEQjA2RkttcHFjKzB2VVQwNmtsTlRTMDM0MGZ4bVVqdDI3ZVhYbS9hdEFsYnQyNTlibTNMejgvSGxDbFRrSlNVVkdhOXBVdVg2aTJmT25YcTgyaFdsY1lwOTBSRVJGUXA5dTdkaTYrKytncTNiOS9HakJrekVCQVFnRjI3ZHFGeDQ4WmFhK3M5UER5d2NPRkN6SjgvSDBlUEhrV3RXcldnVkNxMWN0WlhKTGQ4U1ZPbVRLbFF2WkpUN3ZWdG5GZkV5OHNMbHBhV09uVXNMQ3l3Y2VOR1pHZG5TMlVOR2pSQWVIZzRGQW9GN096czRPWGxoZGpZV015WU1RUG01dVlZTjI0Y2JHMXRzV2ZQSG5oNWVjSEx5d3VtcHFhUCtTbUppQjdmdkhuejBLcFZLMHllUEZrcVMwMU54YzZkTzFHalJnMnRGS091cnE2WU5Ha1NWQ29WT25mdXJMTjNTVTVPamxaWlRrNE9UcDA2cGZlNzFNek1ESFoyZGdnSUNNQTMzM3hUYXZ1T0hqMkt1WFBuWXZqdzRWcmwvL3p6ajFaWllHQWd6TXpNMEtWTGwxTFRuaGFYbDVlbmxhM0VFRENnSnlJaW9oY3VQRHdjYXJVYUxpNHVrTWxrc0xlM3g0NGRPM0RzMkRGczNyd1pQLzc0STdLeXNtQnRiWTNyMTYvanI3Lyt3bzgvL29pV0xWdWlTWk1tR0Rac0dNYU9IWXQzM25sSDcvVUxDZ3BnWkdRazdaWmZsTXRlbjN2MzdtblZMYW5rcG5obE1UTXowL21SS2dnQ3NyS3lVSzFhTlNRbEpjSEV4RVE2cGxBbzhPdXZ2MkxyMXEzSXljbUJxNnNyRml4WWdKbzFhMkx2M3IzdzlmWEZ4eDkvRExsY3JuVWVFZEh6NU8vdmp5Ky8vQkx4OGZFQUFMVmFqZm56NTJQYXRHbHdkM2VYNmsyWk1nVnZ2dm1tOUY0dWwyczlZQzFLSTFxOHJPVHNBSDBQQVVSUjFIcVFtcE9UZzlqWVdKM3Y2WjkvL2xucnZhdXJxMDVaMFZLbm9LQWcvUHZ2ditqVnE1ZmV6MXhleXRPcWlnRTlFUkVSdlZDaUtPTEhIMy9FaWhVcnBKSDRYMzc1QlhGeGNmajIyMjloWW1LQ3ZuMzdZc0NBQVRBMU5ZVkdvOEdJRVNPd2QrOWViTjI2RmJWcTFZSzl2VDEyN2RxRmpSczNRcUZRU0ZOQ1pUSVpOQm9OZ01JZmVpMWF0TUR3NGNNeFk4WU1BSVU1NW92TW16Y1B2Lzc2SzJReUdmcjE2NmQzeDMwQU9IRGdnTmI3dkx3OG1KcWE0dWJObXhVZXhlblRwdy95OC9OaFltS0NFU05HYUIxemRIU0VuWjBkVEUxTkVSc2JpOERBUUZ5NWNnVnVibTdZc1dNSGJHeHNLblFQSWlKOW5KeWN0QUptVVJRQmFEL29GQVFCTmpZMkNBOFBCMUQ0c0hIOSt2WEl6TXdFVVBnUTl2WFhYOGZmZi8rTnpaczNZOXk0Y2RpeFl3ZFVLaFUrL1BERHAycWZTcVhDa1NOSHlwejk1T1RrQkZFVXBXQThPenNidlhyMXdrOC8vWVRCZ3dlalFZTUdBQUFiR3h1TUdUTUdkKzdjd1crLy9RWUFNRFUxaFkrUEQwSkRRMUd0V3JWU0EzcTVYQTRmSHg4WUd4dFdpS3ovWHk0aUlpS2l4K0RvNkNnQ2tFWnp5bE55eW54bVppWkVVVVNOR2pYMDFsZXBWSGo0OENIcTFhdFg2alVGUVlBb2lsSmdYdHFJZTNHaUtFSVVSWjI2enM3T3BlNmNQMzc4ZUZ5NGNBR21wcVlZTVdJRUprMmFCQUJJU2twQzNicDFTMzB3SUFnQ1pES1p6dkUxYTliZ2wxOStnYm01T2RxM2I0K3VYYnVpWGJ0MlR6VWlYelFDZHZiczJWZnV0OTdqOWtWNnZsN2x2dmc4UEVuL2RuSnlRa3hNalBTZG01cWFpcDQ5ZTJwZEl6RXhFYk5telpJQytvc1hMMkx2M3IwNGVmSWtNakl5Y1ByMGFRaUNBSlZLaGRtelp5TWpJd001T1RuNDdydnZwSWVPUlZQdXExZXZyblgvek14TXJiTE16RXl0S2ZkT1RrNmxUc0V2L2htSzEzRjFkWlUyT3UzVnE1ZldFb0RTeXR6YzNKQ1dsbGJtdncwblRweW8wTDhkeGRzRlZHNy9OcXpIRDBSRVJQUlNLQjdNQTlENUFWaVNRcUVvTTVnSEtoYkFsNlF2d0FaUVpocTg3Ny8vWG0vNWs3WnYxS2hSbURCaGdzN2ZDUkZSWlRoMTZoUVdMVnFFNGNPSFkrYk1tWEJ4Y1lFZ0NMaDY5U3BpWTJOeDVjb1ZPRGc0WU02Y09UcFpQK1J5dVZaR2thSnA3TVhMeXR1UTczR2xwNmZqczg4KzB5a3JMams1R1VsSlNUaDI3Rmk1Lzk0WUdnYjBSRVJFUkpYb3RkZGVxK3dtRUJGSjJyVnJoLzM3OTJ1Tm1OKzVjd2N6Wjg1RTU4NmRzWHIxYXRqWjJlbWNwOUZvSG50bVVVRkJBUUJvclpkL0VrVkxyVXB6NTg0ZGlLS0lQbjM2bEZsdno1NDllT09OTjU2cUxTOGFBM29pSWlKNlplWG41OFBNekV5bnZQalUvWktTa3BMS0hZMHZ5KysvLzQ2T0hUdVdPYjJVcUtvUUJPR0pacjlRMVZKODNYaFphK2dCM2RsRTMzLy9QUm8xYW9SKy9mcEJyVmJyRGVZQjROR2pSMUNwVkhxRDg5SUM5dHpjWEZoWVdHaU40T3N6ZCs3Y1VyK1RhOWFzaVI5KytFR3JyT1E2ZVNjbko1dzVjNmJNZTNUczJORWdaMG94b0NjaUlxSks4K21ubjJMa3lKSG8wYVBIRTEvRDM5OGZFeWRPMU5rbEdTaWNacWxXcTFHL2ZuMjR1TGdnS2lvSzE2NWRRL1hxMVdGaFlRRlhWMWRFUjBmcmJHNDNZY0lFZUh0NzYveHcxV2cwNk5ldjMxT3R6L2IwOUVSa1pDU3NyS3gwanFsVXFsTFBNekV4S2ZVSExUMWJnaUJBcVZRaU16TVRtWm1aeU1qSVFGcGFHbXJYcm8yT0hUdEs5WGJzMklIZXZYdHJiVng0NU1nUjNMaHhReXZkVjJsdTNicUYwTkJRVEo4Ky9ZbmE2T2ZuaDNuejVqMlRnTHNvcXdSUW1IZjg5T25UQUFyempwdWJtK1BUVHo5OTZudFE1V2pUcGcyKy9mWmJLZTFsMFJyNjRqdlAvL3Z2dndnTURBUlFtUG5qODg4LzE3bE9Sa1lHVEV4TWNPalFJWjFqQnc4ZVJGWldGbXh0YmZIamp6OUs1VVZUN290bkNpays1Zjd1M2JzVkdoRXZubmRlRkVWb05CcnMzTGtUSFR0MnJOQ1UrL0xrNWVWQkVBUzkvNDVVZFF6b2lZaUlTT0xnNE5BZGdEb2hJU0VXZ1BwNTMrLysvZnVvWGJ2MkU1OHZpaUpDUWtMZzRlR2g5M2hNVEF5T0hqMktvS0FncWI2Zm54ODhQRHlnVnF2UnFGRWp2VHZWdTd1N1k4NmNPZmo1NTU4cmxMdjQxS2xUbURsekpvRENINFpHUmtaYTE0Mktpa0pHUm9iV3BuL0ZSNUR5OHZKZ2EydUwrL2Z2UysxTVNrcEMvZnIxcFRxclZxMUMwNlpOeTIzTHkrSkY5Y1gwOUhSNGVIZ2dMeThQZVhsNXlNM05SWDUrUHF5c3JHQmpZNFBxMWF1alpzMmFxRldyRmh3Y0hLVHpidDY4aVI5Ly9CRkRodzdWdWw3TGxpMnhmUGx5ZE9qUW9keTF3aEVSRWRJdTR2cWtwYVZoNE1DQk91VlJVVkVRQkFINzl1M0R2SG56dEk3dDI3Y1B2cjYrRmZub0FQNjN1ZHFUNUIybkovY2l2MnRMamw3cjA2aFJJeXhidGd3QVVMZHVYUnc4ZUZEcmVGaFlHTUxEdzZGVUtqRjE2bFM4Ly83N090ZTRlL2V1MW5kV1JWeThlQkd0V3JXcVVGMlZTb1Z4NDhZaFB6OGZibTV1ZVBQTk56Rno1a3lJb29pOHZEeXR1cUlvWXZqdzRXamN1REhpNHVMS3ZmYTRjZU5nWldWbGtMTlJHTkFURVJGUmNiMWtNcG0zZzROREdvQVFBS0haMmRreC8venp6Nk5uZlNOQkVQRHc0VU5Nbmp5NTNCOVJZV0ZoZWdQLzlQUjBWS3RXVGUrMGVhQXdNSStNak1TOWUvY0FBSC85OVJmZWV1c3RPRGs1d2QvZnY5UTg5cjE2OWNLeFk4Znd5eSsvWU1DQUFlVitscUk4eXlrcEtSZ3hZZ1EyYjk0TUt5c3I1T1hsb1Y2OWVsQ3BWT2pldmJ2V3lQNitmZnR3NHNRSjJOcmE0cXV2dnNJWFgzeUIxcTFiQXlnY0xmdjY2Nit4YmR1MmN1LzlFbnNoZmJGbXpacFl0R2dSek0zTllXbHBpZDkrK3czQndjSHc4ZkdSMGlFK2VQQUFhclZhYTZuRjl1M2JNV2JNR0NnVUNtazZzVnF0aGlBSVVDZ1VtRE5uamxUMzY2Ky9ScGN1WGFUUnlwS2Jjcm02dW1xOXo4ek1SSHg4UEd4c2JMUkdVWXNyeXBwUTh2OGROemMzOU92WEQ4RC8rbVh4aDFMNnlvQW56enRPVCt5RmZkYytqYnk4UEFRSEIrUEFnUU1JQ2dxQ0lBanc4UERBWDMvOWhkR2pSOFBTMGxLcWUrN2NPZWs3cktKKytlVVhEQnMyckVKMUZRb0ZWcTVjaVRwMTZraGxlL2JzUVZaV0ZvS0NndURvNklqdTNidmptMisrd2NpUkkvSGhoeCtXdXFhLzZDRkEwZjhIdTNidGtsTGZHUm9HOUVSRVJLUkRKcFBaQUpnTVlMSzF0WFdXZzRQREhsRVU5ejU0OENBeUtTbEorU3p1OGZEaFF3aUNnTWpJeUFybmN5L3B5cFVyeU12THc2TkhqNlRwcE1VTkhqd1lBT0RoNFFHbFVna2ZIeDhBaGV2WUl5SWlvRkFvMExkdlgrVG01cUtnb0FEZTN0N1NpS2lmbngvTXpNeTAxcGtXS1Y0MmZ2eDRqQjQ5R29JZ1lOR2lSWmd3WVFJYU5XcUUyTmhZQkFVRmxScVVtNWlZNEpkZmZvR1BqdzgyYk5nZy9SRHUyN2N2VkNvVjh2THkwTGR2WHdDRlAyUkRRME9mNk8vSTBMMkl2dGk4ZVhOY3YzNGQvL25QZjFDM2JsMXMzNzVkQ3JvUEhqeUk5ZXZYNC9QUFA1ZjYwOTI3ZHhFZkg0L1pzMmRqNjlhdDJMMTdOMnJVcUlIRml4Zmo4dVhMMkxGakI0eU1qS0RSYVBUdWxWRFdldUdpb0w4MGYvLzl0elQ5WFJSRmRPN2NHVURoNkdWRVJBVHExS21qZFUrNVhLN1RCbjFsTHpMdk9QM1BpK2pmanlzOVBSM1IwZEU0ZS9Zc29xT2o4ZTY3N3lJNE9GaGFXcko5KzNhc1c3Y092WHYzaHIyOVBXeHRiVEYyN0ZnY09uUUlBUUVCZXE5Wk5FMCtQVDBkY3JrY01wa01VVkZSU0VwS1FyZHUzU3JjdHVMQmZIWjJOalp2M295VEowOWkwS0JCNk5LbEM0REMwZmIxNjlkai9mcjFtREJoQWdZTkdxVDNXcjE3OTBaMmRqWmtNaGxzYkd5d2NPSENDcmVqS21GQVQwUkVST1d4bHNsa244bGtzcy9lZU9PTjNEZmVlR09mSUFoNzh2THlma3RNVE14KzBvdW1wS1RBMnRyNmlZTjVBRGgvL2p4VUtoWCsrT01QdllGM2FHZ29idDI2QlQ4L1B5UWxKZUdqano3Q3FGR2pFQllXaG95TURCdzVjZ1MxYTlmR2Q5OTloNXljSEszcHpVV2ovc1ZIU0pPVGt6RnMyRENjT0hGQzUxNCtQajY0ZnYwNk9uWHFoUFhyMXlNdExRMDNidHpBM3IxNzRlYm1wbE5mTHBmRHo4OFBuM3p5Q1dyV3JDbVZLNVZLSEQ5K0hEazVPZEo2enBJanVLK3c1OUlYbHkxYmhqMTc5c0RCd1FINStmbjQrdXV2a1oyZGpZY1BINkpodzRiNDl0dHYwYmh4WTZuKzZ0V3JNV0hDQkZ5OWVoVVJFUkVZUFhvMDR1UGpjZlRvVVd6WnNnVkdSa2JJeU1pQXA2Y250bTdkQ21QalovZVQyODdPRG5GeGNjak96a2J2M3IwUkV4TURvTENQUE80TzQ4VVZ6enNPQUlNR0RjTEFnUU9sdk9OanhveVI4bzV6TDRmbjVybjA3NUxNek14S0RYS0xqcDgrZlJwMmRuYVlQSG15emhyMzZ0V3J3OGZIQng0ZUhvaU5qWVZHbzhHMWE5ZlFvRUVEbmRrYk1wa001dWJtRUFRQnpzN09VS3ZWY0haMmhsd3V4MnV2dllhNWMrYytjYitWeStWbzBhSUZwazZkcXZYL1dKMDZkYkJreVJMRXg4ZVhta1ZFSnBNaE1qSVNnaUE4MGU3OFZRa0RlaUlpSWdQV3RtM2JyaktaN0loTUp0TWRubjQrTEFHTWxNdmxJeTB0TGZNZEhCd09pcUs0NjBrdWxKT1RnNnlzTEdtRXNUUTdkKzdVQ3FhS2k0cUtncHViR3c0ZE9xUVQwS3RVS2dRRkJlSGN1WE5Zc0dBQlJvOGVqZWJObTJQU3BFbXd0N2RIdTNidGNPM2FOZFN1WFJ2WHJsM0R1KysrQ3dEWXUzY3ZBZ01EcFduUHhWMjhlQkd2di82NjNyWjA2ZElGYjczMUZpd3NMUERmLy80WFk4YU13ZENoUTdGanh3NjlBWDNSR3ZxVWxCUjRlbm9pTlRVVlc3WnNrWTczNmRPbjFPbldGZVhvNkNnKzFRV3F0bWZXRjN2MjdJa09IVHFnWnMyYTBHZzAyTFZyRjVLVGt6Rmp4Z3hZV1ZuaDRjT0hVaDhVQkFGLy9mVVhybDI3aGp0Mzd1RDc3NzlIVmxZV0ZpNWNDRDgvUHpSdjNoeWlLTUxjM0J5MWF0WENUei85aEU4KytVVHJmaFZOMFZYVXAxVXFGVVJSbEdhaGhJU0VRQ2FUYVMwMVVhdlZUL3pnNEdueWpsZlVTOTRYbjRkbjFyOTFMbXhwaWErKytxclU0K2JtNWxpeVpFbTUxN0d4c1pHV2R3REF5cFVyZGVySTVYTHBJVkZjWEJ6VWFyVVVQRC91OVB5U0xDMHQwYnQzNzFLUFZ5VGZ2Vnd1TjhoMTg4VXhvQ2NpSWpKczlpOHdtTmNpaXFMOC82ZUxQbEhTM280ZE81YTdXM3puenAzMTdnWVBBSmN1WFVKU1VoS0Nnb0l3ZVBCZ25RMlpURXhNMExKbFMzaDRlTURmM3g4K1BqN28xcTBiMnJWckJ5c3JLNFNFaENBbUpnYnQyN2ZIbVRObjRPbnBDYUJ3WkhMUW9FRjZmd3lHaFlVaE5UVVZpWW1Kc0xXMTFUcjIwVWNmQVNpY011M241NGZseTVjREtKeTZyMi8zK3FKTnhweWRuUkVlSG82UFB2cElhOU03am9KVzNOUDJSUWNIQnp4NDhBREJ3Y0U0ZCs0Y1Jvd1lnWTgrK2doeXVSei8vUE1QWnN5WWdkR2pSMlBRb0VHUXkrV0lpSWhBU0VnSTd0MjdCM3Q3ZTN6OTlkZXdzckxDb2tXTG9GS3BZR3hzakt5c0xEUnIxZ3pidG0xRC8vNzl0VFpFTEw3amQwbkZwOXdYUGRDWk1HRUNoZ3dab3ZVZzRPTEZpMXE3NnhjVUZNRFUxRlNuM3haTlF5NnRiTUtFQ2ZqODg4K2ZLTzg0dlJoUDI3OWZsUEoyaUpmSlpBWTlFbDVWTWFBbklpSjZPYXc1ZS9iczQrZStLc0hCd1dHbFRDYnpMcU5LSG9Bb0FQdlVhdld1Q3hjdXBBT0FvNlBqdXFlOWQwa3FsUW9xbGFyVWdQNjc3NzZEbTVzYnJLeXNNR0RBQUFRRUJHaWxOcExKWk5pd1lRTUNBZ0p3Ky9adHhNWEZZY09HRFFDQUxWdTJvRnUzYmhnK2ZEZ2FObXlJZXZYcWxiczc4eSsvL0lJelo4NWc1Y3FWbUQ5L1BqdzlQYlYyZWk0NVE2RG9mYTFhdGJCejU4NHlyMzNuemgwTUhEaFFhNk95Wi9IRDkrelpzd2I3Vk9CRjlzVTVjK2JndDk5K2c0V0ZCZDU1NXgyRWhZWGhwNTkrZ2xLcFJINStQaDQ5ZW9SVnExYmg3dDI3OFBUMHhPKy8vNDZkTzNkaXpwdzVPSERnQU9iTW1RTUxDd3QwNnRRSnYvLytPK1J5T2RxM2I0K1FrQkJjdUhEaGlVZTFBU0FoSVFISnljbHdkWFhGOHVYTDRlM3REU01qSXlRbUpxSkpreVlBQ3RjbkY0MThGajBrVTZsVTZOeTVNMDZkT3FVVnFEczVPU0VtSnFiTWZOc1Z6VHYrT0F5NUx6NFBWZW03OW5FSWdsRGxSclNMTDA5NkZUR2dKeUlpb2pLSm9wZ3JrOG1PQzRLd3Q2Q2dZTytsUzVkeW52YWE1VTJ6QndwejFGdFlXT2dOYkk4ZVBZcUVoQVI4L2ZYWEFJQlJvMFpod0lBQk9IYnNtRlpPKzIzYnRtSEVpQkVJRFExRjQ4YU5jZm55WlN4WXNBRFcxdGFReStWd2RuYkdpaFVyc0hyMTZqTGJjdlRvVVN4YXRBaGZmZlVWbkoyZDBieDVjMHlaTWdWS3BWSWFtUzhhVFMwYVlTMCtYYjZzL1BJQTBLUkpFMm1HQUZBNERiKzBaUWF2c3VmUkY0SEN6YkZjWFYxaGJXME5hMnRyV0ZwYVl2RGd3WWlLaW9KQ29ZQ3hzVEZTVWxJd2E5WXNhY093aGcwYklqbzZHblhyMW9WQ29jRDkrL2RSbzBZTm5XRG43YmZmMXJsZlJhZmNDNEtBMWF0WDQ3UFBQb09Sa1JFZVBYcUUyTmhZdlAvKys0aU9qa2JYcmwwQkZPNUVibUppb25Ydm9qMHE5RzNLVjlLVDVoMm5aK3Q1OWUrbjVlenNMRTJibnpObkRzYU5HNmN6UTZtNHlNaElPRGs1U1E5alEwTkR0VElsbENRSUFsYXVYSW5wMDZkTDMvY1hMbHpBblR0M3ROSjc2cVBSYURCdzRFQnMzNzY5UXZuc1gwWU02SW1JaUVpZkxBREhSRkhjblpLU0VuN256cDI4Y3M5NERCWEpDM3o1OG1XOVFVTmlZaUlXTDE2TVdiTm1TVk9PcmF5c01IdjJiQ3hjdUJBMk5qWndkSFFFVURoeTA2Wk5HeXhZc0FBREJnekFEei84Z0FVTEZrQXVsME1RQk9Ua0ZQNWVMaGx3QzRJQUFNak56Y1dTSlV0dyt2UnAvT2MvLzVGRzVPdlVxWU9BZ0FCOC92bm5hTjY4K1RQTkR6OTc5bXljT0hFQzE2NWRRM3g4UEp5Y25EQjc5dXhuZG4wRDlGejdJZ0M4Ly83N2lJcUt3cVpObTdCbHl4WXBNTGF3c01DR0RSdVFuSnlNZWZQbVlldldyUUNBdVhQblFxbFU0dXJWcTBoTVRFUktTZ3FPSGoycU53MWlkSFEwc3JLeXBJd0ZRTVduM1B2Nit1TE9uVHV3c2JIQm9VT0hZR3hzak1PSEQ2Tmh3NFpJU0VpUThzMHJsVXFkRWZjLy92aWp3bXVVbnpUdk9EMFR6NzEvUHl2NStmazRmZnEwMU8vME9YLytQTDc1NWh0czM3NWRDdWlYTGwwS2QzZDNKQ2NuSXpBd0VQYjI5bHFiOHAwL2Z4NFhMbHpRZW5qNyt1dXZ3OGZIQng5ODhJSGV2U0dLOWlWUnE5WEl6TXpFeElrVGRlcUVoNGMvOFdjMUpBem9pWWlJcUxnNFFSQUdGaFFVUkZ5NmRLbnNZZVZuTERzN0d5WW1KakF6TTROYXJjYWhRNGZRckZrenJUcW5UNS9HakJrenRISnRGK25ac3ljdVg3NE1EdzhQZUh0N1k5Q2dRYWhYcng0V0wxNk10V3ZYd3QvZkgyWm1aa2hNVEVTYk5tM2c2K3VMakl3TStQdjdZLzc4K2NqS3lvSzd1enZTMHRJd2QrNWNORzNhRkd2WHJrV2JObTNnNCtPakV6RFZyVnNYUC8zMEU2eXRyWkdTa29La3BDUmtaMmNqSXlNRFFPRzA1ZlQwZEFpQ2dObXpaeU11TGc1cGFXa0FVT2JtWmExYnQ4YmN1WE94Y3VWS0xGcTBDSk1tVFNwejQ2ZVgyQXZyaTlIUjBWaTRjQ0dXTFZ1bU04SStldlJvekpneEE1TW1UY0txVmF0Z2JXMk5rU05Id3RqWUdLMWJ0MGJyMXExeDd0dzVmUC85OTlpNGNhTjBua3dtZzBhandjMmJONTk0czdvV0xWcEFyVllqSVNFQk5qWTJhTnUyTFpLVGsrSHI2NHNSSTBiQTFOUVVCUVVGdUh6NXN0WjYrdXZYcjJQanhvMVl0R2pSWTkvemNmS08wMU9wdE8vYWl2amtrMDhRSEJ5c1ZYYml4QWswYTlaTWI0cFFBTGgvL3o3bXpKbUQxYXRYUytubFJMRndMOFN2di80YXAwK2Z4dENoUTNYU0hvYUhoNk5mdjM1NlIrT0xmODlYcTFZTnUzZnZCZ0E4ZVBDZ3pBZkRGWmtGOXJKZ1FFOUVSRVNTaElTRXZaVjE3MVdyVnVIQWdRTUFDb09oUm8wYXdjL1BUenErZS9kdUxGKytIR1BHak1IVXFWUDFYc1BMeXd2bTV1Wll0bXdaVWxKU2NQLytmY1RIeDhQRnhRWGg0ZUZJVDA5SGJHd3Nwa3laQW5OemM2eGZ2eDRXRmhaWXVYSWxacytlRGJsY0RqTXpNelJyMWd6ZTN0N1lzV01Id3NMQzhQMzMzK3ZjUzZQUlFLUFJvR25UcHZqODg4OXg0TUFCMUs1ZEc3VnIxOGJpeFl0UnExWXQxS3BWUzBxYk5HdldMTVRFeE1EZTNoN201dWJTK3V6aW05OUZSa1ppN2RxMVdMcDBLZXpzN0xCNTgyWjgrZVdYeU1yS3dyQmh3NTdsWDNlVjk2TDY0ci9TSm9RQUFDQUFTVVJCVkw1OSt4QVFFSURWcTFlalpjdVdVQ3FWVUNxVjBtaWhsWlVWQWdNRDhmWFhYK1BUVHovRnhvMGJzWDM3ZGlsSVg3QmdBVTZkT29VVksxWm9qWWkvKys2NytQREREeUdUeVJBVUZLUjF6NHBPdVI4K2ZMaE8yZnIxNnlFSUFzYU5HNGZZMkZoNGUzdkQyTmdZTTJiTUFGQVlISzFhdFFvVEprekFlKys5VjZIN1BFbmU4ZkhqeDVjYTJGSDVLdk83dGlLdVhyMnFVN1pyMXk1Y3VYSkYyaDhrTnpjWEZoWVdrTWxrOFBYMXhmcjE2NUdhbWdvN096dnMyTEVENTg2ZHc5bXpaeUdLSXRxM2I0LzU4K2REb1ZCZ3k1WXRzTGEyeHVEQmc1R1dsb1lUSjA1ZzVzeVpHRHAwYUlYYlYxQlFVR2I5Z29LQ3gvL1FSRVJFUkM5YTI3WnR2UndkSFVWSFI4ZXlGNEUvWi8vZkJ2RlowR2cwb2lBSU91VVBIandRNCtMaUtuU05TNWN1aVNxVlNveUtpaEx6OHZKMGpzZkh4K3ZjNC83OSsrS2pSNDlFalVZamFqUWF2ZGNWQkVGVXE5V2lXcTB1czU0K0JRVUZvbEtwbE41LytPR0hvb3VMaStqdjd5K0tvaWp1M3IxYmRIZDNGLy81NXgrdDgzSnpjOFdwVTZlS3FhbXBGYjVYMFgrUHl1d1RsZVZ4KzJKQVFJQjQ3ZG8xVVJSRjhlTEZpNkt6czdQWXRXdFhjYzJhTlZyMU5CcU5HQndjTE9ibTVtcVYzNzU5VzN6MDZGR0Y3cVhSYU1UUFAvLzhxZXFrcHFhS21abVowdnVDZ2dLdGZoZ1hGeWVlUFh1MjFQTTNiZG9rcWxRcXJUS2xVaW5PbXpkUDNMNTl1M2p2M3IweTc3MS8vMzR4TEN5c3pNOVEzS3ZjRjUrSFovbGRXNVpPblRwSnI5OTc3ejN4M0xsem9xT2pvOVovKzNmZmZWZnErL3YyN1JOLy9mVlg4ZjMzM3hkRlVSUzNidDBxSGpod1FIejQ4S0hZcVZNbk1UazVXUlRGd3Y0OWJkbzBjZi8rL2FJb2lxSy92NzkwenRtelo4WCsvZnVYK3FmNGQyUHg5cFhYL3VlcEt2UnY3alpKUkVSa3dOcTJiZXNsbDh2WDRCbnRjditraW43UWxKZUdqa29uQ0FMVWFqVVVDb1hPTVZFVUh5dU5YVkhxc2xkeFozSDJ4YXJsVmU2THo4T0w2dCtkTzNlV3ByUTdPenVqZmZ2MlNFNU9SdWZPbmVIcDZZbU1qQXdNR1RKRVp6OElWMWRYSEQ5K1hLdnN1KysrdzRFREIxQlFVQUNaVElabXpacmhtMisrUVdwcUtpWk9uSWk4dkR5dFRVUXJvbDI3ZGxLV0IzMnVYNytPTTJmT1BOWTFuMFJWNk4rY2NrOUVSRVJVQmNqbGNyM0JQTUNjOUVSVXVTWk9uQWhSRkxGaXhRb0FoWnVXNnR0MDBjTENRbXNEeU9LS01pNnNXMWVZZVM4NE9CaFRwMDZWcnBtUWtJQ0ZDeGVXMm9aVnExWkpHNUNhbUpoZzE2NWRwZGJsR25vaUlpSWllaXo1K2Zrd016T3I3R1lRRVQwelJSdDUydG5aQVNqY2J5RXBLUW1Sa1pGNk14OGtKeWZqOU9uVDB2dVFrQkI4L1BISDB2djI3ZHRMcjBlTkdnVnJhMnNwb0hkd2NLand6dlFGQlFYU1R2ZWxIWDlWTUtBbklpSWlneWNJQXZMejgzVjJvbjljL3Y3K21EaHhJcXBWcTZaekxEazVHV3ExR3ZYcjE0ZUxpd3Vpb3FKdzdkbzFWSzllSFJZV0ZuQjFkVVYwZEhTcG8reEVSSVlnUHo4ZkdvMEdNMmJNd0gvLysxK3RZeU5Iam9TL3Z6OFNFeFBoNWVWVjVuWFVhaldXTDErdUZkQVhaMjF0clZQV3MyZFBtSnViNjVUbjVlWGgxMTkvQlZDWTEvNm5uMzVDUkVRRXBrMmJodjM3OStQaXhZdVlOV3VXdEZubHNXUEhzSC8vZnZUdjM3OUNuOW1ReWN1dlFrUkVSRlMxSFR4NEVKOSsraWtlUEhnZ2xUazVPY0hGeFVYNlU3VFdzVFNpS0NJa0pLVFVGR014TVRGWXZIaXhWbjAvUHovY3VuVUxGeTVjUUtOR2pSak1FNUhCdTNYckZxeXRyZEcyYlZ2czM3OWY2MWovL3YxeC92eDVkT2pRb2R3SHFMZHYzd1lBbkRselJrcGZWNTcwOUhTRWg0ZnIvTW5PemdaUXVMUCt4bzBiVWI5K2ZZU0VoRWh0a3NsazJMdTNNSEhBcEVtVDBMQmhRM3ovL2ZlSWpZMTlyTTl1aUJqUUV4RVJrY0hyMTY4ZldyWnNpY21USjBPbFVpRXZMdyttcHFhSWlvcVMvcFFuUFQwZDFhcFZLM1hhdkx1N08weE1USER2M2owQXdGOS8vWVczM25vTFRrNU9PSG55Sk41NTU1MW4rcG1JaUNxRHJhMHRJaUlpTUdyVUtLM3Z3N3QzNzJMeTVNbm8yclVyYnQ2OGlmSGp4eU0yTmhhQ0lFaDFmSDE5QVFBM2J0ekFnZ1VMMEs1ZE82eGJ0dzU5Ky9iRmhnMGJNR25TcEtkcTIrN2R1OUd0V3pkWVdsckN4TVFFV1ZsWkFJQTVjK2JnNDQ4L3hxMWJ0M0RwMGlVMGJkb1VTNWN1ZlNVQ2VrNjVKeUlpSW9Nbms4a3dmLzU4M0w5L0h3cUZBcUdob1dqVnFwVk9uZXpzYkZoWldlbTl4cFVyVjVDWGw0ZEhqeDdwemE4OWVQQmdBSUNIaHdlVVNpVjhmSHdBQUwvLy9qc2lJaUtnVUNqUXQyOWY1T2Jtb3FDZ0FON2UzaGc0Y09Bei9xUkVSTTlmeWRsRzI3ZHZsemF4YzNOemd5QUlDQThQaDUrZkh3REF6ODhQRnk1Y3dPM2J0L0hERHovZ3dZTUhHREprQ01hTkd3Y1RFeE5jdVhJRmUvZnVSVVJFQkJJU0V1RHY3Ni8zZTFZUUJMMXI0NHZXeFBmbzBVTnEyNUFoUXpCZ3dBQnBzejJnY09hVWg0Y0hqSTJOMGJwMWE3MGI5NzFzR05BVEVSR1JRZlAzOThlaFE0ZGdhbXFLdzRjUFk4K2VQUWdNREVSQVFJQld2VjY5ZXFGLy8vNFFCQUhyMXEyRHZiMjkxdkh6NTg5RHBWTGhqei8rZ0l1TGk4NTlRa05EY2V2V0xmajUrU0VwS1FrZmZmUVJSbzBhaGJDd01HUmtaT0RJa1NPb1hiczJ2dnZ1TytUazVEQ1lKNktYd293Wk05Q3laVXYwNnRVTHI3MzJHb0RDckJ3REJ3NUUvLzc5OGZmZmY2TkZpeFk0ZWZJa1dyUm9nZjc5KzZOVnExWmFnWGFMRmkwd2QrNWNUSjA2RmJHeHNWckJmTHQyN2FUWG5UcDFRbUJnb0U0YnZ2amlDd0JBZ3dZTnBESlBUMDk0ZW5vKzg4OXJhQmpRRXhFUmtVSHo5dmFHdDdlM2xLYm83YmZmeHJadDI5QzRjV090ZWtWVFFVc1RGUlVGTnpjM0hEcDBTQ2VnVjZsVUNBb0t3cmx6NTdCZ3dRS01IajBhelpzM3g2UkprMkJ2YjQ5MjdkcmgyclZycUYyN05xNWR1NFozMzMzMzJYNUlJcUpLTW1EQWdGS1BHUmtaU2FQZ0ZRbXVyYXlzOE5GSEgybVYrZnY3UzYvMUJmUEEvMUxka1M0RzlFUkVSUFJTc2JXMVJaY3VYV0JrWktTMVczMW1aaVpNVFUxeDdOZ3huWE11WGJxRXBLUWtCQVVGWWZEZ3diaDc5eTdxMTY4dkhUY3hNVUhMbGkzaDRlRUJmMzkvK1BqNG9GdTNibWpYcmgyc3JLd1FFaEtDbUpnWXRHL2ZIbWZPbk9Hb0VSRVJ2UkFNNkltSWlPaWw0K1BqZzdDd01HemN1QkZBNGJyTWp6LytHQjA3ZHRSYi83dnZ2b09ibXh1c3JLd3dZTUFBQkFRRVlPblNwZEp4bVV5R0RSczJJQ0FnQUxkdjMwWmNYQncyYk5nQUFOaXlaUXU2ZGV1RzRjT0hvMkhEaHFoWHI1N1d3d0FpSXFMbmhidmNFeEVSMFV1blI0OGVTRXRMazBiamc0T0RvVktwTUdYS0ZKMjZSNDhlUlVKQ0FzYU1HUU1BR0RWcUZFNmRPcVV6a3I5dDJ6YW8xV3FFaG9ZaU5EUVVmbjUrTURZMmhyVzFOVjUvL1hVNE96dGp4WW9WR0Q5Ky9QUC9nRVJFUk9BSVBSRVJFYjFFL3YzM1gvejY2NjhZUDM0OGxpeFpncWxUcCtMeTVjczRkT2dRZ29LQ2RQSW1KeVltWXZIaXhaZzFheFpzYkd3QUZLN3huRDE3TmhZdVhBZ2JHeHM0T2pvQ0FISnljdENtVFJzc1dMQUFBd1lNd0E4Ly9JQUZDeFpBTHBkREVBVGs1T1FBS0Z4dlQwUkU5Q0p3aEo2SWlJZ00zdjM3OTFGUVVJRHg0OGRMMDkzTnpjMVJ2MzU5L1BEREQzQnhjVUh0MnJXMXpqbDkralFtVEpnQU56YzM5T3ZYVCt0WXo1NDlNV1RJRUhoNGVHRFBuajBRUlJIMTZ0WEQ0c1dMMGJwMWEvajcreU1uSndlSmlZbFFxOVZZdEdnUk1qSXk0Ty92ajRVTEZ5STBOUFNGZlhZaUlucDFjWVNlaUlpSURGNWFXaG9jSFIweGUvWnMzTGh4QTE5KytTWE9uVHVIVHo3NUJFdVhMc1hHalJ2UnUzZHZkT25TQlowNmRVSmFXaHJXclZ1SE1XUEdZT3JVcVhxdjZlWGxCWE56Y3l4YnRnd3BLU200Zi84KzR1UGo0ZUxpZ3ZEd2NLU25weU0yTmhaVHBreUJ1Yms1MXE5ZkR3c0xDNnhjdVJLelo4K0dYQzR2YzNkb0lpS2lwOFdBbm9pSWlBeGVxMWF0OE8yMzN5SW1KZ2JCd2NIbzNiczNmSDE5WVdscENRQll1SEFoa3BLU3NILy9ma1JIUjJQYXRHbG8zcnc1T25YcVZPWjFKMHlZQUdkblp6UnYzaHh4Y1hHWU8zY3V6TXpNQUFBMk5qWm8yclFwMnJScEF3Y0hCOGhrTWdDRmVaUjM3ZHFGbWpWclB0OFBUVVJFcnp3RzlFUkVSUFRTNk5LbEM3cDA2YUwzV0wxNjlUQnAwaVRwZmQyNmRTdDB6VmF0V2dFQTNuLy9mYjNIaTliWUYxZW5UcDBLWFp1SWlPaHBjQTA5RVJFUkVSRVJrUUZpUUU5RVJFUkVSRVJrZ0JqUUV4RVJFUkVSRVJrZ0J2UkVSRVJFUkVSRUJvZ0JQUkVSRVJFUkVaRUJZa0JQUkVSRVJFUkVaSUFZMEJNUkVSRVJFUkVaSUFiMFJFUkVSRVJFUkFhSUFUMFJFUkVSRVJHUkFXSkFUMFJFUkVSRVJHU0FqQ3U3QVVSRVJQVHljSEp5cXV3bUVBRmdYNlNYRy9zM0ZlRUlQUkVSRVQwMVVSUlBWWFliU01mRnltNUFaV0JmckpKZXliNzRQTEIvVjBtVjJyODVRazlFUkVSUExTRWhvV05sdDRFSVlGK2tseHY3TjVYRUVYb2lJaUlpSWlJaUE4U0Fub2lJaUlpSWlNZ0FNYUFuSWlJaUlpSWlNa0FNNkltSWlJaUlpSWdNRUFONklpSWlJaUlpSWdQRWdKNklpSWlJaUlqSUFER2dKeUlpSWlJaUlqSkFET2lKaUlpSWlJaUlEQkFEZWlJaUlpSWlJaUlEeElDZWlJaUlpSWlJeUFBeG9DY2lJaUlpSWlJeVFBem9pWWlJaUlpSWlBd1FBM29pSWlJaUlpSWlBOFNBbm9pSWlJaUlpTWdBTWFBbklpSWlJaUlpTWtER2xkMkFwK0hvNlBnYkFOZktiZ2Y5anlpS3B4SVNFanBXZGp1ZUZQdFUxV1BvZmVwWll4K3RldGhIaVlpSXFMSVkrZ2c5ZjlSV01US1pyRU5sdCtFcHNVOVZNUzlCbjNyVzJFZXJHUFpSSWlJaXFpd0dQVUpmSkQ0K3ZyS2JRQUNjbkp3cXV3blBEUHRVMWZBeTlhbG5qWDIwYW1BZkpTSWlvc3BrNkNQMFJFUkVSRVJFUks4a0J2UkVSRVJFUkVSRUJvZ0JQUkVSRVJFUkVaRUJZa0JQUkVSRVJFUkVaSUFZMEJNUkVSRVJFUkVaSUFiMFJFUkVSRVJFUkFhSUFUMFJFUkVSRVJHUkFXSkFUMFJFUkVSRVJHU0FHTkFURVJFUkVSRVJHU0FHOUVSRVJFUkVSRVFHaUFFOUVSRlZtRWFqUVdwcUtnQ2dvS0JBYngxQkVCNzd1Z1VGQlU5MEhoRVJFZEdyakFFOUVkRXI1dTdkdXdnSUNFQitmdjVqbjN2NzltMTg4c2tuVUtsVUdEMTZOUGJ0MjZkMVhLbFU0cE5QUHBIZXE5VnFwS1dsNGNhTkd6aDc5aXlPSGoyS2d3Y1A2bHczSUNBQXExZXZmdXoyaElhR1ZxZ01LSHpRRUJFUjhkajNJQ0lpSXFxcWpDdTdBVVJFOUdKWldsb2lQRHdjR28wR1hsNWVqM1d1bVprWkJFR0FRcUhBaGcwYjRPL3ZqeDQ5ZXFCYXRXb0FnT1BIajZOVnExYnc4L05EUkVRRTFHbzFMQzB0a1ptWmlUWnQydUMxMTE1RC9mcjF0YTRaR3h1TG4zNzZDWFhxMU1HZmYvNnA5NzZiTjIrR2xaV1ZUdm5TcFV2aDd1NWViaGtBYk4yNkZTcVZDZ0RnNnVxS09uWHE2TlI1K1BBaGpoNDlXckcvRENJaUlxSkt4b0NlaU9nbDUrVGtoTnExYTBNbWswbGx4c2JHT0hMa0NJNGNPU0tWaWFLSWxKUVV4TWZIUXhBRWRPdldUZWRhb2loQ3FWVEN4Y1ZGS3V2VHB3OUNRa0x3eGh0dklDUWtCTk9tVFVPclZxM2c3ZTBOTXpNemFEUWFkT2pRQVJzM2JvU0ZoWVhXOWM2ZVBZc2xTNWJBMmRrWkRSbzB3UFRwMHlHWEYwNGV1M3YzTHViT25ZdTMzMzViZW1CdzRNQUJiTml3UVRwZkVBVDA2dFZMNjVvbHl3NGZQb3pJeUVna0pTVmgvdno1VXZuUFAvK3M4L2srK09DRHN2OHlpWWlJaUtvUUJ2UkVSSytBME5CUW5XQzZKS1ZTaVM1ZHVnQW9ETnh6Y25JUUh4K3ZWU2N2THcvZHUzZEhWRlNVenZsbnpwekJYMy85Qlh0N2V4Z2JsLy9QeXg5Ly9BRmZYMStzWExrU0xWdTJ4TXFWS3pGKy9IaE1uRGdSOGZIeE9IandJS1pNbVlLK2ZmdEs1L1RyMXc5ZHUzWkZ0V3JWSUpQSk1HblNKR3phdEVucnVpWExmdnZ0TjF5NGNBSHo1ODlIWm1ZbWF0U29BUUFZUG54NHVXMGtJaUlpcXNvWTBCTVJ2ZVNXTFZzR016TXpuWkhza3N6TnpiRnMyYkl5NjVpWm1Va2IyTW5sY2tSR1JxSmx5NWFvVTZjTzFxOWZEd0JhTXdISzByWnRXMnpac2dWMTZ0U0JVcWxFdTNidDhPZWZmMkxXckZsUUtwVVlQWG8wR2pac2lMeThQSmlibTB2bmhZYUc0c0tGQzVneVpRclMwdEp3NTg0ZE5HalFBRURoQ1BzdnYveUN5TWhJeE1URXdNdkxDeDA2ZEVEMzd0MXg2ZElsQkFZR2FvM3dFeEVSRVJreUJ2UkVSQys1SGoxNkFDaWNldjY0aWsrdEI0Q2pSNCtpZXZYcVNFOVBSN1ZxMWJCbzBTSnMyclFKY1hGeHBlNTZYNXFZbUJpY1AzOGVGeTlleFAzNzk5R2hRd2U4Kys2NzhQVDB4STBiTjNENDhHSDQrZm5oeG8wYnFGV3JGbnIwNklFWk0yWmd6Smd4OFBUMHhKZ3hZN0JwMHlZcG1BZUFyS3dzeU9WeWRPM2FGU1ltSnJoNzl5NWF0bXlKckt3c3pKMDdGMHVXTEpIcWNzbzlFUkVSR1RvRzlFUkVwRU9qMGNEVTFGU2FXaThJQWpwMjdBaUZRb0U2ZGVyZy92Mzd1SHo1TWxxMmJBbGJXMXNzVzdZTTgrZlB4K2pSb3dFQW5UdDMxcmxtOSs3ZHBkZWRPblZDLy83OTBiUnBVd3dZTUFCTm16WkZmbjQrWEYxZDhlV1hYOExXMWhhMnRyYVlObTBhc3JLeThNOC8vNkIrL2ZxNGV2VXExcTVkaXhvMWFxQkJnd1o0OU9nUmZIMTlFUjBkRGFCd1YzMVhWMWNZR1JsSjl3b1BEOGYwNmRPUm5KeU1kOTU1Qis3dTdqQXhNZEc3Y1o1Y0xrZDJkcmJlRGZpSWlJaUlxaG9HOUVSRUw3bmlvODZabVptb1hyMjY5RDRqSTBOYVV3NEFWbFpXQ0EwTlJXNXVybFpRbTUrZkwwMTdiOXk0TVM1Y3VJRE5temRqelpvMUFBcW45ZGV1WFZ1cUh4Y1hKNzB1MmhUdnQ5OSswMW5IUDNueVpHa0t2Q2lLVUt2VjZObXpwMVlkWTJOamFYWkJWbFlXeG80ZGl6WnQybUQ4K1BFSUN3dURyNjh2QU9EbXpac1lOR2dRcGt5WmdzR0RCMHZuejVzM0Q1MDZkVUppWWlLQTB0UGFkZTdjV2F2ZFJFUkVSRlVkQTNxaVp5dzNOeGVEQnc5K3JPbk55Y25KR0RWcTFHT2x5enArL0RocTFhb0ZlM3Y3TXV0OSt1bW5HRGx5cERUdHVpeUNJR0RUcGswWU1tU0lWbkFHRkFabHVibTV5TXpNUkVaR0JoNCtmSWpHalJ1alNaTW1aVjdQejg4UDgrYk5rM1l1cHhldnFGOHBsVXAwNzk1ZGVxOVNxZEM1YzJlOS9TNGxKVVdyRDJSbFpVa0IvanZ2dklQMTY5ZWpWNjllYU4yNk5Rb0tDblQ2UzBWdDNMaFJlaDBVRklUTXpFek1talZMS2xNcWxlalRwNC8wdm5uejVraExTOFBVcVZQUnRXdFg3TisvWHpvV0ZSV0YxMTkvSFhGeGNYQjNkNWY2M05peFk5R3NXVFA4OE1NUEFLQjNaQjRBQ2dvSzRPN3VEbXRyYTJ6YnR1MkpQZzhSRVJIUmk4U0FudWdaRXdRQkR4NDhlS3h6TkJvTjB0TFNLbHgvejU0OUNBNE9ocisvUHdCZysvYnRjSEJ3UUpzMmJYVHEzcjkvLzdHQ0xabE1odUhEaDB0cmw0T0NnbEJRVUFDWlRBYWxVb21tVFp2QzJ0b2FOV3JVUUs5ZXZWQ2pSZzBNSERoUTV6cFJVVkVRQkFINzl1M0R2SG56S254L2VuNGlJaUxnNE9CUVpwMFZLMVpnOU9qUnVIYnRHcG8wYVFLVlNnV0ZRb0gvL3ZlL3FGdTNMb0RDamZGVUtoVThQVDBCRk9aOTc5bXpKenAxNnZURWJidDgrVEoyN2RvbEJkMUYwdExTdEdZUW5EcDFDc3VXTFlPSGh3ZTZkdTJLN2R1M1MvV0NnNFB4NmFlZndzek1ETUhCd1JnN2RpeUF3b2NBeFlXR2htTHAwcVVZT25Rb21qWnRLcFYzN3R5NTFORjdJaUlpb3FxSUFUM1JjK0xxNnFwVDV1enNqTVdMRit1c0x4WkZFWUR1dXVNUFB2Z0FpeGN2bHQ3bjVlVmgzYnAxdUgzN05vS0RnMUdqUmcybzFXcTBhTkVDMDZkUHg1Z3hZekJxMUNpcHZpQUllUGp3SVNaUG5senVDSGxZV0JocTE2Nk55Wk1ubzNuejVzalB6OGVnUVlQZzV1WUdjM056YVRSMzE2NWRPdWZxUzJGV2RIK1pUTWJSK1VvbUNBSU9IRGlBd01CQUJBWUdTdVZ5dVJ3eW1ReFpXVm13dHJhR0lBaUlpNHZEK1BIamNlclVLZGpiMjJQKy9QbUlpWW1CbVprWmZIMTljZXZXTFFRR0JxSjE2OWFJam81R3YzNzljUC8rZmExcC9JOURvOUVnTEN3TUd6ZHVoSStQajdRdTN0VFVGRURoMVAxR2pScEo5VnUzYm8yZ29DQzg5dHByT0h2MkxHcldySW5VMUZSNGVYbkJ6czRPSTBhTWdFd21nNWVYRndvS0N2RFpaNTlwcmFjdlltZG5oNisrK2dyYnQyK0hRcUY0b3JZVEVSRVJWVFlHOUVUUHlmSGp4MHM5Vm5LZGJsSlNFdnIxNjFmdSt0MjVjK2NpSmlZR05Xdld4SkFoUTZCUUtHQnViZzRMQ3dzMGFkSUVlL2Z1eGIxNzl6Qno1a3dBd01PSER5RUlBaUlqSXlzVXROeTlleGRHUmtaYTAvTk5URXpLUGEra3YvLytHNTkrK2ltQXdvY1ZSUThxVkNvVklpSWlVS2RPbmNlK0pqMloxTlJVakIwN0Z0V3FWVU5BUUFCYXRXb2xIVE0yTmthdlhyM1FwMDhmbUppWVFLMVdvMU9uVGpBeU1rSmtaQ1E4UFQweGFOQWdxTlZxR0JzYjQ5NjllL2o4ODgvaDVlV0YxcTFidzlQVEU0MGJOOGExYTlmdzFsdHZhZDNYMmRsWjY3MjV1Ym5XMnZqbHk1ZERMcGRqOGVMRmFOQ2dBVFp0MmlTTnBNK2JOdy9SMGRFd05UVkZ6Wm8xc1hUcFV1azhTMHRMckZ1M0RoRVJFVkFvRkpneVpRcUdEeCtPZDk5OUYxOTk5WlgwOEdqbHlwVllzbVFKSmsrZWpHKy8vVmJuNzJYZ3dJRjQ5T2dSOHZQeklaZkxjZmZ1WFppWm1UMzlYemdSRVJIUkM4U0FudWdwNWVmbm8xKy9manJsSmROZkhUaHc0S2tEaG9VTEYwS2hVTURDd2dJTEZ5N0VtMisrS1UwckJnclhHeGVmN3ArU2tnSnJhK3NLajBDZVBuMGFhOWFzd2RTcFUrSGc0S0ExMmwrazVDd0NmUThoN096c0VCY1hoK3pzYlBUdTNSc3hNVEVBQ21jdFBNa0RBbnB5dFdyVnd0cTFhMHZkNjZCb1E3bml6cDA3aHc4KytBQTJOallBQ2dOL0FIanc0QUdHRFJ1R3ZuMzdBZ0JtenB5SjJiTm53OW5aV2VyYnpzN09rTWxrT0hueVpMbHR5OHZMdytyVnEyRnJhNnRWdm5MbFNnaUNBRUVRcEhzWE4zZnVYTXllUFZzSzNqdDE2b1Q2OWV0cjFWRW9GRmk4ZURHeXM3Tkx2Zit3WWNPd2Z2MTY3TnExQzhiR3hucjdPeEVSRVZGVnhvQ2U2Q2tKZ29DMHREVEV4OGVYV3NmSnlRbUNJRHpWZmR6YzNLVFg5KzdkZzdXMU5SSVNFaEFXRm9iVTFGU1ltWm5CMHRJU1FHRXdzM3YzYnVUazVDQXJLMHR2Q3JIaWR1N2NpY2FORzJQQWdBRjQ2NjIzc0d6Wk1uVHYzbDByV0MrYWNsOHlnQy9LVTY1U3FTQ0tvalJWT2lRa0JES1pUT3NoUnRGSUw3MVlaVzFjcUUvYnRtM3g5dHR2NjVUYjI5dHJiY0xvNHVLaWs2ZCs3ZHExRmI2UHVibTVUakJmUkM2WGw3bFVvL2l4a3NGOGNjVjM2ZzhKQ2RFNTd1bnBLZTBGUUVSRVJHUm8rTXVhNkFYVEYxeVh0b1llQUx5OXZURjQ4R0NFaDRkREZFVnMyclFKcDArZlJrQkFBRXhNVEhEa3lCRTBiTmdRMzN6ekRaWXNXWUlXTFZwSTUzYnMyTEhNQncxRjl5d2U5TmpiMitPbm4zNnE4T2NwV2o4L1ljSUVEQmt5Ukd0bXdzV0xGNlZSWHFCd0YvR2lnSitxTm4zcnpnMWRXWUUvRVJFUmtTRmlRRS8wakpTY1lsOGFmVlBVSzdLRy90OS8vNFdmbng5c2JHeXdZc1VLSERod0FELy8vRFBlZSs4OXVMcTZZdkhpeFpnMWF4YTZkZXVHa1NOSDRyWFhYaXUzTFNxVkNpcVZTaXVnQndwVGlRMGRPaFMxYXRYUytWekYzeGVsTzB0SVNFQnljakpjWFYyeGZQbHllSHQ3dzhqSUNJbUppZExvY0ZHT2NVNjVyNXBFVWNTOWUvZFFyMTY5eW00S2dNS1pMeTlxTThYOC9IeXVueWNpSWlLRDlNcHZQWjJibTR0ZXZYbzkxam5KeWNsbEJtK0NJR0REaGcxSVNVblJPYWJSYUpDVmxZWGJ0Mi9qd29VTE9ISGlCSzVmdjE3bS9RUkJnSyt2cjk0cDJ4a1pHZEt1NC8vODh3K3VYTGtpSFR0eTVBZ3VYYnFrOTVvWExselFLVXRNVEVSZVhsNlpiU0ZkTXBrTTFhcFZ3OUdqUjB2OVU2MWFOY2hrTXVrY0p5Y25wS2FtbG5sZEp5Y25aR1JrQUFEdTNMbURpUk1uNG9NUFBvQWdDQmc1Y2lSdTM3Nk5qUnMzb21mUG5wZzVjeWF1WHIyS0gzLzhFWThlUGNMUW9VUFJxVk1uZE83Y3Vjdy8yN1p0ZzRXRmhWYVFuWnljakMxYnRranYwOUxTcE04Ukh4OHZ2UzVxbXlBSVdMMTZ0YlNiK0tOSGp4QWJHd3NBaUk2T1JvY09IUUFVcnBjMk1USGhqdmRWVkVGQmdkNjlJSXFMajQvSHVuWHJ5cXd6ZmZwMHZlVkZHeldXbEpXVkpiMXUzNzY5OUhyVHBrM1l1blZybWZlcXFPVGtaTnk5ZXhmQS81YUlYTHQyRFE4ZlBvUlNxVVRYcmwyaFVxbWV5YjJJaUlpSVhxUlhmb1QrZWVVTWYxRzV2SThkTzRiRXhFUUF3SzFidHhBY0hDemxjVDV3NEFCbXpacWx0MzFUcDA3VlNUVVdFUkVCTXpNelRKNDh1VUovRDFXWmc0TkRkd0RxaElTRVdBRHE1M212OVBSMHpKZ3hBd0N3ZGV0VzlPelpFL1hyMThlNmRlc3dkdXhZbUptWm9YZnYzdEJvTkU5OGp3WU5HaUE4UEJ3S2hRSjJkbmJ3OHZKQ2JHd3Nac3lZQVhOemM0d2JOdzYydHJiWXMyY1B2THk4NE9YbFZhR3A3WmN2WDhiQmd3ZTF5dUxpNHRDNmRXdlVxbFdyUW0zejlmWEZuVHQzWUdOamcwT0hEc0hZMkJpSER4OUd3NFlOa1pDUUlHMjZwbFFxWVdGaDhmZ2YvaVgxSXZ2b3M5SzhlWFBNbno4ZmZmcjAwY3JmWHR3ZmYveWh0N3kwcFIvejVzMURxMWF0dEw1M1VsTlRzWFBuVHRTb1VRT0hEeCtXeWwxZFhYSDU4bVdjTzNkTzZ4ckRoZzNUeVIrZmtaR0JOV3ZXNEwzMzNrTk1UQXlPSGoyS29LQWdBSVd6RWZ6OC9PRGg0UUcxV28xR2pSb3hkUjBSRVJFWnBGYytvQy95TEhPR3krWHlGNUxMV3hSRjdOcTFDeWtwS2Zqenp6L2g3KytQVzdkdVllZk9uZGk2ZFN1eXNySXdhZElrcWY2aVJZdWswZElpWDN6eEJXN2R1cVZWZHVUSUVlbDFlSGk0M2pZWmdGNHltY3pid2NFaERVQUlnTkRzN095WWYvNzU1OUd6dnRIS2xTdlJyRmt6QUlWcDR2YnQyd2NQRHcrSW9vaUlpQWdNR3pZTUtTa3A4UEh4d2VyVnE1LzRQZ3FGQXIvKytpdTJidDJLbkp3Y3VMcTZZc0dDQmFoWnN5YjI3dDBMWDE5ZmZQenh4NURMNWFWT2E4L096b2FKaVFuTXpNeWdWcXR4Nk5BaHFlMUZmdjMxVjNUcjFxM0M3V3JSb2dYVWFqVVNFaEpnWTJPRHRtM2JJams1R2I2K3ZoZ3hZZ1JNVFUxUlVGQ0F5NWN2YTYybnB4ZlRSd1ZCd0h2dnZhZFZwbEtweXQxYklUczdHMTI3ZHRVYjZKYmNEVjZoVU9ERWlSUFNkNk5HbzZud0dueC9mMzk4K2VXWFVudlVhalhtejUrUGFkT213ZDNkWGFvM1pjb1V2UG5tbTVnMGFaTFUvME5EUTlHZ1FRTUFoY3RXRmkxYUpIMVB1cmk0NEkwMzNnQUF1THU3SXpJeUV2ZnUzUU1BL1BYWFgzanJyYmZnNU9RRWYzOS92UFBPT3hWcUt4RVJFVkZWdzREKy96M0xuT0V2S3BmM3FWT25ZR1JraE9QSGowdlR1WU9DZ3RDZ1FRUFkyZG5oOE9IRHlNdkx3K0xGaTZWckZqMjR5TTNOaGF1cks0NGZQNDQ5ZS9ZZ096dGJ1bGQwZERRT0h6NnNsZnZaVU1sa01oc0Frd0ZNdHJhMnpuSndjTmdqaXVMZUJ3OGVSQ1lsSlNtZjl2cUhEaDNDMWF0WDhjMDMzd0FBZXZUb2dRVUxGc0REd3dNOWV2VEFoZzBiTUd6WU1IaDdlOFBkM1IwN2QrN0VzR0hEQUVCSy9RV1V2U2xlY1k2T2pyQ3pzNE9wcVNsaVkyTVJHQmlJSzFldXdNM05EVHQyN0NnM1lGNjFhaFVPSERnQW9IQVdTYU5HamVEbjV5Y2RUMDFOeGVuVExhcUQ4Z0FBSUFCSlJFRlVwekY3OW15dDgvUXRNU2xhQWpKOCtIQ2RZK3ZYcjRjZ0NCZzNiaHhpWTJQaDdlME5ZMk5qYVNZRC9jL3o3cU55dVJ5Yk5tMkNyYTB0ek16TWtKeWNqREZqeG1EOCtQSDQrKysvZGVvN096dHJwWndyK1QxWDJ0cDJkM2QzYVU4R056YzNQSHIwU0d0R1JuWjJ0cFNwSVRzN1cvck9WU2dVV0w5K1BUSXpNd0VVUGtSOC9mWFg4ZmZmZjJQejVzMFlOMjRjZHV6WUFaVktoUTgvL0JBQThPZWZmNkpWcTFaU01LOVNxUkFURXlPMUt6OC9Iems1T1ZKQVAzandZQUNBaDRjSGxFb2xmSHg4QUFDLy8vNjdsTSsrYjkrK3lNM05SVUZCQWJ5OXZmWE9tQ0lpSWlLcWFsNjVnUDVGNUF4L1VibTh2L3Z1Tzd6MjJtdlM1d2tNREpSU1FNWEd4c0xaMlJrTEZpelF1bWJSajJnWEZ4ZnBkZS9ldmZIVlYxOGhQejhmdWYvWDNwM0hSVlg5ZlFEL3pDaXJRaTVwTHIrME1sUFRYOGFXWWhwSVZpN3dVMUZMRGNPZkM0K0NTb3BLS1lhby9Fd0JjMGRDemEzSEpZRnd5VXhjVUFrM01CKzNNTTJWeFlVZFptQ1ltZlA4d2NOOUdHY1FWQkJHUCsvWHk5ZUxlOCs1NTU2NW5HaSs5MnlGaFZpNmRDbENRa0tlNkxQWGNkWXltV3lNVENZYjA2SkZpOElXTFZyOHJOVnFkeXFWeW9NcEtTa1ZiMWI5Q0xhMnR2ajIyMitsdHRLMWExZHBqdkhiYjcrTjBOQlFBRURMbGkxMWV2SXI2eDBGU2dQK2h3T25MVnUyWVAvKy9iQ3dzSUNEZ3dPR0R4OE9lM3Y3S3I4d0Nnd01SR0Jnb0RUcW8veThmZ0JvMUtnUlZxOWVqYlp0MjByblBEdzhETTZMZnRSYzZzOC8veHllbnA0d01UR0JzN016VHA0OFdlazJaQVNnQnRvb1VEcjZaL2Z1M1FnSUNNRGx5NWZSdVhObmhJV0Y2ZVFwR3ozMDhQN3hXVmxaU0VsSmdhT2pJNjVldllyWnMyZEwyNy9kdm4wYllXRmhXTEpraVRUazNkSFJFWHYyN01GSEgzMmtNOExIeGNWRk9pNC9JdXJDaFF1SWlvcVM3anRreUJBTUhqd1lLcFVLL3Y3KzhQVDBSRUZCQVNJakk2WDJ1bS9mUG93Y09WSXFJenM3VytkbDF2Mzc5OUdnUVFOcEc4Zm82R2pjdkhrVHdjSEJTRXRMUTkrK2ZlSGg0WUdZbUJqazVPVGcxMTkvUmJObXpSQVpHWW1DZ2dJRzgwUkVSR1EwWHJpQS9sbnNHZjZzOXZKZXNHQUIzbm5uSGFtbjNkM2RIYmR1M2NLWk0yZVFtSmlJY2VQR1BiS2VHemR1MVBuQ1hmNExjdGtDVnV2WHIwZWpSbzBlNi9QYjJ0cUt4N3FnZGpRQThMbGNMdis4UVlNR1JUWTJObnVFRVByeklDclJzbVZMdEd6WlVqcVd5K1Y0N2JYWEFKVDJnRnRZV0VocER3OTdyc3pEYzl1QjB1RGF5OHZycWVlaVZ4UlkxNnRYVDJkaE1xRGlSYzZtVEpsU1lma1BqeFI0MnIzbmphUk5WYmRxYWFNQU1ISGlSSHp4eFJjNGN1UUlqaDQ5aXZmZmZ4OG5UNTdFaGcwYnNHTEZpa2YrZnU3ZnY0OXZ2dmtHKy9mdlI1czJiWER6NWszY3ZYc1hyN3p5Q2s2Y09JSDgvUHduZmxGejZ0UXBCQVVGWWNTSUVaZ3hZd2Fjbkp5ZzFXcngxMTkvSVNFaEFWZXVYSUdOalEyKyt1b3JXRnRiQXlnZEFSVWZINDhyVjY1ZzFhcFZhTnk0TWZ6OS9YWFdmTGgvLzc3VU82OVNxUkFSRVlFLy92Z0RnWUdCR0RWcUZOcTNiNDhKRXlhZ2E5ZXVzTGUzeDdWcjE5Q3NXVE5jdTNZTlBYcjBlS0xQOG9LMlVTSWlJcXBsTDF4QS83aWVkTS93WjdHWDk4UHpQcU9qbzZXZXI4ek1UQXdhTkFqNStmblNLdjdidDI5SFVWRVJMbCsraktLaUlodzZkQWlSa1pGbzJyUXA0dVBqY2Zqd1ljeWRPN2ZLZFg1ZUNDSGsvemZzdVVWdDE2VXlWZG1LanA0L1Q5dEdUVXhNTUgvK2ZFeWFOQWxxdFJwZmZ2a2xHalJvZ0ZXclZtSEZpaFVHWDlxVURhM3YwS0VENnRldmozUG56c0hHeGdhZE9uWEMyYk5uMGJkdlg1dzRjUUlmZlBDQmxQL2F0V3RRcTlVNmEzYzhpcjI5UFhidDJxVXozLzdPblR1WU1XTUdIQjBkOGQxMzM2Rmp4NDQ2MTZ4ZXZScGFyUmE3ZHUwQ1VEcTZLaWNuQjMvKythZjBkMU9qMFVDbFVzSFoyUm4vL2QvL2pVNmRPc0hIeHdkaFlXR1lNMmNPZXZmdURYdDdlMWhaV1dINzl1MDRkdXdZSEJ3Y2NPYk1HVXllUFBsSkhuRmRVQ0tFU0s3dFNoQVJFZEd6OWNJRzlEVzlaemhRODN0NWw4M0J6cy9QaDZ1ckt5SWpJNlV5eTFhR2RuRnhrWDUrOE9BQlB2dnNNM1R2M2gybXBxWjQ5OTEzTVg3OGVBQ2xQVnJtNXVZNmkxQUIwRnM1dWlxU2s1TmxsZWVxV1RZMk5xRXltY3p2RVZtVUFPSUIvS3hXcTNlY1AzOCtHd0JzYlcwZnZTZlhjKzVaN3YzOU9PcENtNnB1ejdxTnZ2bm1tN0N6czhQMTY5ZWwzdTdBd0VCNGVIakExZFZWWjVvRlVMb3JRZG1ROWJLVjRtMXNiTkNoUXdlY1AzOGVMaTR1T0hueUpLWk1tUUtsVW9tK2ZmdWlhZE9ta01sa21EVnJGc2FPSFl0UFAvMVVLaTgvUDEvbkdOQWZLYkoyN1ZxMGFkTUdibTV1VUt2VmVzRzhXcTNHblR0MzhOSkxMK21jZDNSMGxLWWtsZGV2WHorWW01dGo5ZXJWV0xseUpXN2Z2bzNFeEVTc1hyMGFRT2tJcE42OWUyUEVpQkY0OWRWWDBhcFZLN1J1M2ZweEhxdmtlV3lqUkVSRVZQZTljQUY5K1QzREsrTGs1S1MzWi9odnYvMzJ5RzI4N096c2NQRGdRV2w0ZXRsZTNtVmZZQ3NhNWw4MnZMbWl2YncvK09BREhEMTZGTTdPemdCMDkvSXVHNUx0NHVLaU56eTdyRmUrZkEvOUcyKzhnWU1IRDBJdWw4UEp5UWxUcDA3RjFLbFRzV2pSSWpSdTNCaGVYbDRBZ0prelo4TFoyUm45Ky9lditFRWFJU0ZFb1V3bU82VFZhcU5LU2txaUxsNjhXUENzN2gwZEhXM3daY25ENTREU3R2RHJyNzgrMXZPZk9uV3F3UlgwWjh5WVlYQTloTHk4UENtb2MzQnd3T25UcHdHVTd2MXRZV0VoTFpCSXoxWk50dEdyVjYvaTFLbFRhTldxRlg3NTVSZjA3OThmN2RxMWt4YWhlM2dmOXJ0Mzc2SjU4K1lBU3R2SUR6LzhnQ2xUcHVETk45L0V2bjM3Y1ByMGFiUnExVXA2RVJBZEhZMm1UWnZDMGRFUmJkcTBBUUNkM1R4Y1hGeWs0N0tSUk9ucDZkSkx4Zkp5Y25KZ1ltS0N2WHYzNnFYdDJMRkRXbHl2TWtWRlJiQzB0TVNHRFJzd2N1UklSRWRIbzIzYnRyaDgrVElDQXdOaGJXME51VnlPbmoxN0lpUWs1S2wyb1NBaUlpS3FEUzljUVA4czlnd0hudjFlM2drSkNkTGNiY0J3RDcwaFpRdEN1YnU3SXpzN0cxZXZYc1dWSzFla1ZkdWZBM2tBNG9RUVA5Mi9mei8yenAwN3l0cW94TUtGQy9XQ2QwUG5nTkoyV1JaY3ViaTQ0SlZYWHRITDgrREJBNTJYVW5WeDcyK3FzaHB2bzdtNXVaZzVjeVo4ZlgxaFkyTURiMjl2ZlBEQkIyallzS0VVdEQvczBxVkxlT3V0dHdDVUJ2VHIxNitIU3FWQ256NTk0T3pzalBEd2NKMlJSbFg5VzFkZXk1WXQ5VjVHeHNURUlEWTJGZ3FGQXBNbVRaS0c5RCtLb1JGWC92NytLQ29xZ3JtNU9iS3lzdENsU3hjRUJnWmkwS0JCMkxoeEl3SURBeUdYeTZIVmFsRlFVUHJlNU9HWEdrUkVSRVIxM1FzWDBEK3JQY09mMVY3ZVNxVVNDb1VDaHc0ZFF0KytmYUZXcS9HZi8vd0hFeWRPUk9QR2pTdTliNk5HamJCbnp4NXMzYm9WN3U3dVVLdlZtRDE3OWxNdllsWUhKR3ExMnNFbEpTVy9YTHg0OFpsL1M5KzllN2MwckJjbzdYVXZHeWxSMGJsOSsvYmh5SkVqU0V0TFEwQkFnSFIrNjlhdGV1V1hCVEJhcmJiTzd2MU5sWG9tYlRRbkp3ZmUzdDV3Y0hDUXB1bE1uandaU3FVUzV1Ym1LQ2twZ2JtNU9hNWN1YUt6K0daY1hKdzB3cWhKa3liU3l2YW1wcVpRcVZRNGVQQWdObS9lWEczMVZDcVYyTFJwRTNidjNvMklpQWhvdFZyNCtQamcwcVZMR0RWcWxEVDh2MHo1ZG1wb3hGVktTb28wTkw5VnExYVlOMjhlbGkxYmhyQ3dNSmlibXlNbEpRVmR1blRCL1BuemtaT1RnN0N3TUFRRUJDQXZMOC9naXpZaUlpS2l1c2pvbzdiSDhhejJESCtXZTNuZnUzY1BEZzRPK09xcnJ6Qm56aHpzM0xrVFAvLzhNenc5UFZGWVdBaFRVMVAwNjljUEdvMEdycTZ1R0Q5K1BBb0tDcVJ0enZMeTh2RDc3Ny9qOU9uVHNMS3lnb3VMQzBKRFEzSG16Qm1NSHovZVlPK3dNVGg3OW14VWJkN2Z6YzBOenM3T2FOaXdJV1F5R1NaTW1JQTFhOWJvNUhuNDNNR0RCM0grL0hrRUJBUWdOemRYbXI1aHFHMlVHVHAwYUozZCs1c2U3Vm0xVWJsY0RnY0hCL2o2K2tybit2VHBBNkIwQWJxeTltRmlZb0l4WThZQWdQUml5Y1hGcGNLL2N4cU5SbWRPL01hTkcvSHl5eS9ydkF3c1B6UmVMcGZyRFpYUHpzN0cwYU5Ia1p5Y2pLTkhqNkpIang3WXRHbVQ5Tkp5OCtiTldMNThPZnIzNzQrdVhidWlRNGNPMHU0ZFphTkR5djlkMVdnMGNIWjJsclpsbkRKbENnb0tDaEFTRW9La3BDUTRPVGtoTmpZVzJkblpTRWhJZ0xlM055d3NMTEJpeFFwWVdsb2lORFFVL3Y3K2tNdmxHRFJvMEdNK2FTSWlJaUo2TExhMnRzTFcxbFpVVlZwYW1yaHc0WUowck5Gb3hQWHIxNFVRUW1pMVdxRlFLS1MwNDhlUGk0eU1qQ3FYUFdEQUFKR2JteXVFRUVLdFZvdFRwMDdwcEM5WnNzVGdkY3VXTGF1d3pNek1US2xNSVlRb0tTa1JHbzFHTDU5V3F4VkNDSkdUazZPWFZseGNMSlJLcFNndUxoWmFyVlo4K09HSG9udjM3bUxKa2lWaTM3NTl3c0hCUVl3ZVBWcEVSVVdKNHVKaUlZUVFlWGw1WXZYcTFXTFVxRkdWZkdwZFpiK1AybTRYVCtOeDI5U2piTml3UWZqNStZbHIxNjZKWWNPR2lkdTNiMHRwZmZyMEVScU5SaHcrZkZqTW16ZFA1T2JtaXJ5OFBDR0VFQmN1WEJBVEowNFVRZ2pSdTNkdk1YejRjTDEvZmZyMDBibFg5KzdkcFhMTDY5Mjd0OEdmejU4L0wrYk9uU3Y2OU9rajdPM3RoUkNsL3owb2xVb3haY29VOGNVWFh3aDNkM2VSbVprcFhlUG41eWYyNzk4dkhXZGtaSWpCZ3dkTHg3ZHUzUks5ZXZWNnNvZFZnZWVoVFZXMzZteWpRZ2hSVkZRa0ZBcUZ6dCtXdExRMGNmejQ4Y2NxeDgzTlRmVHMyVk9FaElRSUlmVGJZbmxsYlZHaFVJalpzMmVMelpzM2kvVDA5QXJ6WjJabWlsMjdkb21ZbUJnaGhCQlhyMTZWMGd6OVRWU3BWTkxmUlNHRWlJK1BGMHFsVWk5ZlVsS1NUajRoU3R0MTJkL0NxbUFiSlNJaUlucEMxZjNGOWtWVVVGQlFZWnFoTDhxUDhqeDhzYTN1TmpWcDBpVFJzMmRQblJkSlFnangzbnZ2U1Q4ZlAzNWNYTHAwU1FnaFJHNXVybkJ6Y3hQbnpwMFRRdWdHNGVVOVRVQi84dVJKMGI5L2Y3RjU4MlpSV0ZnbzdPM3RoVWFqRVgvKythZFl0MjZkNk51M3IvajY2NjkxWGliZHVYTkgyTnZiQ3pjM04vR3ZmLzFMZUhwNmlrdVhMb2x4NDhaSmVaS1Nrc1N3WWNPcTltQ3E2SGxvVTlXTmYvZnFGclpSSWlJaXFrMHYxSkI3MHZmd3ZOVHk2dUwyWmNiaXI3Lyt3ckpseTlDb1VTUDg0eC8vUUhGeE1lYlBuNCtqUjQ4Q0tKMno3dUxpb2pQblBUWTJGbE9uVHNYZHUzZnh6anZ2d04zZEhTWW1KZ2JuODhybGN1VG41Nk5CZ3daMWN1L3ZyVnUzb21YTGxvLzMwSWlJaUlpSTZMRXdvQ2VxSWFOSGowYVhMbDB3YnR3NHhNVEVTRHNWM0xoeEEwT0dESUczdHplR0RoMHE1Wjg5ZXphNmQrK09sSlFVQU5CYlFiNk1vNk1qRWhNVG9WUXEwYnQzN3pxNTk3ZVptVmxsajRlSWlJaUlpSjRTQTNxaUd0QytmWHRrWldWaDBxUkpjSFoybG5xMkFTQStQaDdObXpkSFltSWkzTjNkcFFCNzlPalJlUFBOTjdGeDQwWUFxSENsN1pLU0VyaTd1OFBhMnJwTzcvMU5SRVJFUkVRMWl3RTlVUTA0ZGVvVUZpMWFCQjhmSHpnN08wdmJlMlZsWldIVHBrMzQ5Ny8vRFhOemMyemF0QW1qUjQ4R1VQb1NvTHpvNkdnc1hMZ1FuMzc2S2RxMWF5ZWRkM1IwckxEM3ZpcWUxZDdmUk9WOThza25hTnUycmNFMHRWb05qVVlqdmN3aUlpSWlvcXBoUUU5VUF6cDM3b3lJaUFpOC9QTExTRTVPUnVQR2paR1ptUWxmWDE5MDdOZ1JJMGVPaEV3bWc2K3ZMMHBLU2pCbXpCaURlOGgzN05nUnMyYk53dWJObTJGcWFscnQ5YXpKdmIrSmlJaUlpS2htTWFBbnFnRU5HalRBOHVYTDhjc3Z2OERVMUJUZTN0NFlNV0lFZXZUb2dWbXpaa25EN0VORFE3Rmd3UUpNbkRnUjMzLy92VjQ1Z3djUFJuRnhNWXFLaWlDWHk1R2FtcXJUKzUyVmxRVUFkVzd2YnlJaUlpSWlxbmtNNklscXlOZGZmdzEvZjM4cGVPL2V2VHRhdDI2dGs4ZlUxQlR6NXMxRGZuNStoZVVNSHo0Y0sxYXN3STRkTzFDL2ZuMTRlSGhJYWFOSGowWjJkclpPMEI0YkcydXduTEk1OU9ibTVqaDkralE2ZHV5SWlSTW5va1dMRmpyNVhucnBKY3laTXdjK1BqNUlTRWlBUnFPQm1aa1oxcXhaSStYWnYzKy85SE85ZXZWdzdOZ3hsSlNVb0g3OStwREpaSlU5R25xQlRKczJEVGs1T1hqdzRJRmUreTlUV0ZpSXExZXZZc3lZTVhCM2Q0ZXJxK3N6cmlVUkVSR1JjVExxYjk1bGUvOG1KU1hWZGxVSWdKMmRIUUFnT1RuWmFOdFZYV2hUcWFtcEZRWStMNXJub1UxVnQ3clFSdW4vc1kwU0VSRlJiV0lQUFZFZHcyQ2Vua2VPam83NDV6Ly9LUjJmUDM5ZTV6Z3RMVTF2c1VZaUlpSWllalFHOUVSRVJFK3BiT1JFTFZJSklVYWVQWHMycXBiclFVUkVSTThRQTNvaUlxcHh6WnMzMTFuNDBkWFZWZStZbm9xcFRDYnJDWUFCUFJFUjBRdUVBVDBSRWRXNHJLd3NlSGw1U2NlWm1aazZ4NGEyYlRRbXRUbUgvdDEzMy9XVnkrVkxhK3YrUkVSRVZIdmt0VjBCSWlKNmZoVVVGTURMeXd1ZE9uVjZaTDVYWG5sRko4QW5JaUlpb3NveG9DY2lvaG96WmNvVXFOVnF2WDhBREo3ZnVYTm5MZGVZaUlpSXlIaHd5RDBSRWRXWTlldlgxM1lWaUlpSWlKNWI3S0VuSWlJaUlpSWlNa0lNNkltSWlJaUlpSWlNRUFONklpSWlJaUlpSWlQRWdKNklpSWlJaUlqSUNER2dKeUlpSWlJaUlqSkNET2lKaUlpSWlJaUlqQkFEZWlJaUlpSWlJaUlqeElDZWlJaUlpSWlJeUFneG9DY2lJaUlpSWlJeVFnem9pWWlJaUlpSWlJd1FBM29pSWlJaUlpSWlJMVMvdGl0UUhlenM3R3E3Q3ZTY1ladWl1bzV0bElpSWlJaU11b2RlQ0hHcXR1dEFlaTdVZGdXZUJ0dFVuV1RVYmFxNnNZM1dTV3lqUkVSRVZDdU11b2YrN05tejNXcTdEdlI4WVp1aXVvNXRsSWlJaUlqS0dIVVBQUkVSRVJFUkVkR0xpZ0U5RVJFUkVSRVJrUkZpUUU5RVJFUkVSRVJraEJqUUV4RVJFUkVSRVJraEJ2UkVSRVJFUkVSRVJvZ0JQUkVSRVJFUkVaRVJZa0JQUkVSRVJFUkVaSVFZMEJNUkVSRVJFUkVaSVFiMFJFUkVSRVJFUkVhSUFUMFJFUkVSRVJHUkVXSkFUMFJFUkVSRVJHU0VHTkFURVJFUkVSRVJHU0VHOUVSRVJFUkVSRVJHaUFFOUVSRVJFUkVSa1JGaVFFOUVSRVJFUkVSa2hCalFFeEVSRVJFUkVSa2hCdlJFUkVSRVJFUkVSb2dCUFJFUkVSRVJFWkVSWWtCUFJFUkVSRVJFWklRWTBCTVJFUkVSRVJFWklRYjBSRVJFUkVSRVJFYUlBVDBSRVJFUkVSR1JFV0pBVDBSRVJFUkVSR1NFNnRkMkJZaUlpSWhzYlcwUEFuQ3A3WHJRL3hOQ25EcDc5bXkzMnE3SDQySmJxbnVNdFMwUkdRUDIwQk1SRVZGZHdBQ3NqcEhKWk8vVmRoMmVFTnRTSFdQRWJZbW96bU1QUFJFUkVkVVpTVWxKdFYwRkFtQm5aMWZiVlhocWJFdDF3L1BRbG9qcU12YlFFeEVSRVJFUkVSa2hCdlJFUkVSRVJFUkVSb2dCUFJFUkVSRVJFWkVSWWtCUFJFUkVSRVJFWklRWTBCTVJFUkVSRVJFWklRYjBSRVJFUkVSRVJFYUlBVDBSRVJFUkVSR1JFV0pBVDBSRVJFUkVSR1NFR05BVEVSRVJFUkVSR1NFRzlFUkVSRVJFUkVSR2lBRTlFUkVSMFZNNmVmSWtoQkRWV3FZUUFqZHUzS2pXTW9tSTZQbkNnSjZJaUlpTTF2cjE2NS9xK2ovKytBUEp5Y2xQWFE5dmIyOW90VnJwT0NzckN5RWhJVkNwVkU5Y1prbEpDWVlNR2ZKWTF4dzZkQWpuenAxNzRuc1NFWkZ4cVYvYkZTQWlJaUo2VXV2WHI4ZVlNV01BQUU1T1RyQzB0TlRMbzFBb0VCOGZiL0Q2di8vK0c2dFdyVUpNVEF5c3JhME41bkZ5Y3RJNXJxaXM4cXlzckpDU2tnSmZYMTk4L1BISENBc0xNNWhQcVZRaUtTbXAwdktxWXVmT25kaTBhWk4wcjgyYk44UEd4Z1pkdW5TcGx2S0ppS2p1WVVCUFJFUkVSdWZ1M2JzQVNvZWwzNzE3RnhZV0ZnQ0FmZnYyNmVVdEM4anQ3T3lrZkEvcjM3Ky96bkg1UUx1Z29FRDYyYzdPcmtyMU16RXh3ZUxGaTdGbzBTSU1HREFBZ3djUE5waXZmSG1Pam80Rzh6eDgzdFRVVk9lbGdsS3B4UExseTNINzltMXMyclFKalJvMWdscXR4bHR2dllXcFU2ZkMwOU1USGg0ZVZhbzNFUkVaRndiMFJFUkVaSFQ4L1B3QUFDcVZDbjUrZm5CMmR0WkpkM0p5TXRpVGZ2ejQ4VXJMMW1nMGVPKzk5eXBNVDBsSmdaZVhsOTU1RnhjWEFNRDI3ZHN4WU1BQUpDVWxZZEdpUlpYZXI0eEtwVUppWWlKTVRVMEJBUGZ1M2NPd1ljTjBQa2QrZmo0Ky92aGpuZXUrL3ZwckhEdDJESTBiTjhhd1ljTmdhbW9LQ3dzTFdGcGE0bzAzM2tCVVZCVFMwOU14WThhTUt0ZUZpSWlNQXdONklpSWlNanBidG13QkFQVHExVXY2ZWZQbXpWSzZYSzYvVE5EWFgzOWRwYkxsY2psbXpweFpZWHFIRGgzMFhoYlkyZG5oMEtGRHFGZXZubDUrZTN0N05HN2NXRHJPenM3R21UTm5LcTNIOWV2WDBicDE2MHJ6elowN0Y2YW1wckMwdE1UY3VYUHgybXV2WWZUbzBWSzZRcUhBdlh2M0tpMkhpSWlNRHdONklpSWlNbG95bVV6dm5FcWxNamdmZnVuU3BWaTZkS25lZWFWU2FYQW8vb0FCQTlDd1lVT0Q5MDFOVFVXOWV2WFFva1dMU3V0b2JXMk5Bd2NPU01kbFBmbVYyYmR2SDI3ZnZvMjR1RGowNmRQSFlKNkJBd2RLUDZlbnA4UGEyaHBuejU1RlRFd01Nak16WVc1dWpnWU5HZ0FvSGFyLzAwOC9WZW5lUkVSa0hCalFFeEVSa2RGeGQzZEhVVkVSbEVvbFhGMWRkZEt5c3JKZ2EydXJkODN4NDhlaFVDaVFtNXVMbGkxYkFpanR2ZTdWcTFlbFEvRWZEc0wzN05tRHRMUTBCQVVGVlZyWHZMdzhmUFRSUnpySGxZbUxpOFBodzRleGRPbFNMRml3QU9mUG40ZXZyNjlldnRqWVdBZ2hzR2JOR3B3K2ZSb3JWNjZFaVlrSmZ2MzFWN3o2NnF2NHozLytnd1VMRnVDdHQ5NnE5SjVFUkdSOHVHMGRFUkVSR1ozbzZHaUVoNGVqU1pNbWlJbUp3WjQ5ZTZTMGl4Y3ZWcmgxMi9Ianh6RjI3TmpIdnQraFE0ZHc2TkFoNlhqRWlCRTRjdVFJVWxOVEs3MjJySWUrN0Y5RnEra0RwYU1MdnYvK2V3UUZCV0h4NHNXd3M3UERoZzBiY083Y09VeVpNZ1VLaFVJbi82MWJ0ekJod2dUY3VuVUxJU0VoMkwxN040WU5HNFkvLy93VDdkdTN4N3g1OHpCejVrd3NXN1lNRHg0OGVPelBUVVJFZFJzRGVpSWlJakpLNTgrZmh4QUNmbjUrVUtsVTZOeTVNNERTb0QwN08xdktWMzVZK3NXTEZ3MzIzanM1T2VuOGk0bUplZVM5cmEydDhkbG5uK0hHalJ2VjgySCt6M2ZmZlllNHVEaXNYYnNXM2JwMUF3Qzg5TkpMV0wxNk5UUWFEYzZlUFN2bHZYUG5Edjdydi80TEgzMzBFYlJhTFQ3Ly9IUGN2bjBiNGVIaCtQampqekZqeGd6ODlkZGYrUEhISDFGY1hJeFBQLzBVbVptWjFWcGZJaUtxWFJ4eVQwUkVSRVlwS2lvS3MyYk53dTNidHpGOStuU3NYTGtTTzNic1FOdTJiWFhtMXZ2NCtHRHUzTGtJQ0FqQWdRTUgwTFJwVXlnVUNwMDk2NnV5dC96RHZMMjlxNVR2NFNIM2hoYk9LK1ByNjRzR0RScm81YkcwdEVSNGVEank4L09sYy8vNHh6OFFHeHNMVTFOVGRPellFYjYrdmtoSVNNRDA2ZE5oWVdHQnNXUEhva09IRHRpNWN5ZDhmWDNoNitzTE16T3p4L3lVUkVSVWx6R2dKeUlpSXFNVEd4c0x0Vm9OSnljbnlHUXlkTzNhRlZ1MmJFRmNYQnpXclZ1SEgzLzhFWGw1ZWJDMnRzYmZmLytOUzVjdTRjY2ZmMFNuVHAzd3hodHZZUGp3NFJnOWVqVGVlZWNkZytXWGxKU2dYcjE2MG1yNVpYdlpHNUtlbnE2VDkyRVBMNHIzS09ibTVuckJ2RmFyUlY1ZUhobzJiSWkwdERTWW1KaElhYWFtcHZqdHQ5L3d3dzgvb0tDZ0FDNHVMZ2dNREVUanhvMFJGUldGK2ZQbjQ3UFBQb05jTHRlNWpvaUluZzhNNkltSWlNaW9DQ0h3NDQ4L0lpUWtST3FKMzc5L1B4SVRFL0g5OTkvRHhNUUVycTZ1R0RSb0VNek16S0RSYURCeTVFaEVSVVhoaHg5K1FOT21UZEcxYTFmczJMRUQ0ZUhoTURVMWhZT0RBNERTVmZNMUdnMEFZT3ZXclhqcnJiY3dZc1FJVEo4K0hVRHBIdk5sWnMrZWpkOSsrdzB5bVF4dWJtNEdWOXdIZ04yN2Qrc2NLNVZLbUptWjRjYU5HOUtlODVVWk1HQUFpb3FLWUdKaWdwRWpSK3FrMmRyYW9tUEhqakF6TTBOQ1FnSldyVnFGSzFldVlPREFnZGl5WlF1YU5HbFNwWHNRRVpIeE1meC9IaUlpSWpJSzc3NzdycTljTGw4S1lHbHljdkxVMnE3UGs3SzF0UlVBa0pTVVZLWDhEdytaejgzTmhSQUNqUm8xTXBoZnBWTGh3WU1IYU5XcVZZVmxhclZhQ0NHa3dMeWlIdmZ5aEJBUVF1amw3ZG16WjRVcjU0OGJOdzduejUrSG1aa1pSbzRjaVFrVEpnQUEwdExTMExKbHl3cGZER2kxV3Noa01yMzBwVXVYWXYvKy9iQ3dzSUNEZ3dPY25aMWhiMi8vVkQzeWRuWjJBSURrNUdTais2NzR1RzJKYXBZeHR5VWlZOEFlZWlJaUlqSTY1WU41b0hUaHVFY3hOVFY5WkRBUFZDMkFmNWloQUJ2QUk3ZkJXN3QycmNIelQxby9EdzhQZUhsNTZUMFRJaUo2L2pHZ0p5SWlJakppTDcvOGNtMVhnWWlJYWdtM3JTTWlJaUo2UWtWRlJkVldsaENpd3JTMHRMU25LdnYzMzMrWDFnYWd1a2VyMWRaMkZZaklTREdnSnlJaUlxUDE3My8vRzNGeGNVOVZSbGhZR0FvS0NneW0zYjE3RjZtcHFRRCtmNlg3YTlldTRjR0RCMUFvRkhCMmRvWktwYXJTZmNybUVsZkV5OHNMZi83NXA5NTVqVVlETnplM0t0MmpJcE1uVDRaQ29YaXFNdWpwNWVYbFNUK1hMY1FJQUd2V3JNRVBQL3hRNVhKS1NrcXdkdTNheDM0UmNPdldMUnc1Y3VTeHJpR2l1bzFEN29tSWlLamEyTmpZZkFoQWZmYnMyUVFBNnBxK1gwWkdCcG8xYS9iRTF3c2hzSDM3ZHZqNCtCaE1QM2JzR0E0Y09JQ0lpQWdwZjNCd01IeDhmS0JXcTlHbVRac3FyMVJmR1hkM2QzejExVmZZdW5VckxDd3NLczEvNnRRcHpKZ3hBMERweXZuMTZ0WFRxVXQ4ZkR4eWNuSXFYQ2l3cm52V2JlbHgvUHp6ejVnL2YzNlY4NWN0MERkNzlteTgvZmJibURoeG9wU1dtWm1KYmR1Mm9WR2pSdGkzYjU5MDNzWEZSVm93RVFCbXpKaUJBUU1Hd05uWkdjWEZ4UWdQRDhlWU1XTU0zcy9lM2g3VzF0YlNjYjE2OVhEZ3dBSHMzNzhmTFZ1MnJISzlpYWp1WTBCUFJFUkUxYW1mVENienM3R3h5UUt3SFVCMGZuNytzYXRYcnhaWDk0MjBXaTBlUEhpQWlSTW5WcnFnWFV4TWpNSEFQenM3R3cwYk5vUzV1Ym5CNjl6ZDNYSGt5QkdrcDZjREFDNWR1b1RYWDM4ZGRuWjJDQXNMcTNBZis0cjJyWC80L0p0dnZvbDE2OVlCQVByMTY0ZTR1RGpzMzc4Zmd3WU5ldVRuQVlEMzNuc1A4Zkh4dUgvL1BrYU9ISWwxNjliQnlzb0tTcVVTclZxMWdrcWx3b2NmZm1qTXE3MC9zN2IwdUFZT0hDaU5taWo3UFpSL0NXUG9IRkE2R21UYXRHblM3MFN0VmlNZ0lBQmZmdmtsM04zZHBYemUzdDU0N2JYWHBPTy8vdm9MQ1FrSm1EVnJGb0QvMy9HZ29uWnZiVzJOUTRjT1lkMjZkUmc3ZGl3Kyt1Z2phTFZhN042OUc0V0ZoVmkyYkptVXQwMmJObEliSkNManc0Q2VpSWlJcXAxTUptc0NZQ0tBaWRiVzFuazJOalk3aFJCUjkrN2RPNUtXbGxZdFk3OGZQSGdBclZhTEkwZU9QSEV2K1pVclY2QlVLbEZjWEF3ek16Tzk5S0ZEaHdJQWZIeDhvRkFvTUdmT0hBQ2xjOUovK2VVWG1KcWF3dFhWRllXRmhTZ3BLWUdmbng4R0R4Nk0rUGg0dmJMczdPd01uaTh2T0RnWTV1Ym1CbDhJbEQ4M2J0dzRqQm8xQ2xxdEZrRkJRZkFCcjdqdEFBQVRyMGxFUVZUeThrS2JObTJRa0pDQWlJZ0liTml3NFhFZVE1MzJMTnJTRTlRSjllclZrNDdsY3JuT2NVWG5URTFOc1dMRkN1VG01Z0lBWW1OajBieDVjL3o1NTU5UzhMMWx5eGFvVkNwODhza25BRXBIaFlTR2hrS2owYUIvLy81U1dVSUlPRG82NnBRZkdCaUl2bjM3U3NmYnRtM0QyTEZqQVpTTzJFaE5UY1hSbzBmUm9FRUR1TGk0SUNZbXB0SWRJb2lvYm1OQVQwUkVSRFhOV2lhVGpaSEpaR05hdEdoUjJLSkZpNSsxV3UxT3BWSjVNQ1VsSmY5SkM3MS8vejZzcmEyZmFzajd1WFBub0ZLcGNPTEVDWU5CZEhSME5HN2V2SW5nNEdDa3BhV2hiOSsrOFBEd1FFeE1ESEp5Y3ZEcnI3K2lXYk5taUl5TVJFRkJBUVlQSHZ6RWRRRWdqUlFvSC9qZnZYc1h3NGNQeCtIRGgvWHl6NWt6QjMvLy9UZTZkKytPRlN0V0lDc3JDOWV2WDBkVVZCUUdEaHo0VkhXcG8ycWtMVDByRnk1Y1FGUlVsTFN0NFpBaFF6QjQ4R0NvVkNyNCsvdkQwOU1UQlFVRmlJeU1sTFpEM0xScEU3S3pzM0g0OEdGcGE4S01qQXlNR0RIQ1lKdW9TRVJFQlA3eGozOGdLeXNMbHBhV1VDZ1VzTEt5cXY0UFNVVFBGQU42SWlLaTU4T1h0cmEyWDlaMkphcWdBWURQNVhMNTV3MGFOQ2l5c2JIWkk0VFk4U1FGRlJRVUlDOHZUNitYOG1IYnRtMUQyN1p0RGFiRng4ZGo0TUNCMkx0M3IxNUFyMUtwRUJFUmdULysrQU9CZ1lFWU5Xb1UycmR2andrVEpxQnIxNjZ3dDdmSHRXdlgwS3haTTF5N2RnMDlldlI0a284QkFJaUtpc0txVmF1UW01dXJOMFQrd29VTGFONjh1Y0hyZXZYcWhkZGZmeDJXbHBiNG4vLzVIM2g2ZXVMVFR6L0ZsaTFicWlXZ3Q3VzFyWGpwL2RwWGJXM3BXVGgxNmhTQ2dvSXdZc1FJekpneEEwNU9UdEJxdGRKdytpdFhyc0RHeGdaZmZmV1Z6dnozMTE5L0hTdFhycFNDZVFBb0xDeXNjSnBJZVdVdkJZRFMwU1ovLy8wMzB0UFRZV0ZoZ2FaTm0xWTZWWVdJNmo0RzlFUkVSRVpNSnBOZEFhQUNVRDByc3oxRFFnajUvdzJuYnZFazEzZnIxcTNTK2VHT2pvNFY5a0pldkhnUmFXbHBpSWlJd05DaFE1R2Ftb3JXclZ0TDZTWW1KdWpVcVJOOGZId1FGaGFHT1hQbW9IZnYzckMzdDRlVmxSVzJiOStPWThlT3djSEJBV2ZPbk1Ia3laTUJHSjQvWDdZUy92dnZ2NC82OVhXL2ZpMWJ0Z3hEaGd6QmtDRkRESzZFSHhNVGc4ek1US1NrcEtCRGh3NDZhV1hEcXpVYURZS0RnN0Y0OFdJQXBVUDNxN3I2L3ZQZ2FkdlM0M3I0OTlTclZ5KzlQT1hQZVhsNVlmejQ4ZGkxYTVmT01QdzdkKzVneG93WmNIUjB4SGZmZlllT0hUdnFsSEh5NUVuNCsvdnJsUzJFUUVsSmljR1hXWW1KaVFCS1Y4SXYzOWFHRGgyS2JkdTI0ZWJObTZoZnZ6N2VlT09OS241YUlxckxHTkFURVJFWnNiTm56KzREb0QvNXU1YlkyTmlFeW1ReXYwZGtVUUtJQi9DeldxM2VjZjc4K1d3QXNMVzFYVjdkZFZHcFZGQ3BWQlVHOUpHUmtSZzRjQ0Nzckt3d2FOQWdyRnk1RWdzWExwVFNaVElaVnE5ZWpaVXJWK0wyN2R0SVRFekU2dFdyQVFEcjE2OUg3OTY5TVdMRUNMejY2cXRvMWFxVjlETGc0WG55NmVucG1EbHpKaTVkdW9TdVhidGl5WklsVmVwZEJZRDkrL2ZqekprekNBME5SVUJBQUNaUG5vd1BQdmhBU24vNDVVSFpjZE9tVGJGdDI3WXEzZU5Sa3BPVFpaWG5xaGwxcVMwOXJPeEZra3FsZ3FPakkwNmRPcVVUcU52WjJlSFlzV002dmVvUFc3dDJMZHEwYVFNM056ZW8xV3E5WUI0b2ZXbFZGcUNYRnhBUWdJTUhEMkxUcGsxbzM3Njl3Zkx6OC9QUm9FRURuWE9kTzNmR3pwMDdVVmhZaUs1ZHUxYnBzeEpSM2NhQW5vaUlpR3FVRUtKUUpwTWQwbXExVVNVbEpWRVhMMTQwdk9uN1k2aHNtRDFRdWtlOXBhVWxURXhNOU5JT0hEaUFzMmZQNHB0dnZnRUFlSGg0WU5DZ1FZaUxpME9mUG4ya2ZCczJiTURJa1NNUkhSMk50bTNiNHZMbHl3Z01ESVMxdFRYa2NqbDY5dXlKa0pBUWZQZmRkd2JyY083Y09jeWZQeDl6NTg2RnA2Y25QRHc4TUhYcVZDeGF0RWhuV0xVaEJ3NGNRRkJRRUdiTm1vV2VQWHVpZmZ2MjhQYjJoa0toa0hybXkxNGVhRFFhYVdYMU1zOWpEMzFOdEtXblViYU93OE9MM3htU25wNk84ZVBINjUzUHljbUJpWWtKOXU3ZHE1ZTJaODhldlhNblQ1NUVZbUlpQWdNREVSb2FpdkR3Y0lORDUrL2N1UU1yS3lzb0ZBcHB3Y2ZPblR0ai92ejV1SDc5T29LQ2dxcnlFWW1vam1OQVQwUkVSRFVoRDBDY0VPS24rL2Z2eDk2NWMwZFpuWVViNnJWODJPWExsdzBHUkNrcEtaZzNieDVtenB5SkprMmFBQUNzckt6ZzcrK1B1WFBub2ttVEpyQzF0UVZRT2srL1M1Y3VDQXdNeEtCQmc3Qng0MFlFQmdaQ0xwZERxOVdpb0tBMG5udzRlQzRxS2tKa1pDUU9IVHFFME5CUXRHdlhEZ0RRbzBjUGFMVmFqQnMzRG41K2Z1aldyWnQwalZhckJWQTZQM3JCZ2dVNGZmbzB2djMyVzZsSC9wVlhYc0hLbFNzeGZ2eDR0Ry9mWGlyekJWQ2piZWxwbkRoeEFwMDdkNjVTM3BZdFcrcTF4NWlZR01UR3hrS2hVR0RTcEVrNm95OE1PWHo0TU9iTm00Y0ZDeGJnL2ZmZng5R2pSeEVVRklTQWdBQ2RGMWQ3OSs3RmhnMGJrSk9UZ3lsVHBpQXFLZ3BBNmNyNzl2YjIrUHZ2di9INjY2OC81cWNsSWlJaUlxTG5tbzJOelpCMzMzMTNVT2ZPblI5clRyK3RyYTJ3dGJVVlR5TXZMMDhvbFVvaGhCQWxKU1VpSkNSRVRKMDZWU2ZQcVZPbnhBY2ZmQ0JDUWtJTWxyRjA2VkxSdlh0MzhkTlBQd210Vml1RUVLSzR1RmdzWHJ4WTlPelpVL1RwMDBkczI3Wk5sSlNVaUcrKytVYU1HVE5HSEQ1OFdMei8vdnNpS2lwS2xKU1VpQjA3ZG9oKy9mcUpiNzc1UmhRVUZFaGxsLzk4TjI3Y0VKNmVubUxpeEluaSt2WHJJak16VTNoNWVZbGh3NGFKNE9CZ3NXWExGbEZZV0dpd2pybTV1VUlJSWU3ZHV5ZisrT01QY2V6WU1iRjc5MjVoYTJzcklpTWp4ZUxGaThXMzMzNHIxVDB6TTFQWTJ0b0toVUpSNVdkWjl2dW9xWFpTRmJYWmxxcmkyclZyNHNNUFB4VEhqeDgzK1B3cSt2MEpJWVJDb1JCcjFxd1JBd1lNRUhmdTNCRzNidDBTYm01dUlqdzhYS2ZObExsKy9icnc5L2NYSDM3NG9UaHg0b1IwdnJpNFdFeWJOazBNSHo1Y0pDUWtTRzAyTlRWVmZQamhoK0xHalJ0aTRjS0ZZdHEwYVVLajBZamZmLzlkOU92WFR3d1lNRURzM0xsVHlsK1Q2a0piSW5xZTFkcThLQ0lpSXFJeVpWLzRLMXZrN2xHQ2dvS3dlL2R1QUtYejM5dTBhWVBnNEdCcGJ2SlBQLzJFeFlzWHc5UFRFNU1tVGFxd25PKy8veDZSa1pFWU0yWU1Nakl5a0pTVUJDY25KNHdkT3hiWjJkbElTRWpBOGVQSFlXRmhnWVVMRjhMUzBoSW5UcHlBdjc4L3Z2enlTMlJtWnNMQndVRnZqcktkblozTzV4TkNJQzR1RHQyNmRjUHZ2LytPOCtmUHc4L1BEMXUyYk1HdVhidVFtWm1wVnplTlJnT05Sb04yN2RwaC9QangyTDE3TjVvMWF5YjlhOXEwS1pvMmJZcVhYMzRaalJzM3hwZGZmb2xqeDQ2aGE5ZXVXTDkrZlpXZlpkbWliN1U1aC81SlZVZGJxa3hzYkN5V0xGa0NMeTh2ZlA3NTUzcnBodWJRWjJkbjQralJvMGhPVHNiUm8wZlJvMGNQK1BuNVNhTkVjbk56c1h6NWNzVEZ4YUZyMTY3bzBLRURQdm5rRTRTR2h1TGN1WE1ZT0hBZ0prNmNxTGR2dkJBQ1VWRlJpSWlJd01zdnY0eWdvQ0JNbno0ZFE0Y094UmRmZkFHTlJvT29xQ2pjdkhrVFI0NGNrZFp3bUQ1OU91UnlPWVlORzRZaFE0Ym9ySWhmbll5NUxSRVJFUkVSVVJWVVo2K3FScU14MlBONDc5NDlrWmlZV0tVeUxsNjhLRlFxbFlpUGo1ZDYvY3RMU2tyU3UwZEdSb1lvTGk2dXNNekl5TWhIMWxtajBSaE0wMnExUXExV0M3VmEvY2g4aHBTVWxEeFd6M3daWSs1VmZSWTk5SW1KaVNJNU9ibkM5RFZyMWdpVlNxVnpUcUZRaU5telo0dk5temVMOVBUMENxL056TXdVdTNidEVqRXhNVUtyMVlybzZHaHg5KzdkU3V0VVZGUWsvdnJyTDNINThtV3hlZk5tbmJUNCtIZ3haODRjYVhTSEVLVzkrei84OElQWXRtMWJwV1UvRFdOdVMwVEdnRy9LaUlpSXFOWTlpMTVWcWpwajdsVmxXNnBiakxrdEVSa0QvU1V4aVlpSWlJaUlpS2pPWTBCUFJFUkVWTWNWRlJYVmRoV0lpS2dPWWtCUFJFUkVMeXlWU2xYaFB5RktwLzFxdFZvb0ZJcW52bGRZV0ppMHpkM0Q3dDY5aTlUVVZBQ0FrNU1UQU9EYXRXdDQ4T0FCRkFvRm5KMmRuOHQ5NVltSTZPbHdIM29pSWlKNklmVHIxMC82V2FsVW9rT0hEc2pJeUFCUXVsSjRXbG9hV3JkdUxlVlpzbVFKMnJWcmh6MTc5dURISDMvRWloVXIwTHg1Y3dDbDg0SWJObXdvNVMwb0tIamtuRzBoQkxadjN3NGZIeCtENmNlT0hjT0JBd2NRRVJFaDVROE9Eb2FQancvVWFqWGF0R2tEVTlQSDJyMk5pSWhlQUF6b2lZaUk2SVh3ODg4LzQvRGh3K2pRb1FObXpacUZLVk9tb0hQbnpnQ0FXN2R1NFp0dnZzR0dEUnYwcm5OemMwTnljakltVHB5SXJWdTNRcVBSd016TURQSHg4Vktlc29XL0twS2RuWTJHRFJ2QzNOemNZTHE3dXp1T0hEbUM5UFIwQU1DbFM1ZncrdXV2dzg3T0RtRmhZWGpublhlZThGTVRFZEh6akFFOUVSRVJ2UkJNVEV5d2YvOSt6Smt6QjZ0WHI1YUNlVmRYVjZoVUtpaVZTcmk2dWdJQVRFMU5FUjBkRGFCMFQvdUFnQUJrWkdSSTU5OSsrMjJkc21VeUdmTHo4MkZsWldYdzNsZXVYSUZTcVVSeGNUSE16TXowMG9jT0hRb0E4UEh4Z1VLaHdKdzVjd0FBdi8vK08zNzU1UmVZbXByQzFkVVZoWVdGS0NrcGdaK2ZId1lQSGx3OUQ0YUlpSXdXQTNvaUlpSjZJY2psY2dRSEIrT0xMNzVBNDhhTnBmTUtoUUtIRGgxQ1FVR0JOSXpleGNVRlFPbTg5NzE3OThMTXpBejc5dTNEenAwN3NXclZLcXhjdVZLbjdINzkrdUZmLy9vWHRGb3RsaTlmanE1ZHUrcWtuenQzRGlxVkNpZE9uSkRteUpjWEhSMk5temR2SWpnNEdHbHBhZWpidHk4OFBEd1FFeE9Ebkp3Yy9QcnJyMmpXckJraUl5TlJVRkRBWUo2SWlBQndVVHdpSWlKNlFmVHIxdzlEaGd6QmpSczNNSG55Wkx6MzNudTRjT0dDbEQ1Z3dBQzlhL3o4L0hEbzBDSGs1T1FBQVA3NXozOWl3NFlOVXU5K21mbno1K1B3NGNPSWo0L1hDK1lCSUQ0K0hnTUhEc1Rldlh2MTBsUXFGVmFzV0lGNTgrWWhJQ0FBWm1abWFOKytQU1pNbUlDTWpBelkyOXZqMnJWckFFb1h5bXZYcnQxVFBRY2lJbnArc0llZWlJaUlYZ2o3OXUwREFQVHMyUk94c2JIbzI3ZXZUbkFzazhrcUxhTkRodzdvMWFzWDZ0V3JwN01vWG01dUxzek16QkFYRjZkM3pjV0xGNUdXbG9hSWlBZ01IVG9VcWFtcE9vdnZtWmlZb0ZPblR2RHg4VUZZV0JqbXpKbUQzcjE3dzk3ZUhsWldWdGkrZlR1T0hUc0dCd2NIbkRsekJwTW5UMzZheDBCRVJNOFJCdlJFUkVUMHdybHo1dzRHRHg0TUN3c0w2WnlKaVVtVnJwMHpadzVpWW1JUUhoNE9vSFJidTg4Kyt3emR1blV6bUQ4eU1oSURCdzZFbFpVVkJnMGFoSlVyVjJMaHdvVlN1a3dtdytyVnE3Rnk1VXJjdm4wYmlZbUpXTDE2TlFCZy9mcjE2TjI3TjBhTUdJRlhYMzBWclZxMTBua1pRRVJFTHpZT3VTY2lJcUlYemh0dnZLSFQwMzMvL24yMGJkdTJTdGYyNmRNSFdWbFpVbS84cGsyYm9GS3A0TzN0clpmM3dJRURPSHYyTER3OVBRRUFIaDRlT0hYcWxGNVAvb1lORzZCV3F4RWRIWTNvNkdnRUJ3ZWpmdjM2c0xhMlJ2UG16ZEd6WjArRWhJUmczTGh4VC9xUmlZam9PY1NBbm9pSWlGNW8vdjcrT0h6NE1LNWR1eWJ0SmUvdjc2K1g3OWF0VzFpN2RpM2tjamtXTEZpQWtKQVFyRml4QXR1MmJjUHk1Y3RoYVdtcGt6OGxKUVh6NXMzRDlPblQwYVJKRXdDQWxaVVYvUDM5TVhmdVhDUW5KMHQ1Q3dvSzBLVkxGd1FHQnVMbm4zL0dyRm16TUd2V0xNamxjbWkxV2hRVUZBQW9uVzlQUkVSVWhnRTlFUkVSdmRBNmQrNk0zYnQzSXpRMEZFRkJRZmpsbDEvd3lTZWZTT2taR1Jrb0tTbkJ1SEhqcE9IdUZoWVdhTjI2TlRadTNBZ25KeWMwYTlaTXA4elRwMC9EeThzTEF3Y09oSnVibTA3YXh4OS9qR0hEaHNISHh3YzdkKzZFRUFLdFdyWEN2SG56MExselo0U0ZoYUdnb0FBcEtTbFFxOVVJQ2dwQ1RrNE93c0xDTUhmdVhHazdQU0lpSXM2aEp5SWlvaGVDUXFGQVVWR1J6dUozUjQ0Y3diSmx5N0J3NFVKMDdOZ1I2OWF0dzdScDA1Q1hsNGZodzRjREFMS3lzbUJyYXd0L2YzOWN2MzRkMDZaTnd4OS8vSUV2dnZnQ0N4Y3VSSGg0T1ByMzc0OWV2WHFoZS9mdXlNckt3dkxseStIcDZZbEpreVlackl1dnJ5OHNMQ3l3YU5FaTNMOS9IeGtaR1VoS1NvS1RreE5pWTJPUm5aMk5oSVFFZUh0N3c4TENBaXRXcklDbHBTVkNRMFBoNys4UHVWeU9RWU1HUFpQblJrUkVSRVJFUkZRaFcxdGJZV3RySzJyU0o1OThJcHljbkVSWVdKZ1FRb2lmZnZwSnVMdTdpNnRYcitya0t5d3NGSk1tVFJLWm1aazY1NDhlUFNwR2pSb2x0bTdkS2dvS0NuVFNVbE5UUlhoNHVKZzVjNlpJUzBzVGlZbUpWYXJUeFlzWGhVcWxFdkh4OFVLcFZPcWxKeVVsQ2ExV3EzTXVJeU5ERkJjWFY2bjhKMVgyKzZqdGR2RWtua1Zib3FvejVyWkVaQXdxMzUrRmlJaUlxSWFWZmVFdm04UCtMR2kxV3FqVmFwaWFtdXFsQ1NHcXRJM2Q4OHJPemc0QWtKeWNiSFFQb1RiYUVsWE1tTnNTa1RIZ0hIb2lJaUo2SWNubGNvUEJQRkMxUGVtSmlJaHFHd042SWlJaUlpSWlJaVBFZ0o2SWlJaUlpSWpJQ0RHZ0p5SWlJaUlpSWpKQ0RPaUppSWlJaUlpSWpCQURlaUlpSWlJaUlpSWp4SUNlaUlpSWlJaUl5QWd4b0NjaUlpSWlJaUl5UWd6b2lZaUlpSWlJaUl3UUEzb2lJaUlpSWlJaUkxUy90aXRBUkVSRVZNYk96cTYycTBEUENiWWxJbm9Sc0llZWlJaUlhcDBRNGxSdDE0SDBYS2p0Q2p3SnRxVTZ5U2piRWh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GVnlmOEMxNDNFa0FaVTFWZ0FBQUFBU1VWT1JLNUNZSUk9IiwKCSJUaGVtZSIgOiAiIiwKCSJUeXBlIiA6ICJmbG93IiwKCSJWZXJzaW9uIiA6ICIiCn0K"/>
    </extobj>
  </extobjs>
</s:customData>
</file>

<file path=customXml/itemProps1.xml><?xml version="1.0" encoding="utf-8"?>
<ds:datastoreItem xmlns:ds="http://schemas.openxmlformats.org/officeDocument/2006/customXml" ds:itemID="{4E0931D7-3B70-4D69-87C0-EB1268448C2B}">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4</TotalTime>
  <Words>1725</Words>
  <Application>Microsoft Office PowerPoint</Application>
  <PresentationFormat>宽屏</PresentationFormat>
  <Paragraphs>158</Paragraphs>
  <Slides>24</Slides>
  <Notes>23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等线 Light</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Liang</cp:lastModifiedBy>
  <cp:revision>53</cp:revision>
  <dcterms:created xsi:type="dcterms:W3CDTF">2021-08-12T01:57:00Z</dcterms:created>
  <dcterms:modified xsi:type="dcterms:W3CDTF">2021-12-03T05:53:26Z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963B0AF3E41E42128BBE6EE999EC2BFC</vt:lpwstr>
  </property>
</Properties>
</file>