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283" r:id="rId3"/>
    <p:sldId id="2755" r:id="rId5"/>
    <p:sldId id="2740" r:id="rId6"/>
    <p:sldId id="2798" r:id="rId7"/>
    <p:sldId id="2797" r:id="rId8"/>
    <p:sldId id="2801" r:id="rId9"/>
    <p:sldId id="2799" r:id="rId10"/>
    <p:sldId id="2800" r:id="rId11"/>
    <p:sldId id="2802" r:id="rId12"/>
    <p:sldId id="2804" r:id="rId13"/>
    <p:sldId id="2803" r:id="rId14"/>
    <p:sldId id="2805" r:id="rId15"/>
    <p:sldId id="2806" r:id="rId16"/>
    <p:sldId id="2807" r:id="rId17"/>
    <p:sldId id="2808" r:id="rId18"/>
    <p:sldId id="2809" r:id="rId19"/>
    <p:sldId id="2634" r:id="rId20"/>
  </p:sldIdLst>
  <p:sldSz cx="10259695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o jun" initials="c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0C16"/>
    <a:srgbClr val="FEA900"/>
    <a:srgbClr val="F8F8F8"/>
    <a:srgbClr val="6DF5ED"/>
    <a:srgbClr val="E93252"/>
    <a:srgbClr val="0358B2"/>
    <a:srgbClr val="0358B1"/>
    <a:srgbClr val="035898"/>
    <a:srgbClr val="F1F1F1"/>
    <a:srgbClr val="026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4660"/>
  </p:normalViewPr>
  <p:slideViewPr>
    <p:cSldViewPr snapToGrid="0">
      <p:cViewPr varScale="1">
        <p:scale>
          <a:sx n="80" d="100"/>
          <a:sy n="80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tags" Target="../tags/tag12.xml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3.png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9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1.png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0.xm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svg"/><Relationship Id="rId6" Type="http://schemas.openxmlformats.org/officeDocument/2006/relationships/image" Target="../media/image28.png"/><Relationship Id="rId5" Type="http://schemas.openxmlformats.org/officeDocument/2006/relationships/image" Target="../media/image4.sv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881821" y="1539817"/>
            <a:ext cx="649732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3600" b="1" dirty="0">
                <a:solidFill>
                  <a:schemeClr val="tx1"/>
                </a:solidFill>
              </a:rPr>
              <a:t>全域营销项目拆解</a:t>
            </a:r>
            <a:r>
              <a:rPr lang="en-US" altLang="zh-CN" sz="3600" b="1" dirty="0">
                <a:solidFill>
                  <a:schemeClr val="tx1"/>
                </a:solidFill>
              </a:rPr>
              <a:t>——</a:t>
            </a:r>
            <a:r>
              <a:rPr lang="zh-CN" altLang="en-US" sz="3600" b="1" dirty="0">
                <a:solidFill>
                  <a:schemeClr val="tx1"/>
                </a:solidFill>
              </a:rPr>
              <a:t>豆柴宠物</a:t>
            </a:r>
            <a:endParaRPr lang="en-US" altLang="zh-CN" sz="3600" b="1" dirty="0"/>
          </a:p>
          <a:p>
            <a:pPr algn="ctr">
              <a:lnSpc>
                <a:spcPct val="150000"/>
              </a:lnSpc>
            </a:pPr>
            <a:r>
              <a:rPr lang="zh-CN" altLang="en-US" sz="3600" b="1" dirty="0">
                <a:solidFill>
                  <a:schemeClr val="tx1"/>
                </a:solidFill>
              </a:rPr>
              <a:t>   </a:t>
            </a:r>
            <a:r>
              <a:rPr lang="zh-CN" altLang="en-US" b="1" dirty="0"/>
              <a:t>部门：运营二部</a:t>
            </a:r>
            <a:r>
              <a:rPr lang="zh-CN" altLang="en-US" sz="3600" b="1" dirty="0">
                <a:solidFill>
                  <a:schemeClr val="tx1"/>
                </a:solidFill>
              </a:rPr>
              <a:t>   </a:t>
            </a:r>
            <a:endParaRPr lang="en-US" altLang="zh-CN" sz="3600" b="1" dirty="0"/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</a:rPr>
              <a:t>姓名：</a:t>
            </a:r>
            <a:r>
              <a:rPr lang="zh-CN" b="1" dirty="0">
                <a:solidFill>
                  <a:schemeClr val="tx1"/>
                </a:solidFill>
              </a:rPr>
              <a:t>谢颖</a:t>
            </a:r>
            <a:endParaRPr lang="zh-CN" b="1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花名：冰霜</a:t>
            </a:r>
            <a:endParaRPr lang="en-US" altLang="zh-CN" b="1" dirty="0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77552" y="3941688"/>
            <a:ext cx="4990289" cy="812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b="1" dirty="0"/>
              <a:t>最专业的品牌私域运营服务商</a:t>
            </a:r>
            <a:endParaRPr lang="en-US" altLang="zh-CN" sz="1200" b="1" dirty="0"/>
          </a:p>
          <a:p>
            <a:pPr algn="dist">
              <a:lnSpc>
                <a:spcPct val="130000"/>
              </a:lnSpc>
            </a:pPr>
            <a:r>
              <a:rPr lang="zh-CN" altLang="zh-CN" sz="1200" b="1" dirty="0"/>
              <a:t>帮你管理最有价值的用户资产</a:t>
            </a:r>
            <a:endParaRPr lang="en-US" altLang="zh-CN" sz="1200" b="1" dirty="0"/>
          </a:p>
          <a:p>
            <a:pPr algn="dist">
              <a:lnSpc>
                <a:spcPct val="130000"/>
              </a:lnSpc>
            </a:pPr>
            <a:endParaRPr lang="zh-CN" altLang="en-US" sz="1200" b="1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620" y="4621530"/>
            <a:ext cx="10130155" cy="7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871753" y="663517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 dirty="0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 dirty="0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24865" y="1069340"/>
            <a:ext cx="8610600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544012" y="405427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ym typeface="+mn-ea"/>
              </a:rPr>
              <a:t>服务为王</a:t>
            </a:r>
            <a:endParaRPr lang="zh-CN" altLang="en-US" sz="2000" b="1" dirty="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86890" y="1451610"/>
            <a:ext cx="6675755" cy="4508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en-US" altLang="zh-CN" b="1"/>
              <a:t>1.1V1</a:t>
            </a:r>
            <a:r>
              <a:rPr lang="zh-CN" altLang="en-US" b="1"/>
              <a:t>服务</a:t>
            </a:r>
            <a:endParaRPr lang="zh-CN" altLang="en-US" b="1"/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1798320" y="2058035"/>
            <a:ext cx="674243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b="1">
                <a:sym typeface="+mn-ea"/>
              </a:rPr>
              <a:t>2.</a:t>
            </a:r>
            <a:r>
              <a:rPr lang="zh-CN" altLang="en-US" b="1">
                <a:sym typeface="+mn-ea"/>
              </a:rPr>
              <a:t>社群服务</a:t>
            </a:r>
            <a:endParaRPr lang="zh-CN" altLang="en-US" b="1"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1798320" y="2664460"/>
            <a:ext cx="674243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b="1">
                <a:sym typeface="+mn-ea"/>
              </a:rPr>
              <a:t>3.</a:t>
            </a:r>
            <a:r>
              <a:rPr lang="zh-CN" altLang="en-US" b="1">
                <a:sym typeface="+mn-ea"/>
              </a:rPr>
              <a:t>宠医直播答疑</a:t>
            </a:r>
            <a:endParaRPr lang="zh-CN" altLang="en-US" b="1"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1798320" y="3270885"/>
            <a:ext cx="674243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b="1">
                <a:sym typeface="+mn-ea"/>
              </a:rPr>
              <a:t>4.</a:t>
            </a:r>
            <a:r>
              <a:rPr lang="zh-CN" altLang="en-US" b="1">
                <a:sym typeface="+mn-ea"/>
              </a:rPr>
              <a:t>投诉建议有奖</a:t>
            </a:r>
            <a:endParaRPr lang="zh-CN" altLang="en-US" b="1"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1798320" y="3877310"/>
            <a:ext cx="674243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000" b="1">
                <a:sym typeface="+mn-ea"/>
              </a:rPr>
              <a:t>思考：群折叠的情况下，如何不被用户遗忘？</a:t>
            </a:r>
            <a:endParaRPr lang="zh-CN" altLang="en-US" sz="2000" b="1"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1758950" y="4483735"/>
            <a:ext cx="674243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b="1">
                <a:sym typeface="+mn-ea"/>
              </a:rPr>
              <a:t>-</a:t>
            </a:r>
            <a:r>
              <a:rPr lang="zh-CN" altLang="en-US" b="1">
                <a:sym typeface="+mn-ea"/>
              </a:rPr>
              <a:t>多触点服务用户，提供价值（不仅仅是利益）</a:t>
            </a:r>
            <a:endParaRPr lang="zh-CN" altLang="en-US" b="1"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5195" y="744855"/>
            <a:ext cx="2160000" cy="468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75195" y="744855"/>
            <a:ext cx="2160000" cy="468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75195" y="744855"/>
            <a:ext cx="2160000" cy="46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7" grpId="0"/>
      <p:bldP spid="7" grpId="1"/>
      <p:bldP spid="8" grpId="0"/>
      <p:bldP spid="8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24865" y="1069340"/>
            <a:ext cx="8610600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544012" y="405427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ym typeface="+mn-ea"/>
              </a:rPr>
              <a:t>社群运营</a:t>
            </a:r>
            <a:endParaRPr lang="zh-CN" altLang="en-US" sz="2000" b="1" dirty="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43660" y="2007870"/>
            <a:ext cx="6675755" cy="4508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en-US" b="1"/>
              <a:t>1.</a:t>
            </a:r>
            <a:r>
              <a:rPr lang="zh-CN" altLang="en-US" b="1"/>
              <a:t>提供内容价值、情绪价值、社群福利、宠医答疑</a:t>
            </a:r>
            <a:endParaRPr lang="zh-CN" altLang="en-US" b="1"/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1337945" y="2907665"/>
            <a:ext cx="674243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b="1">
                <a:sym typeface="+mn-ea"/>
              </a:rPr>
              <a:t>2.</a:t>
            </a:r>
            <a:r>
              <a:rPr lang="zh-CN" altLang="en-US" b="1">
                <a:sym typeface="+mn-ea"/>
              </a:rPr>
              <a:t>团购</a:t>
            </a:r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1343660" y="3807460"/>
            <a:ext cx="674243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b="1">
                <a:sym typeface="+mn-ea"/>
              </a:rPr>
              <a:t>3.</a:t>
            </a:r>
            <a:r>
              <a:rPr lang="zh-CN" altLang="en-US" b="1">
                <a:sym typeface="+mn-ea"/>
              </a:rPr>
              <a:t>社群接龙</a:t>
            </a:r>
            <a:endParaRPr lang="zh-CN" altLang="en-US" b="1"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2625" y="744855"/>
            <a:ext cx="2160000" cy="46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7" grpId="0"/>
      <p:bldP spid="7" grpId="1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83565" y="803910"/>
            <a:ext cx="8942070" cy="4679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544012" y="405427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ym typeface="+mn-ea"/>
              </a:rPr>
              <a:t>社群接龙</a:t>
            </a:r>
            <a:endParaRPr lang="zh-CN" altLang="en-US" sz="2000" b="1" dirty="0"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930" y="803910"/>
            <a:ext cx="2160000" cy="468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6915" y="803910"/>
            <a:ext cx="2159635" cy="468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0535" y="803910"/>
            <a:ext cx="2159635" cy="468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4155" y="803910"/>
            <a:ext cx="2159635" cy="46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24865" y="1069340"/>
            <a:ext cx="8610600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63012" y="405427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ym typeface="+mn-ea"/>
              </a:rPr>
              <a:t>多渠道营销链路</a:t>
            </a:r>
            <a:endParaRPr lang="zh-CN" altLang="en-US" sz="2000" b="1" dirty="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86890" y="1451610"/>
            <a:ext cx="6675755" cy="4508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en-US" altLang="zh-CN" b="1"/>
              <a:t>1.</a:t>
            </a:r>
            <a:r>
              <a:rPr lang="zh-CN" b="1"/>
              <a:t>公域（品宣、引流）</a:t>
            </a:r>
            <a:endParaRPr lang="zh-CN" b="1"/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1798320" y="2058035"/>
            <a:ext cx="674243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b="1">
                <a:sym typeface="+mn-ea"/>
              </a:rPr>
              <a:t>2.</a:t>
            </a:r>
            <a:r>
              <a:rPr lang="zh-CN" altLang="en-US" b="1">
                <a:sym typeface="+mn-ea"/>
              </a:rPr>
              <a:t>微信号</a:t>
            </a:r>
            <a:endParaRPr lang="zh-CN" altLang="en-US" b="1"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1798320" y="2664460"/>
            <a:ext cx="674243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b="1">
                <a:sym typeface="+mn-ea"/>
              </a:rPr>
              <a:t>3.</a:t>
            </a:r>
            <a:r>
              <a:rPr lang="zh-CN" altLang="en-US" b="1">
                <a:sym typeface="+mn-ea"/>
              </a:rPr>
              <a:t>社群</a:t>
            </a:r>
            <a:endParaRPr lang="zh-CN" altLang="en-US" b="1"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1798320" y="3270885"/>
            <a:ext cx="674243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b="1">
                <a:sym typeface="+mn-ea"/>
              </a:rPr>
              <a:t>4.</a:t>
            </a:r>
            <a:r>
              <a:rPr lang="zh-CN" altLang="en-US" b="1">
                <a:sym typeface="+mn-ea"/>
              </a:rPr>
              <a:t>小程序</a:t>
            </a:r>
            <a:endParaRPr lang="en-US" altLang="zh-CN" b="1"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1798320" y="3877310"/>
            <a:ext cx="674243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800" b="1">
                <a:sym typeface="+mn-ea"/>
              </a:rPr>
              <a:t>5.公众号</a:t>
            </a:r>
            <a:endParaRPr lang="zh-CN" altLang="en-US" sz="1800" b="1"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1758950" y="4483735"/>
            <a:ext cx="674243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b="1">
                <a:sym typeface="+mn-ea"/>
              </a:rPr>
              <a:t>6.</a:t>
            </a:r>
            <a:r>
              <a:rPr lang="zh-CN" altLang="en-US" b="1">
                <a:sym typeface="+mn-ea"/>
              </a:rPr>
              <a:t>自媒体（视频号、抖音、快手、小红书等）</a:t>
            </a:r>
            <a:endParaRPr lang="zh-CN" altLang="en-US" b="1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7" grpId="0"/>
      <p:bldP spid="7" grpId="1"/>
      <p:bldP spid="8" grpId="0"/>
      <p:bldP spid="8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83565" y="803910"/>
            <a:ext cx="8942070" cy="4679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63012" y="405427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ym typeface="+mn-ea"/>
              </a:rPr>
              <a:t>多触点营销</a:t>
            </a:r>
            <a:endParaRPr lang="zh-CN" altLang="en-US" sz="2000" b="1" dirty="0">
              <a:sym typeface="+mn-ea"/>
            </a:endParaRPr>
          </a:p>
        </p:txBody>
      </p:sp>
      <p:pic>
        <p:nvPicPr>
          <p:cNvPr id="7" name="图片 6" descr="C:/Users/Administrator/AppData/Local/Temp/picturecompress_20211014002738/output_1.pngoutput_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895" y="803910"/>
            <a:ext cx="2159635" cy="468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295" y="803910"/>
            <a:ext cx="2159635" cy="468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4495" y="803910"/>
            <a:ext cx="2159635" cy="4680000"/>
          </a:xfrm>
          <a:prstGeom prst="rect">
            <a:avLst/>
          </a:prstGeom>
        </p:spPr>
      </p:pic>
      <p:pic>
        <p:nvPicPr>
          <p:cNvPr id="15" name="图片 14" descr="C:/Users/Administrator/AppData/Local/Temp/picturecompress_20211014002827/output_1.pngoutput_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5095" y="803910"/>
            <a:ext cx="2159635" cy="46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83565" y="803910"/>
            <a:ext cx="8942070" cy="4679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63012" y="376217"/>
            <a:ext cx="475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sz="2000" b="1" dirty="0">
                <a:sym typeface="+mn-ea"/>
              </a:rPr>
              <a:t>闭环内粉丝互导，多触点，提高触达概率</a:t>
            </a:r>
            <a:endParaRPr lang="zh-CN" sz="2000" b="1" dirty="0"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4530" y="803910"/>
            <a:ext cx="2159635" cy="4680000"/>
          </a:xfrm>
          <a:prstGeom prst="rect">
            <a:avLst/>
          </a:prstGeom>
        </p:spPr>
      </p:pic>
      <p:pic>
        <p:nvPicPr>
          <p:cNvPr id="12" name="图片 11" descr="C:/Users/Administrator/AppData/Local/Temp/picturecompress_20211014002827/output_1.pngoutput_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5730" y="803910"/>
            <a:ext cx="2159635" cy="468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130" y="803910"/>
            <a:ext cx="2159635" cy="468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565" y="803910"/>
            <a:ext cx="2160000" cy="46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24865" y="1069340"/>
            <a:ext cx="8610600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337637" y="405427"/>
            <a:ext cx="69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ym typeface="+mn-ea"/>
              </a:rPr>
              <a:t>思考</a:t>
            </a:r>
            <a:endParaRPr lang="zh-CN" altLang="en-US" sz="2000" b="1" dirty="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7945" y="2227580"/>
            <a:ext cx="6675755" cy="4508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en-US" altLang="zh-CN" b="1"/>
              <a:t>1.</a:t>
            </a:r>
            <a:r>
              <a:rPr lang="zh-CN" b="1"/>
              <a:t>目前的项目，还有哪些方面可以更好地服务用户？</a:t>
            </a:r>
            <a:endParaRPr lang="zh-CN" b="1"/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1337945" y="3206750"/>
            <a:ext cx="674243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1800" b="1">
                <a:sym typeface="+mn-ea"/>
              </a:rPr>
              <a:t>2</a:t>
            </a:r>
            <a:r>
              <a:rPr lang="zh-CN" altLang="en-US" sz="1800" b="1">
                <a:sym typeface="+mn-ea"/>
              </a:rPr>
              <a:t>.多渠道互相导流的设计</a:t>
            </a:r>
            <a:endParaRPr lang="zh-CN" altLang="en-US" sz="1800" b="1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886835" y="10414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42035" y="1943735"/>
            <a:ext cx="82061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tx1"/>
                </a:solidFill>
              </a:rPr>
              <a:t>最专业的品牌私域运营服务商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688840" y="3872865"/>
            <a:ext cx="737870" cy="749300"/>
            <a:chOff x="6602" y="7573"/>
            <a:chExt cx="1162" cy="1180"/>
          </a:xfrm>
        </p:grpSpPr>
        <p:pic>
          <p:nvPicPr>
            <p:cNvPr id="3" name="图片 2" descr="015d8b6baa35987936daeba60c0d12a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4" y="7591"/>
              <a:ext cx="1139" cy="1144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3" y="8016"/>
              <a:ext cx="300" cy="295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6602" y="7573"/>
              <a:ext cx="1162" cy="1180"/>
            </a:xfrm>
            <a:prstGeom prst="rect">
              <a:avLst/>
            </a:prstGeom>
            <a:noFill/>
            <a:ln w="12700" cmpd="sng">
              <a:solidFill>
                <a:srgbClr val="120C16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 descr="resource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8395" y="3971608"/>
            <a:ext cx="475615" cy="475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文本框 46"/>
          <p:cNvSpPr txBox="1"/>
          <p:nvPr/>
        </p:nvSpPr>
        <p:spPr>
          <a:xfrm>
            <a:off x="2013585" y="4518660"/>
            <a:ext cx="1244600" cy="394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Wei Zi Jun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+86   139  0227  0098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908165" y="4670425"/>
            <a:ext cx="1186815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510970969@qq.com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628515" y="4670425"/>
            <a:ext cx="840740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WeChat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pic>
        <p:nvPicPr>
          <p:cNvPr id="11" name="图片 10" descr="resource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1540" y="4093845"/>
            <a:ext cx="454660" cy="307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594168" y="2640965"/>
            <a:ext cx="7101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帮你管理最有价值的用户资产</a:t>
            </a:r>
            <a:endParaRPr lang="en-US" altLang="zh-CN" sz="36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24865" y="1076325"/>
            <a:ext cx="8610600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290012" y="405427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ym typeface="+mn-ea"/>
              </a:rPr>
              <a:t>行业介绍</a:t>
            </a:r>
            <a:endParaRPr lang="zh-CN" altLang="en-US" sz="2000" b="1" dirty="0"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86890" y="2118360"/>
            <a:ext cx="6675755" cy="1889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b="1"/>
              <a:t>宠物行业：</a:t>
            </a:r>
            <a:endParaRPr lang="zh-CN" altLang="en-US" b="1"/>
          </a:p>
          <a:p>
            <a:pPr>
              <a:lnSpc>
                <a:spcPct val="130000"/>
              </a:lnSpc>
            </a:pPr>
            <a:endParaRPr lang="zh-CN" altLang="en-US" b="1"/>
          </a:p>
          <a:p>
            <a:pPr>
              <a:lnSpc>
                <a:spcPct val="130000"/>
              </a:lnSpc>
            </a:pPr>
            <a:r>
              <a:rPr lang="zh-CN" altLang="en-US" b="1"/>
              <a:t>最上游的是宠物活体养殖及交易</a:t>
            </a:r>
            <a:endParaRPr lang="zh-CN" altLang="en-US" b="1"/>
          </a:p>
          <a:p>
            <a:pPr>
              <a:lnSpc>
                <a:spcPct val="130000"/>
              </a:lnSpc>
            </a:pPr>
            <a:r>
              <a:rPr lang="zh-CN" altLang="en-US" b="1"/>
              <a:t>中游包括宠物食品、宠物用品的生产及销售</a:t>
            </a:r>
            <a:endParaRPr lang="zh-CN" altLang="en-US" b="1"/>
          </a:p>
          <a:p>
            <a:pPr>
              <a:lnSpc>
                <a:spcPct val="130000"/>
              </a:lnSpc>
            </a:pPr>
            <a:r>
              <a:rPr lang="zh-CN" altLang="en-US" b="1"/>
              <a:t>下游则是宠物服务，包括宠物医疗、美容、寄养、保险等</a:t>
            </a:r>
            <a:endParaRPr lang="zh-CN" altLang="en-US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24865" y="1069340"/>
            <a:ext cx="8610600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290012" y="405427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ym typeface="+mn-ea"/>
              </a:rPr>
              <a:t>两大核心问题</a:t>
            </a:r>
            <a:endParaRPr lang="zh-CN" altLang="en-US" sz="2000" b="1" dirty="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64665" y="2007870"/>
            <a:ext cx="6675755" cy="4508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en-US" altLang="zh-CN" b="1"/>
              <a:t>1.</a:t>
            </a:r>
            <a:r>
              <a:rPr lang="zh-CN" altLang="en-US" b="1"/>
              <a:t>产品同质化</a:t>
            </a:r>
            <a:endParaRPr lang="zh-CN" altLang="en-US" b="1"/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1758950" y="2907665"/>
            <a:ext cx="674243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b="1">
                <a:sym typeface="+mn-ea"/>
              </a:rPr>
              <a:t>2.</a:t>
            </a:r>
            <a:r>
              <a:rPr lang="zh-CN" altLang="en-US" b="1">
                <a:sym typeface="+mn-ea"/>
              </a:rPr>
              <a:t>供需错配，很难体验使用者的感受，宠主不具备判断能力</a:t>
            </a:r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1764665" y="4115435"/>
            <a:ext cx="674243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b="1">
                <a:sym typeface="+mn-ea"/>
              </a:rPr>
              <a:t>如何解决这两大核心问题？</a:t>
            </a:r>
            <a:endParaRPr lang="zh-CN" altLang="en-US" b="1"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1758950" y="3356610"/>
            <a:ext cx="674243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b="1">
                <a:sym typeface="+mn-ea"/>
              </a:rPr>
              <a:t>类似行业</a:t>
            </a:r>
            <a:r>
              <a:rPr lang="en-US" altLang="zh-CN" b="1">
                <a:sym typeface="+mn-ea"/>
              </a:rPr>
              <a:t>-</a:t>
            </a:r>
            <a:r>
              <a:rPr lang="zh-CN" altLang="en-US" b="1">
                <a:sym typeface="+mn-ea"/>
              </a:rPr>
              <a:t>母婴、</a:t>
            </a:r>
            <a:r>
              <a:rPr lang="en-US" altLang="zh-CN" b="1">
                <a:sym typeface="+mn-ea"/>
              </a:rPr>
              <a:t>K12</a:t>
            </a:r>
            <a:endParaRPr lang="en-US" altLang="zh-CN" b="1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7" grpId="0"/>
      <p:bldP spid="7" grpId="1"/>
      <p:bldP spid="11" grpId="0"/>
      <p:bldP spid="11" grpId="1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24865" y="1069340"/>
            <a:ext cx="8610600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300172" y="405427"/>
            <a:ext cx="246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ym typeface="+mn-ea"/>
              </a:rPr>
              <a:t>豆柴的线上营销渠道</a:t>
            </a:r>
            <a:endParaRPr lang="zh-CN" altLang="en-US" sz="2000" b="1" dirty="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00480" y="2118360"/>
            <a:ext cx="7792720" cy="1889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百科百度、论坛、搜狗、神马、微博，输出干货内容。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以趣味干货内容，树立一个宠物专家形象，同时公众号图文</a:t>
            </a:r>
            <a:r>
              <a:rPr 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短视频渠道（快手广告投放引流）大手笔投放，引流中均留下个人微信号，引流微信私域流量池</a:t>
            </a:r>
            <a:endParaRPr lang="zh-CN" altLang="en-US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b="1"/>
          </a:p>
          <a:p>
            <a:pPr>
              <a:lnSpc>
                <a:spcPct val="130000"/>
              </a:lnSpc>
            </a:pPr>
            <a:r>
              <a:rPr lang="zh-CN" altLang="en-US" b="1">
                <a:sym typeface="+mn-ea"/>
              </a:rPr>
              <a:t>微信、社群、公众号、小程序、</a:t>
            </a:r>
            <a:r>
              <a:rPr lang="zh-CN" altLang="en-US" b="1">
                <a:sym typeface="+mn-ea"/>
              </a:rPr>
              <a:t>视频号</a:t>
            </a:r>
            <a:r>
              <a:rPr lang="zh-CN" altLang="en-US" b="1">
                <a:sym typeface="+mn-ea"/>
              </a:rPr>
              <a:t>、抖音、快手、小红书</a:t>
            </a:r>
            <a:endParaRPr lang="zh-CN" alt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24865" y="1069340"/>
            <a:ext cx="8610600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315412" y="405427"/>
            <a:ext cx="14020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ym typeface="+mn-ea"/>
              </a:rPr>
              <a:t>IP人设定位</a:t>
            </a:r>
            <a:endParaRPr lang="zh-CN" altLang="en-US" sz="2000" b="1" dirty="0"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6"/>
          <a:stretch>
            <a:fillRect/>
          </a:stretch>
        </p:blipFill>
        <p:spPr>
          <a:xfrm>
            <a:off x="1737995" y="2138045"/>
            <a:ext cx="6536055" cy="26276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1737995" y="1412240"/>
            <a:ext cx="4274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宠物顾问、宠物管家</a:t>
            </a:r>
            <a:endParaRPr lang="zh-CN" alt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24865" y="1069340"/>
            <a:ext cx="8610600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63012" y="405427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ym typeface="+mn-ea"/>
              </a:rPr>
              <a:t>价值内容输出</a:t>
            </a:r>
            <a:endParaRPr lang="zh-CN" altLang="en-US" sz="2000" b="1" dirty="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64665" y="2007870"/>
            <a:ext cx="6675755" cy="4508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1.</a:t>
            </a:r>
            <a:r>
              <a:rPr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情绪价值（萌宠、感人、日常）</a:t>
            </a:r>
            <a:endParaRPr lang="zh-CN" altLang="en-US" b="1"/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1758950" y="2907665"/>
            <a:ext cx="674243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2.</a:t>
            </a:r>
            <a:r>
              <a:rPr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知识价值（科普、医疗tips）</a:t>
            </a:r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1764665" y="3807460"/>
            <a:ext cx="674243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3.</a:t>
            </a:r>
            <a:r>
              <a:rPr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物资价值（活动及相关福利）</a:t>
            </a:r>
            <a:endParaRPr lang="zh-CN" altLang="en-US" sz="2400" b="1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8" grpId="0"/>
      <p:bldP spid="8" grpId="1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166495" y="1386840"/>
            <a:ext cx="2026285" cy="47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334462" y="405427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ym typeface="+mn-ea"/>
              </a:rPr>
              <a:t>朋友圈输出</a:t>
            </a:r>
            <a:endParaRPr lang="zh-CN" altLang="en-US" sz="2000" b="1" dirty="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2855" y="1439545"/>
            <a:ext cx="4274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专业的顾问形象</a:t>
            </a:r>
            <a:endParaRPr lang="zh-CN" altLang="en-US" b="1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0280" y="120650"/>
            <a:ext cx="2524125" cy="54673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0285" y="120650"/>
            <a:ext cx="2523432" cy="54684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166495" y="2299335"/>
            <a:ext cx="2026285" cy="47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617980" y="2352040"/>
            <a:ext cx="11233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情绪价值</a:t>
            </a:r>
            <a:endParaRPr lang="zh-CN" altLang="en-US" b="1"/>
          </a:p>
        </p:txBody>
      </p:sp>
      <p:sp>
        <p:nvSpPr>
          <p:cNvPr id="14" name="矩形 13"/>
          <p:cNvSpPr/>
          <p:nvPr/>
        </p:nvSpPr>
        <p:spPr>
          <a:xfrm>
            <a:off x="1166495" y="3211830"/>
            <a:ext cx="2026285" cy="47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166495" y="4124325"/>
            <a:ext cx="2026285" cy="47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617980" y="3264535"/>
            <a:ext cx="11233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知识价值</a:t>
            </a:r>
            <a:endParaRPr lang="zh-CN" altLang="en-US" b="1"/>
          </a:p>
        </p:txBody>
      </p:sp>
      <p:sp>
        <p:nvSpPr>
          <p:cNvPr id="19" name="文本框 18"/>
          <p:cNvSpPr txBox="1"/>
          <p:nvPr/>
        </p:nvSpPr>
        <p:spPr>
          <a:xfrm>
            <a:off x="1617980" y="4177030"/>
            <a:ext cx="11233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物资价值</a:t>
            </a:r>
            <a:endParaRPr lang="zh-CN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369387" y="405427"/>
            <a:ext cx="203835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ym typeface="+mn-ea"/>
              </a:rPr>
              <a:t>朋友圈</a:t>
            </a:r>
            <a:r>
              <a:rPr lang="en-US" altLang="zh-CN" sz="2000" b="1" dirty="0">
                <a:sym typeface="+mn-ea"/>
              </a:rPr>
              <a:t>-</a:t>
            </a:r>
            <a:r>
              <a:rPr lang="zh-CN" altLang="en-US" sz="2000" b="1" dirty="0">
                <a:sym typeface="+mn-ea"/>
              </a:rPr>
              <a:t>顾问福利</a:t>
            </a:r>
            <a:endParaRPr lang="zh-CN" altLang="en-US" sz="2000" b="1" dirty="0"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485" y="1054735"/>
            <a:ext cx="4768215" cy="38036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rcRect b="57076"/>
          <a:stretch>
            <a:fillRect/>
          </a:stretch>
        </p:blipFill>
        <p:spPr>
          <a:xfrm>
            <a:off x="506095" y="1054735"/>
            <a:ext cx="4173855" cy="3883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24865" y="1069340"/>
            <a:ext cx="8610600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290012" y="405427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ym typeface="+mn-ea"/>
              </a:rPr>
              <a:t>两大核心问题</a:t>
            </a:r>
            <a:endParaRPr lang="zh-CN" altLang="en-US" sz="2000" b="1" dirty="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91870" y="1823720"/>
            <a:ext cx="6675755" cy="4508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en-US" altLang="zh-CN" b="1"/>
              <a:t>1.</a:t>
            </a:r>
            <a:r>
              <a:rPr lang="zh-CN" altLang="en-US" b="1"/>
              <a:t>产品同质化</a:t>
            </a:r>
            <a:endParaRPr lang="zh-CN" altLang="en-US" b="1"/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986155" y="2723515"/>
            <a:ext cx="674243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b="1">
                <a:sym typeface="+mn-ea"/>
              </a:rPr>
              <a:t>2.</a:t>
            </a:r>
            <a:r>
              <a:rPr lang="zh-CN" altLang="en-US" b="1">
                <a:sym typeface="+mn-ea"/>
              </a:rPr>
              <a:t>供需错配，很难体验使用者的感受，宠主不具备判断能力</a:t>
            </a:r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991870" y="3623310"/>
            <a:ext cx="8421370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b="1">
                <a:sym typeface="+mn-ea"/>
              </a:rPr>
              <a:t>如何解决这两大核心问题？</a:t>
            </a:r>
            <a:r>
              <a:rPr lang="en-US" altLang="zh-CN" b="1">
                <a:sym typeface="+mn-ea"/>
              </a:rPr>
              <a:t>——</a:t>
            </a:r>
            <a:r>
              <a:rPr lang="zh-CN" altLang="en-US" sz="2400" b="1">
                <a:sym typeface="+mn-ea"/>
              </a:rPr>
              <a:t>服务为王，顾问式销售（体现专业度）</a:t>
            </a:r>
            <a:endParaRPr lang="zh-CN" altLang="en-US" sz="2400" b="1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7" grpId="0"/>
      <p:bldP spid="7" grpId="1"/>
      <p:bldP spid="11" grpId="0"/>
      <p:bldP spid="11" grpId="1"/>
    </p:bldLst>
  </p:timing>
</p:sld>
</file>

<file path=ppt/tags/tag1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36869902_1_1"/>
</p:tagLst>
</file>

<file path=ppt/tags/tag10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36869902_1_1"/>
</p:tagLst>
</file>

<file path=ppt/tags/tag11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36869902_1_1"/>
</p:tagLst>
</file>

<file path=ppt/tags/tag12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36869902_1_1"/>
</p:tagLst>
</file>

<file path=ppt/tags/tag13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36869902_1_1"/>
</p:tagLst>
</file>

<file path=ppt/tags/tag14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36869902_1_1"/>
</p:tagLst>
</file>

<file path=ppt/tags/tag15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36869902_1_1"/>
</p:tagLst>
</file>

<file path=ppt/tags/tag16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36869902_1_1"/>
</p:tagLst>
</file>

<file path=ppt/tags/tag17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36869902_1_1"/>
</p:tagLst>
</file>

<file path=ppt/tags/tag18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36869902_1_1"/>
</p:tagLst>
</file>

<file path=ppt/tags/tag19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36869902_1_1"/>
</p:tagLst>
</file>

<file path=ppt/tags/tag2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36869902_1_1"/>
</p:tagLst>
</file>

<file path=ppt/tags/tag20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36869902_1_1"/>
</p:tagLst>
</file>

<file path=ppt/tags/tag3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36869902_1_1"/>
</p:tagLst>
</file>

<file path=ppt/tags/tag4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36869902_1_1"/>
</p:tagLst>
</file>

<file path=ppt/tags/tag5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36869902_1_1"/>
</p:tagLst>
</file>

<file path=ppt/tags/tag6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36869902_1_1"/>
</p:tagLst>
</file>

<file path=ppt/tags/tag7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36869902_1_1"/>
</p:tagLst>
</file>

<file path=ppt/tags/tag8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36869902_1_1"/>
</p:tagLst>
</file>

<file path=ppt/tags/tag9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36869902_1_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lang="zh-CN" altLang="en-US"/>
        </a:defPPr>
      </a:lstStyle>
      <a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829</Words>
  <Application>WPS 演示</Application>
  <PresentationFormat>自定义</PresentationFormat>
  <Paragraphs>132</Paragraphs>
  <Slides>17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Calibri</vt:lpstr>
      <vt:lpstr>Arial Unicode MS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Administrator123</cp:lastModifiedBy>
  <cp:revision>497</cp:revision>
  <dcterms:created xsi:type="dcterms:W3CDTF">2019-12-22T05:53:00Z</dcterms:created>
  <dcterms:modified xsi:type="dcterms:W3CDTF">2021-10-13T16:45:59Z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DCD6E8D539144C23BA1234B0E913A469</vt:lpwstr>
  </property>
</Properties>
</file>