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283" r:id="rId2"/>
    <p:sldId id="2635" r:id="rId3"/>
    <p:sldId id="2644" r:id="rId4"/>
    <p:sldId id="2645" r:id="rId5"/>
    <p:sldId id="2651" r:id="rId6"/>
    <p:sldId id="2683" r:id="rId7"/>
    <p:sldId id="2685" r:id="rId8"/>
    <p:sldId id="2695" r:id="rId9"/>
    <p:sldId id="2680" r:id="rId10"/>
    <p:sldId id="2686" r:id="rId11"/>
    <p:sldId id="2687" r:id="rId12"/>
    <p:sldId id="2688" r:id="rId13"/>
    <p:sldId id="2689" r:id="rId14"/>
    <p:sldId id="2696" r:id="rId15"/>
    <p:sldId id="2652" r:id="rId16"/>
    <p:sldId id="2648" r:id="rId17"/>
    <p:sldId id="2649" r:id="rId18"/>
    <p:sldId id="2697" r:id="rId19"/>
    <p:sldId id="2634" r:id="rId20"/>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FEA900"/>
    <a:srgbClr val="120C16"/>
    <a:srgbClr val="F8F8F8"/>
    <a:srgbClr val="6DF5ED"/>
    <a:srgbClr val="E93252"/>
    <a:srgbClr val="0358B2"/>
    <a:srgbClr val="0358B1"/>
    <a:srgbClr val="035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1" d="100"/>
          <a:sy n="81" d="100"/>
        </p:scale>
        <p:origin x="66"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1" loCatId="list" qsTypeId="urn:microsoft.com/office/officeart/2005/8/quickstyle/simple1#1" qsCatId="simple" csTypeId="urn:microsoft.com/office/officeart/2005/8/colors/accent0_1#1" csCatId="mainScheme" phldr="1"/>
      <dgm:spPr/>
      <dgm:t>
        <a:bodyPr/>
        <a:lstStyle/>
        <a:p>
          <a:endParaRPr lang="zh-CN" altLang="en-US"/>
        </a:p>
      </dgm:t>
    </dgm:pt>
    <dgm:pt modelId="{A7E2548B-AC32-4B01-BBFA-02F40C0F4EC3}">
      <dgm:prSet phldrT="[文本]" custT="1"/>
      <dgm:spPr/>
      <dgm:t>
        <a:bodyPr/>
        <a:lstStyle/>
        <a:p>
          <a:r>
            <a:rPr lang="zh-CN" altLang="en-US" sz="1600" dirty="0"/>
            <a:t>案例目标</a:t>
          </a:r>
        </a:p>
      </dgm:t>
    </dgm:pt>
    <dgm:pt modelId="{E4D0092D-1226-4D08-9799-2812B1B3A205}" type="parTrans" cxnId="{6DA28C3E-4066-4121-A777-396E8AC56E95}">
      <dgm:prSet/>
      <dgm:spPr/>
      <dgm:t>
        <a:bodyPr/>
        <a:lstStyle/>
        <a:p>
          <a:endParaRPr lang="zh-CN" altLang="en-US" sz="1600"/>
        </a:p>
      </dgm:t>
    </dgm:pt>
    <dgm:pt modelId="{28DDF60F-4746-4323-950A-660C2ED12F4C}" type="sibTrans" cxnId="{6DA28C3E-4066-4121-A777-396E8AC56E95}">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type="parTrans" cxnId="{540F4AF6-C377-45C5-A590-7CA2DAF93499}">
      <dgm:prSet/>
      <dgm:spPr/>
      <dgm:t>
        <a:bodyPr/>
        <a:lstStyle/>
        <a:p>
          <a:endParaRPr lang="zh-CN" altLang="en-US" sz="1600"/>
        </a:p>
      </dgm:t>
    </dgm:pt>
    <dgm:pt modelId="{7165FF18-8236-4A4E-8431-4608C1BAE295}" type="sibTrans" cxnId="{540F4AF6-C377-45C5-A590-7CA2DAF93499}">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type="parTrans" cxnId="{A98C5DC5-964A-4B38-9CEA-B18325772BEA}">
      <dgm:prSet/>
      <dgm:spPr/>
      <dgm:t>
        <a:bodyPr/>
        <a:lstStyle/>
        <a:p>
          <a:endParaRPr lang="zh-CN" altLang="en-US" sz="1600"/>
        </a:p>
      </dgm:t>
    </dgm:pt>
    <dgm:pt modelId="{ED660174-D282-4491-8B21-ACACA759DF36}" type="sibTrans" cxnId="{A98C5DC5-964A-4B38-9CEA-B18325772BEA}">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type="parTrans" cxnId="{6812FF8E-3082-4F64-839F-77BEEBDD451D}">
      <dgm:prSet/>
      <dgm:spPr/>
      <dgm:t>
        <a:bodyPr/>
        <a:lstStyle/>
        <a:p>
          <a:endParaRPr lang="zh-CN" altLang="en-US" sz="1600"/>
        </a:p>
      </dgm:t>
    </dgm:pt>
    <dgm:pt modelId="{A41368AE-CFFF-41C3-A83B-7C82DA837351}" type="sibTrans" cxnId="{6812FF8E-3082-4F64-839F-77BEEBDD451D}">
      <dgm:prSet/>
      <dgm:spPr/>
      <dgm:t>
        <a:bodyPr/>
        <a:lstStyle/>
        <a:p>
          <a:endParaRPr lang="zh-CN" altLang="en-US" sz="1600"/>
        </a:p>
      </dgm:t>
    </dgm:pt>
    <dgm:pt modelId="{0FABB1E1-B967-41CD-8BD9-01EE970157FC}">
      <dgm:prSet phldrT="[文本]" custT="1"/>
      <dgm:spPr/>
      <dgm:t>
        <a:bodyPr/>
        <a:lstStyle/>
        <a:p>
          <a:r>
            <a:rPr lang="zh-CN" altLang="en-US" sz="1600" dirty="0"/>
            <a:t>案例中待优化点及改善方案</a:t>
          </a:r>
        </a:p>
      </dgm:t>
    </dgm:pt>
    <dgm:pt modelId="{C7B9EA86-F8CF-4931-9277-55EE61494FC9}" type="parTrans" cxnId="{74F191C9-5108-49CC-A7FB-DE006B0A1E5B}">
      <dgm:prSet/>
      <dgm:spPr/>
      <dgm:t>
        <a:bodyPr/>
        <a:lstStyle/>
        <a:p>
          <a:endParaRPr lang="zh-CN" altLang="en-US" sz="1600"/>
        </a:p>
      </dgm:t>
    </dgm:pt>
    <dgm:pt modelId="{3CA35860-4109-4C87-9304-98F472AD5542}" type="sibTrans" cxnId="{74F191C9-5108-49CC-A7FB-DE006B0A1E5B}">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type="parTrans" cxnId="{5B67546E-5008-497C-A4CC-7BC7374777BD}">
      <dgm:prSet/>
      <dgm:spPr/>
      <dgm:t>
        <a:bodyPr/>
        <a:lstStyle/>
        <a:p>
          <a:endParaRPr lang="zh-CN" altLang="en-US" sz="1600"/>
        </a:p>
      </dgm:t>
    </dgm:pt>
    <dgm:pt modelId="{F1FDF1A8-948A-4D3C-AA2E-BCB9DB7C421F}" type="sibTrans" cxnId="{5B67546E-5008-497C-A4CC-7BC7374777BD}">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1"/>
    <dgm:cxn modelId="{B85F9E25-C652-4B7F-8FD1-439B78BFFC09}" type="presOf" srcId="{A7E2548B-AC32-4B01-BBFA-02F40C0F4EC3}" destId="{C385AF22-AC18-4DC8-9B28-602D0C637594}" srcOrd="1" destOrd="0" presId="urn:microsoft.com/office/officeart/2005/8/layout/list1#1"/>
    <dgm:cxn modelId="{C0C92239-6F59-4A67-8B01-83B8CED33E59}" type="presOf" srcId="{5BA5075A-9611-40EC-B66E-1C50AF866171}" destId="{06CD99E7-5F6F-4B3A-B6AF-722345E5A49F}" srcOrd="0" destOrd="0" presId="urn:microsoft.com/office/officeart/2005/8/layout/list1#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1"/>
    <dgm:cxn modelId="{5DA8AC74-33F2-4C28-8300-0E50990216C1}" type="presOf" srcId="{AA796176-FFEA-4453-B3C5-86FCA4C88052}" destId="{5CB4522F-075B-43D2-9CCA-FF96AAAB0675}" srcOrd="0" destOrd="0" presId="urn:microsoft.com/office/officeart/2005/8/layout/list1#1"/>
    <dgm:cxn modelId="{D8070E78-59F1-4513-9398-C426422CA6D2}" type="presOf" srcId="{A7E2548B-AC32-4B01-BBFA-02F40C0F4EC3}" destId="{E4755B94-5E72-4C9F-A91A-56B0FCDA28F1}" srcOrd="0" destOrd="0" presId="urn:microsoft.com/office/officeart/2005/8/layout/list1#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1"/>
    <dgm:cxn modelId="{B7AC3EAD-C2E5-4EE1-AD67-1717C0B0AE79}" type="presOf" srcId="{ACC21E35-BE52-4B64-9CE3-EAFB2C2B911E}" destId="{3240125D-75FD-4A57-A758-6C50E602A37F}" srcOrd="0" destOrd="0" presId="urn:microsoft.com/office/officeart/2005/8/layout/list1#1"/>
    <dgm:cxn modelId="{A0A139B8-C29C-4CF6-B01A-C9215FF29A1B}" type="presOf" srcId="{0FABB1E1-B967-41CD-8BD9-01EE970157FC}" destId="{1CC4936E-ED17-4D2F-9813-87EE95763F16}" srcOrd="1" destOrd="0" presId="urn:microsoft.com/office/officeart/2005/8/layout/list1#1"/>
    <dgm:cxn modelId="{04D720C0-4218-4938-9515-27C87D79C1B0}" type="presOf" srcId="{730938A3-D819-41F7-BE39-9DDAA446A19F}" destId="{427123AE-6E68-4008-BD50-9CC20F57260E}" srcOrd="1" destOrd="0" presId="urn:microsoft.com/office/officeart/2005/8/layout/list1#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1"/>
    <dgm:cxn modelId="{A1FCD9D6-88FE-42F6-A005-7CB64FD4DF60}" type="presOf" srcId="{730938A3-D819-41F7-BE39-9DDAA446A19F}" destId="{0B52D98E-03C2-4BD0-85E7-F52451A2A69F}" srcOrd="0" destOrd="0" presId="urn:microsoft.com/office/officeart/2005/8/layout/list1#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1"/>
    <dgm:cxn modelId="{3C593DDB-6C1E-4F28-B97E-4C473646A717}" type="presParOf" srcId="{792D5933-AD40-45AE-8480-2968FCA8CAA1}" destId="{E4755B94-5E72-4C9F-A91A-56B0FCDA28F1}" srcOrd="0" destOrd="0" presId="urn:microsoft.com/office/officeart/2005/8/layout/list1#1"/>
    <dgm:cxn modelId="{53C2F299-254F-4955-8E1D-0975BFA29DEA}" type="presParOf" srcId="{792D5933-AD40-45AE-8480-2968FCA8CAA1}" destId="{C385AF22-AC18-4DC8-9B28-602D0C637594}" srcOrd="1" destOrd="0" presId="urn:microsoft.com/office/officeart/2005/8/layout/list1#1"/>
    <dgm:cxn modelId="{3A418ED2-15B8-43F7-9CB2-B8862013A2CF}" type="presParOf" srcId="{5CB4522F-075B-43D2-9CCA-FF96AAAB0675}" destId="{744720FB-B56E-4487-9420-26F63FDC8A92}" srcOrd="1" destOrd="0" presId="urn:microsoft.com/office/officeart/2005/8/layout/list1#1"/>
    <dgm:cxn modelId="{4B625579-78F4-45B2-9DFA-A7F13878CD9D}" type="presParOf" srcId="{5CB4522F-075B-43D2-9CCA-FF96AAAB0675}" destId="{46544825-FBF5-4CDD-8C6C-17BDB8D6624D}" srcOrd="2" destOrd="0" presId="urn:microsoft.com/office/officeart/2005/8/layout/list1#1"/>
    <dgm:cxn modelId="{2DFB4BE4-930E-4611-A053-82E8D625F27C}" type="presParOf" srcId="{5CB4522F-075B-43D2-9CCA-FF96AAAB0675}" destId="{4BCF71AD-8735-4E36-8AA7-859BE626CF89}" srcOrd="3" destOrd="0" presId="urn:microsoft.com/office/officeart/2005/8/layout/list1#1"/>
    <dgm:cxn modelId="{F4723558-B28C-40C9-B27F-72F9BE0AF3F5}" type="presParOf" srcId="{5CB4522F-075B-43D2-9CCA-FF96AAAB0675}" destId="{EED333AA-5EDE-462B-829D-585765A00D61}" srcOrd="4" destOrd="0" presId="urn:microsoft.com/office/officeart/2005/8/layout/list1#1"/>
    <dgm:cxn modelId="{3D31BDE9-49B2-47DF-A12F-0683BC775F18}" type="presParOf" srcId="{EED333AA-5EDE-462B-829D-585765A00D61}" destId="{75DA4DF2-046A-4C6A-8086-7C3E7861D4E7}" srcOrd="0" destOrd="0" presId="urn:microsoft.com/office/officeart/2005/8/layout/list1#1"/>
    <dgm:cxn modelId="{37B9B0F7-2467-4A73-A2F3-48AAF33F4ACD}" type="presParOf" srcId="{EED333AA-5EDE-462B-829D-585765A00D61}" destId="{FBD91DA6-F483-4103-904B-0A0489E1DCE7}" srcOrd="1" destOrd="0" presId="urn:microsoft.com/office/officeart/2005/8/layout/list1#1"/>
    <dgm:cxn modelId="{85C47340-8A9E-4592-AB66-216A17057F11}" type="presParOf" srcId="{5CB4522F-075B-43D2-9CCA-FF96AAAB0675}" destId="{48F65CE9-588F-481F-B88C-E3C4A9B9C782}" srcOrd="5" destOrd="0" presId="urn:microsoft.com/office/officeart/2005/8/layout/list1#1"/>
    <dgm:cxn modelId="{B514B097-DCDB-49D3-9A46-45A481532DCB}" type="presParOf" srcId="{5CB4522F-075B-43D2-9CCA-FF96AAAB0675}" destId="{9A2FC35B-336D-4AB9-BE3B-E5A027415580}" srcOrd="6" destOrd="0" presId="urn:microsoft.com/office/officeart/2005/8/layout/list1#1"/>
    <dgm:cxn modelId="{8445FA2B-93A1-4A85-A633-6C53B31E6640}" type="presParOf" srcId="{5CB4522F-075B-43D2-9CCA-FF96AAAB0675}" destId="{781EB76A-EEE2-4822-9A02-692FC3F6DBFE}" srcOrd="7" destOrd="0" presId="urn:microsoft.com/office/officeart/2005/8/layout/list1#1"/>
    <dgm:cxn modelId="{585724F5-D580-4123-A6B5-18BCB4B61298}" type="presParOf" srcId="{5CB4522F-075B-43D2-9CCA-FF96AAAB0675}" destId="{1A83AB0C-0313-42B2-AD86-7F1781B8A4B2}" srcOrd="8" destOrd="0" presId="urn:microsoft.com/office/officeart/2005/8/layout/list1#1"/>
    <dgm:cxn modelId="{D3A9A500-291D-4315-A0B5-48A11AFD7872}" type="presParOf" srcId="{1A83AB0C-0313-42B2-AD86-7F1781B8A4B2}" destId="{0B52D98E-03C2-4BD0-85E7-F52451A2A69F}" srcOrd="0" destOrd="0" presId="urn:microsoft.com/office/officeart/2005/8/layout/list1#1"/>
    <dgm:cxn modelId="{08FF2DFE-CF0C-4A40-BF76-5D8DF2A83E45}" type="presParOf" srcId="{1A83AB0C-0313-42B2-AD86-7F1781B8A4B2}" destId="{427123AE-6E68-4008-BD50-9CC20F57260E}" srcOrd="1" destOrd="0" presId="urn:microsoft.com/office/officeart/2005/8/layout/list1#1"/>
    <dgm:cxn modelId="{6BF98521-58EF-4718-94C0-86D18F889A8F}" type="presParOf" srcId="{5CB4522F-075B-43D2-9CCA-FF96AAAB0675}" destId="{3E45E6F7-D029-421E-9785-40AC3D5809F6}" srcOrd="9" destOrd="0" presId="urn:microsoft.com/office/officeart/2005/8/layout/list1#1"/>
    <dgm:cxn modelId="{05C125E2-B9C9-4C04-B36D-0D1E8CAE682E}" type="presParOf" srcId="{5CB4522F-075B-43D2-9CCA-FF96AAAB0675}" destId="{DC58CA3D-313C-426E-A0D6-37AFDA45F7F0}" srcOrd="10" destOrd="0" presId="urn:microsoft.com/office/officeart/2005/8/layout/list1#1"/>
    <dgm:cxn modelId="{E919EC92-820A-428D-99E1-2B124C1E1608}" type="presParOf" srcId="{5CB4522F-075B-43D2-9CCA-FF96AAAB0675}" destId="{97D0A409-687F-48B8-8F97-815DE1E84580}" srcOrd="11" destOrd="0" presId="urn:microsoft.com/office/officeart/2005/8/layout/list1#1"/>
    <dgm:cxn modelId="{5EF25026-603F-4335-9104-A837A384B12F}" type="presParOf" srcId="{5CB4522F-075B-43D2-9CCA-FF96AAAB0675}" destId="{6C682417-E35E-4747-8277-8398315EE0A6}" srcOrd="12" destOrd="0" presId="urn:microsoft.com/office/officeart/2005/8/layout/list1#1"/>
    <dgm:cxn modelId="{9C82A2E3-73F3-44C2-B38A-81C0C8565E9A}" type="presParOf" srcId="{6C682417-E35E-4747-8277-8398315EE0A6}" destId="{3240125D-75FD-4A57-A758-6C50E602A37F}" srcOrd="0" destOrd="0" presId="urn:microsoft.com/office/officeart/2005/8/layout/list1#1"/>
    <dgm:cxn modelId="{F376AE30-1079-4CDB-8E35-FE488DCEAD2D}" type="presParOf" srcId="{6C682417-E35E-4747-8277-8398315EE0A6}" destId="{19E92E6E-C255-46EA-A296-4EEB24EE3A0F}" srcOrd="1" destOrd="0" presId="urn:microsoft.com/office/officeart/2005/8/layout/list1#1"/>
    <dgm:cxn modelId="{F33726E3-490B-4D06-A525-1BA1AEBB1C8F}" type="presParOf" srcId="{5CB4522F-075B-43D2-9CCA-FF96AAAB0675}" destId="{B5396BCF-9918-4D1E-8A96-750EB7B7FAF0}" srcOrd="13" destOrd="0" presId="urn:microsoft.com/office/officeart/2005/8/layout/list1#1"/>
    <dgm:cxn modelId="{D7FFDA87-5839-4CB8-B744-1B7230101671}" type="presParOf" srcId="{5CB4522F-075B-43D2-9CCA-FF96AAAB0675}" destId="{F46CC245-10BE-4E19-B679-8FD2CCBD83C6}" srcOrd="14" destOrd="0" presId="urn:microsoft.com/office/officeart/2005/8/layout/list1#1"/>
    <dgm:cxn modelId="{771C0B25-5E8F-4FF8-B0F2-C6E7A9E26EB1}" type="presParOf" srcId="{5CB4522F-075B-43D2-9CCA-FF96AAAB0675}" destId="{259E2F94-8223-4A49-9E41-02FF9C3E6DB7}" srcOrd="15" destOrd="0" presId="urn:microsoft.com/office/officeart/2005/8/layout/list1#1"/>
    <dgm:cxn modelId="{51C24110-273A-445F-A797-AAB07E190C8A}" type="presParOf" srcId="{5CB4522F-075B-43D2-9CCA-FF96AAAB0675}" destId="{0582B587-2F69-4A4E-91D2-4D573939D386}" srcOrd="16" destOrd="0" presId="urn:microsoft.com/office/officeart/2005/8/layout/list1#1"/>
    <dgm:cxn modelId="{88995C75-011B-442D-B3B0-68C8AA231378}" type="presParOf" srcId="{0582B587-2F69-4A4E-91D2-4D573939D386}" destId="{5637D23C-C60D-4167-8816-BB9B9D431E0E}" srcOrd="0" destOrd="0" presId="urn:microsoft.com/office/officeart/2005/8/layout/list1#1"/>
    <dgm:cxn modelId="{E0066D49-5AF0-4005-90B5-6383B1A25CC7}" type="presParOf" srcId="{0582B587-2F69-4A4E-91D2-4D573939D386}" destId="{1CC4936E-ED17-4D2F-9813-87EE95763F16}" srcOrd="1" destOrd="0" presId="urn:microsoft.com/office/officeart/2005/8/layout/list1#1"/>
    <dgm:cxn modelId="{81049395-50FC-4BE5-999A-FA3A910C6AB6}" type="presParOf" srcId="{5CB4522F-075B-43D2-9CCA-FF96AAAB0675}" destId="{9E8ED095-A689-4B24-8673-40FB702F4F98}" srcOrd="17" destOrd="0" presId="urn:microsoft.com/office/officeart/2005/8/layout/list1#1"/>
    <dgm:cxn modelId="{3D70EB50-153F-4492-947D-EB83294A4E59}" type="presParOf" srcId="{5CB4522F-075B-43D2-9CCA-FF96AAAB0675}" destId="{5AA363B9-8FB5-41E3-8B35-97BD2D191B34}" srcOrd="18" destOrd="0" presId="urn:microsoft.com/office/officeart/2005/8/layout/list1#1"/>
    <dgm:cxn modelId="{B4FB1D32-D4A2-4494-BD76-A825F382590C}" type="presParOf" srcId="{5CB4522F-075B-43D2-9CCA-FF96AAAB0675}" destId="{165391A6-F699-41AC-8B55-B5334317737C}" srcOrd="19" destOrd="0" presId="urn:microsoft.com/office/officeart/2005/8/layout/list1#1"/>
    <dgm:cxn modelId="{393A8961-3DBD-4564-A6C2-813CA257BD58}" type="presParOf" srcId="{5CB4522F-075B-43D2-9CCA-FF96AAAB0675}" destId="{9922DA3E-3EF6-42FA-9CC9-86C6C0F10C5A}" srcOrd="20" destOrd="0" presId="urn:microsoft.com/office/officeart/2005/8/layout/list1#1"/>
    <dgm:cxn modelId="{87A52DF9-2C26-4E57-84A9-EEF8930BCF18}" type="presParOf" srcId="{9922DA3E-3EF6-42FA-9CC9-86C6C0F10C5A}" destId="{06CD99E7-5F6F-4B3A-B6AF-722345E5A49F}" srcOrd="0" destOrd="0" presId="urn:microsoft.com/office/officeart/2005/8/layout/list1#1"/>
    <dgm:cxn modelId="{D7C378C8-1B98-4734-835E-992B34B3F5DC}" type="presParOf" srcId="{9922DA3E-3EF6-42FA-9CC9-86C6C0F10C5A}" destId="{ABF73B35-4281-4C64-B65F-D7E1D426DC52}" srcOrd="1" destOrd="0" presId="urn:microsoft.com/office/officeart/2005/8/layout/list1#1"/>
    <dgm:cxn modelId="{32DA0E08-E2AD-4011-8E55-153870D66355}" type="presParOf" srcId="{5CB4522F-075B-43D2-9CCA-FF96AAAB0675}" destId="{E970D71D-ECBA-4E7B-8977-0075B3C64135}" srcOrd="21" destOrd="0" presId="urn:microsoft.com/office/officeart/2005/8/layout/list1#1"/>
    <dgm:cxn modelId="{74407CAF-1C80-44D2-BC80-84029926B96A}" type="presParOf" srcId="{5CB4522F-075B-43D2-9CCA-FF96AAAB0675}" destId="{1EBF7F84-B88A-4276-8D3B-5221674D7BF1}" srcOrd="22" destOrd="0" presId="urn:microsoft.com/office/officeart/2005/8/layout/list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案例目标</a:t>
          </a:r>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案例中待优化点及改善方案</a:t>
          </a:r>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2021/10/9</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2021/10/9</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sv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sv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file:///C:\Users\Admin\AppData\Local\Temp\wps\INetCache\24bfb43ca674fbc517e8cf19781a1ee7" TargetMode="External"/><Relationship Id="rId3" Type="http://schemas.openxmlformats.org/officeDocument/2006/relationships/image" Target="../media/image4.svg"/><Relationship Id="rId7" Type="http://schemas.openxmlformats.org/officeDocument/2006/relationships/image" Target="../media/image8.jpeg"/><Relationship Id="rId12" Type="http://schemas.openxmlformats.org/officeDocument/2006/relationships/image" Target="file:///C:\Users\Admin\AppData\Local\Temp\wps\INetCache\43d9e4b1a9a988253968cc2182fd1fe1"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jpeg"/><Relationship Id="rId5" Type="http://schemas.openxmlformats.org/officeDocument/2006/relationships/image" Target="../media/image6.svg"/><Relationship Id="rId10" Type="http://schemas.openxmlformats.org/officeDocument/2006/relationships/image" Target="file:///C:\Users\Admin\AppData\Local\Temp\wps\INetCache\09d22d59f7200c99ffcccd3befc7e88c" TargetMode="External"/><Relationship Id="rId4" Type="http://schemas.openxmlformats.org/officeDocument/2006/relationships/image" Target="../media/image5.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5.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4.svg"/><Relationship Id="rId2" Type="http://schemas.openxmlformats.org/officeDocument/2006/relationships/tags" Target="../tags/tag6.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slideLayout" Target="../slideLayouts/slideLayout1.xml"/><Relationship Id="rId10" Type="http://schemas.openxmlformats.org/officeDocument/2006/relationships/tags" Target="../tags/tag14.xml"/><Relationship Id="rId19" Type="http://schemas.openxmlformats.org/officeDocument/2006/relationships/image" Target="../media/image6.sv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2752564" y="1483006"/>
            <a:ext cx="4754880" cy="2584450"/>
          </a:xfrm>
          <a:prstGeom prst="rect">
            <a:avLst/>
          </a:prstGeom>
          <a:noFill/>
        </p:spPr>
        <p:txBody>
          <a:bodyPr wrap="none" rtlCol="0">
            <a:spAutoFit/>
          </a:bodyPr>
          <a:lstStyle/>
          <a:p>
            <a:pPr algn="ctr">
              <a:lnSpc>
                <a:spcPct val="150000"/>
              </a:lnSpc>
            </a:pPr>
            <a:r>
              <a:rPr lang="zh-CN" sz="3600" b="1" dirty="0">
                <a:solidFill>
                  <a:schemeClr val="tx1"/>
                </a:solidFill>
              </a:rPr>
              <a:t>私域新品打造调研分析</a:t>
            </a:r>
          </a:p>
          <a:p>
            <a:pPr algn="ctr">
              <a:lnSpc>
                <a:spcPct val="150000"/>
              </a:lnSpc>
            </a:pPr>
            <a:r>
              <a:rPr lang="zh-CN" altLang="en-US" sz="3600" b="1" dirty="0">
                <a:solidFill>
                  <a:schemeClr val="tx1"/>
                </a:solidFill>
              </a:rPr>
              <a:t>   </a:t>
            </a:r>
            <a:r>
              <a:rPr lang="zh-CN" altLang="en-US" b="1" dirty="0"/>
              <a:t>部门：项目二组</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姓名：郑洪林</a:t>
            </a:r>
            <a:endParaRPr lang="en-US" altLang="zh-CN" b="1" dirty="0">
              <a:solidFill>
                <a:schemeClr val="tx1"/>
              </a:solidFill>
            </a:endParaRPr>
          </a:p>
          <a:p>
            <a:pPr algn="ctr">
              <a:lnSpc>
                <a:spcPct val="150000"/>
              </a:lnSpc>
            </a:pPr>
            <a:r>
              <a:rPr lang="zh-CN" altLang="en-US" b="1" dirty="0"/>
              <a:t>花名：比邻</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52475" y="1470025"/>
            <a:ext cx="2011680" cy="368300"/>
          </a:xfrm>
          <a:prstGeom prst="rect">
            <a:avLst/>
          </a:prstGeom>
          <a:noFill/>
        </p:spPr>
        <p:txBody>
          <a:bodyPr wrap="none" rtlCol="0">
            <a:spAutoFit/>
          </a:bodyPr>
          <a:lstStyle/>
          <a:p>
            <a:r>
              <a:rPr lang="zh-CN" altLang="en-US" b="1"/>
              <a:t>了不起的东方味道</a:t>
            </a:r>
          </a:p>
        </p:txBody>
      </p:sp>
      <p:sp>
        <p:nvSpPr>
          <p:cNvPr id="8" name="文本框 7"/>
          <p:cNvSpPr txBox="1"/>
          <p:nvPr/>
        </p:nvSpPr>
        <p:spPr>
          <a:xfrm>
            <a:off x="698500" y="2042160"/>
            <a:ext cx="3973195" cy="2971165"/>
          </a:xfrm>
          <a:prstGeom prst="rect">
            <a:avLst/>
          </a:prstGeom>
          <a:noFill/>
        </p:spPr>
        <p:txBody>
          <a:bodyPr wrap="square" rtlCol="0">
            <a:spAutoFit/>
          </a:bodyPr>
          <a:lstStyle/>
          <a:p>
            <a:pPr algn="l">
              <a:lnSpc>
                <a:spcPct val="130000"/>
              </a:lnSpc>
            </a:pPr>
            <a:r>
              <a:rPr lang="zh-CN" altLang="en-US" sz="1600" b="1"/>
              <a:t>调查目的：</a:t>
            </a:r>
            <a:r>
              <a:rPr lang="zh-CN" altLang="en-US" sz="1600"/>
              <a:t>通过</a:t>
            </a:r>
            <a:r>
              <a:rPr lang="zh-CN" altLang="en-US" sz="1600" spc="150">
                <a:latin typeface="Arial" panose="020B0604020202020204" pitchFamily="34" charset="0"/>
                <a:ea typeface="微软雅黑" panose="020B0503020204020204" charset="-122"/>
                <a:sym typeface="Arial" panose="020B0604020202020204" pitchFamily="34" charset="0"/>
              </a:rPr>
              <a:t>发起美食话题活动，了解公众号用户对家乡美食认知程度以及吸引点；为地方特色美食新品开发提供数据支持</a:t>
            </a:r>
            <a:endParaRPr lang="zh-CN" altLang="en-US" sz="1600"/>
          </a:p>
          <a:p>
            <a:pPr algn="l">
              <a:lnSpc>
                <a:spcPct val="130000"/>
              </a:lnSpc>
            </a:pPr>
            <a:endParaRPr lang="zh-CN" altLang="en-US" sz="1600"/>
          </a:p>
          <a:p>
            <a:pPr algn="l">
              <a:lnSpc>
                <a:spcPct val="130000"/>
              </a:lnSpc>
            </a:pPr>
            <a:r>
              <a:rPr lang="zh-CN" altLang="en-US" sz="1600" b="1"/>
              <a:t>调查触点：</a:t>
            </a:r>
            <a:r>
              <a:rPr lang="zh-CN" altLang="en-US" sz="1600"/>
              <a:t>公众号新人欢迎语</a:t>
            </a:r>
            <a:r>
              <a:rPr lang="en-US" altLang="zh-CN" sz="1600"/>
              <a:t>&amp;</a:t>
            </a:r>
            <a:r>
              <a:rPr lang="zh-CN" altLang="en-US" sz="1600"/>
              <a:t>推文底部固定话题活动</a:t>
            </a:r>
          </a:p>
          <a:p>
            <a:pPr algn="l">
              <a:lnSpc>
                <a:spcPct val="130000"/>
              </a:lnSpc>
            </a:pPr>
            <a:endParaRPr lang="zh-CN" altLang="en-US" sz="1600"/>
          </a:p>
          <a:p>
            <a:pPr algn="l">
              <a:lnSpc>
                <a:spcPct val="130000"/>
              </a:lnSpc>
            </a:pPr>
            <a:r>
              <a:rPr lang="zh-CN" altLang="en-US" sz="1600" b="1"/>
              <a:t>参与利益点：</a:t>
            </a:r>
            <a:r>
              <a:rPr lang="zh-CN" altLang="en-US" sz="1600"/>
              <a:t>未发现利益点展示</a:t>
            </a:r>
          </a:p>
        </p:txBody>
      </p:sp>
      <p:sp>
        <p:nvSpPr>
          <p:cNvPr id="5" name="文本框 4"/>
          <p:cNvSpPr txBox="1"/>
          <p:nvPr/>
        </p:nvSpPr>
        <p:spPr>
          <a:xfrm>
            <a:off x="1163507" y="435724"/>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地方特色美食调研</a:t>
            </a:r>
            <a:endParaRPr lang="zh-CN" altLang="en-US" sz="1600" b="1" dirty="0">
              <a:solidFill>
                <a:schemeClr val="tx1"/>
              </a:solidFill>
              <a:sym typeface="+mn-ea"/>
            </a:endParaRPr>
          </a:p>
        </p:txBody>
      </p:sp>
      <p:pic>
        <p:nvPicPr>
          <p:cNvPr id="12" name="图片 11"/>
          <p:cNvPicPr>
            <a:picLocks noChangeAspect="1"/>
          </p:cNvPicPr>
          <p:nvPr/>
        </p:nvPicPr>
        <p:blipFill>
          <a:blip r:embed="rId7"/>
          <a:stretch>
            <a:fillRect/>
          </a:stretch>
        </p:blipFill>
        <p:spPr>
          <a:xfrm>
            <a:off x="4857750" y="1249680"/>
            <a:ext cx="2329180" cy="3640455"/>
          </a:xfrm>
          <a:prstGeom prst="rect">
            <a:avLst/>
          </a:prstGeom>
        </p:spPr>
      </p:pic>
      <p:pic>
        <p:nvPicPr>
          <p:cNvPr id="14" name="图片 13"/>
          <p:cNvPicPr>
            <a:picLocks noChangeAspect="1"/>
          </p:cNvPicPr>
          <p:nvPr/>
        </p:nvPicPr>
        <p:blipFill>
          <a:blip r:embed="rId8"/>
          <a:stretch>
            <a:fillRect/>
          </a:stretch>
        </p:blipFill>
        <p:spPr>
          <a:xfrm>
            <a:off x="7298690" y="3195955"/>
            <a:ext cx="2642235" cy="1737360"/>
          </a:xfrm>
          <a:prstGeom prst="rect">
            <a:avLst/>
          </a:prstGeom>
        </p:spPr>
      </p:pic>
      <p:pic>
        <p:nvPicPr>
          <p:cNvPr id="15" name="图片 14"/>
          <p:cNvPicPr>
            <a:picLocks noChangeAspect="1"/>
          </p:cNvPicPr>
          <p:nvPr/>
        </p:nvPicPr>
        <p:blipFill>
          <a:blip r:embed="rId9"/>
          <a:stretch>
            <a:fillRect/>
          </a:stretch>
        </p:blipFill>
        <p:spPr>
          <a:xfrm>
            <a:off x="7609840" y="1152525"/>
            <a:ext cx="2013585" cy="20059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7"/>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906135" y="375920"/>
            <a:ext cx="2989580" cy="337185"/>
          </a:xfrm>
          <a:prstGeom prst="rect">
            <a:avLst/>
          </a:prstGeom>
          <a:noFill/>
        </p:spPr>
        <p:txBody>
          <a:bodyPr wrap="none" rtlCol="0">
            <a:spAutoFit/>
          </a:bodyPr>
          <a:lstStyle/>
          <a:p>
            <a:r>
              <a:rPr lang="zh-CN" altLang="en-US" sz="1600" b="1"/>
              <a:t>了不起的东方味道</a:t>
            </a:r>
            <a:r>
              <a:rPr lang="en-US" altLang="zh-CN" sz="1600" b="1"/>
              <a:t>——</a:t>
            </a:r>
            <a:r>
              <a:rPr lang="zh-CN" altLang="en-US" sz="1600" b="1"/>
              <a:t>问题维度</a:t>
            </a:r>
          </a:p>
        </p:txBody>
      </p:sp>
      <p:sp>
        <p:nvSpPr>
          <p:cNvPr id="8" name="文本框 7"/>
          <p:cNvSpPr txBox="1"/>
          <p:nvPr/>
        </p:nvSpPr>
        <p:spPr>
          <a:xfrm>
            <a:off x="1163507" y="435724"/>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地方美食话题调研</a:t>
            </a:r>
            <a:endParaRPr lang="zh-CN" altLang="en-US" sz="1600" b="1" dirty="0">
              <a:sym typeface="+mn-ea"/>
            </a:endParaRPr>
          </a:p>
        </p:txBody>
      </p:sp>
      <p:graphicFrame>
        <p:nvGraphicFramePr>
          <p:cNvPr id="9" name="表格 8"/>
          <p:cNvGraphicFramePr/>
          <p:nvPr>
            <p:custDataLst>
              <p:tags r:id="rId1"/>
            </p:custDataLst>
          </p:nvPr>
        </p:nvGraphicFramePr>
        <p:xfrm>
          <a:off x="1481772" y="1532255"/>
          <a:ext cx="7137400" cy="2794000"/>
        </p:xfrm>
        <a:graphic>
          <a:graphicData uri="http://schemas.openxmlformats.org/drawingml/2006/table">
            <a:tbl>
              <a:tblPr firstRow="1" bandRow="1">
                <a:tableStyleId>{5C22544A-7EE6-4342-B048-85BDC9FD1C3A}</a:tableStyleId>
              </a:tblPr>
              <a:tblGrid>
                <a:gridCol w="4705350">
                  <a:extLst>
                    <a:ext uri="{9D8B030D-6E8A-4147-A177-3AD203B41FA5}">
                      <a16:colId xmlns:a16="http://schemas.microsoft.com/office/drawing/2014/main" val="20000"/>
                    </a:ext>
                  </a:extLst>
                </a:gridCol>
                <a:gridCol w="2432050">
                  <a:extLst>
                    <a:ext uri="{9D8B030D-6E8A-4147-A177-3AD203B41FA5}">
                      <a16:colId xmlns:a16="http://schemas.microsoft.com/office/drawing/2014/main" val="20001"/>
                    </a:ext>
                  </a:extLst>
                </a:gridCol>
              </a:tblGrid>
              <a:tr h="482600">
                <a:tc gridSpan="2">
                  <a:txBody>
                    <a:bodyPr/>
                    <a:lstStyle/>
                    <a:p>
                      <a:pPr indent="0" algn="ctr">
                        <a:buNone/>
                      </a:pPr>
                      <a:r>
                        <a:rPr lang="zh-CN" sz="1400" b="1">
                          <a:solidFill>
                            <a:srgbClr val="000000"/>
                          </a:solidFill>
                          <a:latin typeface="Arial" panose="020B0604020202020204" pitchFamily="34" charset="0"/>
                          <a:ea typeface="微软雅黑" panose="020B0503020204020204" charset="-122"/>
                        </a:rPr>
                        <a:t>了不起的东方味道</a:t>
                      </a:r>
                      <a:endParaRPr lang="en-US" altLang="en-US" sz="14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30200">
                <a:tc>
                  <a:txBody>
                    <a:bodyPr/>
                    <a:lstStyle/>
                    <a:p>
                      <a:pPr indent="0" algn="ctr">
                        <a:buNone/>
                      </a:pPr>
                      <a:r>
                        <a:rPr lang="zh-CN" sz="1100" b="1">
                          <a:solidFill>
                            <a:srgbClr val="000000"/>
                          </a:solidFill>
                          <a:latin typeface="Arial" panose="020B0604020202020204" pitchFamily="34" charset="0"/>
                          <a:ea typeface="微软雅黑" panose="020B0503020204020204" charset="-122"/>
                        </a:rPr>
                        <a:t>话题问题</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zh-CN" sz="1100" b="1">
                          <a:solidFill>
                            <a:srgbClr val="000000"/>
                          </a:solidFill>
                          <a:latin typeface="Arial" panose="020B0604020202020204" pitchFamily="34" charset="0"/>
                          <a:ea typeface="微软雅黑" panose="020B0503020204020204" charset="-122"/>
                        </a:rPr>
                        <a:t>话题目的</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495300">
                <a:tc>
                  <a:txBody>
                    <a:bodyPr/>
                    <a:lstStyle/>
                    <a:p>
                      <a:pPr indent="0" algn="ctr">
                        <a:buNone/>
                      </a:pPr>
                      <a:r>
                        <a:rPr lang="zh-CN" sz="1100" b="1">
                          <a:solidFill>
                            <a:srgbClr val="000000"/>
                          </a:solidFill>
                          <a:latin typeface="Arial" panose="020B0604020202020204" pitchFamily="34" charset="0"/>
                          <a:ea typeface="微软雅黑" panose="020B0503020204020204" charset="-122"/>
                        </a:rPr>
                        <a:t>你念念不忘的家乡美味是？</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1">
                          <a:solidFill>
                            <a:srgbClr val="FF0000"/>
                          </a:solidFill>
                          <a:latin typeface="Arial" panose="020B0604020202020204" pitchFamily="34" charset="0"/>
                          <a:ea typeface="微软雅黑" panose="020B0503020204020204" charset="-122"/>
                        </a:rPr>
                        <a:t>了解用户对家乡美味的认知及可以地域分布、占比</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0">
                <a:tc>
                  <a:txBody>
                    <a:bodyPr/>
                    <a:lstStyle/>
                    <a:p>
                      <a:pPr indent="0" algn="ctr">
                        <a:buNone/>
                      </a:pPr>
                      <a:r>
                        <a:rPr lang="zh-CN" sz="1100" b="1">
                          <a:solidFill>
                            <a:srgbClr val="000000"/>
                          </a:solidFill>
                          <a:latin typeface="Arial" panose="020B0604020202020204" pitchFamily="34" charset="0"/>
                          <a:ea typeface="微软雅黑" panose="020B0503020204020204" charset="-122"/>
                        </a:rPr>
                        <a:t>这道美味最吸引你的点是什么？</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1">
                          <a:solidFill>
                            <a:srgbClr val="FF0000"/>
                          </a:solidFill>
                          <a:latin typeface="Arial" panose="020B0604020202020204" pitchFamily="34" charset="0"/>
                          <a:ea typeface="微软雅黑" panose="020B0503020204020204" charset="-122"/>
                        </a:rPr>
                        <a:t>了解各个地方家乡美味的特点</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indent="0" algn="ctr">
                        <a:buNone/>
                      </a:pPr>
                      <a:r>
                        <a:rPr lang="zh-CN" sz="1100" b="1">
                          <a:solidFill>
                            <a:srgbClr val="000000"/>
                          </a:solidFill>
                          <a:latin typeface="Arial" panose="020B0604020202020204" pitchFamily="34" charset="0"/>
                          <a:ea typeface="微软雅黑" panose="020B0503020204020204" charset="-122"/>
                        </a:rPr>
                        <a:t>关于家乡味道，你有什么不得不说的故事（选填）</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1">
                          <a:solidFill>
                            <a:srgbClr val="FF0000"/>
                          </a:solidFill>
                          <a:latin typeface="Arial" panose="020B0604020202020204" pitchFamily="34" charset="0"/>
                          <a:ea typeface="微软雅黑" panose="020B0503020204020204" charset="-122"/>
                        </a:rPr>
                        <a:t>更好的了解美味背后的故事</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300">
                <a:tc>
                  <a:txBody>
                    <a:bodyPr/>
                    <a:lstStyle/>
                    <a:p>
                      <a:pPr indent="0" algn="ctr">
                        <a:buNone/>
                      </a:pPr>
                      <a:r>
                        <a:rPr lang="zh-CN" sz="1100" b="1">
                          <a:solidFill>
                            <a:srgbClr val="000000"/>
                          </a:solidFill>
                          <a:latin typeface="Arial" panose="020B0604020202020204" pitchFamily="34" charset="0"/>
                          <a:ea typeface="微软雅黑" panose="020B0503020204020204" charset="-122"/>
                        </a:rPr>
                        <a:t>如果你有关于了不起的东方味道这一行动的建议，也可以告诉我们（选填）</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1">
                          <a:solidFill>
                            <a:srgbClr val="FF0000"/>
                          </a:solidFill>
                          <a:latin typeface="Arial" panose="020B0604020202020204" pitchFamily="34" charset="0"/>
                          <a:ea typeface="微软雅黑" panose="020B0503020204020204" charset="-122"/>
                        </a:rPr>
                        <a:t>话题活动优化反馈搜集</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98500" y="1249680"/>
            <a:ext cx="2668270" cy="368300"/>
          </a:xfrm>
          <a:prstGeom prst="rect">
            <a:avLst/>
          </a:prstGeom>
          <a:noFill/>
        </p:spPr>
        <p:txBody>
          <a:bodyPr wrap="none" rtlCol="0">
            <a:spAutoFit/>
          </a:bodyPr>
          <a:lstStyle/>
          <a:p>
            <a:r>
              <a:rPr lang="en-US" altLang="zh-CN" b="1"/>
              <a:t>“</a:t>
            </a:r>
            <a:r>
              <a:rPr lang="zh-CN" altLang="en-US" b="1"/>
              <a:t>南昌拌粉</a:t>
            </a:r>
            <a:r>
              <a:rPr lang="en-US" altLang="zh-CN" b="1"/>
              <a:t>”</a:t>
            </a:r>
            <a:r>
              <a:rPr lang="zh-CN" altLang="en-US" b="1"/>
              <a:t>地方特色新品</a:t>
            </a:r>
          </a:p>
        </p:txBody>
      </p:sp>
      <p:sp>
        <p:nvSpPr>
          <p:cNvPr id="8" name="文本框 7"/>
          <p:cNvSpPr txBox="1"/>
          <p:nvPr/>
        </p:nvSpPr>
        <p:spPr>
          <a:xfrm>
            <a:off x="698500" y="1777365"/>
            <a:ext cx="4065270" cy="2651125"/>
          </a:xfrm>
          <a:prstGeom prst="rect">
            <a:avLst/>
          </a:prstGeom>
          <a:noFill/>
        </p:spPr>
        <p:txBody>
          <a:bodyPr wrap="square" rtlCol="0">
            <a:spAutoFit/>
          </a:bodyPr>
          <a:lstStyle/>
          <a:p>
            <a:pPr algn="l">
              <a:lnSpc>
                <a:spcPct val="130000"/>
              </a:lnSpc>
            </a:pPr>
            <a:r>
              <a:rPr lang="zh-CN" altLang="en-US" sz="1600" b="1"/>
              <a:t>调查目的：</a:t>
            </a:r>
            <a:r>
              <a:rPr lang="zh-CN" altLang="en-US" sz="1600"/>
              <a:t>通过对企微用户发起调查问卷，了解目前私域用户对即将开发的新品的认知、受众人群画像、接受力度、及需优化点，打造更贴合用户的新品，并反哺回公域。</a:t>
            </a:r>
          </a:p>
          <a:p>
            <a:pPr algn="l">
              <a:lnSpc>
                <a:spcPct val="130000"/>
              </a:lnSpc>
            </a:pPr>
            <a:endParaRPr lang="zh-CN" altLang="en-US" sz="1600"/>
          </a:p>
          <a:p>
            <a:pPr algn="l">
              <a:lnSpc>
                <a:spcPct val="130000"/>
              </a:lnSpc>
            </a:pPr>
            <a:r>
              <a:rPr lang="zh-CN" altLang="en-US" sz="1600" b="1"/>
              <a:t>调查触点：</a:t>
            </a:r>
            <a:r>
              <a:rPr lang="zh-CN" sz="1600"/>
              <a:t>企微点对点推送</a:t>
            </a:r>
          </a:p>
          <a:p>
            <a:pPr algn="l">
              <a:lnSpc>
                <a:spcPct val="130000"/>
              </a:lnSpc>
            </a:pPr>
            <a:endParaRPr lang="zh-CN" altLang="en-US" sz="1600"/>
          </a:p>
          <a:p>
            <a:pPr algn="l">
              <a:lnSpc>
                <a:spcPct val="130000"/>
              </a:lnSpc>
            </a:pPr>
            <a:r>
              <a:rPr lang="zh-CN" altLang="en-US" sz="1600" b="1"/>
              <a:t>参与利益点：</a:t>
            </a:r>
            <a:r>
              <a:rPr lang="zh-CN" altLang="en-US" sz="1600"/>
              <a:t>未发现利益点展示</a:t>
            </a:r>
          </a:p>
        </p:txBody>
      </p:sp>
      <p:sp>
        <p:nvSpPr>
          <p:cNvPr id="5" name="文本框 4"/>
          <p:cNvSpPr txBox="1"/>
          <p:nvPr/>
        </p:nvSpPr>
        <p:spPr>
          <a:xfrm>
            <a:off x="1163507" y="435724"/>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新品开发验证调研</a:t>
            </a:r>
            <a:endParaRPr lang="zh-CN" altLang="en-US" sz="1600" b="1" dirty="0">
              <a:solidFill>
                <a:schemeClr val="tx1"/>
              </a:solidFill>
              <a:sym typeface="+mn-ea"/>
            </a:endParaRPr>
          </a:p>
        </p:txBody>
      </p:sp>
      <p:pic>
        <p:nvPicPr>
          <p:cNvPr id="9" name="图片 8"/>
          <p:cNvPicPr>
            <a:picLocks noChangeAspect="1"/>
          </p:cNvPicPr>
          <p:nvPr/>
        </p:nvPicPr>
        <p:blipFill>
          <a:blip r:embed="rId7"/>
          <a:stretch>
            <a:fillRect/>
          </a:stretch>
        </p:blipFill>
        <p:spPr>
          <a:xfrm>
            <a:off x="5267325" y="976630"/>
            <a:ext cx="2165985" cy="3980815"/>
          </a:xfrm>
          <a:prstGeom prst="rect">
            <a:avLst/>
          </a:prstGeom>
        </p:spPr>
      </p:pic>
      <p:pic>
        <p:nvPicPr>
          <p:cNvPr id="10" name="图片 9"/>
          <p:cNvPicPr>
            <a:picLocks noChangeAspect="1"/>
          </p:cNvPicPr>
          <p:nvPr/>
        </p:nvPicPr>
        <p:blipFill>
          <a:blip r:embed="rId8"/>
          <a:stretch>
            <a:fillRect/>
          </a:stretch>
        </p:blipFill>
        <p:spPr>
          <a:xfrm>
            <a:off x="7479030" y="976630"/>
            <a:ext cx="2282190" cy="3980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8"/>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173345" y="436245"/>
            <a:ext cx="3678555" cy="337185"/>
          </a:xfrm>
          <a:prstGeom prst="rect">
            <a:avLst/>
          </a:prstGeom>
          <a:noFill/>
        </p:spPr>
        <p:txBody>
          <a:bodyPr wrap="square" rtlCol="0">
            <a:spAutoFit/>
          </a:bodyPr>
          <a:lstStyle/>
          <a:p>
            <a:r>
              <a:rPr lang="en-US" altLang="zh-CN" sz="1600" b="1">
                <a:sym typeface="+mn-ea"/>
              </a:rPr>
              <a:t>“</a:t>
            </a:r>
            <a:r>
              <a:rPr lang="zh-CN" altLang="en-US" sz="1600" b="1">
                <a:sym typeface="+mn-ea"/>
              </a:rPr>
              <a:t>南昌拌粉</a:t>
            </a:r>
            <a:r>
              <a:rPr lang="en-US" altLang="zh-CN" sz="1600" b="1">
                <a:sym typeface="+mn-ea"/>
              </a:rPr>
              <a:t>”</a:t>
            </a:r>
            <a:r>
              <a:rPr lang="zh-CN" altLang="en-US" sz="1600" b="1">
                <a:sym typeface="+mn-ea"/>
              </a:rPr>
              <a:t>地方特色新品</a:t>
            </a:r>
            <a:r>
              <a:rPr lang="en-US" altLang="zh-CN" sz="1600" b="1"/>
              <a:t>——</a:t>
            </a:r>
            <a:r>
              <a:rPr lang="zh-CN" altLang="en-US" sz="1600" b="1"/>
              <a:t>问题维度</a:t>
            </a:r>
          </a:p>
        </p:txBody>
      </p:sp>
      <p:sp>
        <p:nvSpPr>
          <p:cNvPr id="8" name="文本框 7"/>
          <p:cNvSpPr txBox="1"/>
          <p:nvPr/>
        </p:nvSpPr>
        <p:spPr>
          <a:xfrm>
            <a:off x="1163507" y="435724"/>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新品开发验证调研</a:t>
            </a:r>
            <a:endParaRPr lang="zh-CN" altLang="en-US" sz="1600" b="1" dirty="0">
              <a:sym typeface="+mn-ea"/>
            </a:endParaRPr>
          </a:p>
        </p:txBody>
      </p:sp>
      <p:graphicFrame>
        <p:nvGraphicFramePr>
          <p:cNvPr id="5" name="表格 4"/>
          <p:cNvGraphicFramePr/>
          <p:nvPr>
            <p:custDataLst>
              <p:tags r:id="rId1"/>
            </p:custDataLst>
          </p:nvPr>
        </p:nvGraphicFramePr>
        <p:xfrm>
          <a:off x="269240" y="828675"/>
          <a:ext cx="4641850" cy="4759960"/>
        </p:xfrm>
        <a:graphic>
          <a:graphicData uri="http://schemas.openxmlformats.org/drawingml/2006/table">
            <a:tbl>
              <a:tblPr firstRow="1" bandRow="1">
                <a:tableStyleId>{5C22544A-7EE6-4342-B048-85BDC9FD1C3A}</a:tableStyleId>
              </a:tblPr>
              <a:tblGrid>
                <a:gridCol w="3060065">
                  <a:extLst>
                    <a:ext uri="{9D8B030D-6E8A-4147-A177-3AD203B41FA5}">
                      <a16:colId xmlns:a16="http://schemas.microsoft.com/office/drawing/2014/main" val="20000"/>
                    </a:ext>
                  </a:extLst>
                </a:gridCol>
                <a:gridCol w="1581785">
                  <a:extLst>
                    <a:ext uri="{9D8B030D-6E8A-4147-A177-3AD203B41FA5}">
                      <a16:colId xmlns:a16="http://schemas.microsoft.com/office/drawing/2014/main" val="20001"/>
                    </a:ext>
                  </a:extLst>
                </a:gridCol>
              </a:tblGrid>
              <a:tr h="395605">
                <a:tc>
                  <a:txBody>
                    <a:bodyPr/>
                    <a:lstStyle/>
                    <a:p>
                      <a:pPr indent="0" algn="ctr">
                        <a:buNone/>
                      </a:pPr>
                      <a:r>
                        <a:rPr lang="zh-CN" sz="1100" b="1">
                          <a:solidFill>
                            <a:srgbClr val="000000"/>
                          </a:solidFill>
                          <a:latin typeface="Arial" panose="020B0604020202020204" pitchFamily="34" charset="0"/>
                          <a:ea typeface="微软雅黑" panose="020B0503020204020204" charset="-122"/>
                        </a:rPr>
                        <a:t>调查内容</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zh-CN" sz="1100" b="1">
                          <a:solidFill>
                            <a:srgbClr val="000000"/>
                          </a:solidFill>
                          <a:latin typeface="Arial" panose="020B0604020202020204" pitchFamily="34" charset="0"/>
                          <a:ea typeface="微软雅黑" panose="020B0503020204020204" charset="-122"/>
                        </a:rPr>
                        <a:t>调查目的</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470535">
                <a:tc>
                  <a:txBody>
                    <a:bodyPr/>
                    <a:lstStyle/>
                    <a:p>
                      <a:pPr indent="0">
                        <a:buNone/>
                      </a:pPr>
                      <a:r>
                        <a:rPr lang="zh-CN" sz="1100" b="1">
                          <a:solidFill>
                            <a:srgbClr val="000000"/>
                          </a:solidFill>
                          <a:latin typeface="Arial" panose="020B0604020202020204" pitchFamily="34" charset="0"/>
                          <a:ea typeface="微软雅黑" panose="020B0503020204020204" charset="-122"/>
                        </a:rPr>
                        <a:t>1.您的性别</a:t>
                      </a:r>
                      <a:r>
                        <a:rPr lang="en-US" sz="1100" b="0">
                          <a:solidFill>
                            <a:srgbClr val="000000"/>
                          </a:solidFill>
                          <a:latin typeface="微软雅黑" panose="020B0503020204020204" charset="-122"/>
                        </a:rPr>
                        <a:t>（男/女）</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algn="ctr">
                        <a:buNone/>
                      </a:pPr>
                      <a:r>
                        <a:rPr lang="zh-CN" sz="1100" b="1">
                          <a:solidFill>
                            <a:srgbClr val="FF0000"/>
                          </a:solidFill>
                          <a:latin typeface="Arial" panose="020B0604020202020204" pitchFamily="34" charset="0"/>
                          <a:ea typeface="微软雅黑" panose="020B0503020204020204" charset="-122"/>
                        </a:rPr>
                        <a:t>了解调查人群基础画像</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885">
                <a:tc>
                  <a:txBody>
                    <a:bodyPr/>
                    <a:lstStyle/>
                    <a:p>
                      <a:pPr indent="0">
                        <a:buNone/>
                      </a:pPr>
                      <a:r>
                        <a:rPr lang="zh-CN" sz="1100" b="1">
                          <a:solidFill>
                            <a:srgbClr val="000000"/>
                          </a:solidFill>
                          <a:latin typeface="Arial" panose="020B0604020202020204" pitchFamily="34" charset="0"/>
                          <a:ea typeface="微软雅黑" panose="020B0503020204020204" charset="-122"/>
                        </a:rPr>
                        <a:t>2.您的年龄段</a:t>
                      </a:r>
                      <a:r>
                        <a:rPr lang="en-US" sz="1100" b="0">
                          <a:solidFill>
                            <a:srgbClr val="000000"/>
                          </a:solidFill>
                          <a:latin typeface="微软雅黑" panose="020B0503020204020204" charset="-122"/>
                        </a:rPr>
                        <a:t>（18-24/25-29/30-34/35-39/40-49/50以上）</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2"/>
                  </a:ext>
                </a:extLst>
              </a:tr>
              <a:tr h="476250">
                <a:tc>
                  <a:txBody>
                    <a:bodyPr/>
                    <a:lstStyle/>
                    <a:p>
                      <a:pPr indent="0">
                        <a:buNone/>
                      </a:pPr>
                      <a:r>
                        <a:rPr lang="zh-CN" sz="1100" b="1">
                          <a:solidFill>
                            <a:srgbClr val="000000"/>
                          </a:solidFill>
                          <a:latin typeface="Arial" panose="020B0604020202020204" pitchFamily="34" charset="0"/>
                          <a:ea typeface="微软雅黑" panose="020B0503020204020204" charset="-122"/>
                        </a:rPr>
                        <a:t>3.您的人生阶段是？</a:t>
                      </a:r>
                      <a:r>
                        <a:rPr lang="en-US" sz="1100" b="0">
                          <a:solidFill>
                            <a:srgbClr val="000000"/>
                          </a:solidFill>
                          <a:latin typeface="微软雅黑" panose="020B0503020204020204" charset="-122"/>
                        </a:rPr>
                        <a:t>（未婚/已婚未孕/养孕期/子女成年/其他）</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3"/>
                  </a:ext>
                </a:extLst>
              </a:tr>
              <a:tr h="470535">
                <a:tc>
                  <a:txBody>
                    <a:bodyPr/>
                    <a:lstStyle/>
                    <a:p>
                      <a:pPr indent="0">
                        <a:buNone/>
                      </a:pPr>
                      <a:r>
                        <a:rPr lang="zh-CN" sz="1100" b="1">
                          <a:solidFill>
                            <a:srgbClr val="000000"/>
                          </a:solidFill>
                          <a:latin typeface="Arial" panose="020B0604020202020204" pitchFamily="34" charset="0"/>
                          <a:ea typeface="微软雅黑" panose="020B0503020204020204" charset="-122"/>
                        </a:rPr>
                        <a:t>4.您目前从事的职业</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608330">
                <a:tc>
                  <a:txBody>
                    <a:bodyPr/>
                    <a:lstStyle/>
                    <a:p>
                      <a:pPr indent="0">
                        <a:buNone/>
                      </a:pPr>
                      <a:r>
                        <a:rPr lang="zh-CN" sz="1100" b="1">
                          <a:solidFill>
                            <a:srgbClr val="000000"/>
                          </a:solidFill>
                          <a:latin typeface="Arial" panose="020B0604020202020204" pitchFamily="34" charset="0"/>
                          <a:ea typeface="微软雅黑" panose="020B0503020204020204" charset="-122"/>
                        </a:rPr>
                        <a:t>5.你食用方便速食的频率是</a:t>
                      </a:r>
                      <a:r>
                        <a:rPr lang="en-US" sz="1100" b="0">
                          <a:solidFill>
                            <a:srgbClr val="000000"/>
                          </a:solidFill>
                          <a:latin typeface="微软雅黑" panose="020B0503020204020204" charset="-122"/>
                        </a:rPr>
                        <a:t>（经常，每周1-3次/有时，每月1-3次/偶尔，每季度1-3次/从来不吃/其他）</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algn="ctr">
                        <a:buNone/>
                      </a:pPr>
                      <a:r>
                        <a:rPr lang="zh-CN" sz="1100" b="1">
                          <a:solidFill>
                            <a:srgbClr val="FF0000"/>
                          </a:solidFill>
                          <a:latin typeface="Arial" panose="020B0604020202020204" pitchFamily="34" charset="0"/>
                          <a:ea typeface="微软雅黑" panose="020B0503020204020204" charset="-122"/>
                        </a:rPr>
                        <a:t>了解调查人群食用方便速食类食品的频率、购买渠道、关注的细节点及消费水平</a:t>
                      </a:r>
                      <a:endParaRPr lang="en-US" altLang="en-US" sz="11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2935">
                <a:tc>
                  <a:txBody>
                    <a:bodyPr/>
                    <a:lstStyle/>
                    <a:p>
                      <a:pPr indent="0">
                        <a:buNone/>
                      </a:pPr>
                      <a:r>
                        <a:rPr lang="zh-CN" sz="1100" b="1">
                          <a:solidFill>
                            <a:srgbClr val="000000"/>
                          </a:solidFill>
                          <a:latin typeface="Arial" panose="020B0604020202020204" pitchFamily="34" charset="0"/>
                          <a:ea typeface="微软雅黑" panose="020B0503020204020204" charset="-122"/>
                        </a:rPr>
                        <a:t>6.你平时购买速食类产品的渠道是？（多选）</a:t>
                      </a:r>
                      <a:r>
                        <a:rPr lang="en-US" sz="1100" b="0">
                          <a:solidFill>
                            <a:srgbClr val="000000"/>
                          </a:solidFill>
                          <a:latin typeface="微软雅黑" panose="020B0503020204020204" charset="-122"/>
                        </a:rPr>
                        <a:t>（网购平台/线下商超/便利店/直播推荐购物/买菜软件/其他）</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6"/>
                  </a:ext>
                </a:extLst>
              </a:tr>
              <a:tr h="692785">
                <a:tc>
                  <a:txBody>
                    <a:bodyPr/>
                    <a:lstStyle/>
                    <a:p>
                      <a:pPr indent="0">
                        <a:buNone/>
                      </a:pPr>
                      <a:r>
                        <a:rPr lang="zh-CN" sz="1100" b="1">
                          <a:solidFill>
                            <a:srgbClr val="000000"/>
                          </a:solidFill>
                          <a:latin typeface="Arial" panose="020B0604020202020204" pitchFamily="34" charset="0"/>
                          <a:ea typeface="微软雅黑" panose="020B0503020204020204" charset="-122"/>
                        </a:rPr>
                        <a:t>7.关于速食类产品，哪些方面你会比较在意？（多选）</a:t>
                      </a:r>
                      <a:r>
                        <a:rPr lang="en-US" sz="1100" b="0">
                          <a:solidFill>
                            <a:srgbClr val="000000"/>
                          </a:solidFill>
                          <a:latin typeface="微软雅黑" panose="020B0503020204020204" charset="-122"/>
                        </a:rPr>
                        <a:t>（口味/追求健康/配料丰富/有大块的肉/颜值高/追求方便快速/追求轻烹饪/其他）</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7"/>
                  </a:ext>
                </a:extLst>
              </a:tr>
              <a:tr h="546100">
                <a:tc>
                  <a:txBody>
                    <a:bodyPr/>
                    <a:lstStyle/>
                    <a:p>
                      <a:pPr indent="0">
                        <a:buNone/>
                      </a:pPr>
                      <a:r>
                        <a:rPr lang="zh-CN" sz="1100" b="1">
                          <a:solidFill>
                            <a:srgbClr val="000000"/>
                          </a:solidFill>
                          <a:latin typeface="Arial" panose="020B0604020202020204" pitchFamily="34" charset="0"/>
                          <a:ea typeface="微软雅黑" panose="020B0503020204020204" charset="-122"/>
                        </a:rPr>
                        <a:t>8.每次消费在速食产品的金额是？</a:t>
                      </a:r>
                      <a:r>
                        <a:rPr lang="en-US" sz="1100" b="0">
                          <a:solidFill>
                            <a:srgbClr val="000000"/>
                          </a:solidFill>
                          <a:latin typeface="微软雅黑" panose="020B0503020204020204" charset="-122"/>
                        </a:rPr>
                        <a:t>（0-10/10-25/25-40/40-60/60-110）</a:t>
                      </a:r>
                      <a:endParaRPr lang="en-US" altLang="en-US" sz="11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0" name="表格 9"/>
          <p:cNvGraphicFramePr/>
          <p:nvPr>
            <p:custDataLst>
              <p:tags r:id="rId2"/>
            </p:custDataLst>
          </p:nvPr>
        </p:nvGraphicFramePr>
        <p:xfrm>
          <a:off x="5072380" y="829310"/>
          <a:ext cx="5024755" cy="4759960"/>
        </p:xfrm>
        <a:graphic>
          <a:graphicData uri="http://schemas.openxmlformats.org/drawingml/2006/table">
            <a:tbl>
              <a:tblPr firstRow="1" bandRow="1">
                <a:tableStyleId>{5C22544A-7EE6-4342-B048-85BDC9FD1C3A}</a:tableStyleId>
              </a:tblPr>
              <a:tblGrid>
                <a:gridCol w="3313430">
                  <a:extLst>
                    <a:ext uri="{9D8B030D-6E8A-4147-A177-3AD203B41FA5}">
                      <a16:colId xmlns:a16="http://schemas.microsoft.com/office/drawing/2014/main" val="20000"/>
                    </a:ext>
                  </a:extLst>
                </a:gridCol>
                <a:gridCol w="1711325">
                  <a:extLst>
                    <a:ext uri="{9D8B030D-6E8A-4147-A177-3AD203B41FA5}">
                      <a16:colId xmlns:a16="http://schemas.microsoft.com/office/drawing/2014/main" val="20001"/>
                    </a:ext>
                  </a:extLst>
                </a:gridCol>
              </a:tblGrid>
              <a:tr h="340995">
                <a:tc>
                  <a:txBody>
                    <a:bodyPr/>
                    <a:lstStyle/>
                    <a:p>
                      <a:pPr indent="0" algn="ctr">
                        <a:buNone/>
                      </a:pPr>
                      <a:r>
                        <a:rPr lang="zh-CN" sz="1000" b="1">
                          <a:solidFill>
                            <a:srgbClr val="000000"/>
                          </a:solidFill>
                          <a:latin typeface="Arial" panose="020B0604020202020204" pitchFamily="34" charset="0"/>
                          <a:ea typeface="微软雅黑" panose="020B0503020204020204" charset="-122"/>
                        </a:rPr>
                        <a:t>调查内容</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zh-CN" sz="1000" b="1">
                          <a:solidFill>
                            <a:srgbClr val="000000"/>
                          </a:solidFill>
                          <a:latin typeface="Arial" panose="020B0604020202020204" pitchFamily="34" charset="0"/>
                          <a:ea typeface="微软雅黑" panose="020B0503020204020204" charset="-122"/>
                        </a:rPr>
                        <a:t>调查目的</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929640">
                <a:tc>
                  <a:txBody>
                    <a:bodyPr/>
                    <a:lstStyle/>
                    <a:p>
                      <a:pPr indent="0">
                        <a:buNone/>
                      </a:pPr>
                      <a:r>
                        <a:rPr lang="zh-CN" sz="1000" b="1">
                          <a:solidFill>
                            <a:srgbClr val="000000"/>
                          </a:solidFill>
                          <a:latin typeface="Arial" panose="020B0604020202020204" pitchFamily="34" charset="0"/>
                          <a:ea typeface="微软雅黑" panose="020B0503020204020204" charset="-122"/>
                        </a:rPr>
                        <a:t>9. 假设有一款南昌拌粉，吸引你购买它的出发点是？（多选）（</a:t>
                      </a:r>
                      <a:r>
                        <a:rPr lang="en-US" sz="1000" b="0">
                          <a:solidFill>
                            <a:srgbClr val="000000"/>
                          </a:solidFill>
                          <a:latin typeface="微软雅黑" panose="020B0503020204020204" charset="-122"/>
                        </a:rPr>
                        <a:t>详情页产品卖点介绍/线下店导购推荐/包装卖点吸引/电商/直播种草/想尝试新口味产品/江西人在外地想念家乡的味道/朋友推荐/价格/性价比）</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1">
                          <a:solidFill>
                            <a:srgbClr val="FF0000"/>
                          </a:solidFill>
                          <a:latin typeface="Arial" panose="020B0604020202020204" pitchFamily="34" charset="0"/>
                          <a:ea typeface="微软雅黑" panose="020B0503020204020204" charset="-122"/>
                        </a:rPr>
                        <a:t>了解调查人群购买吸引点</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7210">
                <a:tc>
                  <a:txBody>
                    <a:bodyPr/>
                    <a:lstStyle/>
                    <a:p>
                      <a:pPr indent="0">
                        <a:buNone/>
                      </a:pPr>
                      <a:r>
                        <a:rPr lang="zh-CN" sz="1000" b="1">
                          <a:solidFill>
                            <a:srgbClr val="000000"/>
                          </a:solidFill>
                          <a:latin typeface="Arial" panose="020B0604020202020204" pitchFamily="34" charset="0"/>
                          <a:ea typeface="微软雅黑" panose="020B0503020204020204" charset="-122"/>
                        </a:rPr>
                        <a:t>10. 你购买南昌拌粉的原因是？（多选）</a:t>
                      </a:r>
                      <a:r>
                        <a:rPr lang="en-US" sz="1000" b="0">
                          <a:solidFill>
                            <a:srgbClr val="000000"/>
                          </a:solidFill>
                          <a:latin typeface="微软雅黑" panose="020B0503020204020204" charset="-122"/>
                        </a:rPr>
                        <a:t>（买给家人、父母吃/给孩子吃/有优惠促销/送礼/其他）</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1">
                          <a:solidFill>
                            <a:srgbClr val="FF0000"/>
                          </a:solidFill>
                          <a:latin typeface="Arial" panose="020B0604020202020204" pitchFamily="34" charset="0"/>
                          <a:ea typeface="微软雅黑" panose="020B0503020204020204" charset="-122"/>
                        </a:rPr>
                        <a:t>购买原因</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620">
                <a:tc>
                  <a:txBody>
                    <a:bodyPr/>
                    <a:lstStyle/>
                    <a:p>
                      <a:pPr indent="0">
                        <a:buNone/>
                      </a:pPr>
                      <a:r>
                        <a:rPr lang="zh-CN" sz="1000" b="1">
                          <a:solidFill>
                            <a:srgbClr val="000000"/>
                          </a:solidFill>
                          <a:latin typeface="Arial" panose="020B0604020202020204" pitchFamily="34" charset="0"/>
                          <a:ea typeface="微软雅黑" panose="020B0503020204020204" charset="-122"/>
                        </a:rPr>
                        <a:t>11. 对于一款从未吃过的地方特色速食，你会比较在意？（多选）</a:t>
                      </a:r>
                      <a:r>
                        <a:rPr lang="en-US" sz="1000" b="0">
                          <a:solidFill>
                            <a:srgbClr val="000000"/>
                          </a:solidFill>
                          <a:latin typeface="微软雅黑" panose="020B0503020204020204" charset="-122"/>
                        </a:rPr>
                        <a:t>（口味好吃/有一定创新/口味能被大众接受/其他）</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了解用户对一款新开发食品最关注的点</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8645">
                <a:tc>
                  <a:txBody>
                    <a:bodyPr/>
                    <a:lstStyle/>
                    <a:p>
                      <a:pPr indent="0">
                        <a:buNone/>
                      </a:pPr>
                      <a:r>
                        <a:rPr lang="zh-CN" sz="1000" b="1">
                          <a:solidFill>
                            <a:srgbClr val="000000"/>
                          </a:solidFill>
                          <a:latin typeface="Arial" panose="020B0604020202020204" pitchFamily="34" charset="0"/>
                          <a:ea typeface="微软雅黑" panose="020B0503020204020204" charset="-122"/>
                        </a:rPr>
                        <a:t>12. 对于南昌拌粉，你的情况是？</a:t>
                      </a:r>
                      <a:r>
                        <a:rPr lang="en-US" sz="1000" b="0">
                          <a:solidFill>
                            <a:srgbClr val="000000"/>
                          </a:solidFill>
                          <a:latin typeface="微软雅黑" panose="020B0503020204020204" charset="-122"/>
                        </a:rPr>
                        <a:t>（没听说过/听说过想尝试/听说过但不想尝试/吃过）</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1">
                          <a:solidFill>
                            <a:srgbClr val="FF0000"/>
                          </a:solidFill>
                          <a:latin typeface="Arial" panose="020B0604020202020204" pitchFamily="34" charset="0"/>
                          <a:ea typeface="微软雅黑" panose="020B0503020204020204" charset="-122"/>
                        </a:rPr>
                        <a:t>对于目前要新开发的新品的认知</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395">
                <a:tc>
                  <a:txBody>
                    <a:bodyPr/>
                    <a:lstStyle/>
                    <a:p>
                      <a:pPr indent="0">
                        <a:buNone/>
                      </a:pPr>
                      <a:r>
                        <a:rPr lang="zh-CN" sz="1000" b="1">
                          <a:solidFill>
                            <a:srgbClr val="000000"/>
                          </a:solidFill>
                          <a:latin typeface="Arial" panose="020B0604020202020204" pitchFamily="34" charset="0"/>
                          <a:ea typeface="微软雅黑" panose="020B0503020204020204" charset="-122"/>
                        </a:rPr>
                        <a:t>13. 你会在什么时间食用南昌拌粉（多选）</a:t>
                      </a:r>
                      <a:r>
                        <a:rPr lang="en-US" sz="1000" b="0">
                          <a:solidFill>
                            <a:srgbClr val="000000"/>
                          </a:solidFill>
                          <a:latin typeface="微软雅黑" panose="020B0503020204020204" charset="-122"/>
                        </a:rPr>
                        <a:t>（早餐/中午/晚饭/宵夜/无所谓，饿了想吃就吃）</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1">
                          <a:solidFill>
                            <a:srgbClr val="FF0000"/>
                          </a:solidFill>
                          <a:latin typeface="Arial" panose="020B0604020202020204" pitchFamily="34" charset="0"/>
                          <a:ea typeface="微软雅黑" panose="020B0503020204020204" charset="-122"/>
                        </a:rPr>
                        <a:t>调查用户食用时间、食用场景、食用方式，了解用户的食用习惯</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2125">
                <a:tc>
                  <a:txBody>
                    <a:bodyPr/>
                    <a:lstStyle/>
                    <a:p>
                      <a:pPr indent="0">
                        <a:buNone/>
                      </a:pPr>
                      <a:r>
                        <a:rPr lang="zh-CN" sz="1000" b="1">
                          <a:solidFill>
                            <a:srgbClr val="000000"/>
                          </a:solidFill>
                          <a:latin typeface="Arial" panose="020B0604020202020204" pitchFamily="34" charset="0"/>
                          <a:ea typeface="微软雅黑" panose="020B0503020204020204" charset="-122"/>
                        </a:rPr>
                        <a:t>14. 关于南昌拌粉的食用场景，你是？（多选）</a:t>
                      </a:r>
                      <a:r>
                        <a:rPr lang="en-US" sz="1000" b="0">
                          <a:solidFill>
                            <a:srgbClr val="000000"/>
                          </a:solidFill>
                          <a:latin typeface="微软雅黑" panose="020B0503020204020204" charset="-122"/>
                        </a:rPr>
                        <a:t>（办公室/家里/宿舍共享/户外场景/其他）</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6"/>
                  </a:ext>
                </a:extLst>
              </a:tr>
              <a:tr h="515620">
                <a:tc>
                  <a:txBody>
                    <a:bodyPr/>
                    <a:lstStyle/>
                    <a:p>
                      <a:pPr indent="0">
                        <a:buNone/>
                      </a:pPr>
                      <a:r>
                        <a:rPr lang="zh-CN" sz="1000" b="1">
                          <a:solidFill>
                            <a:srgbClr val="000000"/>
                          </a:solidFill>
                          <a:latin typeface="Arial" panose="020B0604020202020204" pitchFamily="34" charset="0"/>
                          <a:ea typeface="微软雅黑" panose="020B0503020204020204" charset="-122"/>
                        </a:rPr>
                        <a:t>15. 对于米粉的食用方式，你更倾向于？</a:t>
                      </a:r>
                      <a:r>
                        <a:rPr lang="en-US" sz="1000" b="0">
                          <a:solidFill>
                            <a:srgbClr val="000000"/>
                          </a:solidFill>
                          <a:latin typeface="微软雅黑" panose="020B0503020204020204" charset="-122"/>
                        </a:rPr>
                        <a:t>（轻烹饪，需煮水5-8分钟/追求便捷，冲泡即食/都可以，根据场景而定）</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7"/>
                  </a:ext>
                </a:extLst>
              </a:tr>
              <a:tr h="346710">
                <a:tc>
                  <a:txBody>
                    <a:bodyPr/>
                    <a:lstStyle/>
                    <a:p>
                      <a:pPr indent="0">
                        <a:buNone/>
                      </a:pPr>
                      <a:r>
                        <a:rPr lang="zh-CN" sz="1000" b="1">
                          <a:solidFill>
                            <a:srgbClr val="000000"/>
                          </a:solidFill>
                          <a:latin typeface="Arial" panose="020B0604020202020204" pitchFamily="34" charset="0"/>
                          <a:ea typeface="微软雅黑" panose="020B0503020204020204" charset="-122"/>
                        </a:rPr>
                        <a:t>16.你接受每次购买的数量是？</a:t>
                      </a:r>
                      <a:r>
                        <a:rPr lang="en-US" sz="1000" b="0">
                          <a:solidFill>
                            <a:srgbClr val="000000"/>
                          </a:solidFill>
                          <a:latin typeface="微软雅黑" panose="020B0503020204020204" charset="-122"/>
                        </a:rPr>
                        <a:t>（1份/3份/5份/其他）</a:t>
                      </a:r>
                      <a:endParaRPr lang="en-US" altLang="en-US" sz="10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了解用户购买力</a:t>
                      </a:r>
                      <a:endParaRPr lang="en-US" altLang="en-US" sz="1000" b="1">
                        <a:solidFill>
                          <a:srgbClr val="FF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p>
        </p:txBody>
      </p:sp>
      <p:sp>
        <p:nvSpPr>
          <p:cNvPr id="8" name="文本框 7"/>
          <p:cNvSpPr txBox="1"/>
          <p:nvPr/>
        </p:nvSpPr>
        <p:spPr>
          <a:xfrm>
            <a:off x="1163507" y="436359"/>
            <a:ext cx="38023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dirty="0">
                <a:sym typeface="+mn-ea"/>
              </a:rPr>
              <a:t>其他发布调查问卷触点分享</a:t>
            </a:r>
          </a:p>
        </p:txBody>
      </p:sp>
      <p:pic>
        <p:nvPicPr>
          <p:cNvPr id="9" name="图片 8"/>
          <p:cNvPicPr>
            <a:picLocks noChangeAspect="1"/>
          </p:cNvPicPr>
          <p:nvPr/>
        </p:nvPicPr>
        <p:blipFill>
          <a:blip r:embed="rId7"/>
          <a:stretch>
            <a:fillRect/>
          </a:stretch>
        </p:blipFill>
        <p:spPr>
          <a:xfrm>
            <a:off x="790575" y="972820"/>
            <a:ext cx="1593850" cy="3454400"/>
          </a:xfrm>
          <a:prstGeom prst="rect">
            <a:avLst/>
          </a:prstGeom>
        </p:spPr>
      </p:pic>
      <p:pic>
        <p:nvPicPr>
          <p:cNvPr id="11" name="图片 10" descr="394e10d9a5b56f4723c5dbe4b0999c2"/>
          <p:cNvPicPr>
            <a:picLocks noChangeAspect="1"/>
          </p:cNvPicPr>
          <p:nvPr/>
        </p:nvPicPr>
        <p:blipFill>
          <a:blip r:embed="rId8"/>
          <a:stretch>
            <a:fillRect/>
          </a:stretch>
        </p:blipFill>
        <p:spPr>
          <a:xfrm>
            <a:off x="2676525" y="958215"/>
            <a:ext cx="1607820" cy="3483610"/>
          </a:xfrm>
          <a:prstGeom prst="rect">
            <a:avLst/>
          </a:prstGeom>
        </p:spPr>
      </p:pic>
      <p:sp>
        <p:nvSpPr>
          <p:cNvPr id="12" name="文本框 11"/>
          <p:cNvSpPr txBox="1"/>
          <p:nvPr/>
        </p:nvSpPr>
        <p:spPr>
          <a:xfrm>
            <a:off x="1094740" y="4733925"/>
            <a:ext cx="2494280" cy="306705"/>
          </a:xfrm>
          <a:prstGeom prst="rect">
            <a:avLst/>
          </a:prstGeom>
          <a:noFill/>
        </p:spPr>
        <p:txBody>
          <a:bodyPr wrap="none" rtlCol="0">
            <a:spAutoFit/>
          </a:bodyPr>
          <a:lstStyle/>
          <a:p>
            <a:r>
              <a:rPr lang="zh-CN" altLang="en-US" sz="1400" b="1"/>
              <a:t>企微个人页面自定义链接嵌入</a:t>
            </a:r>
          </a:p>
        </p:txBody>
      </p:sp>
      <p:sp>
        <p:nvSpPr>
          <p:cNvPr id="13" name="文本框 12"/>
          <p:cNvSpPr txBox="1"/>
          <p:nvPr/>
        </p:nvSpPr>
        <p:spPr>
          <a:xfrm>
            <a:off x="5218430" y="1395730"/>
            <a:ext cx="3964940" cy="2168525"/>
          </a:xfrm>
          <a:prstGeom prst="rect">
            <a:avLst/>
          </a:prstGeom>
          <a:noFill/>
        </p:spPr>
        <p:txBody>
          <a:bodyPr wrap="square" rtlCol="0">
            <a:spAutoFit/>
          </a:bodyPr>
          <a:lstStyle/>
          <a:p>
            <a:pPr>
              <a:lnSpc>
                <a:spcPct val="150000"/>
              </a:lnSpc>
            </a:pPr>
            <a:r>
              <a:rPr lang="zh-CN" altLang="en-US" b="1"/>
              <a:t>适用于长期发布的调查问卷活动</a:t>
            </a:r>
          </a:p>
          <a:p>
            <a:pPr>
              <a:lnSpc>
                <a:spcPct val="150000"/>
              </a:lnSpc>
            </a:pPr>
            <a:r>
              <a:rPr lang="zh-CN" altLang="en-US"/>
              <a:t>用微伴设置调查问卷，英仙同学研究出来的</a:t>
            </a:r>
            <a:r>
              <a:rPr lang="en-US" altLang="zh-CN"/>
              <a:t>“</a:t>
            </a:r>
            <a:r>
              <a:rPr lang="zh-CN" altLang="en-US"/>
              <a:t>用【微伴自定义表单】实现问卷标签自动化</a:t>
            </a:r>
            <a:r>
              <a:rPr lang="en-US" altLang="zh-CN"/>
              <a:t>”</a:t>
            </a:r>
            <a:r>
              <a:rPr lang="zh-CN" altLang="en-US"/>
              <a:t>，来实现自动打标签功能。</a:t>
            </a:r>
          </a:p>
        </p:txBody>
      </p:sp>
      <p:sp>
        <p:nvSpPr>
          <p:cNvPr id="14" name="文本框 13"/>
          <p:cNvSpPr txBox="1"/>
          <p:nvPr/>
        </p:nvSpPr>
        <p:spPr>
          <a:xfrm>
            <a:off x="5218430" y="3782060"/>
            <a:ext cx="3964940" cy="1198880"/>
          </a:xfrm>
          <a:prstGeom prst="rect">
            <a:avLst/>
          </a:prstGeom>
          <a:noFill/>
        </p:spPr>
        <p:txBody>
          <a:bodyPr wrap="square" rtlCol="0" anchor="t">
            <a:spAutoFit/>
          </a:bodyPr>
          <a:lstStyle/>
          <a:p>
            <a:r>
              <a:rPr lang="zh-CN" altLang="en-US"/>
              <a:t>《如何用【微伴自定义表单】实现问卷标签自动化》</a:t>
            </a:r>
            <a:r>
              <a:rPr lang="en-US" altLang="zh-CN"/>
              <a:t>——by:</a:t>
            </a:r>
            <a:r>
              <a:rPr lang="zh-CN" altLang="en-US"/>
              <a:t>英仙同学</a:t>
            </a:r>
          </a:p>
          <a:p>
            <a:r>
              <a:rPr lang="zh-CN" altLang="en-US"/>
              <a:t>https://shimo.im/docs/9030MaaY89f7E9qw/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297" y="442096"/>
            <a:ext cx="2418080" cy="337185"/>
          </a:xfrm>
          <a:prstGeom prst="rect">
            <a:avLst/>
          </a:prstGeom>
          <a:noFill/>
        </p:spPr>
        <p:txBody>
          <a:bodyPr wrap="none" rtlCol="0">
            <a:spAutoFit/>
          </a:bodyPr>
          <a:lstStyle/>
          <a:p>
            <a:pPr algn="ctr"/>
            <a:r>
              <a:rPr lang="zh-CN" altLang="en-US" sz="1600" b="1" dirty="0"/>
              <a:t>案例中亮点及可复用的点</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9" name="文本框 8"/>
          <p:cNvSpPr txBox="1"/>
          <p:nvPr/>
        </p:nvSpPr>
        <p:spPr>
          <a:xfrm>
            <a:off x="1094740" y="1074420"/>
            <a:ext cx="8301990" cy="3328670"/>
          </a:xfrm>
          <a:prstGeom prst="rect">
            <a:avLst/>
          </a:prstGeom>
          <a:noFill/>
        </p:spPr>
        <p:txBody>
          <a:bodyPr wrap="square" rtlCol="0">
            <a:spAutoFit/>
          </a:bodyPr>
          <a:lstStyle/>
          <a:p>
            <a:pPr>
              <a:lnSpc>
                <a:spcPct val="130000"/>
              </a:lnSpc>
            </a:pPr>
            <a:r>
              <a:rPr lang="zh-CN" altLang="en-US" b="1"/>
              <a:t>私域用户新品打造调研流程：</a:t>
            </a:r>
          </a:p>
          <a:p>
            <a:pPr>
              <a:lnSpc>
                <a:spcPct val="130000"/>
              </a:lnSpc>
            </a:pPr>
            <a:r>
              <a:rPr lang="en-US" altLang="zh-CN" b="1"/>
              <a:t>1</a:t>
            </a:r>
            <a:r>
              <a:rPr lang="zh-CN" altLang="en-US" b="1"/>
              <a:t>、对私域用户产品用户需求调研，确定新品开发方向</a:t>
            </a:r>
          </a:p>
          <a:p>
            <a:pPr>
              <a:lnSpc>
                <a:spcPct val="130000"/>
              </a:lnSpc>
            </a:pPr>
            <a:r>
              <a:rPr lang="en-US" altLang="zh-CN" b="1"/>
              <a:t>2</a:t>
            </a:r>
            <a:r>
              <a:rPr lang="zh-CN" altLang="en-US" b="1"/>
              <a:t>、针对新品开发，</a:t>
            </a:r>
            <a:r>
              <a:rPr lang="zh-CN" altLang="en-US" b="1">
                <a:sym typeface="+mn-ea"/>
              </a:rPr>
              <a:t>对某一品类</a:t>
            </a:r>
            <a:r>
              <a:rPr lang="zh-CN" altLang="en-US" b="1"/>
              <a:t>发起</a:t>
            </a:r>
            <a:r>
              <a:rPr lang="zh-CN" altLang="en-US" b="1">
                <a:sym typeface="+mn-ea"/>
              </a:rPr>
              <a:t>开放性</a:t>
            </a:r>
            <a:r>
              <a:rPr lang="zh-CN" altLang="en-US" b="1"/>
              <a:t>话题问卷，确定开发的新品</a:t>
            </a:r>
          </a:p>
          <a:p>
            <a:pPr>
              <a:lnSpc>
                <a:spcPct val="130000"/>
              </a:lnSpc>
            </a:pPr>
            <a:r>
              <a:rPr lang="en-US" altLang="zh-CN" b="1"/>
              <a:t>3</a:t>
            </a:r>
            <a:r>
              <a:rPr lang="zh-CN" altLang="en-US" b="1"/>
              <a:t>、针对即将开发的新品，发起验证调查问卷，确定开发新品的想法、方向是否正确以及优化点。</a:t>
            </a:r>
          </a:p>
          <a:p>
            <a:pPr>
              <a:lnSpc>
                <a:spcPct val="130000"/>
              </a:lnSpc>
            </a:pPr>
            <a:endParaRPr lang="zh-CN" altLang="en-US" b="1"/>
          </a:p>
          <a:p>
            <a:pPr>
              <a:lnSpc>
                <a:spcPct val="130000"/>
              </a:lnSpc>
            </a:pPr>
            <a:r>
              <a:rPr lang="zh-CN" altLang="en-US" b="1"/>
              <a:t>问卷工具：问卷星</a:t>
            </a:r>
          </a:p>
          <a:p>
            <a:pPr>
              <a:lnSpc>
                <a:spcPct val="130000"/>
              </a:lnSpc>
            </a:pPr>
            <a:endParaRPr lang="zh-CN" altLang="en-US" b="1"/>
          </a:p>
          <a:p>
            <a:pPr>
              <a:lnSpc>
                <a:spcPct val="130000"/>
              </a:lnSpc>
            </a:pPr>
            <a:r>
              <a:rPr lang="zh-CN" altLang="en-US" b="1"/>
              <a:t>问题维度：可参考上述案例调查问卷问题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91870" y="1381760"/>
            <a:ext cx="8345805" cy="2584450"/>
          </a:xfrm>
          <a:prstGeom prst="rect">
            <a:avLst/>
          </a:prstGeom>
          <a:noFill/>
        </p:spPr>
        <p:txBody>
          <a:bodyPr wrap="square" rtlCol="0">
            <a:spAutoFit/>
          </a:bodyPr>
          <a:lstStyle/>
          <a:p>
            <a:pPr algn="l">
              <a:lnSpc>
                <a:spcPct val="150000"/>
              </a:lnSpc>
            </a:pPr>
            <a:r>
              <a:rPr lang="en-US" altLang="zh-CN" b="1"/>
              <a:t>1</a:t>
            </a:r>
            <a:r>
              <a:rPr lang="zh-CN" altLang="en-US" b="1"/>
              <a:t>、部分调查问卷的利益点不明确，</a:t>
            </a:r>
            <a:r>
              <a:rPr lang="zh-CN" altLang="en-US" b="1">
                <a:sym typeface="+mn-ea"/>
              </a:rPr>
              <a:t>为了吸引、鼓励用户来填写完成问卷，可</a:t>
            </a:r>
            <a:r>
              <a:rPr lang="zh-CN" altLang="en-US" b="1"/>
              <a:t>赠送积分、抽奖或优惠券来提高问卷调查量。</a:t>
            </a:r>
          </a:p>
          <a:p>
            <a:pPr algn="l">
              <a:lnSpc>
                <a:spcPct val="150000"/>
              </a:lnSpc>
            </a:pPr>
            <a:r>
              <a:rPr lang="en-US" altLang="zh-CN" b="1"/>
              <a:t>2</a:t>
            </a:r>
            <a:r>
              <a:rPr lang="zh-CN" altLang="en-US" b="1"/>
              <a:t>、本案例调查问卷触达用户的点比较少，除了公众号、企微，也可以在社群活动或者小程序上触达。</a:t>
            </a:r>
          </a:p>
          <a:p>
            <a:pPr algn="l">
              <a:lnSpc>
                <a:spcPct val="150000"/>
              </a:lnSpc>
            </a:pPr>
            <a:r>
              <a:rPr lang="en-US" altLang="zh-CN" b="1"/>
              <a:t>3</a:t>
            </a:r>
            <a:r>
              <a:rPr lang="zh-CN" altLang="en-US" b="1"/>
              <a:t>、本案例的调查问卷多数以问答题形式，做问答题的难度显然比做选择题的难度要大，问答题太多，便很容易让用户放弃回答。</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30325" y="1776095"/>
            <a:ext cx="7531100" cy="1087755"/>
          </a:xfrm>
          <a:prstGeom prst="rect">
            <a:avLst/>
          </a:prstGeom>
          <a:noFill/>
        </p:spPr>
        <p:txBody>
          <a:bodyPr wrap="square" rtlCol="0">
            <a:spAutoFit/>
          </a:bodyPr>
          <a:lstStyle/>
          <a:p>
            <a:pPr algn="l">
              <a:lnSpc>
                <a:spcPct val="120000"/>
              </a:lnSpc>
            </a:pPr>
            <a:r>
              <a:rPr lang="zh-CN" altLang="en-US" b="1"/>
              <a:t>通过私域进行用户调研，是成本较低的一种调研方式，可实现全私域用户范围的推送；但有一定的局限性（局限于私域内的粉丝）；所以为了追求更准确的调研结果，可以配合其他渠道的调研方式。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3082" y="453560"/>
            <a:ext cx="830900" cy="338554"/>
          </a:xfrm>
          <a:prstGeom prst="rect">
            <a:avLst/>
          </a:prstGeom>
          <a:noFill/>
        </p:spPr>
        <p:txBody>
          <a:bodyPr wrap="square" rtlCol="0">
            <a:spAutoFit/>
          </a:bodyPr>
          <a:lstStyle/>
          <a:p>
            <a:pPr algn="ctr"/>
            <a:r>
              <a:rPr lang="zh-CN" altLang="en-US" sz="1600" b="1" dirty="0"/>
              <a:t>评分</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01E83A45-ABD7-4E81-A3FB-8BAB5068C3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096" y="1353447"/>
            <a:ext cx="2514524" cy="2475235"/>
          </a:xfrm>
          <a:prstGeom prst="rect">
            <a:avLst/>
          </a:prstGeom>
        </p:spPr>
      </p:pic>
      <p:sp>
        <p:nvSpPr>
          <p:cNvPr id="14" name="文本框 13">
            <a:extLst>
              <a:ext uri="{FF2B5EF4-FFF2-40B4-BE49-F238E27FC236}">
                <a16:creationId xmlns:a16="http://schemas.microsoft.com/office/drawing/2014/main" id="{3EFB6F91-B5EA-4F21-911D-4CE416FF1EEA}"/>
              </a:ext>
            </a:extLst>
          </p:cNvPr>
          <p:cNvSpPr txBox="1"/>
          <p:nvPr/>
        </p:nvSpPr>
        <p:spPr>
          <a:xfrm>
            <a:off x="3724651" y="3990504"/>
            <a:ext cx="2383413" cy="830997"/>
          </a:xfrm>
          <a:prstGeom prst="rect">
            <a:avLst/>
          </a:prstGeom>
          <a:noFill/>
        </p:spPr>
        <p:txBody>
          <a:bodyPr wrap="square" rtlCol="0">
            <a:spAutoFit/>
          </a:bodyPr>
          <a:lstStyle/>
          <a:p>
            <a:pPr algn="ctr"/>
            <a:r>
              <a:rPr lang="zh-CN" altLang="en-US" sz="1600" b="1" dirty="0"/>
              <a:t>比邻评分表</a:t>
            </a:r>
            <a:endParaRPr lang="en-US" altLang="zh-CN" sz="1600" b="1" dirty="0"/>
          </a:p>
          <a:p>
            <a:pPr algn="ctr"/>
            <a:endParaRPr lang="en-US" altLang="zh-CN" sz="1600" b="1" dirty="0"/>
          </a:p>
          <a:p>
            <a:pPr algn="ctr"/>
            <a:r>
              <a:rPr lang="zh-CN" altLang="en-US" sz="1600" b="1" dirty="0">
                <a:solidFill>
                  <a:schemeClr val="tx1"/>
                </a:solidFill>
              </a:rPr>
              <a:t>请为我打分</a:t>
            </a:r>
          </a:p>
        </p:txBody>
      </p:sp>
    </p:spTree>
    <p:extLst>
      <p:ext uri="{BB962C8B-B14F-4D97-AF65-F5344CB8AC3E}">
        <p14:creationId xmlns:p14="http://schemas.microsoft.com/office/powerpoint/2010/main" val="200240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4"/>
            <a:stretch>
              <a:fillRect/>
            </a:stretch>
          </p:blipFill>
          <p:spPr>
            <a:xfrm>
              <a:off x="6614" y="7591"/>
              <a:ext cx="1139" cy="1144"/>
            </a:xfrm>
            <a:prstGeom prst="rect">
              <a:avLst/>
            </a:prstGeom>
          </p:spPr>
        </p:pic>
        <p:pic>
          <p:nvPicPr>
            <p:cNvPr id="42" name="图片 41"/>
            <p:cNvPicPr>
              <a:picLocks noChangeAspect="1"/>
            </p:cNvPicPr>
            <p:nvPr/>
          </p:nvPicPr>
          <p:blipFill>
            <a:blip r:embed="rId5"/>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p>
          <a:p>
            <a:pPr algn="ctr">
              <a:lnSpc>
                <a:spcPct val="110000"/>
              </a:lnSpc>
            </a:pPr>
            <a:r>
              <a:rPr lang="en-US" altLang="zh-CN" sz="900" b="1">
                <a:latin typeface="+mj-lt"/>
                <a:ea typeface="微软雅黑" panose="020B0503020204020204" charset="-122"/>
                <a:cs typeface="+mj-lt"/>
              </a:rPr>
              <a:t>+86   139  0227  0098</a:t>
            </a: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p>
        </p:txBody>
      </p:sp>
      <p:pic>
        <p:nvPicPr>
          <p:cNvPr id="11" name="图片 1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57580" y="2010410"/>
            <a:ext cx="8082915" cy="1198880"/>
          </a:xfrm>
          <a:prstGeom prst="rect">
            <a:avLst/>
          </a:prstGeom>
          <a:noFill/>
        </p:spPr>
        <p:txBody>
          <a:bodyPr wrap="square" rtlCol="0">
            <a:spAutoFit/>
          </a:bodyPr>
          <a:lstStyle/>
          <a:p>
            <a:pPr>
              <a:lnSpc>
                <a:spcPct val="120000"/>
              </a:lnSpc>
            </a:pPr>
            <a:r>
              <a:rPr lang="zh-CN" altLang="en-US" sz="2000" b="1" dirty="0">
                <a:solidFill>
                  <a:srgbClr val="C00000"/>
                </a:solidFill>
              </a:rPr>
              <a:t>本次案例目标：分析</a:t>
            </a:r>
            <a:r>
              <a:rPr lang="en-US" altLang="zh-CN" sz="2000" b="1" dirty="0">
                <a:solidFill>
                  <a:srgbClr val="C00000"/>
                </a:solidFill>
              </a:rPr>
              <a:t>“</a:t>
            </a:r>
            <a:r>
              <a:rPr lang="zh-CN" altLang="en-US" sz="2000" b="1" dirty="0">
                <a:solidFill>
                  <a:srgbClr val="C00000"/>
                </a:solidFill>
              </a:rPr>
              <a:t>李子柒</a:t>
            </a:r>
            <a:r>
              <a:rPr lang="en-US" altLang="zh-CN" sz="2000" b="1" dirty="0">
                <a:solidFill>
                  <a:srgbClr val="C00000"/>
                </a:solidFill>
              </a:rPr>
              <a:t>”</a:t>
            </a:r>
            <a:r>
              <a:rPr lang="zh-CN" altLang="en-US" sz="2000" b="1" dirty="0">
                <a:solidFill>
                  <a:srgbClr val="C00000"/>
                </a:solidFill>
              </a:rPr>
              <a:t>品牌对私域用户新品调研问卷调查的流程，了解如何以调查问卷形式对私域用户进行产品画像调研以及对新品打造提供开发依据。</a:t>
            </a:r>
            <a:endParaRPr lang="en-US" altLang="zh-CN" sz="20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10"/>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itle 6"/>
          <p:cNvSpPr txBox="1"/>
          <p:nvPr>
            <p:custDataLst>
              <p:tags r:id="rId1"/>
            </p:custDataLst>
          </p:nvPr>
        </p:nvSpPr>
        <p:spPr>
          <a:xfrm>
            <a:off x="3832860" y="1864995"/>
            <a:ext cx="2593975" cy="2322830"/>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ysClr val="windowText" lastClr="000000"/>
                </a:solidFill>
                <a:latin typeface="Arial" panose="020B0604020202020204" pitchFamily="34" charset="0"/>
                <a:ea typeface="微软雅黑" panose="020B0503020204020204" charset="-122"/>
                <a:cs typeface="+mn-ea"/>
              </a:defRPr>
            </a:lvl1pPr>
          </a:lstStyle>
          <a:p>
            <a:pPr>
              <a:lnSpc>
                <a:spcPct val="120000"/>
              </a:lnSpc>
            </a:pPr>
            <a:r>
              <a:rPr lang="zh-CN" sz="4025" b="1">
                <a:sym typeface="+mn-ea"/>
              </a:rPr>
              <a:t>确定方向</a:t>
            </a:r>
          </a:p>
          <a:p>
            <a:pPr>
              <a:lnSpc>
                <a:spcPct val="120000"/>
              </a:lnSpc>
            </a:pPr>
            <a:r>
              <a:rPr lang="zh-CN" sz="4030" b="1" dirty="0">
                <a:solidFill>
                  <a:sysClr val="windowText" lastClr="000000">
                    <a:lumMod val="75000"/>
                    <a:lumOff val="25000"/>
                  </a:sysClr>
                </a:solidFill>
                <a:latin typeface="微软雅黑" panose="020B0503020204020204" charset="-122"/>
                <a:ea typeface="微软雅黑" panose="020B0503020204020204" charset="-122"/>
              </a:rPr>
              <a:t>打造新品</a:t>
            </a:r>
          </a:p>
          <a:p>
            <a:pPr>
              <a:lnSpc>
                <a:spcPct val="120000"/>
              </a:lnSpc>
            </a:pPr>
            <a:r>
              <a:rPr lang="zh-CN" sz="4030" b="1" dirty="0">
                <a:solidFill>
                  <a:sysClr val="windowText" lastClr="000000">
                    <a:lumMod val="75000"/>
                    <a:lumOff val="25000"/>
                  </a:sysClr>
                </a:solidFill>
                <a:latin typeface="微软雅黑" panose="020B0503020204020204" charset="-122"/>
                <a:ea typeface="微软雅黑" panose="020B0503020204020204" charset="-122"/>
              </a:rPr>
              <a:t>验证新品</a:t>
            </a:r>
          </a:p>
        </p:txBody>
      </p:sp>
      <p:cxnSp>
        <p:nvCxnSpPr>
          <p:cNvPr id="11" name="直接连接符 10"/>
          <p:cNvCxnSpPr/>
          <p:nvPr>
            <p:custDataLst>
              <p:tags r:id="rId2"/>
            </p:custDataLst>
          </p:nvPr>
        </p:nvCxnSpPr>
        <p:spPr>
          <a:xfrm>
            <a:off x="1192763" y="4547046"/>
            <a:ext cx="7684282" cy="0"/>
          </a:xfrm>
          <a:prstGeom prst="line">
            <a:avLst/>
          </a:prstGeom>
          <a:ln w="25400">
            <a:solidFill>
              <a:sysClr val="windowText" lastClr="000000">
                <a:lumMod val="75000"/>
                <a:lumOff val="25000"/>
              </a:sysClr>
            </a:solidFill>
          </a:ln>
        </p:spPr>
        <p:style>
          <a:lnRef idx="1">
            <a:srgbClr val="4472C4"/>
          </a:lnRef>
          <a:fillRef idx="0">
            <a:srgbClr val="4472C4"/>
          </a:fillRef>
          <a:effectRef idx="0">
            <a:srgbClr val="4472C4"/>
          </a:effectRef>
          <a:fontRef idx="minor">
            <a:sysClr val="windowText" lastClr="000000"/>
          </a:fontRef>
        </p:style>
      </p:cxnSp>
      <p:cxnSp>
        <p:nvCxnSpPr>
          <p:cNvPr id="12" name="直接连接符 11"/>
          <p:cNvCxnSpPr/>
          <p:nvPr>
            <p:custDataLst>
              <p:tags r:id="rId3"/>
            </p:custDataLst>
          </p:nvPr>
        </p:nvCxnSpPr>
        <p:spPr>
          <a:xfrm>
            <a:off x="1150100" y="1425565"/>
            <a:ext cx="7769607" cy="0"/>
          </a:xfrm>
          <a:prstGeom prst="line">
            <a:avLst/>
          </a:prstGeom>
          <a:ln w="25400">
            <a:solidFill>
              <a:sysClr val="window" lastClr="FFFFFF">
                <a:lumMod val="95000"/>
              </a:sysClr>
            </a:solidFill>
            <a:prstDash val="dash"/>
          </a:ln>
        </p:spPr>
        <p:style>
          <a:lnRef idx="1">
            <a:srgbClr val="4472C4"/>
          </a:lnRef>
          <a:fillRef idx="0">
            <a:srgbClr val="4472C4"/>
          </a:fillRef>
          <a:effectRef idx="0">
            <a:srgbClr val="4472C4"/>
          </a:effectRef>
          <a:fontRef idx="minor">
            <a:sysClr val="windowText" lastClr="000000"/>
          </a:fontRef>
        </p:style>
      </p:cxnSp>
      <p:sp>
        <p:nvSpPr>
          <p:cNvPr id="14" name="文本框 13"/>
          <p:cNvSpPr txBox="1"/>
          <p:nvPr>
            <p:custDataLst>
              <p:tags r:id="rId4"/>
            </p:custDataLst>
          </p:nvPr>
        </p:nvSpPr>
        <p:spPr>
          <a:xfrm>
            <a:off x="7610373" y="1508428"/>
            <a:ext cx="1590162" cy="4251020"/>
          </a:xfrm>
          <a:prstGeom prst="rect">
            <a:avLst/>
          </a:prstGeom>
          <a:noFill/>
        </p:spPr>
        <p:txBody>
          <a:bodyPr wrap="square" rtlCol="0">
            <a:normAutofit fontScale="80000" lnSpcReduction="10000"/>
          </a:bodyPr>
          <a:lstStyle/>
          <a:p>
            <a:r>
              <a:rPr lang="en-US" altLang="zh-CN" sz="34430">
                <a:solidFill>
                  <a:sysClr val="window" lastClr="FFFFFF">
                    <a:lumMod val="85000"/>
                  </a:sysClr>
                </a:solidFill>
                <a:latin typeface="Arial" panose="020B0604020202020204" pitchFamily="34" charset="0"/>
                <a:cs typeface="Arial" panose="020B0604020202020204" pitchFamily="34" charset="0"/>
              </a:rPr>
              <a:t>”</a:t>
            </a:r>
            <a:endParaRPr lang="zh-CN" altLang="en-US" sz="34430" dirty="0">
              <a:solidFill>
                <a:sysClr val="window" lastClr="FFFFFF">
                  <a:lumMod val="85000"/>
                </a:sys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31914"/>
            <a:ext cx="1005403" cy="338554"/>
          </a:xfrm>
          <a:prstGeom prst="rect">
            <a:avLst/>
          </a:prstGeom>
          <a:noFill/>
        </p:spPr>
        <p:txBody>
          <a:bodyPr wrap="none" rtlCol="0">
            <a:spAutoFit/>
          </a:bodyPr>
          <a:lstStyle/>
          <a:p>
            <a:pPr algn="ctr"/>
            <a:r>
              <a:rPr lang="zh-CN" altLang="en-US" sz="1600" b="1" dirty="0">
                <a:sym typeface="+mn-ea"/>
              </a:rPr>
              <a:t>案例概述</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4536" y="827519"/>
            <a:ext cx="8889682" cy="2084070"/>
          </a:xfrm>
          <a:prstGeom prst="rect">
            <a:avLst/>
          </a:prstGeom>
        </p:spPr>
        <p:txBody>
          <a:bodyPr wrap="square">
            <a:spAutoFit/>
          </a:bodyPr>
          <a:lstStyle/>
          <a:p>
            <a:pPr>
              <a:lnSpc>
                <a:spcPct val="120000"/>
              </a:lnSpc>
            </a:pPr>
            <a:r>
              <a:rPr lang="zh-CN" altLang="en-US" b="1" dirty="0">
                <a:solidFill>
                  <a:srgbClr val="333333"/>
                </a:solidFill>
                <a:latin typeface="-apple-system"/>
              </a:rPr>
              <a:t>案例背景：</a:t>
            </a:r>
          </a:p>
          <a:p>
            <a:pPr>
              <a:lnSpc>
                <a:spcPct val="120000"/>
              </a:lnSpc>
            </a:pPr>
            <a:r>
              <a:rPr lang="en-US" altLang="zh-CN" b="1" dirty="0">
                <a:solidFill>
                  <a:srgbClr val="C00000"/>
                </a:solidFill>
                <a:latin typeface="微软雅黑" panose="020B0503020204020204" charset="-122"/>
                <a:ea typeface="微软雅黑" panose="020B0503020204020204" charset="-122"/>
                <a:cs typeface="Arial" panose="020B0604020202020204" pitchFamily="34" charset="0"/>
                <a:sym typeface="+mn-ea"/>
              </a:rPr>
              <a:t>李子柒</a:t>
            </a: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基于其品牌</a:t>
            </a:r>
            <a:r>
              <a:rPr lang="en-US" altLang="zh-CN" b="1" dirty="0">
                <a:solidFill>
                  <a:srgbClr val="C00000"/>
                </a:solidFill>
                <a:latin typeface="微软雅黑" panose="020B0503020204020204" charset="-122"/>
                <a:ea typeface="微软雅黑" panose="020B0503020204020204" charset="-122"/>
                <a:cs typeface="Arial" panose="020B0604020202020204" pitchFamily="34" charset="0"/>
                <a:sym typeface="+mn-ea"/>
              </a:rPr>
              <a:t>IP</a:t>
            </a: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的影响力，目前拥有大量的用户基数；</a:t>
            </a:r>
            <a:r>
              <a:rPr lang="en-US" altLang="zh-CN" b="1" dirty="0">
                <a:solidFill>
                  <a:srgbClr val="C00000"/>
                </a:solidFill>
                <a:latin typeface="微软雅黑" panose="020B0503020204020204" charset="-122"/>
                <a:ea typeface="微软雅黑" panose="020B0503020204020204" charset="-122"/>
                <a:cs typeface="Arial" panose="020B0604020202020204" pitchFamily="34" charset="0"/>
                <a:sym typeface="+mn-ea"/>
              </a:rPr>
              <a:t>品牌</a:t>
            </a: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大多数</a:t>
            </a:r>
            <a:r>
              <a:rPr lang="en-US" altLang="zh-CN" b="1" dirty="0">
                <a:solidFill>
                  <a:srgbClr val="C00000"/>
                </a:solidFill>
                <a:latin typeface="微软雅黑" panose="020B0503020204020204" charset="-122"/>
                <a:ea typeface="微软雅黑" panose="020B0503020204020204" charset="-122"/>
                <a:cs typeface="Arial" panose="020B0604020202020204" pitchFamily="34" charset="0"/>
                <a:sym typeface="+mn-ea"/>
              </a:rPr>
              <a:t>产品都是中国各地的特色美食，比如说柳州螺蛳粉、桂花坚果藕粉、紫薯蒸米糕等美食</a:t>
            </a: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；品牌用户具有</a:t>
            </a:r>
            <a:r>
              <a:rPr lang="en-US" altLang="zh-CN" b="1" dirty="0">
                <a:solidFill>
                  <a:srgbClr val="C00000"/>
                </a:solidFill>
                <a:latin typeface="微软雅黑" panose="020B0503020204020204" charset="-122"/>
                <a:ea typeface="微软雅黑" panose="020B0503020204020204" charset="-122"/>
                <a:cs typeface="Arial" panose="020B0604020202020204" pitchFamily="34" charset="0"/>
                <a:sym typeface="+mn-ea"/>
              </a:rPr>
              <a:t>“</a:t>
            </a: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广而泛</a:t>
            </a:r>
            <a:r>
              <a:rPr lang="en-US" altLang="zh-CN" b="1" dirty="0">
                <a:solidFill>
                  <a:srgbClr val="C00000"/>
                </a:solidFill>
                <a:latin typeface="微软雅黑" panose="020B0503020204020204" charset="-122"/>
                <a:ea typeface="微软雅黑" panose="020B0503020204020204" charset="-122"/>
                <a:cs typeface="Arial" panose="020B0604020202020204" pitchFamily="34" charset="0"/>
                <a:sym typeface="+mn-ea"/>
              </a:rPr>
              <a:t>”</a:t>
            </a: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的特点。</a:t>
            </a:r>
          </a:p>
          <a:p>
            <a:pPr>
              <a:lnSpc>
                <a:spcPct val="120000"/>
              </a:lnSpc>
            </a:pPr>
            <a:r>
              <a:rPr lang="zh-CN" altLang="en-US" b="1" dirty="0">
                <a:solidFill>
                  <a:srgbClr val="C00000"/>
                </a:solidFill>
                <a:latin typeface="微软雅黑" panose="020B0503020204020204" charset="-122"/>
                <a:ea typeface="微软雅黑" panose="020B0503020204020204" charset="-122"/>
                <a:cs typeface="Arial" panose="020B0604020202020204" pitchFamily="34" charset="0"/>
                <a:sym typeface="+mn-ea"/>
              </a:rPr>
              <a:t>因此李子柒品牌通过公众号及企微的渠道，以问卷调查的形式来触达用户进行调研及新品开发分析。</a:t>
            </a:r>
          </a:p>
        </p:txBody>
      </p:sp>
      <p:pic>
        <p:nvPicPr>
          <p:cNvPr id="101" name="图片 100"/>
          <p:cNvPicPr/>
          <p:nvPr/>
        </p:nvPicPr>
        <p:blipFill>
          <a:blip r:embed="rId7" r:link="rId8"/>
          <a:stretch>
            <a:fillRect/>
          </a:stretch>
        </p:blipFill>
        <p:spPr>
          <a:xfrm>
            <a:off x="1095057" y="3230880"/>
            <a:ext cx="1841500" cy="1841500"/>
          </a:xfrm>
          <a:prstGeom prst="rect">
            <a:avLst/>
          </a:prstGeom>
          <a:noFill/>
          <a:ln w="9525">
            <a:noFill/>
          </a:ln>
        </p:spPr>
      </p:pic>
      <p:pic>
        <p:nvPicPr>
          <p:cNvPr id="103" name="图片 102"/>
          <p:cNvPicPr/>
          <p:nvPr/>
        </p:nvPicPr>
        <p:blipFill>
          <a:blip r:embed="rId9" r:link="rId10"/>
          <a:stretch>
            <a:fillRect/>
          </a:stretch>
        </p:blipFill>
        <p:spPr>
          <a:xfrm>
            <a:off x="7059295" y="3191510"/>
            <a:ext cx="1920875" cy="1920875"/>
          </a:xfrm>
          <a:prstGeom prst="rect">
            <a:avLst/>
          </a:prstGeom>
          <a:noFill/>
          <a:ln w="9525">
            <a:noFill/>
          </a:ln>
        </p:spPr>
      </p:pic>
      <p:pic>
        <p:nvPicPr>
          <p:cNvPr id="104" name="图片 103"/>
          <p:cNvPicPr/>
          <p:nvPr/>
        </p:nvPicPr>
        <p:blipFill>
          <a:blip r:embed="rId11" r:link="rId12"/>
          <a:stretch>
            <a:fillRect/>
          </a:stretch>
        </p:blipFill>
        <p:spPr>
          <a:xfrm>
            <a:off x="3221355" y="2802255"/>
            <a:ext cx="3552825" cy="261493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3508" y="436359"/>
            <a:ext cx="4005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dirty="0">
                <a:sym typeface="+mn-ea"/>
              </a:rPr>
              <a:t>李子柒品牌私域问卷调查流程</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20"/>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custDataLst>
              <p:tags r:id="rId1"/>
            </p:custDataLst>
          </p:nvPr>
        </p:nvSpPr>
        <p:spPr>
          <a:xfrm>
            <a:off x="1404884" y="1761342"/>
            <a:ext cx="1447438" cy="1447438"/>
          </a:xfrm>
          <a:prstGeom prst="ellipse">
            <a:avLst/>
          </a:prstGeom>
          <a:solidFill>
            <a:srgbClr val="1D6DC2"/>
          </a:solidFill>
          <a:ln w="28575">
            <a:noFill/>
          </a:ln>
        </p:spPr>
        <p:style>
          <a:lnRef idx="2">
            <a:srgbClr val="1D6DC2">
              <a:shade val="50000"/>
            </a:srgbClr>
          </a:lnRef>
          <a:fillRef idx="1">
            <a:srgbClr val="1D6DC2"/>
          </a:fillRef>
          <a:effectRef idx="0">
            <a:srgbClr val="1D6DC2"/>
          </a:effectRef>
          <a:fontRef idx="minor">
            <a:srgbClr val="FFFFFF"/>
          </a:fontRef>
        </p:style>
        <p:txBody>
          <a:bodyPr lIns="76792" tIns="38396" rIns="76792" bIns="38396" rtlCol="0" anchor="ctr">
            <a:noAutofit/>
          </a:bodyPr>
          <a:lstStyle/>
          <a:p>
            <a:pPr algn="ctr">
              <a:lnSpc>
                <a:spcPct val="120000"/>
              </a:lnSpc>
            </a:pPr>
            <a:endParaRPr lang="zh-CN" altLang="en-US" sz="1510" b="1" spc="300" dirty="0">
              <a:solidFill>
                <a:srgbClr val="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任意多边形 11"/>
          <p:cNvSpPr/>
          <p:nvPr>
            <p:custDataLst>
              <p:tags r:id="rId2"/>
            </p:custDataLst>
          </p:nvPr>
        </p:nvSpPr>
        <p:spPr>
          <a:xfrm>
            <a:off x="1362775" y="1657404"/>
            <a:ext cx="1593486" cy="1655314"/>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normAutofit/>
          </a:bodyP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3"/>
            </p:custDataLst>
          </p:nvPr>
        </p:nvSpPr>
        <p:spPr>
          <a:xfrm>
            <a:off x="752475" y="3726180"/>
            <a:ext cx="2781300" cy="1212850"/>
          </a:xfrm>
          <a:prstGeom prst="rect">
            <a:avLst/>
          </a:prstGeom>
          <a:noFill/>
        </p:spPr>
        <p:txBody>
          <a:bodyPr wrap="square" rtlCol="0">
            <a:normAutofit fontScale="97500" lnSpcReduction="10000"/>
          </a:bodyPr>
          <a:lstStyle/>
          <a:p>
            <a:pPr algn="ctr">
              <a:lnSpc>
                <a:spcPct val="150000"/>
              </a:lnSpc>
            </a:pPr>
            <a:r>
              <a:rPr lang="zh-CN" altLang="en-US" sz="1345" b="1" spc="150">
                <a:latin typeface="Arial" panose="020B0604020202020204" pitchFamily="34" charset="0"/>
                <a:ea typeface="微软雅黑" panose="020B0503020204020204" charset="-122"/>
                <a:sym typeface="Arial" panose="020B0604020202020204" pitchFamily="34" charset="0"/>
              </a:rPr>
              <a:t>问卷主题：柒家体验官</a:t>
            </a:r>
            <a:endParaRPr lang="zh-CN" altLang="en-US" sz="1345" spc="150">
              <a:latin typeface="Arial" panose="020B0604020202020204" pitchFamily="34" charset="0"/>
              <a:ea typeface="微软雅黑" panose="020B0503020204020204" charset="-122"/>
              <a:sym typeface="Arial" panose="020B0604020202020204" pitchFamily="34" charset="0"/>
            </a:endParaRPr>
          </a:p>
          <a:p>
            <a:pPr algn="ctr">
              <a:lnSpc>
                <a:spcPct val="150000"/>
              </a:lnSpc>
            </a:pPr>
            <a:r>
              <a:rPr lang="zh-CN" altLang="en-US" sz="1345" spc="150">
                <a:latin typeface="Arial" panose="020B0604020202020204" pitchFamily="34" charset="0"/>
                <a:ea typeface="微软雅黑" panose="020B0503020204020204" charset="-122"/>
                <a:sym typeface="Arial" panose="020B0604020202020204" pitchFamily="34" charset="0"/>
              </a:rPr>
              <a:t>通过填写调查问卷形式邀请公众号用户成为柒家体验官，了解核心用户产品需求，确定开发方向</a:t>
            </a:r>
          </a:p>
        </p:txBody>
      </p:sp>
      <p:sp>
        <p:nvSpPr>
          <p:cNvPr id="14" name="燕尾形 13"/>
          <p:cNvSpPr/>
          <p:nvPr>
            <p:custDataLst>
              <p:tags r:id="rId4"/>
            </p:custDataLst>
          </p:nvPr>
        </p:nvSpPr>
        <p:spPr>
          <a:xfrm>
            <a:off x="3311953" y="2077007"/>
            <a:ext cx="677524" cy="816109"/>
          </a:xfrm>
          <a:prstGeom prst="chevron">
            <a:avLst/>
          </a:prstGeom>
          <a:solidFill>
            <a:srgbClr val="0088D5">
              <a:lumMod val="60000"/>
              <a:lumOff val="40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normAutofit/>
          </a:bodyP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5" name="椭圆 14"/>
          <p:cNvSpPr/>
          <p:nvPr>
            <p:custDataLst>
              <p:tags r:id="rId5"/>
            </p:custDataLst>
          </p:nvPr>
        </p:nvSpPr>
        <p:spPr>
          <a:xfrm>
            <a:off x="4418193" y="1761342"/>
            <a:ext cx="1447438" cy="1447438"/>
          </a:xfrm>
          <a:prstGeom prst="ellipse">
            <a:avLst/>
          </a:prstGeom>
          <a:solidFill>
            <a:srgbClr val="0088D5"/>
          </a:solidFill>
          <a:ln w="28575">
            <a:noFill/>
          </a:ln>
        </p:spPr>
        <p:style>
          <a:lnRef idx="2">
            <a:srgbClr val="1D6DC2">
              <a:shade val="50000"/>
            </a:srgbClr>
          </a:lnRef>
          <a:fillRef idx="1">
            <a:srgbClr val="1D6DC2"/>
          </a:fillRef>
          <a:effectRef idx="0">
            <a:srgbClr val="1D6DC2"/>
          </a:effectRef>
          <a:fontRef idx="minor">
            <a:srgbClr val="FFFFFF"/>
          </a:fontRef>
        </p:style>
        <p:txBody>
          <a:bodyPr lIns="76792" tIns="38396" rIns="76792" bIns="38396" rtlCol="0" anchor="ctr">
            <a:noAutofit/>
          </a:bodyPr>
          <a:lstStyle/>
          <a:p>
            <a:pPr algn="ctr">
              <a:lnSpc>
                <a:spcPct val="120000"/>
              </a:lnSpc>
            </a:pPr>
            <a:endParaRPr lang="zh-CN" altLang="en-US" sz="1510" b="1" spc="300" dirty="0">
              <a:solidFill>
                <a:srgbClr val="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任意多边形 15"/>
          <p:cNvSpPr/>
          <p:nvPr>
            <p:custDataLst>
              <p:tags r:id="rId6"/>
            </p:custDataLst>
          </p:nvPr>
        </p:nvSpPr>
        <p:spPr>
          <a:xfrm>
            <a:off x="4376085" y="1657404"/>
            <a:ext cx="1593486" cy="1655314"/>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normAutofit/>
          </a:bodyP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7"/>
            </p:custDataLst>
          </p:nvPr>
        </p:nvSpPr>
        <p:spPr>
          <a:xfrm>
            <a:off x="3757930" y="3726180"/>
            <a:ext cx="2771775" cy="1212850"/>
          </a:xfrm>
          <a:prstGeom prst="rect">
            <a:avLst/>
          </a:prstGeom>
          <a:noFill/>
        </p:spPr>
        <p:txBody>
          <a:bodyPr wrap="square" rtlCol="0">
            <a:normAutofit fontScale="90000"/>
          </a:bodyPr>
          <a:lstStyle/>
          <a:p>
            <a:pPr algn="ctr">
              <a:lnSpc>
                <a:spcPct val="150000"/>
              </a:lnSpc>
            </a:pPr>
            <a:r>
              <a:rPr lang="zh-CN" altLang="en-US" sz="1345" b="1" spc="150">
                <a:latin typeface="Arial" panose="020B0604020202020204" pitchFamily="34" charset="0"/>
                <a:ea typeface="微软雅黑" panose="020B0503020204020204" charset="-122"/>
                <a:sym typeface="Arial" panose="020B0604020202020204" pitchFamily="34" charset="0"/>
              </a:rPr>
              <a:t>问卷主题：了不起的东方味道</a:t>
            </a:r>
          </a:p>
          <a:p>
            <a:pPr algn="ctr">
              <a:lnSpc>
                <a:spcPct val="150000"/>
              </a:lnSpc>
            </a:pPr>
            <a:r>
              <a:rPr lang="zh-CN" altLang="en-US" sz="1345" spc="150">
                <a:latin typeface="Arial" panose="020B0604020202020204" pitchFamily="34" charset="0"/>
                <a:ea typeface="微软雅黑" panose="020B0503020204020204" charset="-122"/>
                <a:sym typeface="Arial" panose="020B0604020202020204" pitchFamily="34" charset="0"/>
              </a:rPr>
              <a:t>发起美食话题活动，了解公众号用户的家乡美食以及吸引点；为地方特色美食新品开发提供数据支持</a:t>
            </a:r>
          </a:p>
        </p:txBody>
      </p:sp>
      <p:sp>
        <p:nvSpPr>
          <p:cNvPr id="18" name="燕尾形 17"/>
          <p:cNvSpPr/>
          <p:nvPr>
            <p:custDataLst>
              <p:tags r:id="rId8"/>
            </p:custDataLst>
          </p:nvPr>
        </p:nvSpPr>
        <p:spPr>
          <a:xfrm>
            <a:off x="6294348" y="2077007"/>
            <a:ext cx="677524" cy="816109"/>
          </a:xfrm>
          <a:prstGeom prst="chevron">
            <a:avLst/>
          </a:prstGeom>
          <a:solidFill>
            <a:srgbClr val="009ECA">
              <a:lumMod val="60000"/>
              <a:lumOff val="40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normAutofit/>
          </a:bodyP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9" name="椭圆 18"/>
          <p:cNvSpPr/>
          <p:nvPr>
            <p:custDataLst>
              <p:tags r:id="rId9"/>
            </p:custDataLst>
          </p:nvPr>
        </p:nvSpPr>
        <p:spPr>
          <a:xfrm>
            <a:off x="7400588" y="1761342"/>
            <a:ext cx="1447438" cy="1447438"/>
          </a:xfrm>
          <a:prstGeom prst="ellipse">
            <a:avLst/>
          </a:prstGeom>
          <a:solidFill>
            <a:srgbClr val="009ECA"/>
          </a:solidFill>
          <a:ln w="28575">
            <a:noFill/>
          </a:ln>
        </p:spPr>
        <p:style>
          <a:lnRef idx="2">
            <a:srgbClr val="1D6DC2">
              <a:shade val="50000"/>
            </a:srgbClr>
          </a:lnRef>
          <a:fillRef idx="1">
            <a:srgbClr val="1D6DC2"/>
          </a:fillRef>
          <a:effectRef idx="0">
            <a:srgbClr val="1D6DC2"/>
          </a:effectRef>
          <a:fontRef idx="minor">
            <a:srgbClr val="FFFFFF"/>
          </a:fontRef>
        </p:style>
        <p:txBody>
          <a:bodyPr lIns="76792" tIns="38396" rIns="76792" bIns="38396" rtlCol="0" anchor="ctr">
            <a:noAutofit/>
          </a:bodyPr>
          <a:lstStyle/>
          <a:p>
            <a:pPr algn="ctr">
              <a:lnSpc>
                <a:spcPct val="120000"/>
              </a:lnSpc>
            </a:pPr>
            <a:endParaRPr lang="zh-CN" altLang="en-US" sz="1510" b="1" spc="300" dirty="0">
              <a:solidFill>
                <a:srgbClr val="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任意多边形 19"/>
          <p:cNvSpPr/>
          <p:nvPr>
            <p:custDataLst>
              <p:tags r:id="rId10"/>
            </p:custDataLst>
          </p:nvPr>
        </p:nvSpPr>
        <p:spPr>
          <a:xfrm>
            <a:off x="7358479" y="1657404"/>
            <a:ext cx="1593486" cy="1655314"/>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normAutofit/>
          </a:bodyP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11"/>
            </p:custDataLst>
          </p:nvPr>
        </p:nvSpPr>
        <p:spPr>
          <a:xfrm>
            <a:off x="6678295" y="3726180"/>
            <a:ext cx="2880995" cy="1212850"/>
          </a:xfrm>
          <a:prstGeom prst="rect">
            <a:avLst/>
          </a:prstGeom>
          <a:noFill/>
        </p:spPr>
        <p:txBody>
          <a:bodyPr wrap="square" rtlCol="0">
            <a:normAutofit fontScale="90000" lnSpcReduction="20000"/>
          </a:bodyPr>
          <a:lstStyle/>
          <a:p>
            <a:pPr algn="ctr">
              <a:lnSpc>
                <a:spcPct val="170000"/>
              </a:lnSpc>
            </a:pPr>
            <a:r>
              <a:rPr lang="zh-CN" altLang="en-US" sz="1345" b="1" spc="150">
                <a:latin typeface="Arial" panose="020B0604020202020204" pitchFamily="34" charset="0"/>
                <a:ea typeface="微软雅黑" panose="020B0503020204020204" charset="-122"/>
                <a:sym typeface="Arial" panose="020B0604020202020204" pitchFamily="34" charset="0"/>
              </a:rPr>
              <a:t>问卷主题：【南昌拌粉】小问卷</a:t>
            </a:r>
          </a:p>
          <a:p>
            <a:pPr algn="ctr">
              <a:lnSpc>
                <a:spcPct val="170000"/>
              </a:lnSpc>
            </a:pPr>
            <a:r>
              <a:rPr lang="zh-CN" altLang="en-US" sz="1345" spc="150">
                <a:latin typeface="Arial" panose="020B0604020202020204" pitchFamily="34" charset="0"/>
                <a:ea typeface="微软雅黑" panose="020B0503020204020204" charset="-122"/>
                <a:sym typeface="Arial" panose="020B0604020202020204" pitchFamily="34" charset="0"/>
              </a:rPr>
              <a:t>主要验证地方特色美食的开发想法是否得到用户的认可，是否满足用户需求，是否有优化的空间</a:t>
            </a:r>
          </a:p>
        </p:txBody>
      </p:sp>
      <p:sp>
        <p:nvSpPr>
          <p:cNvPr id="22" name="文本框 21"/>
          <p:cNvSpPr txBox="1"/>
          <p:nvPr>
            <p:custDataLst>
              <p:tags r:id="rId12"/>
            </p:custDataLst>
          </p:nvPr>
        </p:nvSpPr>
        <p:spPr>
          <a:xfrm>
            <a:off x="1468120" y="1964690"/>
            <a:ext cx="1343660" cy="1029970"/>
          </a:xfrm>
          <a:prstGeom prst="rect">
            <a:avLst/>
          </a:prstGeom>
          <a:noFill/>
        </p:spPr>
        <p:txBody>
          <a:bodyPr wrap="square" rtlCol="0" anchor="ctr">
            <a:normAutofit fontScale="87500" lnSpcReduction="20000"/>
          </a:bodyPr>
          <a:lstStyle>
            <a:defPPr>
              <a:defRPr lang="zh-CN"/>
            </a:defPPr>
            <a:lvl1pPr algn="ctr">
              <a:lnSpc>
                <a:spcPct val="120000"/>
              </a:lnSpc>
              <a:defRPr sz="2800" b="1" spc="300">
                <a:solidFill>
                  <a:srgbClr val="FFFFFF"/>
                </a:solidFill>
                <a:latin typeface="Arial" panose="020B0604020202020204" pitchFamily="34" charset="0"/>
                <a:ea typeface="微软雅黑" panose="020B0503020204020204" charset="-122"/>
              </a:defRPr>
            </a:lvl1pPr>
          </a:lstStyle>
          <a:p>
            <a:r>
              <a:rPr lang="zh-CN" altLang="en-US" sz="2350">
                <a:sym typeface="+mn-ea"/>
              </a:rPr>
              <a:t>用户产品需求调研</a:t>
            </a:r>
            <a:endParaRPr lang="zh-CN" altLang="en-US" sz="2350">
              <a:sym typeface="Arial" panose="020B0604020202020204" pitchFamily="34" charset="0"/>
            </a:endParaRPr>
          </a:p>
        </p:txBody>
      </p:sp>
      <p:sp>
        <p:nvSpPr>
          <p:cNvPr id="23" name="文本框 22"/>
          <p:cNvSpPr txBox="1"/>
          <p:nvPr>
            <p:custDataLst>
              <p:tags r:id="rId13"/>
            </p:custDataLst>
          </p:nvPr>
        </p:nvSpPr>
        <p:spPr>
          <a:xfrm>
            <a:off x="4465955" y="2049145"/>
            <a:ext cx="1384300" cy="871855"/>
          </a:xfrm>
          <a:prstGeom prst="rect">
            <a:avLst/>
          </a:prstGeom>
          <a:noFill/>
        </p:spPr>
        <p:txBody>
          <a:bodyPr wrap="square" rtlCol="0" anchor="ctr">
            <a:normAutofit fontScale="87500" lnSpcReduction="20000"/>
          </a:bodyPr>
          <a:lstStyle>
            <a:defPPr>
              <a:defRPr lang="zh-CN"/>
            </a:defPPr>
            <a:lvl1pPr algn="ctr">
              <a:lnSpc>
                <a:spcPct val="120000"/>
              </a:lnSpc>
              <a:defRPr sz="2800" b="1" spc="300">
                <a:solidFill>
                  <a:srgbClr val="FFFFFF"/>
                </a:solidFill>
                <a:latin typeface="Arial" panose="020B0604020202020204" pitchFamily="34" charset="0"/>
                <a:ea typeface="微软雅黑" panose="020B0503020204020204" charset="-122"/>
              </a:defRPr>
            </a:lvl1pPr>
          </a:lstStyle>
          <a:p>
            <a:r>
              <a:rPr lang="zh-CN" altLang="en-US" sz="2350">
                <a:sym typeface="+mn-ea"/>
              </a:rPr>
              <a:t>地方美食话题调研</a:t>
            </a:r>
            <a:endParaRPr lang="zh-CN" altLang="en-US" sz="2350">
              <a:sym typeface="Arial" panose="020B0604020202020204" pitchFamily="34" charset="0"/>
            </a:endParaRPr>
          </a:p>
        </p:txBody>
      </p:sp>
      <p:sp>
        <p:nvSpPr>
          <p:cNvPr id="24" name="文本框 23"/>
          <p:cNvSpPr txBox="1"/>
          <p:nvPr>
            <p:custDataLst>
              <p:tags r:id="rId14"/>
            </p:custDataLst>
          </p:nvPr>
        </p:nvSpPr>
        <p:spPr>
          <a:xfrm>
            <a:off x="7463155" y="1964055"/>
            <a:ext cx="1312545" cy="1031240"/>
          </a:xfrm>
          <a:prstGeom prst="rect">
            <a:avLst/>
          </a:prstGeom>
          <a:noFill/>
        </p:spPr>
        <p:txBody>
          <a:bodyPr wrap="square" rtlCol="0" anchor="ctr">
            <a:normAutofit fontScale="87500" lnSpcReduction="20000"/>
          </a:bodyPr>
          <a:lstStyle>
            <a:defPPr>
              <a:defRPr lang="zh-CN"/>
            </a:defPPr>
            <a:lvl1pPr algn="ctr">
              <a:lnSpc>
                <a:spcPct val="120000"/>
              </a:lnSpc>
              <a:defRPr sz="2800" b="1" spc="300">
                <a:solidFill>
                  <a:srgbClr val="FFFFFF"/>
                </a:solidFill>
                <a:latin typeface="Arial" panose="020B0604020202020204" pitchFamily="34" charset="0"/>
                <a:ea typeface="微软雅黑" panose="020B0503020204020204" charset="-122"/>
              </a:defRPr>
            </a:lvl1pPr>
          </a:lstStyle>
          <a:p>
            <a:r>
              <a:rPr lang="zh-CN" altLang="en-US" sz="2350">
                <a:sym typeface="Arial" panose="020B0604020202020204" pitchFamily="34" charset="0"/>
              </a:rPr>
              <a:t>新品开发验证调研</a:t>
            </a:r>
          </a:p>
        </p:txBody>
      </p:sp>
      <p:sp>
        <p:nvSpPr>
          <p:cNvPr id="25" name="文本框 24"/>
          <p:cNvSpPr txBox="1"/>
          <p:nvPr/>
        </p:nvSpPr>
        <p:spPr>
          <a:xfrm>
            <a:off x="1163320" y="1031240"/>
            <a:ext cx="5669280" cy="337185"/>
          </a:xfrm>
          <a:prstGeom prst="rect">
            <a:avLst/>
          </a:prstGeom>
          <a:noFill/>
        </p:spPr>
        <p:txBody>
          <a:bodyPr wrap="none" rtlCol="0">
            <a:spAutoFit/>
          </a:bodyPr>
          <a:lstStyle/>
          <a:p>
            <a:r>
              <a:rPr lang="zh-CN" altLang="en-US" sz="1600" b="1"/>
              <a:t>主要是对品牌公众号和企微用户通过调查问卷的形式进行调研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24443" y="436359"/>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用户产品需求调研</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52475" y="1470025"/>
            <a:ext cx="1325880" cy="368300"/>
          </a:xfrm>
          <a:prstGeom prst="rect">
            <a:avLst/>
          </a:prstGeom>
          <a:noFill/>
        </p:spPr>
        <p:txBody>
          <a:bodyPr wrap="none" rtlCol="0">
            <a:spAutoFit/>
          </a:bodyPr>
          <a:lstStyle/>
          <a:p>
            <a:r>
              <a:rPr lang="zh-CN" altLang="en-US" b="1"/>
              <a:t>柒家体验官</a:t>
            </a:r>
          </a:p>
        </p:txBody>
      </p:sp>
      <p:sp>
        <p:nvSpPr>
          <p:cNvPr id="8" name="文本框 7"/>
          <p:cNvSpPr txBox="1"/>
          <p:nvPr/>
        </p:nvSpPr>
        <p:spPr>
          <a:xfrm>
            <a:off x="698500" y="2042160"/>
            <a:ext cx="3973195" cy="2011045"/>
          </a:xfrm>
          <a:prstGeom prst="rect">
            <a:avLst/>
          </a:prstGeom>
          <a:noFill/>
        </p:spPr>
        <p:txBody>
          <a:bodyPr wrap="square" rtlCol="0">
            <a:spAutoFit/>
          </a:bodyPr>
          <a:lstStyle/>
          <a:p>
            <a:pPr algn="l">
              <a:lnSpc>
                <a:spcPct val="130000"/>
              </a:lnSpc>
            </a:pPr>
            <a:r>
              <a:rPr lang="zh-CN" altLang="en-US" sz="1600" b="1"/>
              <a:t>调查目的：</a:t>
            </a:r>
            <a:r>
              <a:rPr lang="zh-CN" altLang="en-US" sz="1600"/>
              <a:t>发掘品牌核心用户，了解核心用户对品牌产品的认知及需求</a:t>
            </a:r>
          </a:p>
          <a:p>
            <a:pPr algn="l">
              <a:lnSpc>
                <a:spcPct val="130000"/>
              </a:lnSpc>
            </a:pPr>
            <a:endParaRPr lang="zh-CN" altLang="en-US" sz="1600"/>
          </a:p>
          <a:p>
            <a:pPr algn="l">
              <a:lnSpc>
                <a:spcPct val="130000"/>
              </a:lnSpc>
            </a:pPr>
            <a:r>
              <a:rPr lang="zh-CN" altLang="en-US" sz="1600" b="1"/>
              <a:t>调查触点：</a:t>
            </a:r>
            <a:r>
              <a:rPr lang="zh-CN" altLang="en-US" sz="1600"/>
              <a:t>公众号菜单栏</a:t>
            </a:r>
          </a:p>
          <a:p>
            <a:pPr algn="l">
              <a:lnSpc>
                <a:spcPct val="130000"/>
              </a:lnSpc>
            </a:pPr>
            <a:endParaRPr lang="zh-CN" altLang="en-US" sz="1600"/>
          </a:p>
          <a:p>
            <a:pPr algn="l">
              <a:lnSpc>
                <a:spcPct val="130000"/>
              </a:lnSpc>
            </a:pPr>
            <a:r>
              <a:rPr lang="zh-CN" altLang="en-US" sz="1600" b="1"/>
              <a:t>参与利益点：</a:t>
            </a:r>
            <a:r>
              <a:rPr lang="zh-CN" altLang="en-US" sz="1600"/>
              <a:t>问卷被采纳赠送福袋礼包</a:t>
            </a:r>
            <a:endParaRPr lang="zh-CN" altLang="en-US" sz="1600" b="1"/>
          </a:p>
        </p:txBody>
      </p:sp>
      <p:pic>
        <p:nvPicPr>
          <p:cNvPr id="9" name="图片 8"/>
          <p:cNvPicPr>
            <a:picLocks noChangeAspect="1"/>
          </p:cNvPicPr>
          <p:nvPr/>
        </p:nvPicPr>
        <p:blipFill>
          <a:blip r:embed="rId7"/>
          <a:srcRect b="37987"/>
          <a:stretch>
            <a:fillRect/>
          </a:stretch>
        </p:blipFill>
        <p:spPr>
          <a:xfrm>
            <a:off x="5048250" y="1000125"/>
            <a:ext cx="2385060" cy="3942715"/>
          </a:xfrm>
          <a:prstGeom prst="rect">
            <a:avLst/>
          </a:prstGeom>
        </p:spPr>
      </p:pic>
      <p:pic>
        <p:nvPicPr>
          <p:cNvPr id="11" name="图片 10"/>
          <p:cNvPicPr>
            <a:picLocks noChangeAspect="1"/>
          </p:cNvPicPr>
          <p:nvPr/>
        </p:nvPicPr>
        <p:blipFill>
          <a:blip r:embed="rId8"/>
          <a:srcRect l="14622" t="175" r="13082"/>
          <a:stretch>
            <a:fillRect/>
          </a:stretch>
        </p:blipFill>
        <p:spPr>
          <a:xfrm>
            <a:off x="7500620" y="971550"/>
            <a:ext cx="2380615" cy="3971290"/>
          </a:xfrm>
          <a:prstGeom prst="rect">
            <a:avLst/>
          </a:prstGeom>
        </p:spPr>
      </p:pic>
      <p:pic>
        <p:nvPicPr>
          <p:cNvPr id="10" name="图片 9"/>
          <p:cNvPicPr>
            <a:picLocks noChangeAspect="1"/>
          </p:cNvPicPr>
          <p:nvPr/>
        </p:nvPicPr>
        <p:blipFill>
          <a:blip r:embed="rId9"/>
          <a:stretch>
            <a:fillRect/>
          </a:stretch>
        </p:blipFill>
        <p:spPr>
          <a:xfrm>
            <a:off x="7037070" y="3670300"/>
            <a:ext cx="1788160" cy="175641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24443" y="436359"/>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用户产品需求调研</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52475" y="894080"/>
            <a:ext cx="1808480" cy="337185"/>
          </a:xfrm>
          <a:prstGeom prst="rect">
            <a:avLst/>
          </a:prstGeom>
          <a:noFill/>
        </p:spPr>
        <p:txBody>
          <a:bodyPr wrap="none" rtlCol="0">
            <a:spAutoFit/>
          </a:bodyPr>
          <a:lstStyle/>
          <a:p>
            <a:r>
              <a:rPr lang="zh-CN" altLang="en-US" sz="1600" b="1"/>
              <a:t>调查问卷问题维度</a:t>
            </a:r>
          </a:p>
        </p:txBody>
      </p:sp>
      <p:sp>
        <p:nvSpPr>
          <p:cNvPr id="19" name="矩形 18"/>
          <p:cNvSpPr/>
          <p:nvPr/>
        </p:nvSpPr>
        <p:spPr>
          <a:xfrm>
            <a:off x="633730" y="2402840"/>
            <a:ext cx="8992870" cy="1198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25830" y="2797175"/>
            <a:ext cx="1097280" cy="368300"/>
          </a:xfrm>
          <a:prstGeom prst="rect">
            <a:avLst/>
          </a:prstGeom>
          <a:noFill/>
        </p:spPr>
        <p:txBody>
          <a:bodyPr wrap="none" rtlCol="0" anchor="t">
            <a:spAutoFit/>
          </a:bodyPr>
          <a:lstStyle/>
          <a:p>
            <a:pPr indent="0">
              <a:buNone/>
            </a:pPr>
            <a:r>
              <a:rPr lang="zh-CN" b="1">
                <a:solidFill>
                  <a:srgbClr val="000000"/>
                </a:solidFill>
                <a:latin typeface="Arial" panose="020B0604020202020204" pitchFamily="34" charset="0"/>
                <a:ea typeface="微软雅黑" panose="020B0503020204020204" charset="-122"/>
                <a:sym typeface="+mn-ea"/>
              </a:rPr>
              <a:t>新品推荐</a:t>
            </a:r>
            <a:endParaRPr lang="zh-CN" altLang="en-US"/>
          </a:p>
        </p:txBody>
      </p:sp>
      <p:sp>
        <p:nvSpPr>
          <p:cNvPr id="13" name="文本框 12"/>
          <p:cNvSpPr txBox="1"/>
          <p:nvPr/>
        </p:nvSpPr>
        <p:spPr>
          <a:xfrm>
            <a:off x="2143760" y="2797175"/>
            <a:ext cx="1097280" cy="368300"/>
          </a:xfrm>
          <a:prstGeom prst="rect">
            <a:avLst/>
          </a:prstGeom>
          <a:noFill/>
        </p:spPr>
        <p:txBody>
          <a:bodyPr wrap="none" rtlCol="0" anchor="t">
            <a:spAutoFit/>
          </a:bodyPr>
          <a:lstStyle/>
          <a:p>
            <a:pPr indent="0">
              <a:buNone/>
            </a:pPr>
            <a:r>
              <a:rPr lang="zh-CN" b="1">
                <a:solidFill>
                  <a:srgbClr val="000000"/>
                </a:solidFill>
                <a:latin typeface="Arial" panose="020B0604020202020204" pitchFamily="34" charset="0"/>
                <a:ea typeface="微软雅黑" panose="020B0503020204020204" charset="-122"/>
                <a:sym typeface="+mn-ea"/>
              </a:rPr>
              <a:t>产品建议</a:t>
            </a:r>
            <a:endParaRPr lang="zh-CN" altLang="en-US"/>
          </a:p>
        </p:txBody>
      </p:sp>
      <p:sp>
        <p:nvSpPr>
          <p:cNvPr id="14" name="文本框 13"/>
          <p:cNvSpPr txBox="1"/>
          <p:nvPr/>
        </p:nvSpPr>
        <p:spPr>
          <a:xfrm>
            <a:off x="3361690" y="2797175"/>
            <a:ext cx="1097280" cy="368300"/>
          </a:xfrm>
          <a:prstGeom prst="rect">
            <a:avLst/>
          </a:prstGeom>
          <a:noFill/>
        </p:spPr>
        <p:txBody>
          <a:bodyPr wrap="none" rtlCol="0" anchor="t">
            <a:spAutoFit/>
          </a:bodyPr>
          <a:lstStyle/>
          <a:p>
            <a:pPr indent="0">
              <a:buNone/>
            </a:pPr>
            <a:r>
              <a:rPr lang="zh-CN" b="1">
                <a:solidFill>
                  <a:srgbClr val="000000"/>
                </a:solidFill>
                <a:latin typeface="Arial" panose="020B0604020202020204" pitchFamily="34" charset="0"/>
                <a:ea typeface="微软雅黑" panose="020B0503020204020204" charset="-122"/>
                <a:sym typeface="+mn-ea"/>
              </a:rPr>
              <a:t>产品周边</a:t>
            </a:r>
            <a:endParaRPr lang="zh-CN" altLang="en-US"/>
          </a:p>
        </p:txBody>
      </p:sp>
      <p:sp>
        <p:nvSpPr>
          <p:cNvPr id="15" name="文本框 14"/>
          <p:cNvSpPr txBox="1"/>
          <p:nvPr/>
        </p:nvSpPr>
        <p:spPr>
          <a:xfrm>
            <a:off x="4579620" y="2797175"/>
            <a:ext cx="1097280" cy="368300"/>
          </a:xfrm>
          <a:prstGeom prst="rect">
            <a:avLst/>
          </a:prstGeom>
          <a:noFill/>
        </p:spPr>
        <p:txBody>
          <a:bodyPr wrap="none" rtlCol="0" anchor="t">
            <a:spAutoFit/>
          </a:bodyPr>
          <a:lstStyle/>
          <a:p>
            <a:pPr indent="0">
              <a:buNone/>
            </a:pPr>
            <a:r>
              <a:rPr lang="zh-CN" b="1">
                <a:solidFill>
                  <a:srgbClr val="000000"/>
                </a:solidFill>
                <a:latin typeface="Arial" panose="020B0604020202020204" pitchFamily="34" charset="0"/>
                <a:ea typeface="微软雅黑" panose="020B0503020204020204" charset="-122"/>
                <a:sym typeface="+mn-ea"/>
              </a:rPr>
              <a:t>食品安全</a:t>
            </a:r>
            <a:endParaRPr lang="zh-CN" altLang="en-US"/>
          </a:p>
        </p:txBody>
      </p:sp>
      <p:sp>
        <p:nvSpPr>
          <p:cNvPr id="16" name="文本框 15"/>
          <p:cNvSpPr txBox="1"/>
          <p:nvPr/>
        </p:nvSpPr>
        <p:spPr>
          <a:xfrm>
            <a:off x="5797550" y="2797175"/>
            <a:ext cx="1097280" cy="368300"/>
          </a:xfrm>
          <a:prstGeom prst="rect">
            <a:avLst/>
          </a:prstGeom>
          <a:noFill/>
        </p:spPr>
        <p:txBody>
          <a:bodyPr wrap="none" rtlCol="0" anchor="t">
            <a:spAutoFit/>
          </a:bodyPr>
          <a:lstStyle/>
          <a:p>
            <a:pPr indent="0">
              <a:buNone/>
            </a:pPr>
            <a:r>
              <a:rPr lang="zh-CN" b="1">
                <a:solidFill>
                  <a:srgbClr val="000000"/>
                </a:solidFill>
                <a:latin typeface="Arial" panose="020B0604020202020204" pitchFamily="34" charset="0"/>
                <a:ea typeface="微软雅黑" panose="020B0503020204020204" charset="-122"/>
                <a:sym typeface="+mn-ea"/>
              </a:rPr>
              <a:t>店铺体验</a:t>
            </a:r>
            <a:endParaRPr lang="zh-CN" altLang="en-US"/>
          </a:p>
        </p:txBody>
      </p:sp>
      <p:sp>
        <p:nvSpPr>
          <p:cNvPr id="17" name="文本框 16"/>
          <p:cNvSpPr txBox="1"/>
          <p:nvPr/>
        </p:nvSpPr>
        <p:spPr>
          <a:xfrm>
            <a:off x="7015480" y="2797175"/>
            <a:ext cx="1097280" cy="368300"/>
          </a:xfrm>
          <a:prstGeom prst="rect">
            <a:avLst/>
          </a:prstGeom>
          <a:noFill/>
        </p:spPr>
        <p:txBody>
          <a:bodyPr wrap="none" rtlCol="0" anchor="t">
            <a:spAutoFit/>
          </a:bodyPr>
          <a:lstStyle/>
          <a:p>
            <a:r>
              <a:rPr lang="zh-CN" b="1">
                <a:solidFill>
                  <a:srgbClr val="000000"/>
                </a:solidFill>
                <a:latin typeface="Arial" panose="020B0604020202020204" pitchFamily="34" charset="0"/>
                <a:ea typeface="微软雅黑" panose="020B0503020204020204" charset="-122"/>
                <a:sym typeface="+mn-ea"/>
              </a:rPr>
              <a:t>社群活动</a:t>
            </a:r>
            <a:endParaRPr lang="zh-CN" altLang="en-US"/>
          </a:p>
        </p:txBody>
      </p:sp>
      <p:sp>
        <p:nvSpPr>
          <p:cNvPr id="18" name="文本框 17"/>
          <p:cNvSpPr txBox="1"/>
          <p:nvPr/>
        </p:nvSpPr>
        <p:spPr>
          <a:xfrm>
            <a:off x="8233410" y="2797175"/>
            <a:ext cx="1097280" cy="368300"/>
          </a:xfrm>
          <a:prstGeom prst="rect">
            <a:avLst/>
          </a:prstGeom>
          <a:noFill/>
        </p:spPr>
        <p:txBody>
          <a:bodyPr wrap="none" rtlCol="0" anchor="t">
            <a:spAutoFit/>
          </a:bodyPr>
          <a:lstStyle/>
          <a:p>
            <a:pPr indent="0">
              <a:buNone/>
            </a:pPr>
            <a:r>
              <a:rPr lang="zh-CN" b="1">
                <a:solidFill>
                  <a:srgbClr val="000000"/>
                </a:solidFill>
                <a:latin typeface="Arial" panose="020B0604020202020204" pitchFamily="34" charset="0"/>
                <a:ea typeface="微软雅黑" panose="020B0503020204020204" charset="-122"/>
                <a:sym typeface="+mn-ea"/>
              </a:rPr>
              <a:t>我要吐槽</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24443" y="436359"/>
            <a:ext cx="2989580" cy="337185"/>
          </a:xfrm>
          <a:prstGeom prst="rect">
            <a:avLst/>
          </a:prstGeom>
          <a:noFill/>
        </p:spPr>
        <p:txBody>
          <a:bodyPr wrap="none" rtlCol="0">
            <a:spAutoFit/>
          </a:bodyPr>
          <a:lstStyle/>
          <a:p>
            <a:pPr algn="ctr"/>
            <a:r>
              <a:rPr lang="zh-CN" altLang="en-US" sz="1600" b="1" dirty="0">
                <a:sym typeface="+mn-ea"/>
              </a:rPr>
              <a:t>案例概述</a:t>
            </a:r>
            <a:r>
              <a:rPr lang="en-US" altLang="zh-CN" sz="1600" b="1" dirty="0">
                <a:sym typeface="+mn-ea"/>
              </a:rPr>
              <a:t>——</a:t>
            </a:r>
            <a:r>
              <a:rPr lang="zh-CN" altLang="en-US" sz="1600" b="1">
                <a:sym typeface="+mn-ea"/>
              </a:rPr>
              <a:t>用户产品需求调研</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8"/>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74130" y="378460"/>
            <a:ext cx="2379980" cy="337185"/>
          </a:xfrm>
          <a:prstGeom prst="rect">
            <a:avLst/>
          </a:prstGeom>
          <a:noFill/>
        </p:spPr>
        <p:txBody>
          <a:bodyPr wrap="none" rtlCol="0">
            <a:spAutoFit/>
          </a:bodyPr>
          <a:lstStyle/>
          <a:p>
            <a:r>
              <a:rPr lang="zh-CN" altLang="en-US" sz="1600" b="1"/>
              <a:t>柒家体验官</a:t>
            </a:r>
            <a:r>
              <a:rPr lang="en-US" altLang="zh-CN" sz="1600" b="1"/>
              <a:t>——</a:t>
            </a:r>
            <a:r>
              <a:rPr lang="zh-CN" altLang="en-US" sz="1600" b="1"/>
              <a:t>问题维度</a:t>
            </a:r>
          </a:p>
        </p:txBody>
      </p:sp>
      <p:graphicFrame>
        <p:nvGraphicFramePr>
          <p:cNvPr id="15" name="表格 14"/>
          <p:cNvGraphicFramePr/>
          <p:nvPr>
            <p:custDataLst>
              <p:tags r:id="rId1"/>
            </p:custDataLst>
          </p:nvPr>
        </p:nvGraphicFramePr>
        <p:xfrm>
          <a:off x="194310" y="773430"/>
          <a:ext cx="5158740" cy="4729480"/>
        </p:xfrm>
        <a:graphic>
          <a:graphicData uri="http://schemas.openxmlformats.org/drawingml/2006/table">
            <a:tbl>
              <a:tblPr firstRow="1" bandRow="1">
                <a:tableStyleId>{5C22544A-7EE6-4342-B048-85BDC9FD1C3A}</a:tableStyleId>
              </a:tblPr>
              <a:tblGrid>
                <a:gridCol w="3359150">
                  <a:extLst>
                    <a:ext uri="{9D8B030D-6E8A-4147-A177-3AD203B41FA5}">
                      <a16:colId xmlns:a16="http://schemas.microsoft.com/office/drawing/2014/main" val="20000"/>
                    </a:ext>
                  </a:extLst>
                </a:gridCol>
                <a:gridCol w="1799590">
                  <a:extLst>
                    <a:ext uri="{9D8B030D-6E8A-4147-A177-3AD203B41FA5}">
                      <a16:colId xmlns:a16="http://schemas.microsoft.com/office/drawing/2014/main" val="20001"/>
                    </a:ext>
                  </a:extLst>
                </a:gridCol>
              </a:tblGrid>
              <a:tr h="197485">
                <a:tc>
                  <a:txBody>
                    <a:bodyPr/>
                    <a:lstStyle/>
                    <a:p>
                      <a:pPr indent="0" algn="ctr">
                        <a:buNone/>
                      </a:pPr>
                      <a:r>
                        <a:rPr lang="zh-CN" sz="1000" b="1">
                          <a:solidFill>
                            <a:srgbClr val="000000"/>
                          </a:solidFill>
                          <a:latin typeface="Arial" panose="020B0604020202020204" pitchFamily="34" charset="0"/>
                          <a:ea typeface="微软雅黑" panose="020B0503020204020204" charset="-122"/>
                        </a:rPr>
                        <a:t>调查内容</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zh-CN" sz="1000" b="1">
                          <a:solidFill>
                            <a:srgbClr val="000000"/>
                          </a:solidFill>
                          <a:latin typeface="Arial" panose="020B0604020202020204" pitchFamily="34" charset="0"/>
                          <a:ea typeface="微软雅黑" panose="020B0503020204020204" charset="-122"/>
                        </a:rPr>
                        <a:t>调查目的</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196850">
                <a:tc gridSpan="2">
                  <a:txBody>
                    <a:bodyPr/>
                    <a:lstStyle/>
                    <a:p>
                      <a:pPr indent="0">
                        <a:buNone/>
                      </a:pPr>
                      <a:r>
                        <a:rPr lang="zh-CN" sz="1000" b="1">
                          <a:solidFill>
                            <a:srgbClr val="000000"/>
                          </a:solidFill>
                          <a:latin typeface="Arial" panose="020B0604020202020204" pitchFamily="34" charset="0"/>
                          <a:ea typeface="微软雅黑" panose="020B0503020204020204" charset="-122"/>
                        </a:rPr>
                        <a:t>一、新品推荐</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35280">
                <a:tc>
                  <a:txBody>
                    <a:bodyPr/>
                    <a:lstStyle/>
                    <a:p>
                      <a:pPr indent="0">
                        <a:buNone/>
                      </a:pPr>
                      <a:r>
                        <a:rPr lang="zh-CN" sz="1000" b="0">
                          <a:solidFill>
                            <a:srgbClr val="000000"/>
                          </a:solidFill>
                          <a:latin typeface="Arial" panose="020B0604020202020204" pitchFamily="34" charset="0"/>
                          <a:ea typeface="微软雅黑" panose="020B0503020204020204" charset="-122"/>
                        </a:rPr>
                        <a:t>1.购买食品时，你会比较倾向于哪种类型的？（例如糕点面包 速食 速食 轻食 冲泡食品等）</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了解用户喜爱的产品类型、口味、以及对地方美食开发建议</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180">
                <a:tc>
                  <a:txBody>
                    <a:bodyPr/>
                    <a:lstStyle/>
                    <a:p>
                      <a:pPr indent="0">
                        <a:buNone/>
                      </a:pPr>
                      <a:r>
                        <a:rPr lang="zh-CN" sz="1000" b="0">
                          <a:solidFill>
                            <a:srgbClr val="000000"/>
                          </a:solidFill>
                          <a:latin typeface="Arial" panose="020B0604020202020204" pitchFamily="34" charset="0"/>
                          <a:ea typeface="微软雅黑" panose="020B0503020204020204" charset="-122"/>
                        </a:rPr>
                        <a:t>2.平时的口味偏好？（噬辣星人、来点酸的、万味皆可……）</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3"/>
                  </a:ext>
                </a:extLst>
              </a:tr>
              <a:tr h="335915">
                <a:tc>
                  <a:txBody>
                    <a:bodyPr/>
                    <a:lstStyle/>
                    <a:p>
                      <a:pPr indent="0">
                        <a:buNone/>
                      </a:pPr>
                      <a:r>
                        <a:rPr lang="zh-CN" sz="1000" b="0">
                          <a:solidFill>
                            <a:srgbClr val="000000"/>
                          </a:solidFill>
                          <a:latin typeface="Arial" panose="020B0604020202020204" pitchFamily="34" charset="0"/>
                          <a:ea typeface="微软雅黑" panose="020B0503020204020204" charset="-122"/>
                        </a:rPr>
                        <a:t>3.有没有特别想在柒家吃到的食品？或者特别推荐我们开发的？（也许念念不忘，就会有回响哦）</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196850">
                <a:tc gridSpan="2">
                  <a:txBody>
                    <a:bodyPr/>
                    <a:lstStyle/>
                    <a:p>
                      <a:pPr indent="0">
                        <a:buNone/>
                      </a:pPr>
                      <a:r>
                        <a:rPr lang="zh-CN" sz="1000" b="1">
                          <a:solidFill>
                            <a:srgbClr val="000000"/>
                          </a:solidFill>
                          <a:latin typeface="Arial" panose="020B0604020202020204" pitchFamily="34" charset="0"/>
                          <a:ea typeface="微软雅黑" panose="020B0503020204020204" charset="-122"/>
                        </a:rPr>
                        <a:t>二、产品建议</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5"/>
                  </a:ext>
                </a:extLst>
              </a:tr>
              <a:tr h="299085">
                <a:tc>
                  <a:txBody>
                    <a:bodyPr/>
                    <a:lstStyle/>
                    <a:p>
                      <a:pPr indent="0">
                        <a:buNone/>
                      </a:pPr>
                      <a:r>
                        <a:rPr lang="zh-CN" sz="1000" b="0">
                          <a:solidFill>
                            <a:srgbClr val="000000"/>
                          </a:solidFill>
                          <a:latin typeface="Arial" panose="020B0604020202020204" pitchFamily="34" charset="0"/>
                          <a:ea typeface="微软雅黑" panose="020B0503020204020204" charset="-122"/>
                        </a:rPr>
                        <a:t>1.最喜欢哪款产品？我们特别想知道它是靠什么魅力征服你的。</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了解用户喜爱的品牌产品及原因；</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97485">
                <a:tc>
                  <a:txBody>
                    <a:bodyPr/>
                    <a:lstStyle/>
                    <a:p>
                      <a:pPr indent="0">
                        <a:buNone/>
                      </a:pPr>
                      <a:r>
                        <a:rPr lang="zh-CN" sz="1000" b="0">
                          <a:solidFill>
                            <a:srgbClr val="000000"/>
                          </a:solidFill>
                          <a:latin typeface="Arial" panose="020B0604020202020204" pitchFamily="34" charset="0"/>
                          <a:ea typeface="微软雅黑" panose="020B0503020204020204" charset="-122"/>
                        </a:rPr>
                        <a:t>2.有没有因为柒家才选择尝试的产品？</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7"/>
                  </a:ext>
                </a:extLst>
              </a:tr>
              <a:tr h="196850">
                <a:tc>
                  <a:txBody>
                    <a:bodyPr/>
                    <a:lstStyle/>
                    <a:p>
                      <a:pPr indent="0">
                        <a:buNone/>
                      </a:pPr>
                      <a:r>
                        <a:rPr lang="zh-CN" sz="1000" b="0">
                          <a:solidFill>
                            <a:srgbClr val="000000"/>
                          </a:solidFill>
                          <a:latin typeface="Arial" panose="020B0604020202020204" pitchFamily="34" charset="0"/>
                          <a:ea typeface="微软雅黑" panose="020B0503020204020204" charset="-122"/>
                        </a:rPr>
                        <a:t>3.和我们的产品之间有没有发生过难忘的故事？</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8"/>
                  </a:ext>
                </a:extLst>
              </a:tr>
              <a:tr h="197485">
                <a:tc gridSpan="2">
                  <a:txBody>
                    <a:bodyPr/>
                    <a:lstStyle/>
                    <a:p>
                      <a:pPr indent="0">
                        <a:buNone/>
                      </a:pPr>
                      <a:r>
                        <a:rPr lang="zh-CN" sz="1000" b="1">
                          <a:solidFill>
                            <a:srgbClr val="000000"/>
                          </a:solidFill>
                          <a:latin typeface="Arial" panose="020B0604020202020204" pitchFamily="34" charset="0"/>
                          <a:ea typeface="微软雅黑" panose="020B0503020204020204" charset="-122"/>
                        </a:rPr>
                        <a:t>三、产品周边</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9"/>
                  </a:ext>
                </a:extLst>
              </a:tr>
              <a:tr h="297815">
                <a:tc>
                  <a:txBody>
                    <a:bodyPr/>
                    <a:lstStyle/>
                    <a:p>
                      <a:pPr indent="0">
                        <a:buNone/>
                      </a:pPr>
                      <a:r>
                        <a:rPr lang="zh-CN" sz="1000" b="0">
                          <a:solidFill>
                            <a:srgbClr val="000000"/>
                          </a:solidFill>
                          <a:latin typeface="Arial" panose="020B0604020202020204" pitchFamily="34" charset="0"/>
                          <a:ea typeface="微软雅黑" panose="020B0503020204020204" charset="-122"/>
                        </a:rPr>
                        <a:t>1.有什么喜欢的主题希望我们可以运用到周边的设计上？</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p>
                      <a:pPr indent="0" algn="ctr">
                        <a:buNone/>
                      </a:pPr>
                      <a:r>
                        <a:rPr lang="zh-CN" sz="1000" b="1">
                          <a:solidFill>
                            <a:srgbClr val="FF0000"/>
                          </a:solidFill>
                          <a:latin typeface="Arial" panose="020B0604020202020204" pitchFamily="34" charset="0"/>
                          <a:ea typeface="微软雅黑" panose="020B0503020204020204" charset="-122"/>
                        </a:rPr>
                        <a:t>结合用户对品牌周边产品的需求，提供开发依据以及了解用户希望或者周边的渠道</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7485">
                <a:tc>
                  <a:txBody>
                    <a:bodyPr/>
                    <a:lstStyle/>
                    <a:p>
                      <a:pPr indent="0">
                        <a:buNone/>
                      </a:pPr>
                      <a:r>
                        <a:rPr lang="zh-CN" sz="1000" b="0">
                          <a:solidFill>
                            <a:srgbClr val="000000"/>
                          </a:solidFill>
                          <a:latin typeface="Arial" panose="020B0604020202020204" pitchFamily="34" charset="0"/>
                          <a:ea typeface="微软雅黑" panose="020B0503020204020204" charset="-122"/>
                        </a:rPr>
                        <a:t>2.会比较喜欢什么品类的周边呢？（如包包，杯子）</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11"/>
                  </a:ext>
                </a:extLst>
              </a:tr>
              <a:tr h="297815">
                <a:tc>
                  <a:txBody>
                    <a:bodyPr/>
                    <a:lstStyle/>
                    <a:p>
                      <a:pPr indent="0">
                        <a:buNone/>
                      </a:pPr>
                      <a:r>
                        <a:rPr lang="zh-CN" sz="1000" b="0">
                          <a:solidFill>
                            <a:srgbClr val="000000"/>
                          </a:solidFill>
                          <a:latin typeface="Arial" panose="020B0604020202020204" pitchFamily="34" charset="0"/>
                          <a:ea typeface="微软雅黑" panose="020B0503020204020204" charset="-122"/>
                        </a:rPr>
                        <a:t>3.除了积分兑换外 ，你希望还可以有哪些得到周边的方式？</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12"/>
                  </a:ext>
                </a:extLst>
              </a:tr>
              <a:tr h="196850">
                <a:tc>
                  <a:txBody>
                    <a:bodyPr/>
                    <a:lstStyle/>
                    <a:p>
                      <a:pPr indent="0">
                        <a:buNone/>
                      </a:pPr>
                      <a:r>
                        <a:rPr lang="zh-CN" sz="1000" b="0">
                          <a:solidFill>
                            <a:srgbClr val="000000"/>
                          </a:solidFill>
                          <a:latin typeface="Arial" panose="020B0604020202020204" pitchFamily="34" charset="0"/>
                          <a:ea typeface="微软雅黑" panose="020B0503020204020204" charset="-122"/>
                        </a:rPr>
                        <a:t>4.有什么觉得很有意义的周边，推荐我们开发？</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3"/>
                  </a:ext>
                </a:extLst>
              </a:tr>
              <a:tr h="197485">
                <a:tc gridSpan="2">
                  <a:txBody>
                    <a:bodyPr/>
                    <a:lstStyle/>
                    <a:p>
                      <a:pPr indent="0">
                        <a:buNone/>
                      </a:pPr>
                      <a:r>
                        <a:rPr lang="zh-CN" sz="1000" b="1">
                          <a:solidFill>
                            <a:srgbClr val="000000"/>
                          </a:solidFill>
                          <a:latin typeface="Arial" panose="020B0604020202020204" pitchFamily="34" charset="0"/>
                          <a:ea typeface="微软雅黑" panose="020B0503020204020204" charset="-122"/>
                        </a:rPr>
                        <a:t>四、食品安全</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4"/>
                  </a:ext>
                </a:extLst>
              </a:tr>
              <a:tr h="420370">
                <a:tc>
                  <a:txBody>
                    <a:bodyPr/>
                    <a:lstStyle/>
                    <a:p>
                      <a:pPr indent="0">
                        <a:buNone/>
                      </a:pPr>
                      <a:r>
                        <a:rPr lang="zh-CN" sz="1000" b="0">
                          <a:solidFill>
                            <a:srgbClr val="000000"/>
                          </a:solidFill>
                          <a:latin typeface="Arial" panose="020B0604020202020204" pitchFamily="34" charset="0"/>
                          <a:ea typeface="微软雅黑" panose="020B0503020204020204" charset="-122"/>
                        </a:rPr>
                        <a:t>1.在选购产品时，希望哪些方面可以通过包装就能直接了解到？（比如可以直接看到里面产品的形状颜色等）</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了解用户对品牌产品食品重视程度，以及关心点是什么？</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5915">
                <a:tc>
                  <a:txBody>
                    <a:bodyPr/>
                    <a:lstStyle/>
                    <a:p>
                      <a:pPr indent="0">
                        <a:buNone/>
                      </a:pPr>
                      <a:r>
                        <a:rPr lang="zh-CN" sz="1000" b="0">
                          <a:solidFill>
                            <a:srgbClr val="000000"/>
                          </a:solidFill>
                          <a:latin typeface="Arial" panose="020B0604020202020204" pitchFamily="34" charset="0"/>
                          <a:ea typeface="微软雅黑" panose="020B0503020204020204" charset="-122"/>
                        </a:rPr>
                        <a:t>2.希望在我们的平台上看到食品安全哪些方面的呈现？（如生产流程，相关资质等）</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16"/>
                  </a:ext>
                </a:extLst>
              </a:tr>
              <a:tr h="335280">
                <a:tc>
                  <a:txBody>
                    <a:bodyPr/>
                    <a:lstStyle/>
                    <a:p>
                      <a:pPr indent="0">
                        <a:buNone/>
                      </a:pPr>
                      <a:r>
                        <a:rPr lang="zh-CN" sz="1000" b="0">
                          <a:solidFill>
                            <a:srgbClr val="000000"/>
                          </a:solidFill>
                          <a:latin typeface="Arial" panose="020B0604020202020204" pitchFamily="34" charset="0"/>
                          <a:ea typeface="微软雅黑" panose="020B0503020204020204" charset="-122"/>
                        </a:rPr>
                        <a:t>3.你希望了解的产品安全方面相关？（或许我们会专门出一期为您解答）</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7"/>
                  </a:ext>
                </a:extLst>
              </a:tr>
            </a:tbl>
          </a:graphicData>
        </a:graphic>
      </p:graphicFrame>
      <p:graphicFrame>
        <p:nvGraphicFramePr>
          <p:cNvPr id="17" name="表格 16"/>
          <p:cNvGraphicFramePr/>
          <p:nvPr>
            <p:custDataLst>
              <p:tags r:id="rId2"/>
            </p:custDataLst>
          </p:nvPr>
        </p:nvGraphicFramePr>
        <p:xfrm>
          <a:off x="5450205" y="773430"/>
          <a:ext cx="4695825" cy="3862070"/>
        </p:xfrm>
        <a:graphic>
          <a:graphicData uri="http://schemas.openxmlformats.org/drawingml/2006/table">
            <a:tbl>
              <a:tblPr firstRow="1" bandRow="1">
                <a:tableStyleId>{5C22544A-7EE6-4342-B048-85BDC9FD1C3A}</a:tableStyleId>
              </a:tblPr>
              <a:tblGrid>
                <a:gridCol w="3058160">
                  <a:extLst>
                    <a:ext uri="{9D8B030D-6E8A-4147-A177-3AD203B41FA5}">
                      <a16:colId xmlns:a16="http://schemas.microsoft.com/office/drawing/2014/main" val="20000"/>
                    </a:ext>
                  </a:extLst>
                </a:gridCol>
                <a:gridCol w="1637665">
                  <a:extLst>
                    <a:ext uri="{9D8B030D-6E8A-4147-A177-3AD203B41FA5}">
                      <a16:colId xmlns:a16="http://schemas.microsoft.com/office/drawing/2014/main" val="20001"/>
                    </a:ext>
                  </a:extLst>
                </a:gridCol>
              </a:tblGrid>
              <a:tr h="232410">
                <a:tc>
                  <a:txBody>
                    <a:bodyPr/>
                    <a:lstStyle/>
                    <a:p>
                      <a:pPr indent="0" algn="ctr">
                        <a:buNone/>
                      </a:pPr>
                      <a:r>
                        <a:rPr lang="zh-CN" sz="1000" b="1">
                          <a:solidFill>
                            <a:srgbClr val="000000"/>
                          </a:solidFill>
                          <a:latin typeface="Arial" panose="020B0604020202020204" pitchFamily="34" charset="0"/>
                          <a:ea typeface="微软雅黑" panose="020B0503020204020204" charset="-122"/>
                        </a:rPr>
                        <a:t>调查内容</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zh-CN" sz="1000" b="1">
                          <a:solidFill>
                            <a:srgbClr val="000000"/>
                          </a:solidFill>
                          <a:latin typeface="Arial" panose="020B0604020202020204" pitchFamily="34" charset="0"/>
                          <a:ea typeface="微软雅黑" panose="020B0503020204020204" charset="-122"/>
                        </a:rPr>
                        <a:t>调查目的</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180340">
                <a:tc gridSpan="2">
                  <a:txBody>
                    <a:bodyPr/>
                    <a:lstStyle/>
                    <a:p>
                      <a:pPr indent="0">
                        <a:buNone/>
                      </a:pPr>
                      <a:r>
                        <a:rPr lang="zh-CN" sz="1000" b="1">
                          <a:solidFill>
                            <a:srgbClr val="000000"/>
                          </a:solidFill>
                          <a:latin typeface="Arial" panose="020B0604020202020204" pitchFamily="34" charset="0"/>
                          <a:ea typeface="微软雅黑" panose="020B0503020204020204" charset="-122"/>
                        </a:rPr>
                        <a:t>五、店铺体验</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180340">
                <a:tc>
                  <a:txBody>
                    <a:bodyPr/>
                    <a:lstStyle/>
                    <a:p>
                      <a:pPr indent="0">
                        <a:buNone/>
                      </a:pPr>
                      <a:r>
                        <a:rPr lang="zh-CN" sz="1000" b="0">
                          <a:solidFill>
                            <a:srgbClr val="000000"/>
                          </a:solidFill>
                          <a:latin typeface="Arial" panose="020B0604020202020204" pitchFamily="34" charset="0"/>
                          <a:ea typeface="微软雅黑" panose="020B0503020204020204" charset="-122"/>
                        </a:rPr>
                        <a:t>1.现在店铺带给你的体验感如何？</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1">
                          <a:solidFill>
                            <a:srgbClr val="FF0000"/>
                          </a:solidFill>
                          <a:latin typeface="Arial" panose="020B0604020202020204" pitchFamily="34" charset="0"/>
                          <a:ea typeface="微软雅黑" panose="020B0503020204020204" charset="-122"/>
                        </a:rPr>
                        <a:t>了解消费者对目前营销链路、营销活动的满意度；以及希望优化的地方</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340">
                <a:tc>
                  <a:txBody>
                    <a:bodyPr/>
                    <a:lstStyle/>
                    <a:p>
                      <a:pPr indent="0">
                        <a:buNone/>
                      </a:pPr>
                      <a:r>
                        <a:rPr lang="zh-CN" sz="1000" b="0">
                          <a:solidFill>
                            <a:srgbClr val="000000"/>
                          </a:solidFill>
                          <a:latin typeface="Arial" panose="020B0604020202020204" pitchFamily="34" charset="0"/>
                          <a:ea typeface="微软雅黑" panose="020B0503020204020204" charset="-122"/>
                        </a:rPr>
                        <a:t>2.在现有的基础上，还希望我们增加哪些服务？</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3"/>
                  </a:ext>
                </a:extLst>
              </a:tr>
              <a:tr h="302260">
                <a:tc>
                  <a:txBody>
                    <a:bodyPr/>
                    <a:lstStyle/>
                    <a:p>
                      <a:pPr indent="0">
                        <a:buNone/>
                      </a:pPr>
                      <a:r>
                        <a:rPr lang="zh-CN" sz="1000" b="0">
                          <a:solidFill>
                            <a:srgbClr val="000000"/>
                          </a:solidFill>
                          <a:latin typeface="Arial" panose="020B0604020202020204" pitchFamily="34" charset="0"/>
                          <a:ea typeface="微软雅黑" panose="020B0503020204020204" charset="-122"/>
                        </a:rPr>
                        <a:t>3.你更期待店铺的活动是？（如试吃，消费积分兑换，满赠，优惠券，买家秀等）</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338455">
                <a:tc gridSpan="2">
                  <a:txBody>
                    <a:bodyPr/>
                    <a:lstStyle/>
                    <a:p>
                      <a:pPr indent="0">
                        <a:buNone/>
                      </a:pPr>
                      <a:r>
                        <a:rPr lang="zh-CN" sz="1000" b="1">
                          <a:solidFill>
                            <a:srgbClr val="000000"/>
                          </a:solidFill>
                          <a:latin typeface="Arial" panose="020B0604020202020204" pitchFamily="34" charset="0"/>
                          <a:ea typeface="微软雅黑" panose="020B0503020204020204" charset="-122"/>
                        </a:rPr>
                        <a:t>六、社群活动（社群：志同道合柒家人的聚集之地，品牌动态、品牌活动、专属福利都能第一时间在这里知晓。）</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5"/>
                  </a:ext>
                </a:extLst>
              </a:tr>
              <a:tr h="259715">
                <a:tc>
                  <a:txBody>
                    <a:bodyPr/>
                    <a:lstStyle/>
                    <a:p>
                      <a:pPr indent="0">
                        <a:buNone/>
                      </a:pPr>
                      <a:r>
                        <a:rPr lang="zh-CN" sz="1000" b="0">
                          <a:solidFill>
                            <a:srgbClr val="000000"/>
                          </a:solidFill>
                          <a:latin typeface="Arial" panose="020B0604020202020204" pitchFamily="34" charset="0"/>
                          <a:ea typeface="微软雅黑" panose="020B0503020204020204" charset="-122"/>
                        </a:rPr>
                        <a:t>1.你会愿意加入社群吗？</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了解用户对品牌社群参与度，以及对社群内容玩法的想法</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8445">
                <a:tc>
                  <a:txBody>
                    <a:bodyPr/>
                    <a:lstStyle/>
                    <a:p>
                      <a:pPr indent="0">
                        <a:buNone/>
                      </a:pPr>
                      <a:r>
                        <a:rPr lang="zh-CN" sz="1000" b="0">
                          <a:solidFill>
                            <a:srgbClr val="000000"/>
                          </a:solidFill>
                          <a:latin typeface="Arial" panose="020B0604020202020204" pitchFamily="34" charset="0"/>
                          <a:ea typeface="微软雅黑" panose="020B0503020204020204" charset="-122"/>
                        </a:rPr>
                        <a:t>2.你在社群里吗？有什么感受想要分享？</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7"/>
                  </a:ext>
                </a:extLst>
              </a:tr>
              <a:tr h="259080">
                <a:tc>
                  <a:txBody>
                    <a:bodyPr/>
                    <a:lstStyle/>
                    <a:p>
                      <a:pPr indent="0">
                        <a:buNone/>
                      </a:pPr>
                      <a:r>
                        <a:rPr lang="zh-CN" sz="1000" b="0">
                          <a:solidFill>
                            <a:srgbClr val="000000"/>
                          </a:solidFill>
                          <a:latin typeface="Arial" panose="020B0604020202020204" pitchFamily="34" charset="0"/>
                          <a:ea typeface="微软雅黑" panose="020B0503020204020204" charset="-122"/>
                        </a:rPr>
                        <a:t>3.社群的日常活动，你希望有哪些？</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8"/>
                  </a:ext>
                </a:extLst>
              </a:tr>
              <a:tr h="258445">
                <a:tc>
                  <a:txBody>
                    <a:bodyPr/>
                    <a:lstStyle/>
                    <a:p>
                      <a:pPr indent="0">
                        <a:buNone/>
                      </a:pPr>
                      <a:r>
                        <a:rPr lang="zh-CN" sz="1000" b="0">
                          <a:solidFill>
                            <a:srgbClr val="000000"/>
                          </a:solidFill>
                          <a:latin typeface="Arial" panose="020B0604020202020204" pitchFamily="34" charset="0"/>
                          <a:ea typeface="微软雅黑" panose="020B0503020204020204" charset="-122"/>
                        </a:rPr>
                        <a:t>4.你希望有什么会员体验可以参与？</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09"/>
                  </a:ext>
                </a:extLst>
              </a:tr>
              <a:tr h="312420">
                <a:tc>
                  <a:txBody>
                    <a:bodyPr/>
                    <a:lstStyle/>
                    <a:p>
                      <a:pPr indent="0">
                        <a:buNone/>
                      </a:pPr>
                      <a:r>
                        <a:rPr lang="zh-CN" sz="1000" b="0">
                          <a:solidFill>
                            <a:srgbClr val="000000"/>
                          </a:solidFill>
                          <a:latin typeface="Arial" panose="020B0604020202020204" pitchFamily="34" charset="0"/>
                          <a:ea typeface="微软雅黑" panose="020B0503020204020204" charset="-122"/>
                        </a:rPr>
                        <a:t>5.如果我们举办线下活动你会想参加吗？如果举办，你更倾向什么形式的？</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0"/>
                  </a:ext>
                </a:extLst>
              </a:tr>
              <a:tr h="180340">
                <a:tc gridSpan="2">
                  <a:txBody>
                    <a:bodyPr/>
                    <a:lstStyle/>
                    <a:p>
                      <a:pPr indent="0">
                        <a:buNone/>
                      </a:pPr>
                      <a:r>
                        <a:rPr lang="zh-CN" sz="1000" b="1">
                          <a:solidFill>
                            <a:srgbClr val="000000"/>
                          </a:solidFill>
                          <a:latin typeface="Arial" panose="020B0604020202020204" pitchFamily="34" charset="0"/>
                          <a:ea typeface="微软雅黑" panose="020B0503020204020204" charset="-122"/>
                        </a:rPr>
                        <a:t>七、我要吐槽</a:t>
                      </a:r>
                      <a:endParaRPr lang="zh-CN" altLang="en-US" sz="10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1"/>
                  </a:ext>
                </a:extLst>
              </a:tr>
              <a:tr h="267970">
                <a:tc>
                  <a:txBody>
                    <a:bodyPr/>
                    <a:lstStyle/>
                    <a:p>
                      <a:pPr indent="0">
                        <a:buNone/>
                      </a:pPr>
                      <a:r>
                        <a:rPr lang="zh-CN" sz="1000" b="0">
                          <a:solidFill>
                            <a:srgbClr val="000000"/>
                          </a:solidFill>
                          <a:latin typeface="Arial" panose="020B0604020202020204" pitchFamily="34" charset="0"/>
                          <a:ea typeface="微软雅黑" panose="020B0503020204020204" charset="-122"/>
                        </a:rPr>
                        <a:t>1.哪款产品还有进步空间？你的意见可以让它变更好。</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1">
                          <a:solidFill>
                            <a:srgbClr val="FF0000"/>
                          </a:solidFill>
                          <a:latin typeface="Arial" panose="020B0604020202020204" pitchFamily="34" charset="0"/>
                          <a:ea typeface="微软雅黑" panose="020B0503020204020204" charset="-122"/>
                        </a:rPr>
                        <a:t>了解用户对品牌产品不足点的反馈</a:t>
                      </a:r>
                      <a:endParaRPr lang="zh-CN" altLang="en-US" sz="1000" b="1">
                        <a:solidFill>
                          <a:srgbClr val="FF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7335">
                <a:tc>
                  <a:txBody>
                    <a:bodyPr/>
                    <a:lstStyle/>
                    <a:p>
                      <a:pPr indent="0">
                        <a:buNone/>
                      </a:pPr>
                      <a:r>
                        <a:rPr lang="zh-CN" sz="1000" b="0">
                          <a:solidFill>
                            <a:srgbClr val="000000"/>
                          </a:solidFill>
                          <a:latin typeface="Arial" panose="020B0604020202020204" pitchFamily="34" charset="0"/>
                          <a:ea typeface="微软雅黑" panose="020B0503020204020204" charset="-122"/>
                        </a:rPr>
                        <a:t>2.哪些产品的包装还需要改进？ (期待你宝贵的意见）</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extLst>
                  <a:ext uri="{0D108BD9-81ED-4DB2-BD59-A6C34878D82A}">
                    <a16:rowId xmlns:a16="http://schemas.microsoft.com/office/drawing/2014/main" val="10013"/>
                  </a:ext>
                </a:extLst>
              </a:tr>
              <a:tr h="384175">
                <a:tc>
                  <a:txBody>
                    <a:bodyPr/>
                    <a:lstStyle/>
                    <a:p>
                      <a:pPr indent="0">
                        <a:buNone/>
                      </a:pPr>
                      <a:r>
                        <a:rPr lang="zh-CN" sz="1000" b="0">
                          <a:solidFill>
                            <a:srgbClr val="000000"/>
                          </a:solidFill>
                          <a:latin typeface="Arial" panose="020B0604020202020204" pitchFamily="34" charset="0"/>
                          <a:ea typeface="微软雅黑" panose="020B0503020204020204" charset="-122"/>
                        </a:rPr>
                        <a:t>3.希望还没有让你有过不好的体验感，如果曾经有过的话希望你能告诉我们，先向你表示歉意，我们会积极跟进调整。</a:t>
                      </a:r>
                      <a:endParaRPr lang="zh-CN" altLang="en-US" sz="10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RESET_TEXT" val="点击输入一段话&#10;建议不超过两行左右的内容"/>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diagram20200845_1*f*1"/>
  <p:tag name="KSO_WM_TEMPLATE_CATEGORY" val="diagram"/>
  <p:tag name="KSO_WM_TEMPLATE_INDEX" val="20200845"/>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430_2*m_h_i*1_2_1"/>
  <p:tag name="KSO_WM_TEMPLATE_CATEGORY" val="diagram"/>
  <p:tag name="KSO_WM_TEMPLATE_INDEX" val="16043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30_2*m_h_f*1_2_1"/>
  <p:tag name="KSO_WM_TEMPLATE_CATEGORY" val="diagram"/>
  <p:tag name="KSO_WM_TEMPLATE_INDEX" val="160430"/>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3_1"/>
  <p:tag name="KSO_WM_UNIT_ID" val="diagram160430_2*m_h_z*1_3_1"/>
  <p:tag name="KSO_WM_TEMPLATE_CATEGORY" val="diagram"/>
  <p:tag name="KSO_WM_TEMPLATE_INDEX" val="16043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430_2*m_h_i*1_3_2"/>
  <p:tag name="KSO_WM_TEMPLATE_CATEGORY" val="diagram"/>
  <p:tag name="KSO_WM_TEMPLATE_INDEX" val="16043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430_2*m_h_i*1_3_1"/>
  <p:tag name="KSO_WM_TEMPLATE_CATEGORY" val="diagram"/>
  <p:tag name="KSO_WM_TEMPLATE_INDEX" val="16043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430_2*m_h_f*1_3_1"/>
  <p:tag name="KSO_WM_TEMPLATE_CATEGORY" val="diagram"/>
  <p:tag name="KSO_WM_TEMPLATE_INDEX" val="160430"/>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0_2*m_h_a*1_1_1"/>
  <p:tag name="KSO_WM_TEMPLATE_CATEGORY" val="diagram"/>
  <p:tag name="KSO_WM_TEMPLATE_INDEX" val="16043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160430_2*m_h_a*1_2_1"/>
  <p:tag name="KSO_WM_TEMPLATE_CATEGORY" val="diagram"/>
  <p:tag name="KSO_WM_TEMPLATE_INDEX" val="16043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430_2*m_h_a*1_3_1"/>
  <p:tag name="KSO_WM_TEMPLATE_CATEGORY" val="diagram"/>
  <p:tag name="KSO_WM_TEMPLATE_INDEX" val="16043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24e254d7-8b59-430d-906f-d6fafb5dad92}"/>
  <p:tag name="TABLE_ENDDRAG_ORIGIN_RECT" val="406*372"/>
  <p:tag name="TABLE_ENDDRAG_RECT" val="14*66*406*37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45_1*i*1"/>
  <p:tag name="KSO_WM_TEMPLATE_CATEGORY" val="diagram"/>
  <p:tag name="KSO_WM_TEMPLATE_INDEX" val="20200845"/>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d1912752-845e-48e3-af37-e349e8269c27}"/>
  <p:tag name="TABLE_ENDDRAG_ORIGIN_RECT" val="369*303"/>
  <p:tag name="TABLE_ENDDRAG_RECT" val="420*76*369*303"/>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bd1d10d1-0d6a-4d52-a6c9-e6ffff853cbb}"/>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0d5a0a37-874d-4a8e-a445-e066d8155c2d}"/>
  <p:tag name="TABLE_ENDDRAG_ORIGIN_RECT" val="365*374"/>
  <p:tag name="TABLE_ENDDRAG_RECT" val="21*65*365*374"/>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dfc4ea71-56a6-4575-9d32-a39bd9119f43}"/>
  <p:tag name="TABLE_ENDDRAG_ORIGIN_RECT" val="395*374"/>
  <p:tag name="TABLE_ENDDRAG_RECT" val="399*65*395*37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45_1*i*2"/>
  <p:tag name="KSO_WM_TEMPLATE_CATEGORY" val="diagram"/>
  <p:tag name="KSO_WM_TEMPLATE_INDEX" val="2020084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845_1*i*3"/>
  <p:tag name="KSO_WM_TEMPLATE_CATEGORY" val="diagram"/>
  <p:tag name="KSO_WM_TEMPLATE_INDEX" val="20200845"/>
  <p:tag name="KSO_WM_UNIT_LAYERLEVEL" val="1"/>
  <p:tag name="KSO_WM_TAG_VERSION" val="1.0"/>
  <p:tag name="KSO_WM_BEAUTIFY_FLAG" val="#wm#"/>
  <p:tag name="KSO_WM_UNIT_TYPE" val="i"/>
  <p:tag name="KSO_WM_UNIT_INDEX" val="3"/>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430_2*m_h_i*1_1_2"/>
  <p:tag name="KSO_WM_TEMPLATE_CATEGORY" val="diagram"/>
  <p:tag name="KSO_WM_TEMPLATE_INDEX" val="16043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430_2*m_h_i*1_1_1"/>
  <p:tag name="KSO_WM_TEMPLATE_CATEGORY" val="diagram"/>
  <p:tag name="KSO_WM_TEMPLATE_INDEX" val="160430"/>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430_2*m_h_f*1_1_1"/>
  <p:tag name="KSO_WM_TEMPLATE_CATEGORY" val="diagram"/>
  <p:tag name="KSO_WM_TEMPLATE_INDEX" val="160430"/>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160430_2*m_h_z*1_2_1"/>
  <p:tag name="KSO_WM_TEMPLATE_CATEGORY" val="diagram"/>
  <p:tag name="KSO_WM_TEMPLATE_INDEX" val="16043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430_2*m_h_i*1_2_2"/>
  <p:tag name="KSO_WM_TEMPLATE_CATEGORY" val="diagram"/>
  <p:tag name="KSO_WM_TEMPLATE_INDEX" val="16043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2191</Words>
  <Application>Microsoft Office PowerPoint</Application>
  <PresentationFormat>自定义</PresentationFormat>
  <Paragraphs>189</Paragraphs>
  <Slides>19</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-apple-system</vt:lpstr>
      <vt:lpstr>等线</vt:lpstr>
      <vt:lpstr>微软雅黑</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Liang</cp:lastModifiedBy>
  <cp:revision>528</cp:revision>
  <dcterms:created xsi:type="dcterms:W3CDTF">2019-12-22T05:53:00Z</dcterms:created>
  <dcterms:modified xsi:type="dcterms:W3CDTF">2021-10-09T02:01:49Z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6CC65104E83A4AC7BBD7727573353B97</vt:lpwstr>
  </property>
</Properties>
</file>