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media/image1.svg" ContentType="image/svg+xml"/>
  <Override PartName="/ppt/media/image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283" r:id="rId3"/>
    <p:sldId id="2668" r:id="rId5"/>
    <p:sldId id="2682" r:id="rId6"/>
    <p:sldId id="2684" r:id="rId7"/>
    <p:sldId id="2721" r:id="rId8"/>
    <p:sldId id="2686" r:id="rId9"/>
    <p:sldId id="2687" r:id="rId10"/>
    <p:sldId id="2719" r:id="rId11"/>
    <p:sldId id="2690" r:id="rId12"/>
    <p:sldId id="2667" r:id="rId13"/>
    <p:sldId id="2670" r:id="rId14"/>
    <p:sldId id="2675" r:id="rId15"/>
    <p:sldId id="2676" r:id="rId16"/>
    <p:sldId id="2677"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o jun"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AD3A"/>
    <a:srgbClr val="F3AA2C"/>
    <a:srgbClr val="F3AA3C"/>
    <a:srgbClr val="F2A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00"/>
    <p:restoredTop sz="69774"/>
  </p:normalViewPr>
  <p:slideViewPr>
    <p:cSldViewPr snapToGrid="0" snapToObjects="1">
      <p:cViewPr varScale="1">
        <p:scale>
          <a:sx n="89" d="100"/>
          <a:sy n="89" d="100"/>
        </p:scale>
        <p:origin x="8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A796176-FFEA-4453-B3C5-86FCA4C8805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zh-CN" altLang="en-US"/>
        </a:p>
      </dgm:t>
    </dgm:pt>
    <dgm:pt modelId="{A7E2548B-AC32-4B01-BBFA-02F40C0F4EC3}">
      <dgm:prSet phldrT="[文本]" custT="1"/>
      <dgm:spPr/>
      <dgm:t>
        <a:bodyPr/>
        <a:lstStyle/>
        <a:p>
          <a:r>
            <a:rPr lang="zh-CN" altLang="en-US" sz="1600"/>
            <a:t>案例目标</a:t>
          </a:r>
          <a:endParaRPr lang="zh-CN" altLang="en-US" sz="1600" dirty="0"/>
        </a:p>
      </dgm:t>
    </dgm:pt>
    <dgm:pt modelId="{E4D0092D-1226-4D08-9799-2812B1B3A205}" cxnId="{6DA28C3E-4066-4121-A777-396E8AC56E95}" type="parTrans">
      <dgm:prSet/>
      <dgm:spPr/>
      <dgm:t>
        <a:bodyPr/>
        <a:lstStyle/>
        <a:p>
          <a:endParaRPr lang="zh-CN" altLang="en-US" sz="1600"/>
        </a:p>
      </dgm:t>
    </dgm:pt>
    <dgm:pt modelId="{28DDF60F-4746-4323-950A-660C2ED12F4C}" cxnId="{6DA28C3E-4066-4121-A777-396E8AC56E95}" type="sibTrans">
      <dgm:prSet/>
      <dgm:spPr/>
      <dgm:t>
        <a:bodyPr/>
        <a:lstStyle/>
        <a:p>
          <a:endParaRPr lang="zh-CN" altLang="en-US" sz="1600"/>
        </a:p>
      </dgm:t>
    </dgm:pt>
    <dgm:pt modelId="{6229A896-BA79-4F93-B4A4-52AF8D0E63B7}">
      <dgm:prSet phldrT="[文本]" custT="1"/>
      <dgm:spPr/>
      <dgm:t>
        <a:bodyPr/>
        <a:lstStyle/>
        <a:p>
          <a:r>
            <a:rPr lang="zh-CN" altLang="en-US" sz="1600"/>
            <a:t>案例关键词</a:t>
          </a:r>
          <a:endParaRPr lang="zh-CN" altLang="en-US" sz="1600" dirty="0"/>
        </a:p>
      </dgm:t>
    </dgm:pt>
    <dgm:pt modelId="{EDE61E28-8052-4A4A-BF9B-F66B384DF533}" cxnId="{540F4AF6-C377-45C5-A590-7CA2DAF93499}" type="parTrans">
      <dgm:prSet/>
      <dgm:spPr/>
      <dgm:t>
        <a:bodyPr/>
        <a:lstStyle/>
        <a:p>
          <a:endParaRPr lang="zh-CN" altLang="en-US" sz="1600"/>
        </a:p>
      </dgm:t>
    </dgm:pt>
    <dgm:pt modelId="{7165FF18-8236-4A4E-8431-4608C1BAE295}" cxnId="{540F4AF6-C377-45C5-A590-7CA2DAF93499}" type="sibTrans">
      <dgm:prSet/>
      <dgm:spPr/>
      <dgm:t>
        <a:bodyPr/>
        <a:lstStyle/>
        <a:p>
          <a:endParaRPr lang="zh-CN" altLang="en-US" sz="1600"/>
        </a:p>
      </dgm:t>
    </dgm:pt>
    <dgm:pt modelId="{ACC21E35-BE52-4B64-9CE3-EAFB2C2B911E}">
      <dgm:prSet phldrT="[文本]" custT="1"/>
      <dgm:spPr/>
      <dgm:t>
        <a:bodyPr/>
        <a:lstStyle/>
        <a:p>
          <a:r>
            <a:rPr lang="zh-CN" altLang="en-US" sz="1600" dirty="0"/>
            <a:t>案例中亮点及可复用的点</a:t>
          </a:r>
        </a:p>
      </dgm:t>
    </dgm:pt>
    <dgm:pt modelId="{5C958575-B741-4319-9217-20F3E98CD28B}" cxnId="{A98C5DC5-964A-4B38-9CEA-B18325772BEA}" type="parTrans">
      <dgm:prSet/>
      <dgm:spPr/>
      <dgm:t>
        <a:bodyPr/>
        <a:lstStyle/>
        <a:p>
          <a:endParaRPr lang="zh-CN" altLang="en-US" sz="1600"/>
        </a:p>
      </dgm:t>
    </dgm:pt>
    <dgm:pt modelId="{ED660174-D282-4491-8B21-ACACA759DF36}" cxnId="{A98C5DC5-964A-4B38-9CEA-B18325772BEA}" type="sibTrans">
      <dgm:prSet/>
      <dgm:spPr/>
      <dgm:t>
        <a:bodyPr/>
        <a:lstStyle/>
        <a:p>
          <a:endParaRPr lang="zh-CN" altLang="en-US" sz="1600"/>
        </a:p>
      </dgm:t>
    </dgm:pt>
    <dgm:pt modelId="{5BA5075A-9611-40EC-B66E-1C50AF866171}">
      <dgm:prSet phldrT="[文本]" custT="1"/>
      <dgm:spPr/>
      <dgm:t>
        <a:bodyPr/>
        <a:lstStyle/>
        <a:p>
          <a:r>
            <a:rPr lang="zh-CN" altLang="en-US" sz="1600" dirty="0"/>
            <a:t>针对案例的延伸思考</a:t>
          </a:r>
        </a:p>
      </dgm:t>
    </dgm:pt>
    <dgm:pt modelId="{752AA41A-2BAD-4D16-954A-DD9664E56ECB}" cxnId="{6812FF8E-3082-4F64-839F-77BEEBDD451D}" type="parTrans">
      <dgm:prSet/>
      <dgm:spPr/>
      <dgm:t>
        <a:bodyPr/>
        <a:lstStyle/>
        <a:p>
          <a:endParaRPr lang="zh-CN" altLang="en-US" sz="1600"/>
        </a:p>
      </dgm:t>
    </dgm:pt>
    <dgm:pt modelId="{A41368AE-CFFF-41C3-A83B-7C82DA837351}" cxnId="{6812FF8E-3082-4F64-839F-77BEEBDD451D}" type="sibTrans">
      <dgm:prSet/>
      <dgm:spPr/>
      <dgm:t>
        <a:bodyPr/>
        <a:lstStyle/>
        <a:p>
          <a:endParaRPr lang="zh-CN" altLang="en-US" sz="1600"/>
        </a:p>
      </dgm:t>
    </dgm:pt>
    <dgm:pt modelId="{0FABB1E1-B967-41CD-8BD9-01EE970157FC}">
      <dgm:prSet phldrT="[文本]" custT="1"/>
      <dgm:spPr/>
      <dgm:t>
        <a:bodyPr/>
        <a:lstStyle/>
        <a:p>
          <a:r>
            <a:rPr lang="zh-CN" altLang="en-US" sz="1600"/>
            <a:t>案例中待优化点及改善方案</a:t>
          </a:r>
          <a:endParaRPr lang="zh-CN" altLang="en-US" sz="1600" dirty="0"/>
        </a:p>
      </dgm:t>
    </dgm:pt>
    <dgm:pt modelId="{C7B9EA86-F8CF-4931-9277-55EE61494FC9}" cxnId="{74F191C9-5108-49CC-A7FB-DE006B0A1E5B}" type="parTrans">
      <dgm:prSet/>
      <dgm:spPr/>
      <dgm:t>
        <a:bodyPr/>
        <a:lstStyle/>
        <a:p>
          <a:endParaRPr lang="zh-CN" altLang="en-US" sz="1600"/>
        </a:p>
      </dgm:t>
    </dgm:pt>
    <dgm:pt modelId="{3CA35860-4109-4C87-9304-98F472AD5542}" cxnId="{74F191C9-5108-49CC-A7FB-DE006B0A1E5B}" type="sibTrans">
      <dgm:prSet/>
      <dgm:spPr/>
      <dgm:t>
        <a:bodyPr/>
        <a:lstStyle/>
        <a:p>
          <a:endParaRPr lang="zh-CN" altLang="en-US" sz="1600"/>
        </a:p>
      </dgm:t>
    </dgm:pt>
    <dgm:pt modelId="{730938A3-D819-41F7-BE39-9DDAA446A19F}">
      <dgm:prSet phldrT="[文本]" custT="1"/>
      <dgm:spPr/>
      <dgm:t>
        <a:bodyPr/>
        <a:lstStyle/>
        <a:p>
          <a:r>
            <a:rPr lang="zh-CN" altLang="en-US" sz="1600"/>
            <a:t>案例概述（或运作流程）</a:t>
          </a:r>
          <a:endParaRPr lang="zh-CN" altLang="en-US" sz="1600" dirty="0"/>
        </a:p>
      </dgm:t>
    </dgm:pt>
    <dgm:pt modelId="{EE78992F-1051-4CC8-911D-A5A310796546}" cxnId="{5B67546E-5008-497C-A4CC-7BC7374777BD}" type="parTrans">
      <dgm:prSet/>
      <dgm:spPr/>
      <dgm:t>
        <a:bodyPr/>
        <a:lstStyle/>
        <a:p>
          <a:endParaRPr lang="zh-CN" altLang="en-US" sz="1600"/>
        </a:p>
      </dgm:t>
    </dgm:pt>
    <dgm:pt modelId="{F1FDF1A8-948A-4D3C-AA2E-BCB9DB7C421F}" cxnId="{5B67546E-5008-497C-A4CC-7BC7374777BD}" type="sibTrans">
      <dgm:prSet/>
      <dgm:spPr/>
      <dgm:t>
        <a:bodyPr/>
        <a:lstStyle/>
        <a:p>
          <a:endParaRPr lang="zh-CN" altLang="en-US" sz="1600"/>
        </a:p>
      </dgm:t>
    </dgm:pt>
    <dgm:pt modelId="{5CB4522F-075B-43D2-9CCA-FF96AAAB0675}" type="pres">
      <dgm:prSet presAssocID="{AA796176-FFEA-4453-B3C5-86FCA4C88052}" presName="linear" presStyleCnt="0">
        <dgm:presLayoutVars>
          <dgm:dir/>
          <dgm:animLvl val="lvl"/>
          <dgm:resizeHandles val="exact"/>
        </dgm:presLayoutVars>
      </dgm:prSet>
      <dgm:spPr/>
    </dgm:pt>
    <dgm:pt modelId="{792D5933-AD40-45AE-8480-2968FCA8CAA1}" type="pres">
      <dgm:prSet presAssocID="{A7E2548B-AC32-4B01-BBFA-02F40C0F4EC3}" presName="parentLin" presStyleCnt="0"/>
      <dgm:spPr/>
    </dgm:pt>
    <dgm:pt modelId="{E4755B94-5E72-4C9F-A91A-56B0FCDA28F1}" type="pres">
      <dgm:prSet presAssocID="{A7E2548B-AC32-4B01-BBFA-02F40C0F4EC3}" presName="parentLeftMargin" presStyleLbl="node1" presStyleIdx="0" presStyleCnt="6"/>
      <dgm:spPr/>
    </dgm:pt>
    <dgm:pt modelId="{C385AF22-AC18-4DC8-9B28-602D0C637594}" type="pres">
      <dgm:prSet presAssocID="{A7E2548B-AC32-4B01-BBFA-02F40C0F4EC3}" presName="parentText" presStyleLbl="node1" presStyleIdx="0" presStyleCnt="6">
        <dgm:presLayoutVars>
          <dgm:chMax val="0"/>
          <dgm:bulletEnabled val="1"/>
        </dgm:presLayoutVars>
      </dgm:prSet>
      <dgm:spPr/>
    </dgm:pt>
    <dgm:pt modelId="{744720FB-B56E-4487-9420-26F63FDC8A92}" type="pres">
      <dgm:prSet presAssocID="{A7E2548B-AC32-4B01-BBFA-02F40C0F4EC3}" presName="negativeSpace" presStyleCnt="0"/>
      <dgm:spPr/>
    </dgm:pt>
    <dgm:pt modelId="{46544825-FBF5-4CDD-8C6C-17BDB8D6624D}" type="pres">
      <dgm:prSet presAssocID="{A7E2548B-AC32-4B01-BBFA-02F40C0F4EC3}" presName="childText" presStyleLbl="conFgAcc1" presStyleIdx="0" presStyleCnt="6">
        <dgm:presLayoutVars>
          <dgm:bulletEnabled val="1"/>
        </dgm:presLayoutVars>
      </dgm:prSet>
      <dgm:spPr/>
    </dgm:pt>
    <dgm:pt modelId="{4BCF71AD-8735-4E36-8AA7-859BE626CF89}" type="pres">
      <dgm:prSet presAssocID="{28DDF60F-4746-4323-950A-660C2ED12F4C}" presName="spaceBetweenRectangles" presStyleCnt="0"/>
      <dgm:spPr/>
    </dgm:pt>
    <dgm:pt modelId="{EED333AA-5EDE-462B-829D-585765A00D61}" type="pres">
      <dgm:prSet presAssocID="{6229A896-BA79-4F93-B4A4-52AF8D0E63B7}" presName="parentLin" presStyleCnt="0"/>
      <dgm:spPr/>
    </dgm:pt>
    <dgm:pt modelId="{75DA4DF2-046A-4C6A-8086-7C3E7861D4E7}" type="pres">
      <dgm:prSet presAssocID="{6229A896-BA79-4F93-B4A4-52AF8D0E63B7}" presName="parentLeftMargin" presStyleLbl="node1" presStyleIdx="0" presStyleCnt="6"/>
      <dgm:spPr/>
    </dgm:pt>
    <dgm:pt modelId="{FBD91DA6-F483-4103-904B-0A0489E1DCE7}" type="pres">
      <dgm:prSet presAssocID="{6229A896-BA79-4F93-B4A4-52AF8D0E63B7}" presName="parentText" presStyleLbl="node1" presStyleIdx="1" presStyleCnt="6">
        <dgm:presLayoutVars>
          <dgm:chMax val="0"/>
          <dgm:bulletEnabled val="1"/>
        </dgm:presLayoutVars>
      </dgm:prSet>
      <dgm:spPr/>
    </dgm:pt>
    <dgm:pt modelId="{48F65CE9-588F-481F-B88C-E3C4A9B9C782}" type="pres">
      <dgm:prSet presAssocID="{6229A896-BA79-4F93-B4A4-52AF8D0E63B7}" presName="negativeSpace" presStyleCnt="0"/>
      <dgm:spPr/>
    </dgm:pt>
    <dgm:pt modelId="{9A2FC35B-336D-4AB9-BE3B-E5A027415580}" type="pres">
      <dgm:prSet presAssocID="{6229A896-BA79-4F93-B4A4-52AF8D0E63B7}" presName="childText" presStyleLbl="conFgAcc1" presStyleIdx="1" presStyleCnt="6">
        <dgm:presLayoutVars>
          <dgm:bulletEnabled val="1"/>
        </dgm:presLayoutVars>
      </dgm:prSet>
      <dgm:spPr/>
    </dgm:pt>
    <dgm:pt modelId="{781EB76A-EEE2-4822-9A02-692FC3F6DBFE}" type="pres">
      <dgm:prSet presAssocID="{7165FF18-8236-4A4E-8431-4608C1BAE295}" presName="spaceBetweenRectangles" presStyleCnt="0"/>
      <dgm:spPr/>
    </dgm:pt>
    <dgm:pt modelId="{1A83AB0C-0313-42B2-AD86-7F1781B8A4B2}" type="pres">
      <dgm:prSet presAssocID="{730938A3-D819-41F7-BE39-9DDAA446A19F}" presName="parentLin" presStyleCnt="0"/>
      <dgm:spPr/>
    </dgm:pt>
    <dgm:pt modelId="{0B52D98E-03C2-4BD0-85E7-F52451A2A69F}" type="pres">
      <dgm:prSet presAssocID="{730938A3-D819-41F7-BE39-9DDAA446A19F}" presName="parentLeftMargin" presStyleLbl="node1" presStyleIdx="1" presStyleCnt="6"/>
      <dgm:spPr/>
    </dgm:pt>
    <dgm:pt modelId="{427123AE-6E68-4008-BD50-9CC20F57260E}" type="pres">
      <dgm:prSet presAssocID="{730938A3-D819-41F7-BE39-9DDAA446A19F}" presName="parentText" presStyleLbl="node1" presStyleIdx="2" presStyleCnt="6">
        <dgm:presLayoutVars>
          <dgm:chMax val="0"/>
          <dgm:bulletEnabled val="1"/>
        </dgm:presLayoutVars>
      </dgm:prSet>
      <dgm:spPr/>
    </dgm:pt>
    <dgm:pt modelId="{3E45E6F7-D029-421E-9785-40AC3D5809F6}" type="pres">
      <dgm:prSet presAssocID="{730938A3-D819-41F7-BE39-9DDAA446A19F}" presName="negativeSpace" presStyleCnt="0"/>
      <dgm:spPr/>
    </dgm:pt>
    <dgm:pt modelId="{DC58CA3D-313C-426E-A0D6-37AFDA45F7F0}" type="pres">
      <dgm:prSet presAssocID="{730938A3-D819-41F7-BE39-9DDAA446A19F}" presName="childText" presStyleLbl="conFgAcc1" presStyleIdx="2" presStyleCnt="6">
        <dgm:presLayoutVars>
          <dgm:bulletEnabled val="1"/>
        </dgm:presLayoutVars>
      </dgm:prSet>
      <dgm:spPr/>
    </dgm:pt>
    <dgm:pt modelId="{97D0A409-687F-48B8-8F97-815DE1E84580}" type="pres">
      <dgm:prSet presAssocID="{F1FDF1A8-948A-4D3C-AA2E-BCB9DB7C421F}" presName="spaceBetweenRectangles" presStyleCnt="0"/>
      <dgm:spPr/>
    </dgm:pt>
    <dgm:pt modelId="{6C682417-E35E-4747-8277-8398315EE0A6}" type="pres">
      <dgm:prSet presAssocID="{ACC21E35-BE52-4B64-9CE3-EAFB2C2B911E}" presName="parentLin" presStyleCnt="0"/>
      <dgm:spPr/>
    </dgm:pt>
    <dgm:pt modelId="{3240125D-75FD-4A57-A758-6C50E602A37F}" type="pres">
      <dgm:prSet presAssocID="{ACC21E35-BE52-4B64-9CE3-EAFB2C2B911E}" presName="parentLeftMargin" presStyleLbl="node1" presStyleIdx="2" presStyleCnt="6"/>
      <dgm:spPr/>
    </dgm:pt>
    <dgm:pt modelId="{19E92E6E-C255-46EA-A296-4EEB24EE3A0F}" type="pres">
      <dgm:prSet presAssocID="{ACC21E35-BE52-4B64-9CE3-EAFB2C2B911E}" presName="parentText" presStyleLbl="node1" presStyleIdx="3" presStyleCnt="6">
        <dgm:presLayoutVars>
          <dgm:chMax val="0"/>
          <dgm:bulletEnabled val="1"/>
        </dgm:presLayoutVars>
      </dgm:prSet>
      <dgm:spPr/>
    </dgm:pt>
    <dgm:pt modelId="{B5396BCF-9918-4D1E-8A96-750EB7B7FAF0}" type="pres">
      <dgm:prSet presAssocID="{ACC21E35-BE52-4B64-9CE3-EAFB2C2B911E}" presName="negativeSpace" presStyleCnt="0"/>
      <dgm:spPr/>
    </dgm:pt>
    <dgm:pt modelId="{F46CC245-10BE-4E19-B679-8FD2CCBD83C6}" type="pres">
      <dgm:prSet presAssocID="{ACC21E35-BE52-4B64-9CE3-EAFB2C2B911E}" presName="childText" presStyleLbl="conFgAcc1" presStyleIdx="3" presStyleCnt="6">
        <dgm:presLayoutVars>
          <dgm:bulletEnabled val="1"/>
        </dgm:presLayoutVars>
      </dgm:prSet>
      <dgm:spPr/>
    </dgm:pt>
    <dgm:pt modelId="{259E2F94-8223-4A49-9E41-02FF9C3E6DB7}" type="pres">
      <dgm:prSet presAssocID="{ED660174-D282-4491-8B21-ACACA759DF36}" presName="spaceBetweenRectangles" presStyleCnt="0"/>
      <dgm:spPr/>
    </dgm:pt>
    <dgm:pt modelId="{0582B587-2F69-4A4E-91D2-4D573939D386}" type="pres">
      <dgm:prSet presAssocID="{0FABB1E1-B967-41CD-8BD9-01EE970157FC}" presName="parentLin" presStyleCnt="0"/>
      <dgm:spPr/>
    </dgm:pt>
    <dgm:pt modelId="{5637D23C-C60D-4167-8816-BB9B9D431E0E}" type="pres">
      <dgm:prSet presAssocID="{0FABB1E1-B967-41CD-8BD9-01EE970157FC}" presName="parentLeftMargin" presStyleLbl="node1" presStyleIdx="3" presStyleCnt="6"/>
      <dgm:spPr/>
    </dgm:pt>
    <dgm:pt modelId="{1CC4936E-ED17-4D2F-9813-87EE95763F16}" type="pres">
      <dgm:prSet presAssocID="{0FABB1E1-B967-41CD-8BD9-01EE970157FC}" presName="parentText" presStyleLbl="node1" presStyleIdx="4" presStyleCnt="6">
        <dgm:presLayoutVars>
          <dgm:chMax val="0"/>
          <dgm:bulletEnabled val="1"/>
        </dgm:presLayoutVars>
      </dgm:prSet>
      <dgm:spPr/>
    </dgm:pt>
    <dgm:pt modelId="{9E8ED095-A689-4B24-8673-40FB702F4F98}" type="pres">
      <dgm:prSet presAssocID="{0FABB1E1-B967-41CD-8BD9-01EE970157FC}" presName="negativeSpace" presStyleCnt="0"/>
      <dgm:spPr/>
    </dgm:pt>
    <dgm:pt modelId="{5AA363B9-8FB5-41E3-8B35-97BD2D191B34}" type="pres">
      <dgm:prSet presAssocID="{0FABB1E1-B967-41CD-8BD9-01EE970157FC}" presName="childText" presStyleLbl="conFgAcc1" presStyleIdx="4" presStyleCnt="6">
        <dgm:presLayoutVars>
          <dgm:bulletEnabled val="1"/>
        </dgm:presLayoutVars>
      </dgm:prSet>
      <dgm:spPr/>
    </dgm:pt>
    <dgm:pt modelId="{165391A6-F699-41AC-8B55-B5334317737C}" type="pres">
      <dgm:prSet presAssocID="{3CA35860-4109-4C87-9304-98F472AD5542}" presName="spaceBetweenRectangles" presStyleCnt="0"/>
      <dgm:spPr/>
    </dgm:pt>
    <dgm:pt modelId="{9922DA3E-3EF6-42FA-9CC9-86C6C0F10C5A}" type="pres">
      <dgm:prSet presAssocID="{5BA5075A-9611-40EC-B66E-1C50AF866171}" presName="parentLin" presStyleCnt="0"/>
      <dgm:spPr/>
    </dgm:pt>
    <dgm:pt modelId="{06CD99E7-5F6F-4B3A-B6AF-722345E5A49F}" type="pres">
      <dgm:prSet presAssocID="{5BA5075A-9611-40EC-B66E-1C50AF866171}" presName="parentLeftMargin" presStyleLbl="node1" presStyleIdx="4" presStyleCnt="6"/>
      <dgm:spPr/>
    </dgm:pt>
    <dgm:pt modelId="{ABF73B35-4281-4C64-B65F-D7E1D426DC52}" type="pres">
      <dgm:prSet presAssocID="{5BA5075A-9611-40EC-B66E-1C50AF866171}" presName="parentText" presStyleLbl="node1" presStyleIdx="5" presStyleCnt="6">
        <dgm:presLayoutVars>
          <dgm:chMax val="0"/>
          <dgm:bulletEnabled val="1"/>
        </dgm:presLayoutVars>
      </dgm:prSet>
      <dgm:spPr/>
    </dgm:pt>
    <dgm:pt modelId="{E970D71D-ECBA-4E7B-8977-0075B3C64135}" type="pres">
      <dgm:prSet presAssocID="{5BA5075A-9611-40EC-B66E-1C50AF866171}" presName="negativeSpace" presStyleCnt="0"/>
      <dgm:spPr/>
    </dgm:pt>
    <dgm:pt modelId="{1EBF7F84-B88A-4276-8D3B-5221674D7BF1}" type="pres">
      <dgm:prSet presAssocID="{5BA5075A-9611-40EC-B66E-1C50AF866171}" presName="childText" presStyleLbl="conFgAcc1" presStyleIdx="5" presStyleCnt="6">
        <dgm:presLayoutVars>
          <dgm:bulletEnabled val="1"/>
        </dgm:presLayoutVars>
      </dgm:prSet>
      <dgm:spPr/>
    </dgm:pt>
  </dgm:ptLst>
  <dgm:cxnLst>
    <dgm:cxn modelId="{662F1812-AED3-4BAE-8542-D20165F5DAA1}" type="presOf" srcId="{6229A896-BA79-4F93-B4A4-52AF8D0E63B7}" destId="{FBD91DA6-F483-4103-904B-0A0489E1DCE7}" srcOrd="1" destOrd="0" presId="urn:microsoft.com/office/officeart/2005/8/layout/list1"/>
    <dgm:cxn modelId="{B85F9E25-C652-4B7F-8FD1-439B78BFFC09}" type="presOf" srcId="{A7E2548B-AC32-4B01-BBFA-02F40C0F4EC3}" destId="{C385AF22-AC18-4DC8-9B28-602D0C637594}" srcOrd="1" destOrd="0" presId="urn:microsoft.com/office/officeart/2005/8/layout/list1"/>
    <dgm:cxn modelId="{C0C92239-6F59-4A67-8B01-83B8CED33E59}" type="presOf" srcId="{5BA5075A-9611-40EC-B66E-1C50AF866171}" destId="{06CD99E7-5F6F-4B3A-B6AF-722345E5A49F}" srcOrd="0" destOrd="0" presId="urn:microsoft.com/office/officeart/2005/8/layout/list1"/>
    <dgm:cxn modelId="{6DA28C3E-4066-4121-A777-396E8AC56E95}" srcId="{AA796176-FFEA-4453-B3C5-86FCA4C88052}" destId="{A7E2548B-AC32-4B01-BBFA-02F40C0F4EC3}" srcOrd="0" destOrd="0" parTransId="{E4D0092D-1226-4D08-9799-2812B1B3A205}" sibTransId="{28DDF60F-4746-4323-950A-660C2ED12F4C}"/>
    <dgm:cxn modelId="{AE945048-99BB-4E6F-831F-941A69103276}" type="presOf" srcId="{0FABB1E1-B967-41CD-8BD9-01EE970157FC}" destId="{5637D23C-C60D-4167-8816-BB9B9D431E0E}" srcOrd="0" destOrd="0" presId="urn:microsoft.com/office/officeart/2005/8/layout/list1"/>
    <dgm:cxn modelId="{5B67546E-5008-497C-A4CC-7BC7374777BD}" srcId="{AA796176-FFEA-4453-B3C5-86FCA4C88052}" destId="{730938A3-D819-41F7-BE39-9DDAA446A19F}" srcOrd="2" destOrd="0" parTransId="{EE78992F-1051-4CC8-911D-A5A310796546}" sibTransId="{F1FDF1A8-948A-4D3C-AA2E-BCB9DB7C421F}"/>
    <dgm:cxn modelId="{5746D370-F655-4369-9829-A3CB05B885AA}" type="presOf" srcId="{ACC21E35-BE52-4B64-9CE3-EAFB2C2B911E}" destId="{19E92E6E-C255-46EA-A296-4EEB24EE3A0F}" srcOrd="1" destOrd="0" presId="urn:microsoft.com/office/officeart/2005/8/layout/list1"/>
    <dgm:cxn modelId="{5DA8AC74-33F2-4C28-8300-0E50990216C1}" type="presOf" srcId="{AA796176-FFEA-4453-B3C5-86FCA4C88052}" destId="{5CB4522F-075B-43D2-9CCA-FF96AAAB0675}" srcOrd="0" destOrd="0" presId="urn:microsoft.com/office/officeart/2005/8/layout/list1"/>
    <dgm:cxn modelId="{D8070E78-59F1-4513-9398-C426422CA6D2}" type="presOf" srcId="{A7E2548B-AC32-4B01-BBFA-02F40C0F4EC3}" destId="{E4755B94-5E72-4C9F-A91A-56B0FCDA28F1}" srcOrd="0" destOrd="0" presId="urn:microsoft.com/office/officeart/2005/8/layout/list1"/>
    <dgm:cxn modelId="{6812FF8E-3082-4F64-839F-77BEEBDD451D}" srcId="{AA796176-FFEA-4453-B3C5-86FCA4C88052}" destId="{5BA5075A-9611-40EC-B66E-1C50AF866171}" srcOrd="5" destOrd="0" parTransId="{752AA41A-2BAD-4D16-954A-DD9664E56ECB}" sibTransId="{A41368AE-CFFF-41C3-A83B-7C82DA837351}"/>
    <dgm:cxn modelId="{8E1CF39A-2C53-4078-B676-390FA42BD10D}" type="presOf" srcId="{6229A896-BA79-4F93-B4A4-52AF8D0E63B7}" destId="{75DA4DF2-046A-4C6A-8086-7C3E7861D4E7}" srcOrd="0" destOrd="0" presId="urn:microsoft.com/office/officeart/2005/8/layout/list1"/>
    <dgm:cxn modelId="{B7AC3EAD-C2E5-4EE1-AD67-1717C0B0AE79}" type="presOf" srcId="{ACC21E35-BE52-4B64-9CE3-EAFB2C2B911E}" destId="{3240125D-75FD-4A57-A758-6C50E602A37F}" srcOrd="0" destOrd="0" presId="urn:microsoft.com/office/officeart/2005/8/layout/list1"/>
    <dgm:cxn modelId="{A0A139B8-C29C-4CF6-B01A-C9215FF29A1B}" type="presOf" srcId="{0FABB1E1-B967-41CD-8BD9-01EE970157FC}" destId="{1CC4936E-ED17-4D2F-9813-87EE95763F16}" srcOrd="1" destOrd="0" presId="urn:microsoft.com/office/officeart/2005/8/layout/list1"/>
    <dgm:cxn modelId="{04D720C0-4218-4938-9515-27C87D79C1B0}" type="presOf" srcId="{730938A3-D819-41F7-BE39-9DDAA446A19F}" destId="{427123AE-6E68-4008-BD50-9CC20F57260E}" srcOrd="1" destOrd="0" presId="urn:microsoft.com/office/officeart/2005/8/layout/list1"/>
    <dgm:cxn modelId="{A98C5DC5-964A-4B38-9CEA-B18325772BEA}" srcId="{AA796176-FFEA-4453-B3C5-86FCA4C88052}" destId="{ACC21E35-BE52-4B64-9CE3-EAFB2C2B911E}" srcOrd="3" destOrd="0" parTransId="{5C958575-B741-4319-9217-20F3E98CD28B}" sibTransId="{ED660174-D282-4491-8B21-ACACA759DF36}"/>
    <dgm:cxn modelId="{74F191C9-5108-49CC-A7FB-DE006B0A1E5B}" srcId="{AA796176-FFEA-4453-B3C5-86FCA4C88052}" destId="{0FABB1E1-B967-41CD-8BD9-01EE970157FC}" srcOrd="4" destOrd="0" parTransId="{C7B9EA86-F8CF-4931-9277-55EE61494FC9}" sibTransId="{3CA35860-4109-4C87-9304-98F472AD5542}"/>
    <dgm:cxn modelId="{F846AED5-C5CD-4945-9041-FB212C89E9C3}" type="presOf" srcId="{5BA5075A-9611-40EC-B66E-1C50AF866171}" destId="{ABF73B35-4281-4C64-B65F-D7E1D426DC52}" srcOrd="1" destOrd="0" presId="urn:microsoft.com/office/officeart/2005/8/layout/list1"/>
    <dgm:cxn modelId="{A1FCD9D6-88FE-42F6-A005-7CB64FD4DF60}" type="presOf" srcId="{730938A3-D819-41F7-BE39-9DDAA446A19F}" destId="{0B52D98E-03C2-4BD0-85E7-F52451A2A69F}" srcOrd="0" destOrd="0" presId="urn:microsoft.com/office/officeart/2005/8/layout/list1"/>
    <dgm:cxn modelId="{540F4AF6-C377-45C5-A590-7CA2DAF93499}" srcId="{AA796176-FFEA-4453-B3C5-86FCA4C88052}" destId="{6229A896-BA79-4F93-B4A4-52AF8D0E63B7}" srcOrd="1" destOrd="0" parTransId="{EDE61E28-8052-4A4A-BF9B-F66B384DF533}" sibTransId="{7165FF18-8236-4A4E-8431-4608C1BAE295}"/>
    <dgm:cxn modelId="{E64F7986-A22F-4AFA-B479-79081A7B952B}" type="presParOf" srcId="{5CB4522F-075B-43D2-9CCA-FF96AAAB0675}" destId="{792D5933-AD40-45AE-8480-2968FCA8CAA1}" srcOrd="0" destOrd="0" presId="urn:microsoft.com/office/officeart/2005/8/layout/list1"/>
    <dgm:cxn modelId="{3C593DDB-6C1E-4F28-B97E-4C473646A717}" type="presParOf" srcId="{792D5933-AD40-45AE-8480-2968FCA8CAA1}" destId="{E4755B94-5E72-4C9F-A91A-56B0FCDA28F1}" srcOrd="0" destOrd="0" presId="urn:microsoft.com/office/officeart/2005/8/layout/list1"/>
    <dgm:cxn modelId="{53C2F299-254F-4955-8E1D-0975BFA29DEA}" type="presParOf" srcId="{792D5933-AD40-45AE-8480-2968FCA8CAA1}" destId="{C385AF22-AC18-4DC8-9B28-602D0C637594}" srcOrd="1" destOrd="0" presId="urn:microsoft.com/office/officeart/2005/8/layout/list1"/>
    <dgm:cxn modelId="{3A418ED2-15B8-43F7-9CB2-B8862013A2CF}" type="presParOf" srcId="{5CB4522F-075B-43D2-9CCA-FF96AAAB0675}" destId="{744720FB-B56E-4487-9420-26F63FDC8A92}" srcOrd="1" destOrd="0" presId="urn:microsoft.com/office/officeart/2005/8/layout/list1"/>
    <dgm:cxn modelId="{4B625579-78F4-45B2-9DFA-A7F13878CD9D}" type="presParOf" srcId="{5CB4522F-075B-43D2-9CCA-FF96AAAB0675}" destId="{46544825-FBF5-4CDD-8C6C-17BDB8D6624D}" srcOrd="2" destOrd="0" presId="urn:microsoft.com/office/officeart/2005/8/layout/list1"/>
    <dgm:cxn modelId="{2DFB4BE4-930E-4611-A053-82E8D625F27C}" type="presParOf" srcId="{5CB4522F-075B-43D2-9CCA-FF96AAAB0675}" destId="{4BCF71AD-8735-4E36-8AA7-859BE626CF89}" srcOrd="3" destOrd="0" presId="urn:microsoft.com/office/officeart/2005/8/layout/list1"/>
    <dgm:cxn modelId="{F4723558-B28C-40C9-B27F-72F9BE0AF3F5}" type="presParOf" srcId="{5CB4522F-075B-43D2-9CCA-FF96AAAB0675}" destId="{EED333AA-5EDE-462B-829D-585765A00D61}" srcOrd="4" destOrd="0" presId="urn:microsoft.com/office/officeart/2005/8/layout/list1"/>
    <dgm:cxn modelId="{3D31BDE9-49B2-47DF-A12F-0683BC775F18}" type="presParOf" srcId="{EED333AA-5EDE-462B-829D-585765A00D61}" destId="{75DA4DF2-046A-4C6A-8086-7C3E7861D4E7}" srcOrd="0" destOrd="0" presId="urn:microsoft.com/office/officeart/2005/8/layout/list1"/>
    <dgm:cxn modelId="{37B9B0F7-2467-4A73-A2F3-48AAF33F4ACD}" type="presParOf" srcId="{EED333AA-5EDE-462B-829D-585765A00D61}" destId="{FBD91DA6-F483-4103-904B-0A0489E1DCE7}" srcOrd="1" destOrd="0" presId="urn:microsoft.com/office/officeart/2005/8/layout/list1"/>
    <dgm:cxn modelId="{85C47340-8A9E-4592-AB66-216A17057F11}" type="presParOf" srcId="{5CB4522F-075B-43D2-9CCA-FF96AAAB0675}" destId="{48F65CE9-588F-481F-B88C-E3C4A9B9C782}" srcOrd="5" destOrd="0" presId="urn:microsoft.com/office/officeart/2005/8/layout/list1"/>
    <dgm:cxn modelId="{B514B097-DCDB-49D3-9A46-45A481532DCB}" type="presParOf" srcId="{5CB4522F-075B-43D2-9CCA-FF96AAAB0675}" destId="{9A2FC35B-336D-4AB9-BE3B-E5A027415580}" srcOrd="6" destOrd="0" presId="urn:microsoft.com/office/officeart/2005/8/layout/list1"/>
    <dgm:cxn modelId="{8445FA2B-93A1-4A85-A633-6C53B31E6640}" type="presParOf" srcId="{5CB4522F-075B-43D2-9CCA-FF96AAAB0675}" destId="{781EB76A-EEE2-4822-9A02-692FC3F6DBFE}" srcOrd="7" destOrd="0" presId="urn:microsoft.com/office/officeart/2005/8/layout/list1"/>
    <dgm:cxn modelId="{585724F5-D580-4123-A6B5-18BCB4B61298}" type="presParOf" srcId="{5CB4522F-075B-43D2-9CCA-FF96AAAB0675}" destId="{1A83AB0C-0313-42B2-AD86-7F1781B8A4B2}" srcOrd="8" destOrd="0" presId="urn:microsoft.com/office/officeart/2005/8/layout/list1"/>
    <dgm:cxn modelId="{D3A9A500-291D-4315-A0B5-48A11AFD7872}" type="presParOf" srcId="{1A83AB0C-0313-42B2-AD86-7F1781B8A4B2}" destId="{0B52D98E-03C2-4BD0-85E7-F52451A2A69F}" srcOrd="0" destOrd="0" presId="urn:microsoft.com/office/officeart/2005/8/layout/list1"/>
    <dgm:cxn modelId="{08FF2DFE-CF0C-4A40-BF76-5D8DF2A83E45}" type="presParOf" srcId="{1A83AB0C-0313-42B2-AD86-7F1781B8A4B2}" destId="{427123AE-6E68-4008-BD50-9CC20F57260E}" srcOrd="1" destOrd="0" presId="urn:microsoft.com/office/officeart/2005/8/layout/list1"/>
    <dgm:cxn modelId="{6BF98521-58EF-4718-94C0-86D18F889A8F}" type="presParOf" srcId="{5CB4522F-075B-43D2-9CCA-FF96AAAB0675}" destId="{3E45E6F7-D029-421E-9785-40AC3D5809F6}" srcOrd="9" destOrd="0" presId="urn:microsoft.com/office/officeart/2005/8/layout/list1"/>
    <dgm:cxn modelId="{05C125E2-B9C9-4C04-B36D-0D1E8CAE682E}" type="presParOf" srcId="{5CB4522F-075B-43D2-9CCA-FF96AAAB0675}" destId="{DC58CA3D-313C-426E-A0D6-37AFDA45F7F0}" srcOrd="10" destOrd="0" presId="urn:microsoft.com/office/officeart/2005/8/layout/list1"/>
    <dgm:cxn modelId="{E919EC92-820A-428D-99E1-2B124C1E1608}" type="presParOf" srcId="{5CB4522F-075B-43D2-9CCA-FF96AAAB0675}" destId="{97D0A409-687F-48B8-8F97-815DE1E84580}" srcOrd="11" destOrd="0" presId="urn:microsoft.com/office/officeart/2005/8/layout/list1"/>
    <dgm:cxn modelId="{5EF25026-603F-4335-9104-A837A384B12F}" type="presParOf" srcId="{5CB4522F-075B-43D2-9CCA-FF96AAAB0675}" destId="{6C682417-E35E-4747-8277-8398315EE0A6}" srcOrd="12" destOrd="0" presId="urn:microsoft.com/office/officeart/2005/8/layout/list1"/>
    <dgm:cxn modelId="{9C82A2E3-73F3-44C2-B38A-81C0C8565E9A}" type="presParOf" srcId="{6C682417-E35E-4747-8277-8398315EE0A6}" destId="{3240125D-75FD-4A57-A758-6C50E602A37F}" srcOrd="0" destOrd="0" presId="urn:microsoft.com/office/officeart/2005/8/layout/list1"/>
    <dgm:cxn modelId="{F376AE30-1079-4CDB-8E35-FE488DCEAD2D}" type="presParOf" srcId="{6C682417-E35E-4747-8277-8398315EE0A6}" destId="{19E92E6E-C255-46EA-A296-4EEB24EE3A0F}" srcOrd="1" destOrd="0" presId="urn:microsoft.com/office/officeart/2005/8/layout/list1"/>
    <dgm:cxn modelId="{F33726E3-490B-4D06-A525-1BA1AEBB1C8F}" type="presParOf" srcId="{5CB4522F-075B-43D2-9CCA-FF96AAAB0675}" destId="{B5396BCF-9918-4D1E-8A96-750EB7B7FAF0}" srcOrd="13" destOrd="0" presId="urn:microsoft.com/office/officeart/2005/8/layout/list1"/>
    <dgm:cxn modelId="{D7FFDA87-5839-4CB8-B744-1B7230101671}" type="presParOf" srcId="{5CB4522F-075B-43D2-9CCA-FF96AAAB0675}" destId="{F46CC245-10BE-4E19-B679-8FD2CCBD83C6}" srcOrd="14" destOrd="0" presId="urn:microsoft.com/office/officeart/2005/8/layout/list1"/>
    <dgm:cxn modelId="{771C0B25-5E8F-4FF8-B0F2-C6E7A9E26EB1}" type="presParOf" srcId="{5CB4522F-075B-43D2-9CCA-FF96AAAB0675}" destId="{259E2F94-8223-4A49-9E41-02FF9C3E6DB7}" srcOrd="15" destOrd="0" presId="urn:microsoft.com/office/officeart/2005/8/layout/list1"/>
    <dgm:cxn modelId="{51C24110-273A-445F-A797-AAB07E190C8A}" type="presParOf" srcId="{5CB4522F-075B-43D2-9CCA-FF96AAAB0675}" destId="{0582B587-2F69-4A4E-91D2-4D573939D386}" srcOrd="16" destOrd="0" presId="urn:microsoft.com/office/officeart/2005/8/layout/list1"/>
    <dgm:cxn modelId="{88995C75-011B-442D-B3B0-68C8AA231378}" type="presParOf" srcId="{0582B587-2F69-4A4E-91D2-4D573939D386}" destId="{5637D23C-C60D-4167-8816-BB9B9D431E0E}" srcOrd="0" destOrd="0" presId="urn:microsoft.com/office/officeart/2005/8/layout/list1"/>
    <dgm:cxn modelId="{E0066D49-5AF0-4005-90B5-6383B1A25CC7}" type="presParOf" srcId="{0582B587-2F69-4A4E-91D2-4D573939D386}" destId="{1CC4936E-ED17-4D2F-9813-87EE95763F16}" srcOrd="1" destOrd="0" presId="urn:microsoft.com/office/officeart/2005/8/layout/list1"/>
    <dgm:cxn modelId="{81049395-50FC-4BE5-999A-FA3A910C6AB6}" type="presParOf" srcId="{5CB4522F-075B-43D2-9CCA-FF96AAAB0675}" destId="{9E8ED095-A689-4B24-8673-40FB702F4F98}" srcOrd="17" destOrd="0" presId="urn:microsoft.com/office/officeart/2005/8/layout/list1"/>
    <dgm:cxn modelId="{3D70EB50-153F-4492-947D-EB83294A4E59}" type="presParOf" srcId="{5CB4522F-075B-43D2-9CCA-FF96AAAB0675}" destId="{5AA363B9-8FB5-41E3-8B35-97BD2D191B34}" srcOrd="18" destOrd="0" presId="urn:microsoft.com/office/officeart/2005/8/layout/list1"/>
    <dgm:cxn modelId="{B4FB1D32-D4A2-4494-BD76-A825F382590C}" type="presParOf" srcId="{5CB4522F-075B-43D2-9CCA-FF96AAAB0675}" destId="{165391A6-F699-41AC-8B55-B5334317737C}" srcOrd="19" destOrd="0" presId="urn:microsoft.com/office/officeart/2005/8/layout/list1"/>
    <dgm:cxn modelId="{393A8961-3DBD-4564-A6C2-813CA257BD58}" type="presParOf" srcId="{5CB4522F-075B-43D2-9CCA-FF96AAAB0675}" destId="{9922DA3E-3EF6-42FA-9CC9-86C6C0F10C5A}" srcOrd="20" destOrd="0" presId="urn:microsoft.com/office/officeart/2005/8/layout/list1"/>
    <dgm:cxn modelId="{87A52DF9-2C26-4E57-84A9-EEF8930BCF18}" type="presParOf" srcId="{9922DA3E-3EF6-42FA-9CC9-86C6C0F10C5A}" destId="{06CD99E7-5F6F-4B3A-B6AF-722345E5A49F}" srcOrd="0" destOrd="0" presId="urn:microsoft.com/office/officeart/2005/8/layout/list1"/>
    <dgm:cxn modelId="{D7C378C8-1B98-4734-835E-992B34B3F5DC}" type="presParOf" srcId="{9922DA3E-3EF6-42FA-9CC9-86C6C0F10C5A}" destId="{ABF73B35-4281-4C64-B65F-D7E1D426DC52}" srcOrd="1" destOrd="0" presId="urn:microsoft.com/office/officeart/2005/8/layout/list1"/>
    <dgm:cxn modelId="{32DA0E08-E2AD-4011-8E55-153870D66355}" type="presParOf" srcId="{5CB4522F-075B-43D2-9CCA-FF96AAAB0675}" destId="{E970D71D-ECBA-4E7B-8977-0075B3C64135}" srcOrd="21" destOrd="0" presId="urn:microsoft.com/office/officeart/2005/8/layout/list1"/>
    <dgm:cxn modelId="{74407CAF-1C80-44D2-BC80-84029926B96A}" type="presParOf" srcId="{5CB4522F-075B-43D2-9CCA-FF96AAAB0675}" destId="{1EBF7F84-B88A-4276-8D3B-5221674D7BF1}" srcOrd="22" destOrd="0" presId="urn:microsoft.com/office/officeart/2005/8/layout/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44825-FBF5-4CDD-8C6C-17BDB8D6624D}">
      <dsp:nvSpPr>
        <dsp:cNvPr id="0" name=""/>
        <dsp:cNvSpPr/>
      </dsp:nvSpPr>
      <dsp:spPr>
        <a:xfrm>
          <a:off x="0" y="20489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85AF22-AC18-4DC8-9B28-602D0C637594}">
      <dsp:nvSpPr>
        <dsp:cNvPr id="0" name=""/>
        <dsp:cNvSpPr/>
      </dsp:nvSpPr>
      <dsp:spPr>
        <a:xfrm>
          <a:off x="263562" y="2777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案例目标</a:t>
          </a:r>
          <a:endParaRPr lang="zh-CN" altLang="en-US" sz="1600" kern="1200" dirty="0"/>
        </a:p>
      </dsp:txBody>
      <dsp:txXfrm>
        <a:off x="280855" y="45063"/>
        <a:ext cx="3655284" cy="319654"/>
      </dsp:txXfrm>
    </dsp:sp>
    <dsp:sp modelId="{9A2FC35B-336D-4AB9-BE3B-E5A027415580}">
      <dsp:nvSpPr>
        <dsp:cNvPr id="0" name=""/>
        <dsp:cNvSpPr/>
      </dsp:nvSpPr>
      <dsp:spPr>
        <a:xfrm>
          <a:off x="0" y="74921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D91DA6-F483-4103-904B-0A0489E1DCE7}">
      <dsp:nvSpPr>
        <dsp:cNvPr id="0" name=""/>
        <dsp:cNvSpPr/>
      </dsp:nvSpPr>
      <dsp:spPr>
        <a:xfrm>
          <a:off x="263562" y="57209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案例关键词</a:t>
          </a:r>
          <a:endParaRPr lang="zh-CN" altLang="en-US" sz="1600" kern="1200" dirty="0"/>
        </a:p>
      </dsp:txBody>
      <dsp:txXfrm>
        <a:off x="280855" y="589383"/>
        <a:ext cx="3655284" cy="319654"/>
      </dsp:txXfrm>
    </dsp:sp>
    <dsp:sp modelId="{DC58CA3D-313C-426E-A0D6-37AFDA45F7F0}">
      <dsp:nvSpPr>
        <dsp:cNvPr id="0" name=""/>
        <dsp:cNvSpPr/>
      </dsp:nvSpPr>
      <dsp:spPr>
        <a:xfrm>
          <a:off x="0" y="129353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7123AE-6E68-4008-BD50-9CC20F57260E}">
      <dsp:nvSpPr>
        <dsp:cNvPr id="0" name=""/>
        <dsp:cNvSpPr/>
      </dsp:nvSpPr>
      <dsp:spPr>
        <a:xfrm>
          <a:off x="263562" y="111641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案例概述（或运作流程）</a:t>
          </a:r>
          <a:endParaRPr lang="zh-CN" altLang="en-US" sz="1600" kern="1200" dirty="0"/>
        </a:p>
      </dsp:txBody>
      <dsp:txXfrm>
        <a:off x="280855" y="1133703"/>
        <a:ext cx="3655284" cy="319654"/>
      </dsp:txXfrm>
    </dsp:sp>
    <dsp:sp modelId="{F46CC245-10BE-4E19-B679-8FD2CCBD83C6}">
      <dsp:nvSpPr>
        <dsp:cNvPr id="0" name=""/>
        <dsp:cNvSpPr/>
      </dsp:nvSpPr>
      <dsp:spPr>
        <a:xfrm>
          <a:off x="0" y="183785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E92E6E-C255-46EA-A296-4EEB24EE3A0F}">
      <dsp:nvSpPr>
        <dsp:cNvPr id="0" name=""/>
        <dsp:cNvSpPr/>
      </dsp:nvSpPr>
      <dsp:spPr>
        <a:xfrm>
          <a:off x="263562" y="166073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dirty="0"/>
            <a:t>案例中亮点及可复用的点</a:t>
          </a:r>
        </a:p>
      </dsp:txBody>
      <dsp:txXfrm>
        <a:off x="280855" y="1678023"/>
        <a:ext cx="3655284" cy="319654"/>
      </dsp:txXfrm>
    </dsp:sp>
    <dsp:sp modelId="{5AA363B9-8FB5-41E3-8B35-97BD2D191B34}">
      <dsp:nvSpPr>
        <dsp:cNvPr id="0" name=""/>
        <dsp:cNvSpPr/>
      </dsp:nvSpPr>
      <dsp:spPr>
        <a:xfrm>
          <a:off x="0" y="238217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C4936E-ED17-4D2F-9813-87EE95763F16}">
      <dsp:nvSpPr>
        <dsp:cNvPr id="0" name=""/>
        <dsp:cNvSpPr/>
      </dsp:nvSpPr>
      <dsp:spPr>
        <a:xfrm>
          <a:off x="263562" y="220505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a:t>案例中待优化点及改善方案</a:t>
          </a:r>
          <a:endParaRPr lang="zh-CN" altLang="en-US" sz="1600" kern="1200" dirty="0"/>
        </a:p>
      </dsp:txBody>
      <dsp:txXfrm>
        <a:off x="280855" y="2222343"/>
        <a:ext cx="3655284" cy="319654"/>
      </dsp:txXfrm>
    </dsp:sp>
    <dsp:sp modelId="{1EBF7F84-B88A-4276-8D3B-5221674D7BF1}">
      <dsp:nvSpPr>
        <dsp:cNvPr id="0" name=""/>
        <dsp:cNvSpPr/>
      </dsp:nvSpPr>
      <dsp:spPr>
        <a:xfrm>
          <a:off x="0" y="2926490"/>
          <a:ext cx="5271243" cy="3024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F73B35-4281-4C64-B65F-D7E1D426DC52}">
      <dsp:nvSpPr>
        <dsp:cNvPr id="0" name=""/>
        <dsp:cNvSpPr/>
      </dsp:nvSpPr>
      <dsp:spPr>
        <a:xfrm>
          <a:off x="263562" y="2749370"/>
          <a:ext cx="3689870" cy="35424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468" tIns="0" rIns="139468" bIns="0" numCol="1" spcCol="1270" anchor="ctr" anchorCtr="0">
          <a:noAutofit/>
        </a:bodyPr>
        <a:lstStyle/>
        <a:p>
          <a:pPr marL="0" lvl="0" indent="0" algn="l" defTabSz="711200">
            <a:lnSpc>
              <a:spcPct val="90000"/>
            </a:lnSpc>
            <a:spcBef>
              <a:spcPct val="0"/>
            </a:spcBef>
            <a:spcAft>
              <a:spcPct val="35000"/>
            </a:spcAft>
            <a:buNone/>
          </a:pPr>
          <a:r>
            <a:rPr lang="zh-CN" altLang="en-US" sz="1600" kern="1200" dirty="0"/>
            <a:t>针对案例的延伸思考</a:t>
          </a:r>
        </a:p>
      </dsp:txBody>
      <dsp:txXfrm>
        <a:off x="280855" y="2766663"/>
        <a:ext cx="3655284"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B5A3B-5CFB-5E4B-96BE-7FAA43C0BC45}"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E68314-B876-2E4F-8E92-2607613A3B97}"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noChangeArrowheads="1" noTextEdit="1"/>
          </p:cNvSpPr>
          <p:nvPr>
            <p:ph type="sldImg" idx="4294967295"/>
          </p:nvPr>
        </p:nvSpPr>
        <p:spPr>
          <a:ln>
            <a:miter lim="800000"/>
          </a:ln>
        </p:spPr>
      </p:sp>
      <p:sp>
        <p:nvSpPr>
          <p:cNvPr id="15362" name="文本占位符 2"/>
          <p:cNvSpPr>
            <a:spLocks noGrp="1" noChangeArrowheads="1"/>
          </p:cNvSpPr>
          <p:nvPr>
            <p:ph type="body" idx="4294967295"/>
          </p:nvPr>
        </p:nvSpPr>
        <p:spPr/>
        <p:txBody>
          <a:bodyPr/>
          <a:lstStyle/>
          <a:p>
            <a:pPr eaLnBrk="1" hangingPunct="1"/>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49E68314-B876-2E4F-8E92-2607613A3B97}" type="slidenum">
              <a:rPr kumimoji="1" lang="zh-CN" altLang="en-US" smtClean="0"/>
            </a:fld>
            <a:endParaRPr kumimoji="1"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endParaRPr kumimoji="1" lang="zh-CN" altLang="en-US"/>
          </a:p>
        </p:txBody>
      </p:sp>
      <p:sp>
        <p:nvSpPr>
          <p:cNvPr id="4" name="日期占位符 3"/>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竖排文字占位符 2"/>
          <p:cNvSpPr>
            <a:spLocks noGrp="1"/>
          </p:cNvSpPr>
          <p:nvPr>
            <p:ph type="body" orient="vert" idx="1"/>
          </p:nvPr>
        </p:nvSpPr>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endParaRPr kumimoji="1"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endParaRPr kumimoji="1" lang="zh-CN" altLang="en-US"/>
          </a:p>
        </p:txBody>
      </p:sp>
      <p:sp>
        <p:nvSpPr>
          <p:cNvPr id="4" name="日期占位符 3"/>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5" name="日期占位符 4"/>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endParaRPr kumimoji="1" lang="zh-CN" altLang="en-US"/>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endParaRPr kumimoji="1" lang="zh-CN" altLang="en-US"/>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7" name="日期占位符 6"/>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灯片编号占位符 8"/>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日期占位符 2"/>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灯片编号占位符 4"/>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灯片编号占位符 3"/>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endParaRPr kumimoji="1" lang="zh-CN" altLang="en-US"/>
          </a:p>
        </p:txBody>
      </p:sp>
      <p:sp>
        <p:nvSpPr>
          <p:cNvPr id="5" name="日期占位符 4"/>
          <p:cNvSpPr>
            <a:spLocks noGrp="1"/>
          </p:cNvSpPr>
          <p:nvPr>
            <p:ph type="dt" sz="half" idx="10"/>
          </p:nvPr>
        </p:nvSpPr>
        <p:spPr/>
        <p:txBody>
          <a:bodyPr/>
          <a:lstStyle/>
          <a:p>
            <a:fld id="{1D0EB7A0-CC0C-1843-AADF-8D1254CFD8DC}"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灯片编号占位符 6"/>
          <p:cNvSpPr>
            <a:spLocks noGrp="1"/>
          </p:cNvSpPr>
          <p:nvPr>
            <p:ph type="sldNum" sz="quarter" idx="12"/>
          </p:nvPr>
        </p:nvSpPr>
        <p:spPr/>
        <p:txBody>
          <a:bodyPr/>
          <a:lstStyle/>
          <a:p>
            <a:fld id="{7D619C86-D881-C449-9051-104BE2427081}"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EB7A0-CC0C-1843-AADF-8D1254CFD8DC}" type="datetimeFigureOut">
              <a:rPr kumimoji="1" lang="zh-CN" altLang="en-US" smtClean="0"/>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19C86-D881-C449-9051-104BE2427081}"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9" Type="http://schemas.openxmlformats.org/officeDocument/2006/relationships/diagramColors" Target="../diagrams/colors1.xml"/><Relationship Id="rId8" Type="http://schemas.openxmlformats.org/officeDocument/2006/relationships/diagramQuickStyle" Target="../diagrams/quickStyle1.xml"/><Relationship Id="rId7" Type="http://schemas.openxmlformats.org/officeDocument/2006/relationships/diagramLayout" Target="../diagrams/layout1.xml"/><Relationship Id="rId6" Type="http://schemas.openxmlformats.org/officeDocument/2006/relationships/diagramData" Target="../diagrams/data1.xml"/><Relationship Id="rId5" Type="http://schemas.openxmlformats.org/officeDocument/2006/relationships/image" Target="../media/image4.png"/><Relationship Id="rId4" Type="http://schemas.openxmlformats.org/officeDocument/2006/relationships/image" Target="../media/image2.svg"/><Relationship Id="rId3" Type="http://schemas.openxmlformats.org/officeDocument/2006/relationships/image" Target="../media/image3.png"/><Relationship Id="rId2" Type="http://schemas.openxmlformats.org/officeDocument/2006/relationships/image" Target="../media/image1.svg"/><Relationship Id="rId11" Type="http://schemas.openxmlformats.org/officeDocument/2006/relationships/slideLayout" Target="../slideLayouts/slideLayout1.xml"/><Relationship Id="rId10" Type="http://schemas.microsoft.com/office/2007/relationships/diagramDrawing" Target="../diagrams/drawing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image" Target="../media/image7.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rgbClr val="F3AA3C"/>
        </a:solidFill>
        <a:effectLst/>
      </p:bgPr>
    </p:bg>
    <p:spTree>
      <p:nvGrpSpPr>
        <p:cNvPr id="1" name=""/>
        <p:cNvGrpSpPr/>
        <p:nvPr/>
      </p:nvGrpSpPr>
      <p:grpSpPr>
        <a:xfrm>
          <a:off x="0" y="0"/>
          <a:ext cx="0" cy="0"/>
          <a:chOff x="0" y="0"/>
          <a:chExt cx="0" cy="0"/>
        </a:xfrm>
      </p:grpSpPr>
      <p:sp>
        <p:nvSpPr>
          <p:cNvPr id="14338" name="文本框 4"/>
          <p:cNvSpPr txBox="1">
            <a:spLocks noChangeArrowheads="1"/>
          </p:cNvSpPr>
          <p:nvPr/>
        </p:nvSpPr>
        <p:spPr bwMode="auto">
          <a:xfrm>
            <a:off x="2583850" y="1676507"/>
            <a:ext cx="6888480" cy="1426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algn="ctr"/>
            <a:r>
              <a:rPr kumimoji="1" lang="zh-CN" altLang="en-US" sz="4400" b="1" dirty="0">
                <a:solidFill>
                  <a:schemeClr val="bg2">
                    <a:lumMod val="25000"/>
                  </a:schemeClr>
                </a:solidFill>
                <a:latin typeface="微软雅黑" panose="020B0503020204020204" pitchFamily="34" charset="-122"/>
                <a:sym typeface="+mn-ea"/>
              </a:rPr>
              <a:t>拆解</a:t>
            </a:r>
            <a:r>
              <a:rPr kumimoji="1" lang="zh-CN" altLang="en-US" sz="4400" b="1" dirty="0">
                <a:solidFill>
                  <a:schemeClr val="bg2">
                    <a:lumMod val="25000"/>
                  </a:schemeClr>
                </a:solidFill>
                <a:latin typeface="微软雅黑" panose="020B0503020204020204" pitchFamily="34" charset="-122"/>
                <a:sym typeface="+mn-ea"/>
              </a:rPr>
              <a:t>微信读书每日一答游戏</a:t>
            </a:r>
            <a:endParaRPr lang="zh-CN" altLang="en-US" sz="4400" b="1" dirty="0"/>
          </a:p>
          <a:p>
            <a:pPr algn="ctr"/>
            <a:r>
              <a:rPr lang="zh-CN" altLang="en-US" sz="2140" b="1" dirty="0"/>
              <a:t>部门：供应链事业部</a:t>
            </a:r>
            <a:r>
              <a:rPr lang="zh-CN" altLang="en-US" sz="4280" b="1" dirty="0"/>
              <a:t>   </a:t>
            </a:r>
            <a:endParaRPr lang="en-US" altLang="zh-CN" sz="4280" b="1" dirty="0"/>
          </a:p>
        </p:txBody>
      </p:sp>
      <p:sp>
        <p:nvSpPr>
          <p:cNvPr id="14339" name="文本框 2"/>
          <p:cNvSpPr txBox="1">
            <a:spLocks noChangeArrowheads="1"/>
          </p:cNvSpPr>
          <p:nvPr/>
        </p:nvSpPr>
        <p:spPr bwMode="auto">
          <a:xfrm>
            <a:off x="3063564" y="4691023"/>
            <a:ext cx="5929051" cy="92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algn="dist" eaLnBrk="1" hangingPunct="1">
              <a:lnSpc>
                <a:spcPct val="130000"/>
              </a:lnSpc>
            </a:pPr>
            <a:r>
              <a:rPr lang="zh-CN" altLang="en-US" sz="1425" b="1"/>
              <a:t>最专业的品牌私域运营服务商</a:t>
            </a:r>
            <a:endParaRPr lang="en-US" altLang="zh-CN" sz="1425" b="1"/>
          </a:p>
          <a:p>
            <a:pPr algn="dist" eaLnBrk="1" hangingPunct="1">
              <a:lnSpc>
                <a:spcPct val="130000"/>
              </a:lnSpc>
            </a:pPr>
            <a:r>
              <a:rPr lang="zh-CN" altLang="zh-CN" sz="1425" b="1"/>
              <a:t>帮你管理最有价值的用户资产</a:t>
            </a:r>
            <a:endParaRPr lang="en-US" altLang="zh-CN" sz="1425" b="1"/>
          </a:p>
          <a:p>
            <a:pPr algn="dist" eaLnBrk="1" hangingPunct="1">
              <a:lnSpc>
                <a:spcPct val="130000"/>
              </a:lnSpc>
            </a:pPr>
            <a:endParaRPr lang="zh-CN" altLang="en-US" sz="1425" b="1">
              <a:sym typeface="微软雅黑" panose="020B0503020204020204" pitchFamily="34" charset="-122"/>
            </a:endParaRPr>
          </a:p>
        </p:txBody>
      </p:sp>
      <p:cxnSp>
        <p:nvCxnSpPr>
          <p:cNvPr id="4" name="直接连接符 3"/>
          <p:cNvCxnSpPr/>
          <p:nvPr/>
        </p:nvCxnSpPr>
        <p:spPr>
          <a:xfrm flipH="1" flipV="1">
            <a:off x="9434" y="5498415"/>
            <a:ext cx="12037312" cy="9432"/>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14341" name="组合 8"/>
          <p:cNvGrpSpPr/>
          <p:nvPr/>
        </p:nvGrpSpPr>
        <p:grpSpPr bwMode="auto">
          <a:xfrm>
            <a:off x="4601005" y="1131160"/>
            <a:ext cx="2989992" cy="401982"/>
            <a:chOff x="5993" y="4672"/>
            <a:chExt cx="3963" cy="533"/>
          </a:xfrm>
        </p:grpSpPr>
        <p:sp>
          <p:nvSpPr>
            <p:cNvPr id="31" name="矩形 30"/>
            <p:cNvSpPr/>
            <p:nvPr/>
          </p:nvSpPr>
          <p:spPr>
            <a:xfrm>
              <a:off x="6983" y="4672"/>
              <a:ext cx="2973" cy="533"/>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p>
          </p:txBody>
        </p:sp>
        <p:sp>
          <p:nvSpPr>
            <p:cNvPr id="30" name="矩形 29"/>
            <p:cNvSpPr/>
            <p:nvPr/>
          </p:nvSpPr>
          <p:spPr>
            <a:xfrm>
              <a:off x="5993" y="4672"/>
              <a:ext cx="990" cy="53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p>
          </p:txBody>
        </p:sp>
        <p:sp>
          <p:nvSpPr>
            <p:cNvPr id="14346" name="文本框 18"/>
            <p:cNvSpPr txBox="1">
              <a:spLocks noChangeArrowheads="1"/>
            </p:cNvSpPr>
            <p:nvPr/>
          </p:nvSpPr>
          <p:spPr bwMode="auto">
            <a:xfrm>
              <a:off x="6985" y="4673"/>
              <a:ext cx="2971" cy="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r>
                <a:rPr lang="zh-CN" altLang="en-US" sz="1900" b="1">
                  <a:solidFill>
                    <a:srgbClr val="FEA900"/>
                  </a:solidFill>
                  <a:sym typeface="微软雅黑" panose="020B0503020204020204" pitchFamily="34" charset="-122"/>
                </a:rPr>
                <a:t>品牌私域运营中心</a:t>
              </a:r>
              <a:endParaRPr lang="zh-CN" altLang="en-US" sz="1900" b="1">
                <a:solidFill>
                  <a:srgbClr val="FEA900"/>
                </a:solidFill>
                <a:sym typeface="微软雅黑" panose="020B0503020204020204" pitchFamily="34" charset="-122"/>
              </a:endParaRPr>
            </a:p>
          </p:txBody>
        </p:sp>
        <p:sp>
          <p:nvSpPr>
            <p:cNvPr id="14347" name="文本框 26"/>
            <p:cNvSpPr txBox="1">
              <a:spLocks noChangeArrowheads="1"/>
            </p:cNvSpPr>
            <p:nvPr/>
          </p:nvSpPr>
          <p:spPr bwMode="auto">
            <a:xfrm>
              <a:off x="5994" y="4673"/>
              <a:ext cx="990" cy="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r>
                <a:rPr lang="zh-CN" altLang="en-US" sz="1900" b="1">
                  <a:sym typeface="微软雅黑" panose="020B0503020204020204" pitchFamily="34" charset="-122"/>
                </a:rPr>
                <a:t>点燃 </a:t>
              </a:r>
              <a:endParaRPr lang="zh-CN" altLang="en-US" sz="1900" b="1">
                <a:sym typeface="微软雅黑" panose="020B0503020204020204" pitchFamily="34" charset="-122"/>
              </a:endParaRPr>
            </a:p>
          </p:txBody>
        </p:sp>
      </p:grpSp>
      <p:sp>
        <p:nvSpPr>
          <p:cNvPr id="14342" name="矩形 1"/>
          <p:cNvSpPr>
            <a:spLocks noChangeArrowheads="1"/>
          </p:cNvSpPr>
          <p:nvPr/>
        </p:nvSpPr>
        <p:spPr bwMode="auto">
          <a:xfrm>
            <a:off x="4528132" y="2915141"/>
            <a:ext cx="2520271" cy="107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a:lnSpc>
                <a:spcPct val="150000"/>
              </a:lnSpc>
            </a:pPr>
            <a:r>
              <a:rPr lang="en-US" altLang="zh-CN" sz="2140" b="1" dirty="0"/>
              <a:t>   </a:t>
            </a:r>
            <a:r>
              <a:rPr lang="zh-CN" altLang="en-US" sz="2140" b="1" dirty="0"/>
              <a:t>姓名：伍灿标</a:t>
            </a:r>
            <a:endParaRPr lang="en-US" altLang="zh-CN" sz="2140" b="1" dirty="0"/>
          </a:p>
          <a:p>
            <a:pPr eaLnBrk="1" hangingPunct="1">
              <a:lnSpc>
                <a:spcPct val="150000"/>
              </a:lnSpc>
            </a:pPr>
            <a:r>
              <a:rPr lang="zh-CN" altLang="en-US" sz="2140" b="1" dirty="0"/>
              <a:t>   花名：星曜</a:t>
            </a:r>
            <a:endParaRPr lang="zh-CN" altLang="en-US" sz="2140" b="1" dirty="0"/>
          </a:p>
        </p:txBody>
      </p:sp>
      <p:pic>
        <p:nvPicPr>
          <p:cNvPr id="14345" name="图片 27"/>
          <p:cNvPicPr>
            <a:picLocks noGrp="1"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312925" y="7940811"/>
            <a:ext cx="1362003" cy="136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017270" y="1384300"/>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1017270" y="3962400"/>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371600" y="0"/>
            <a:ext cx="3888740" cy="1858645"/>
          </a:xfrm>
          <a:prstGeom prst="rect">
            <a:avLst/>
          </a:prstGeom>
          <a:noFill/>
        </p:spPr>
        <p:txBody>
          <a:bodyPr wrap="square">
            <a:spAutoFit/>
          </a:bodyPr>
          <a:lstStyle/>
          <a:p>
            <a:pPr>
              <a:lnSpc>
                <a:spcPts val="6890"/>
              </a:lnSpc>
              <a:defRPr/>
            </a:pPr>
            <a:r>
              <a:rPr kumimoji="1" lang="zh-CN" altLang="en-US" sz="2400" b="1" dirty="0">
                <a:solidFill>
                  <a:schemeClr val="bg2">
                    <a:lumMod val="25000"/>
                  </a:schemeClr>
                </a:solidFill>
                <a:latin typeface="微软雅黑" panose="020B0503020204020204" pitchFamily="34" charset="-122"/>
                <a:ea typeface="微软雅黑" panose="020B0503020204020204" pitchFamily="34" charset="-122"/>
              </a:rPr>
              <a:t>案例亮点及可复用的点</a:t>
            </a:r>
            <a:endParaRPr kumimoji="1" lang="zh-CN" altLang="en-US" sz="2400" b="1" dirty="0">
              <a:solidFill>
                <a:schemeClr val="bg2">
                  <a:lumMod val="25000"/>
                </a:schemeClr>
              </a:solidFill>
              <a:latin typeface="微软雅黑" panose="020B0503020204020204" pitchFamily="34" charset="-122"/>
              <a:ea typeface="微软雅黑" panose="020B0503020204020204" pitchFamily="34" charset="-122"/>
            </a:endParaRPr>
          </a:p>
          <a:p>
            <a:pPr>
              <a:lnSpc>
                <a:spcPts val="6890"/>
              </a:lnSpc>
              <a:defRPr/>
            </a:pPr>
            <a:endParaRPr kumimoji="1" lang="zh-CN" altLang="en-US" sz="2400" b="1"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2600325" y="1752600"/>
            <a:ext cx="309880" cy="368300"/>
          </a:xfrm>
          <a:prstGeom prst="rect">
            <a:avLst/>
          </a:prstGeom>
          <a:noFill/>
        </p:spPr>
        <p:txBody>
          <a:bodyPr wrap="none" rtlCol="0">
            <a:spAutoFit/>
          </a:bodyPr>
          <a:p>
            <a:endParaRPr lang="zh-CN" altLang="en-US"/>
          </a:p>
        </p:txBody>
      </p:sp>
      <p:sp>
        <p:nvSpPr>
          <p:cNvPr id="9" name="文本框 8"/>
          <p:cNvSpPr txBox="1"/>
          <p:nvPr/>
        </p:nvSpPr>
        <p:spPr>
          <a:xfrm>
            <a:off x="1179830" y="1384300"/>
            <a:ext cx="995680" cy="368300"/>
          </a:xfrm>
          <a:prstGeom prst="rect">
            <a:avLst/>
          </a:prstGeom>
          <a:noFill/>
        </p:spPr>
        <p:txBody>
          <a:bodyPr wrap="none" rtlCol="0">
            <a:spAutoFit/>
          </a:bodyPr>
          <a:p>
            <a:pPr algn="l"/>
            <a:r>
              <a:rPr b="1"/>
              <a:t>亮点1：</a:t>
            </a:r>
            <a:endParaRPr b="1"/>
          </a:p>
        </p:txBody>
      </p:sp>
      <p:sp>
        <p:nvSpPr>
          <p:cNvPr id="2" name="文本框 1"/>
          <p:cNvSpPr txBox="1"/>
          <p:nvPr/>
        </p:nvSpPr>
        <p:spPr>
          <a:xfrm>
            <a:off x="1179830" y="2120900"/>
            <a:ext cx="6543040" cy="119888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游戏的分享只有微信聊天对话框的分享，就是希望一对一针对性的触达到用户</a:t>
            </a:r>
            <a:endParaRPr lang="zh-CN" altLang="en-US"/>
          </a:p>
          <a:p>
            <a:pPr algn="l"/>
            <a:r>
              <a:rPr lang="zh-CN" altLang="en-US"/>
              <a:t>而且分享过去的链接上的文案，都是可以激发起用户不同的情绪，增加了用户参加的动机，这些设置提升了用户参与程度。</a:t>
            </a:r>
            <a:endParaRPr lang="zh-CN" altLang="en-US"/>
          </a:p>
        </p:txBody>
      </p:sp>
      <p:sp>
        <p:nvSpPr>
          <p:cNvPr id="6" name="文本框 5"/>
          <p:cNvSpPr txBox="1"/>
          <p:nvPr/>
        </p:nvSpPr>
        <p:spPr>
          <a:xfrm>
            <a:off x="1056640" y="3962400"/>
            <a:ext cx="1554480" cy="368300"/>
          </a:xfrm>
          <a:prstGeom prst="rect">
            <a:avLst/>
          </a:prstGeom>
          <a:noFill/>
        </p:spPr>
        <p:txBody>
          <a:bodyPr wrap="none" rtlCol="0">
            <a:spAutoFit/>
          </a:bodyPr>
          <a:p>
            <a:pPr algn="l"/>
            <a:r>
              <a:rPr lang="zh-CN" altLang="en-US"/>
              <a:t>可复用的点：</a:t>
            </a:r>
            <a:endParaRPr lang="zh-CN" altLang="en-US"/>
          </a:p>
        </p:txBody>
      </p:sp>
      <p:sp>
        <p:nvSpPr>
          <p:cNvPr id="7" name="文本框 6"/>
          <p:cNvSpPr txBox="1"/>
          <p:nvPr/>
        </p:nvSpPr>
        <p:spPr>
          <a:xfrm>
            <a:off x="1179830" y="4866640"/>
            <a:ext cx="7183755" cy="119888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人际关系的触达是最有效的，我们在创建活动时，一定是峰终定律，让用户在结束时最快乐、最爽，让用户愿意分享给好友</a:t>
            </a:r>
            <a:endParaRPr lang="zh-CN" altLang="en-US"/>
          </a:p>
          <a:p>
            <a:pPr algn="l"/>
            <a:r>
              <a:rPr lang="zh-CN" altLang="en-US"/>
              <a:t>同时我们应该设计分享出去的内容如何尽快的吸引用户好友的注意力，并且想要一探究竟。</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1056640" y="4342130"/>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1017270" y="1611630"/>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0" name="文本框 9"/>
          <p:cNvSpPr txBox="1"/>
          <p:nvPr/>
        </p:nvSpPr>
        <p:spPr>
          <a:xfrm>
            <a:off x="1179830" y="1611630"/>
            <a:ext cx="989330" cy="368300"/>
          </a:xfrm>
          <a:prstGeom prst="rect">
            <a:avLst/>
          </a:prstGeom>
          <a:noFill/>
        </p:spPr>
        <p:txBody>
          <a:bodyPr wrap="none" rtlCol="0">
            <a:spAutoFit/>
          </a:bodyPr>
          <a:p>
            <a:pPr algn="l"/>
            <a:r>
              <a:rPr lang="zh-CN" altLang="en-US"/>
              <a:t>亮点2：</a:t>
            </a:r>
            <a:endParaRPr lang="zh-CN" altLang="en-US"/>
          </a:p>
        </p:txBody>
      </p:sp>
      <p:sp>
        <p:nvSpPr>
          <p:cNvPr id="11" name="文本框 10"/>
          <p:cNvSpPr txBox="1"/>
          <p:nvPr/>
        </p:nvSpPr>
        <p:spPr>
          <a:xfrm>
            <a:off x="1111250" y="2209165"/>
            <a:ext cx="9395460" cy="175323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这个游戏获得积分最快速的方式就是看广告，而且不限次数，我想这也是app给想要购买道具的用户的一种“作弊”手法</a:t>
            </a:r>
            <a:endParaRPr lang="zh-CN" altLang="en-US"/>
          </a:p>
          <a:p>
            <a:pPr algn="l"/>
            <a:r>
              <a:rPr lang="zh-CN" altLang="en-US"/>
              <a:t>但是广告又会给自己app带来广告收入，在行业调查中，反馈了付费阅读APP尚未正式推行免费和付费的融合模式</a:t>
            </a:r>
            <a:endParaRPr lang="zh-CN" altLang="en-US"/>
          </a:p>
          <a:p>
            <a:pPr algn="l"/>
            <a:r>
              <a:rPr lang="zh-CN" altLang="en-US"/>
              <a:t>微信读书的在app中的游戏接广告的方式，与免费阅读app将广告放在文中的方式相比，保障了真正喜欢阅读的用户的体验感，又增加了变现的方式与渠道，这种折中的方法很赞。</a:t>
            </a:r>
            <a:endParaRPr lang="zh-CN" altLang="en-US"/>
          </a:p>
        </p:txBody>
      </p:sp>
      <p:sp>
        <p:nvSpPr>
          <p:cNvPr id="12" name="文本框 11"/>
          <p:cNvSpPr txBox="1"/>
          <p:nvPr/>
        </p:nvSpPr>
        <p:spPr>
          <a:xfrm>
            <a:off x="1137285" y="4342130"/>
            <a:ext cx="1554480" cy="368300"/>
          </a:xfrm>
          <a:prstGeom prst="rect">
            <a:avLst/>
          </a:prstGeom>
          <a:noFill/>
        </p:spPr>
        <p:txBody>
          <a:bodyPr wrap="none" rtlCol="0">
            <a:spAutoFit/>
          </a:bodyPr>
          <a:p>
            <a:pPr algn="l"/>
            <a:r>
              <a:rPr lang="zh-CN" altLang="en-US"/>
              <a:t>可复用的点：</a:t>
            </a:r>
            <a:endParaRPr lang="zh-CN" altLang="en-US"/>
          </a:p>
        </p:txBody>
      </p:sp>
      <p:sp>
        <p:nvSpPr>
          <p:cNvPr id="13" name="文本框 12"/>
          <p:cNvSpPr txBox="1"/>
          <p:nvPr/>
        </p:nvSpPr>
        <p:spPr>
          <a:xfrm>
            <a:off x="1142365" y="5031105"/>
            <a:ext cx="9333865" cy="64516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有些看似不应该在一起的事情（学习和游戏），组合在一起也许莫名合适，不断探索新的方式，用市场反馈、用户反馈，不断迭代，最终一点一点达到目的。</a:t>
            </a:r>
            <a:endParaRPr lang="zh-CN" altLang="en-US"/>
          </a:p>
        </p:txBody>
      </p:sp>
      <p:sp>
        <p:nvSpPr>
          <p:cNvPr id="14" name="文本框 13"/>
          <p:cNvSpPr txBox="1"/>
          <p:nvPr/>
        </p:nvSpPr>
        <p:spPr>
          <a:xfrm>
            <a:off x="1377315" y="0"/>
            <a:ext cx="2468880" cy="974725"/>
          </a:xfrm>
          <a:prstGeom prst="rect">
            <a:avLst/>
          </a:prstGeom>
          <a:noFill/>
        </p:spPr>
        <p:txBody>
          <a:bodyPr wrap="none" rtlCol="0" anchor="t">
            <a:spAutoFit/>
          </a:bodyPr>
          <a:p>
            <a:pPr>
              <a:lnSpc>
                <a:spcPts val="6890"/>
              </a:lnSpc>
              <a:defRPr/>
            </a:pPr>
            <a:r>
              <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rPr>
              <a:t>案例亮点及可复用的点</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1377315" y="4380230"/>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1428115" y="1752600"/>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2600325" y="1752600"/>
            <a:ext cx="309880" cy="368300"/>
          </a:xfrm>
          <a:prstGeom prst="rect">
            <a:avLst/>
          </a:prstGeom>
          <a:noFill/>
        </p:spPr>
        <p:txBody>
          <a:bodyPr wrap="none" rtlCol="0">
            <a:spAutoFit/>
          </a:bodyPr>
          <a:p>
            <a:endParaRPr lang="zh-CN" altLang="en-US"/>
          </a:p>
        </p:txBody>
      </p:sp>
      <p:sp>
        <p:nvSpPr>
          <p:cNvPr id="2" name="文本框 1"/>
          <p:cNvSpPr txBox="1"/>
          <p:nvPr/>
        </p:nvSpPr>
        <p:spPr>
          <a:xfrm>
            <a:off x="1377315" y="1752600"/>
            <a:ext cx="1675130" cy="368300"/>
          </a:xfrm>
          <a:prstGeom prst="rect">
            <a:avLst/>
          </a:prstGeom>
          <a:noFill/>
        </p:spPr>
        <p:txBody>
          <a:bodyPr wrap="none" rtlCol="0">
            <a:spAutoFit/>
          </a:bodyPr>
          <a:p>
            <a:pPr algn="l"/>
            <a:r>
              <a:rPr lang="zh-CN" altLang="en-US"/>
              <a:t>待优化的点1：</a:t>
            </a:r>
            <a:endParaRPr lang="zh-CN" altLang="en-US"/>
          </a:p>
        </p:txBody>
      </p:sp>
      <p:sp>
        <p:nvSpPr>
          <p:cNvPr id="6" name="文本框 5"/>
          <p:cNvSpPr txBox="1"/>
          <p:nvPr/>
        </p:nvSpPr>
        <p:spPr>
          <a:xfrm>
            <a:off x="1377315" y="2437765"/>
            <a:ext cx="8176895" cy="147637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整个活动的积分获得明细非常混乱，而且积分的如何获得系统没有明细</a:t>
            </a:r>
            <a:endParaRPr lang="zh-CN" altLang="en-US"/>
          </a:p>
          <a:p>
            <a:pPr algn="l"/>
            <a:endParaRPr lang="zh-CN" altLang="en-US"/>
          </a:p>
          <a:p>
            <a:pPr algn="l"/>
            <a:r>
              <a:rPr lang="zh-CN" altLang="en-US"/>
              <a:t>我邀请了一个好友PK，对方赢了结果获得0分，我又邀请一个新用户PK，对方全程答错，最后获得6积分，用户在参与过程中会不知道积分的规则为何，会影响用户的体验感。</a:t>
            </a:r>
            <a:endParaRPr lang="zh-CN" altLang="en-US"/>
          </a:p>
        </p:txBody>
      </p:sp>
      <p:sp>
        <p:nvSpPr>
          <p:cNvPr id="7" name="文本框 6"/>
          <p:cNvSpPr txBox="1"/>
          <p:nvPr/>
        </p:nvSpPr>
        <p:spPr>
          <a:xfrm>
            <a:off x="1377315" y="4380230"/>
            <a:ext cx="1325880" cy="368300"/>
          </a:xfrm>
          <a:prstGeom prst="rect">
            <a:avLst/>
          </a:prstGeom>
          <a:noFill/>
        </p:spPr>
        <p:txBody>
          <a:bodyPr wrap="none" rtlCol="0">
            <a:spAutoFit/>
          </a:bodyPr>
          <a:p>
            <a:pPr algn="l"/>
            <a:r>
              <a:rPr lang="zh-CN" altLang="en-US"/>
              <a:t>解决方案：</a:t>
            </a:r>
            <a:endParaRPr lang="zh-CN" altLang="en-US"/>
          </a:p>
        </p:txBody>
      </p:sp>
      <p:sp>
        <p:nvSpPr>
          <p:cNvPr id="9" name="文本框 8"/>
          <p:cNvSpPr txBox="1"/>
          <p:nvPr/>
        </p:nvSpPr>
        <p:spPr>
          <a:xfrm>
            <a:off x="1377315" y="5022215"/>
            <a:ext cx="8253095" cy="64516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将积分规则再清晰的展示给用户，并且每完成一个积分的获得，都得及时反馈获得积分。</a:t>
            </a:r>
            <a:endParaRPr lang="zh-CN" altLang="en-US"/>
          </a:p>
        </p:txBody>
      </p:sp>
      <p:sp>
        <p:nvSpPr>
          <p:cNvPr id="12" name="文本框 11"/>
          <p:cNvSpPr txBox="1"/>
          <p:nvPr/>
        </p:nvSpPr>
        <p:spPr>
          <a:xfrm>
            <a:off x="1299845" y="66040"/>
            <a:ext cx="2468880" cy="974725"/>
          </a:xfrm>
          <a:prstGeom prst="rect">
            <a:avLst/>
          </a:prstGeom>
          <a:noFill/>
        </p:spPr>
        <p:txBody>
          <a:bodyPr wrap="none" rtlCol="0" anchor="t">
            <a:spAutoFit/>
          </a:bodyPr>
          <a:p>
            <a:pPr>
              <a:lnSpc>
                <a:spcPts val="6890"/>
              </a:lnSpc>
              <a:defRPr/>
            </a:pPr>
            <a:r>
              <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rPr>
              <a:t>待优化的点及解决方案</a:t>
            </a:r>
            <a:endPar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1164590" y="4196080"/>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1209040" y="2060575"/>
            <a:ext cx="1572895" cy="36830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2600325" y="1752600"/>
            <a:ext cx="309880" cy="368300"/>
          </a:xfrm>
          <a:prstGeom prst="rect">
            <a:avLst/>
          </a:prstGeom>
          <a:noFill/>
        </p:spPr>
        <p:txBody>
          <a:bodyPr wrap="none" rtlCol="0">
            <a:spAutoFit/>
          </a:bodyPr>
          <a:p>
            <a:endParaRPr lang="zh-CN" altLang="en-US"/>
          </a:p>
        </p:txBody>
      </p:sp>
      <p:sp>
        <p:nvSpPr>
          <p:cNvPr id="2" name="文本框 1"/>
          <p:cNvSpPr txBox="1"/>
          <p:nvPr/>
        </p:nvSpPr>
        <p:spPr>
          <a:xfrm>
            <a:off x="1209040" y="2060575"/>
            <a:ext cx="1483995" cy="368300"/>
          </a:xfrm>
          <a:prstGeom prst="rect">
            <a:avLst/>
          </a:prstGeom>
          <a:noFill/>
        </p:spPr>
        <p:txBody>
          <a:bodyPr wrap="square" rtlCol="0">
            <a:spAutoFit/>
          </a:bodyPr>
          <a:p>
            <a:r>
              <a:rPr lang="zh-CN" altLang="en-US"/>
              <a:t>待优化的点</a:t>
            </a:r>
            <a:r>
              <a:rPr lang="en-US" altLang="zh-CN"/>
              <a:t>2</a:t>
            </a:r>
            <a:r>
              <a:rPr lang="zh-CN" altLang="en-US"/>
              <a:t>：</a:t>
            </a:r>
            <a:endParaRPr lang="zh-CN" altLang="en-US"/>
          </a:p>
        </p:txBody>
      </p:sp>
      <p:sp>
        <p:nvSpPr>
          <p:cNvPr id="6" name="文本框 5"/>
          <p:cNvSpPr txBox="1"/>
          <p:nvPr/>
        </p:nvSpPr>
        <p:spPr>
          <a:xfrm>
            <a:off x="1179830" y="2700020"/>
            <a:ext cx="6917690" cy="92202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我邀请了新用户进入游戏PK，无论是游戏中的积分未给我任何激励，在微信阅读app中也未给我反馈激励反馈，对于用户邀请新用户积极性不高。</a:t>
            </a:r>
            <a:endParaRPr lang="zh-CN" altLang="en-US"/>
          </a:p>
        </p:txBody>
      </p:sp>
      <p:sp>
        <p:nvSpPr>
          <p:cNvPr id="7" name="文本框 6"/>
          <p:cNvSpPr txBox="1"/>
          <p:nvPr/>
        </p:nvSpPr>
        <p:spPr>
          <a:xfrm>
            <a:off x="1179830" y="4196080"/>
            <a:ext cx="1325880" cy="368300"/>
          </a:xfrm>
          <a:prstGeom prst="rect">
            <a:avLst/>
          </a:prstGeom>
          <a:noFill/>
        </p:spPr>
        <p:txBody>
          <a:bodyPr wrap="none" rtlCol="0">
            <a:spAutoFit/>
          </a:bodyPr>
          <a:p>
            <a:pPr algn="l"/>
            <a:r>
              <a:rPr lang="zh-CN" altLang="en-US"/>
              <a:t>解决方案：</a:t>
            </a:r>
            <a:endParaRPr lang="zh-CN" altLang="en-US"/>
          </a:p>
        </p:txBody>
      </p:sp>
      <p:sp>
        <p:nvSpPr>
          <p:cNvPr id="11" name="文本框 10"/>
          <p:cNvSpPr txBox="1"/>
          <p:nvPr/>
        </p:nvSpPr>
        <p:spPr>
          <a:xfrm>
            <a:off x="1209040" y="4924425"/>
            <a:ext cx="6887845" cy="64516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发放相对应的奖励，并且要更加可视化，让用户对于邀请新用户参加活动更加积极。</a:t>
            </a:r>
            <a:endParaRPr lang="zh-CN" altLang="en-US"/>
          </a:p>
        </p:txBody>
      </p:sp>
      <p:sp>
        <p:nvSpPr>
          <p:cNvPr id="12" name="文本框 11"/>
          <p:cNvSpPr txBox="1"/>
          <p:nvPr/>
        </p:nvSpPr>
        <p:spPr>
          <a:xfrm>
            <a:off x="1299845" y="66040"/>
            <a:ext cx="2468880" cy="974725"/>
          </a:xfrm>
          <a:prstGeom prst="rect">
            <a:avLst/>
          </a:prstGeom>
          <a:noFill/>
        </p:spPr>
        <p:txBody>
          <a:bodyPr wrap="none" rtlCol="0" anchor="t">
            <a:spAutoFit/>
          </a:bodyPr>
          <a:p>
            <a:pPr>
              <a:lnSpc>
                <a:spcPts val="6890"/>
              </a:lnSpc>
              <a:defRPr/>
            </a:pPr>
            <a:r>
              <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rPr>
              <a:t>待优化的点及解决方案</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2600325" y="1752600"/>
            <a:ext cx="309880" cy="368300"/>
          </a:xfrm>
          <a:prstGeom prst="rect">
            <a:avLst/>
          </a:prstGeom>
          <a:noFill/>
        </p:spPr>
        <p:txBody>
          <a:bodyPr wrap="none" rtlCol="0">
            <a:spAutoFit/>
          </a:bodyPr>
          <a:p>
            <a:endParaRPr lang="zh-CN" altLang="en-US"/>
          </a:p>
        </p:txBody>
      </p:sp>
      <p:sp>
        <p:nvSpPr>
          <p:cNvPr id="7" name="文本框 6"/>
          <p:cNvSpPr txBox="1"/>
          <p:nvPr/>
        </p:nvSpPr>
        <p:spPr>
          <a:xfrm>
            <a:off x="1179830" y="1977390"/>
            <a:ext cx="8768715" cy="203009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1.在触发上，可以多设置一些人际型触发的方式，降低分享难度，让用户更愿意分享，也许人际关系的触发会增加更多的流量。</a:t>
            </a:r>
            <a:endParaRPr lang="zh-CN" altLang="en-US"/>
          </a:p>
          <a:p>
            <a:pPr algn="l"/>
            <a:endParaRPr lang="zh-CN" altLang="en-US"/>
          </a:p>
          <a:p>
            <a:pPr algn="l"/>
            <a:endParaRPr lang="zh-CN" altLang="en-US"/>
          </a:p>
          <a:p>
            <a:pPr algn="l"/>
            <a:endParaRPr lang="zh-CN" altLang="en-US"/>
          </a:p>
          <a:p>
            <a:pPr algn="l"/>
            <a:r>
              <a:rPr lang="zh-CN" altLang="en-US"/>
              <a:t>2.产品不要局限在单种类中，不同内容的组合，创造出“羊毛出在狗身上猪买单”的变现方式。</a:t>
            </a:r>
            <a:endParaRPr lang="zh-CN" altLang="en-US"/>
          </a:p>
        </p:txBody>
      </p:sp>
      <p:sp>
        <p:nvSpPr>
          <p:cNvPr id="9" name="文本框 8"/>
          <p:cNvSpPr txBox="1"/>
          <p:nvPr/>
        </p:nvSpPr>
        <p:spPr>
          <a:xfrm>
            <a:off x="1367155" y="558165"/>
            <a:ext cx="1097280" cy="368300"/>
          </a:xfrm>
          <a:prstGeom prst="rect">
            <a:avLst/>
          </a:prstGeom>
          <a:noFill/>
        </p:spPr>
        <p:txBody>
          <a:bodyPr wrap="none" rtlCol="0" anchor="t">
            <a:spAutoFit/>
          </a:bodyPr>
          <a:p>
            <a:pPr algn="l"/>
            <a:r>
              <a:rPr lang="zh-CN" altLang="en-US" b="1">
                <a:latin typeface="微软雅黑" panose="020B0503020204020204" pitchFamily="34" charset="-122"/>
                <a:ea typeface="微软雅黑" panose="020B0503020204020204" pitchFamily="34" charset="-122"/>
                <a:sym typeface="+mn-ea"/>
              </a:rPr>
              <a:t>延伸思考</a:t>
            </a:r>
            <a:endParaRPr lang="zh-CN" altLang="en-US" b="1">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文本框 29"/>
          <p:cNvSpPr txBox="1"/>
          <p:nvPr/>
        </p:nvSpPr>
        <p:spPr>
          <a:xfrm>
            <a:off x="1316893" y="490032"/>
            <a:ext cx="665480" cy="383540"/>
          </a:xfrm>
          <a:prstGeom prst="rect">
            <a:avLst/>
          </a:prstGeom>
          <a:noFill/>
          <a:ln w="9525">
            <a:noFill/>
          </a:ln>
        </p:spPr>
        <p:txBody>
          <a:bodyPr wrap="none" anchor="t">
            <a:spAutoFit/>
          </a:bodyPr>
          <a:p>
            <a:pPr algn="ctr"/>
            <a:r>
              <a:rPr lang="zh-CN" altLang="en-US" sz="1900" b="1" dirty="0">
                <a:latin typeface="Calibri" panose="020F0502020204030204" pitchFamily="34" charset="0"/>
                <a:ea typeface="微软雅黑" panose="020B0503020204020204" pitchFamily="34" charset="-122"/>
                <a:sym typeface="微软雅黑" panose="020B0503020204020204" pitchFamily="34" charset="-122"/>
              </a:rPr>
              <a:t>目录</a:t>
            </a:r>
            <a:endParaRPr lang="zh-CN" altLang="en-US" sz="1900" b="1" dirty="0">
              <a:latin typeface="Calibri" panose="020F0502020204030204" pitchFamily="34" charset="0"/>
              <a:ea typeface="微软雅黑" panose="020B0503020204020204" pitchFamily="34" charset="-122"/>
              <a:sym typeface="微软雅黑" panose="020B0503020204020204" pitchFamily="34" charset="-122"/>
            </a:endParaRPr>
          </a:p>
        </p:txBody>
      </p:sp>
      <p:grpSp>
        <p:nvGrpSpPr>
          <p:cNvPr id="36" name="组合 35"/>
          <p:cNvGrpSpPr/>
          <p:nvPr/>
        </p:nvGrpSpPr>
        <p:grpSpPr>
          <a:xfrm>
            <a:off x="894140" y="558696"/>
            <a:ext cx="405941" cy="332756"/>
            <a:chOff x="4729" y="1585"/>
            <a:chExt cx="842" cy="708"/>
          </a:xfrm>
        </p:grpSpPr>
        <p:pic>
          <p:nvPicPr>
            <p:cNvPr id="33" name="图片 32"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235" y="1585"/>
              <a:ext cx="337" cy="709"/>
            </a:xfrm>
            <a:prstGeom prst="rect">
              <a:avLst/>
            </a:prstGeom>
          </p:spPr>
        </p:pic>
        <p:pic>
          <p:nvPicPr>
            <p:cNvPr id="34" name="图片 33" descr="resource"/>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82" y="1585"/>
              <a:ext cx="337" cy="709"/>
            </a:xfrm>
            <a:prstGeom prst="rect">
              <a:avLst/>
            </a:prstGeom>
          </p:spPr>
        </p:pic>
        <p:pic>
          <p:nvPicPr>
            <p:cNvPr id="35" name="图片 34" descr="resource"/>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729" y="1585"/>
              <a:ext cx="337" cy="709"/>
            </a:xfrm>
            <a:prstGeom prst="rect">
              <a:avLst/>
            </a:prstGeom>
          </p:spPr>
        </p:pic>
      </p:grpSp>
      <p:grpSp>
        <p:nvGrpSpPr>
          <p:cNvPr id="5123" name="组合 1"/>
          <p:cNvGrpSpPr/>
          <p:nvPr/>
        </p:nvGrpSpPr>
        <p:grpSpPr>
          <a:xfrm>
            <a:off x="10688184" y="454192"/>
            <a:ext cx="747003" cy="316911"/>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140" strike="noStrike" noProof="1">
                <a:solidFill>
                  <a:schemeClr val="tx1"/>
                </a:solidFill>
              </a:endParaRPr>
            </a:p>
          </p:txBody>
        </p:sp>
        <p:pic>
          <p:nvPicPr>
            <p:cNvPr id="5125" name="图片 5" descr="黑色ROI"/>
            <p:cNvPicPr>
              <a:picLocks noChangeAspect="1"/>
            </p:cNvPicPr>
            <p:nvPr/>
          </p:nvPicPr>
          <p:blipFill>
            <a:blip r:embed="rId5"/>
            <a:stretch>
              <a:fillRect/>
            </a:stretch>
          </p:blipFill>
          <p:spPr>
            <a:xfrm>
              <a:off x="12670" y="1476"/>
              <a:ext cx="680" cy="411"/>
            </a:xfrm>
            <a:prstGeom prst="rect">
              <a:avLst/>
            </a:prstGeom>
            <a:noFill/>
            <a:ln w="9525">
              <a:noFill/>
            </a:ln>
          </p:spPr>
        </p:pic>
      </p:grpSp>
      <p:sp>
        <p:nvSpPr>
          <p:cNvPr id="3" name="矩形 2"/>
          <p:cNvSpPr/>
          <p:nvPr/>
        </p:nvSpPr>
        <p:spPr>
          <a:xfrm>
            <a:off x="122615" y="150485"/>
            <a:ext cx="11933190" cy="6564575"/>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140" strike="noStrike" noProof="1">
              <a:solidFill>
                <a:schemeClr val="tx1"/>
              </a:solidFill>
            </a:endParaRPr>
          </a:p>
        </p:txBody>
      </p:sp>
      <p:graphicFrame>
        <p:nvGraphicFramePr>
          <p:cNvPr id="5" name="图示 4"/>
          <p:cNvGraphicFramePr/>
          <p:nvPr/>
        </p:nvGraphicFramePr>
        <p:xfrm>
          <a:off x="1909110" y="1740163"/>
          <a:ext cx="6263638" cy="386977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2" name="矩形 1"/>
          <p:cNvSpPr/>
          <p:nvPr/>
        </p:nvSpPr>
        <p:spPr>
          <a:xfrm>
            <a:off x="991705" y="4399387"/>
            <a:ext cx="10109380" cy="240630"/>
          </a:xfrm>
          <a:prstGeom prst="rect">
            <a:avLst/>
          </a:prstGeom>
          <a:solidFill>
            <a:srgbClr val="F3AB3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1" lang="zh-CN" altLang="en-US" sz="2140">
              <a:latin typeface="微软雅黑" panose="020B0503020204020204" pitchFamily="34" charset="-122"/>
              <a:ea typeface="微软雅黑" panose="020B0503020204020204" pitchFamily="34" charset="-122"/>
            </a:endParaRPr>
          </a:p>
        </p:txBody>
      </p:sp>
      <p:sp>
        <p:nvSpPr>
          <p:cNvPr id="5" name="文本框 4"/>
          <p:cNvSpPr txBox="1"/>
          <p:nvPr/>
        </p:nvSpPr>
        <p:spPr>
          <a:xfrm>
            <a:off x="1799606" y="3041286"/>
            <a:ext cx="2621280" cy="974725"/>
          </a:xfrm>
          <a:prstGeom prst="rect">
            <a:avLst/>
          </a:prstGeom>
          <a:noFill/>
        </p:spPr>
        <p:txBody>
          <a:bodyPr wrap="none">
            <a:spAutoFit/>
          </a:bodyPr>
          <a:lstStyle/>
          <a:p>
            <a:pPr algn="l">
              <a:lnSpc>
                <a:spcPts val="6890"/>
              </a:lnSpc>
              <a:defRPr/>
            </a:pPr>
            <a:r>
              <a:rPr kumimoji="1" sz="4800" b="1" dirty="0">
                <a:solidFill>
                  <a:schemeClr val="bg2">
                    <a:lumMod val="25000"/>
                  </a:schemeClr>
                </a:solidFill>
                <a:latin typeface="微软雅黑" panose="020B0503020204020204" pitchFamily="34" charset="-122"/>
                <a:ea typeface="微软雅黑" panose="020B0503020204020204" pitchFamily="34" charset="-122"/>
              </a:rPr>
              <a:t>用户画像</a:t>
            </a:r>
            <a:endParaRPr kumimoji="1" sz="4800" b="1"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6" name="矩形 5"/>
          <p:cNvSpPr/>
          <p:nvPr/>
        </p:nvSpPr>
        <p:spPr>
          <a:xfrm>
            <a:off x="1197884" y="2692785"/>
            <a:ext cx="128277" cy="1426141"/>
          </a:xfrm>
          <a:prstGeom prst="rect">
            <a:avLst/>
          </a:prstGeom>
          <a:solidFill>
            <a:schemeClr val="bg2">
              <a:lumMod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1" lang="zh-CN" altLang="en-US" sz="2140">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8" name="图片 7"/>
          <p:cNvPicPr>
            <a:picLocks noChangeAspect="1"/>
          </p:cNvPicPr>
          <p:nvPr/>
        </p:nvPicPr>
        <p:blipFill>
          <a:blip r:embed="rId4"/>
          <a:stretch>
            <a:fillRect/>
          </a:stretch>
        </p:blipFill>
        <p:spPr>
          <a:xfrm>
            <a:off x="1056640" y="1153795"/>
            <a:ext cx="6603365" cy="2654300"/>
          </a:xfrm>
          <a:prstGeom prst="rect">
            <a:avLst/>
          </a:prstGeom>
          <a:effectLst>
            <a:outerShdw blurRad="50800" dist="38100" dir="2700000" algn="tl" rotWithShape="0">
              <a:prstClr val="black">
                <a:alpha val="40000"/>
              </a:prstClr>
            </a:outerShdw>
          </a:effectLst>
        </p:spPr>
      </p:pic>
      <p:pic>
        <p:nvPicPr>
          <p:cNvPr id="13" name="图片 12"/>
          <p:cNvPicPr>
            <a:picLocks noChangeAspect="1"/>
          </p:cNvPicPr>
          <p:nvPr/>
        </p:nvPicPr>
        <p:blipFill>
          <a:blip r:embed="rId5"/>
          <a:stretch>
            <a:fillRect/>
          </a:stretch>
        </p:blipFill>
        <p:spPr>
          <a:xfrm>
            <a:off x="1016000" y="4137660"/>
            <a:ext cx="6684010" cy="2073910"/>
          </a:xfrm>
          <a:prstGeom prst="rect">
            <a:avLst/>
          </a:prstGeom>
          <a:effectLst>
            <a:outerShdw blurRad="50800" dist="38100" dir="2700000" algn="tl" rotWithShape="0">
              <a:prstClr val="black">
                <a:alpha val="40000"/>
              </a:prstClr>
            </a:outerShdw>
          </a:effectLst>
        </p:spPr>
      </p:pic>
      <p:sp>
        <p:nvSpPr>
          <p:cNvPr id="14" name="文本框 13"/>
          <p:cNvSpPr txBox="1"/>
          <p:nvPr/>
        </p:nvSpPr>
        <p:spPr>
          <a:xfrm>
            <a:off x="7948930" y="1491615"/>
            <a:ext cx="3890645" cy="64516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r>
              <a:rPr lang="zh-CN" altLang="en-US"/>
              <a:t>因为微信读书基于微信关系链裂变，这次的用户画像对两者一起进行分析。</a:t>
            </a:r>
            <a:endParaRPr lang="zh-CN" altLang="en-US"/>
          </a:p>
        </p:txBody>
      </p:sp>
      <p:sp>
        <p:nvSpPr>
          <p:cNvPr id="20" name="文本框 19"/>
          <p:cNvSpPr txBox="1"/>
          <p:nvPr/>
        </p:nvSpPr>
        <p:spPr>
          <a:xfrm>
            <a:off x="7948930" y="3000375"/>
            <a:ext cx="4048760" cy="2584450"/>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p>
            <a:pPr algn="l"/>
            <a:r>
              <a:rPr lang="zh-CN" altLang="en-US"/>
              <a:t>根据百度指数查询可知，微信读书目前的用户性别主要以男性为主（59.03%），用户年龄一20~29岁为主（59.23%），用户分布城市主要在一线经济发达城市为主。</a:t>
            </a:r>
            <a:endParaRPr lang="zh-CN" altLang="en-US"/>
          </a:p>
          <a:p>
            <a:pPr algn="l"/>
            <a:r>
              <a:rPr lang="zh-CN" altLang="en-US"/>
              <a:t>可以看出微信读书虽然是基于微信关系进行裂变，但是90后才是微信读书裂变的主要人群，所以微信读书的活动也要更加迎合90后的口味。</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2" name="矩形 1"/>
          <p:cNvSpPr/>
          <p:nvPr/>
        </p:nvSpPr>
        <p:spPr>
          <a:xfrm>
            <a:off x="991705" y="4399387"/>
            <a:ext cx="10109380" cy="240630"/>
          </a:xfrm>
          <a:prstGeom prst="rect">
            <a:avLst/>
          </a:prstGeom>
          <a:solidFill>
            <a:srgbClr val="F3AB3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1" lang="zh-CN" altLang="en-US" sz="2140">
              <a:latin typeface="微软雅黑" panose="020B0503020204020204" pitchFamily="34" charset="-122"/>
              <a:ea typeface="微软雅黑" panose="020B0503020204020204" pitchFamily="34" charset="-122"/>
            </a:endParaRPr>
          </a:p>
        </p:txBody>
      </p:sp>
      <p:sp>
        <p:nvSpPr>
          <p:cNvPr id="5" name="文本框 4"/>
          <p:cNvSpPr txBox="1"/>
          <p:nvPr/>
        </p:nvSpPr>
        <p:spPr>
          <a:xfrm>
            <a:off x="1799606" y="3041286"/>
            <a:ext cx="2621280" cy="974725"/>
          </a:xfrm>
          <a:prstGeom prst="rect">
            <a:avLst/>
          </a:prstGeom>
          <a:noFill/>
        </p:spPr>
        <p:txBody>
          <a:bodyPr wrap="none">
            <a:spAutoFit/>
          </a:bodyPr>
          <a:lstStyle/>
          <a:p>
            <a:pPr algn="l">
              <a:lnSpc>
                <a:spcPts val="6890"/>
              </a:lnSpc>
              <a:defRPr/>
            </a:pPr>
            <a:r>
              <a:rPr kumimoji="1" lang="zh-CN" sz="4800" b="1" dirty="0">
                <a:solidFill>
                  <a:schemeClr val="bg2">
                    <a:lumMod val="25000"/>
                  </a:schemeClr>
                </a:solidFill>
                <a:latin typeface="微软雅黑" panose="020B0503020204020204" pitchFamily="34" charset="-122"/>
                <a:ea typeface="微软雅黑" panose="020B0503020204020204" pitchFamily="34" charset="-122"/>
              </a:rPr>
              <a:t>案例路径</a:t>
            </a:r>
            <a:endParaRPr kumimoji="1" lang="zh-CN" sz="4800" b="1"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6" name="矩形 5"/>
          <p:cNvSpPr/>
          <p:nvPr/>
        </p:nvSpPr>
        <p:spPr>
          <a:xfrm>
            <a:off x="1197884" y="2692785"/>
            <a:ext cx="128277" cy="1426141"/>
          </a:xfrm>
          <a:prstGeom prst="rect">
            <a:avLst/>
          </a:prstGeom>
          <a:solidFill>
            <a:schemeClr val="bg2">
              <a:lumMod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1" lang="zh-CN" altLang="en-US" sz="214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2418715"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380490" y="0"/>
            <a:ext cx="1135380" cy="974725"/>
          </a:xfrm>
          <a:prstGeom prst="rect">
            <a:avLst/>
          </a:prstGeom>
          <a:noFill/>
        </p:spPr>
        <p:txBody>
          <a:bodyPr wrap="square" rtlCol="0" anchor="t">
            <a:spAutoFit/>
          </a:bodyPr>
          <a:p>
            <a:pPr>
              <a:lnSpc>
                <a:spcPts val="6890"/>
              </a:lnSpc>
              <a:defRPr/>
            </a:pPr>
            <a:r>
              <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rPr>
              <a:t>案例概述</a:t>
            </a:r>
            <a:endParaRPr lang="zh-CN" altLang="en-US"/>
          </a:p>
        </p:txBody>
      </p:sp>
      <p:pic>
        <p:nvPicPr>
          <p:cNvPr id="7" name="图片 6"/>
          <p:cNvPicPr>
            <a:picLocks noChangeAspect="1"/>
          </p:cNvPicPr>
          <p:nvPr/>
        </p:nvPicPr>
        <p:blipFill>
          <a:blip r:embed="rId4"/>
          <a:stretch>
            <a:fillRect/>
          </a:stretch>
        </p:blipFill>
        <p:spPr>
          <a:xfrm>
            <a:off x="2211070" y="1033145"/>
            <a:ext cx="7009130" cy="53543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1380490" y="0"/>
            <a:ext cx="1135380" cy="974725"/>
          </a:xfrm>
          <a:prstGeom prst="rect">
            <a:avLst/>
          </a:prstGeom>
          <a:noFill/>
        </p:spPr>
        <p:txBody>
          <a:bodyPr wrap="square" rtlCol="0" anchor="t">
            <a:spAutoFit/>
          </a:bodyPr>
          <a:p>
            <a:pPr>
              <a:lnSpc>
                <a:spcPts val="6890"/>
              </a:lnSpc>
              <a:defRPr/>
            </a:pPr>
            <a:r>
              <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rPr>
              <a:t>案例概述</a:t>
            </a:r>
            <a:endParaRPr lang="zh-CN" altLang="en-US"/>
          </a:p>
        </p:txBody>
      </p:sp>
      <p:pic>
        <p:nvPicPr>
          <p:cNvPr id="2" name="图片 1"/>
          <p:cNvPicPr>
            <a:picLocks noChangeAspect="1"/>
          </p:cNvPicPr>
          <p:nvPr/>
        </p:nvPicPr>
        <p:blipFill>
          <a:blip r:embed="rId4"/>
          <a:stretch>
            <a:fillRect/>
          </a:stretch>
        </p:blipFill>
        <p:spPr>
          <a:xfrm>
            <a:off x="1017270" y="1151890"/>
            <a:ext cx="10287000" cy="4562475"/>
          </a:xfrm>
          <a:prstGeom prst="rect">
            <a:avLst/>
          </a:prstGeom>
          <a:effectLst>
            <a:outerShdw blurRad="50800" dist="38100" dir="2700000" algn="tl" rotWithShape="0">
              <a:prstClr val="black">
                <a:alpha val="40000"/>
              </a:prst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1"/>
            <a:stretch>
              <a:fillRect/>
            </a:stretch>
          </p:blipFill>
          <p:spPr>
            <a:xfrm>
              <a:off x="5234" y="1585"/>
              <a:ext cx="337" cy="708"/>
            </a:xfrm>
            <a:prstGeom prst="rect">
              <a:avLst/>
            </a:prstGeom>
          </p:spPr>
        </p:pic>
        <p:pic>
          <p:nvPicPr>
            <p:cNvPr id="34" name="图片 33" descr="resource"/>
            <p:cNvPicPr>
              <a:picLocks noChangeAspect="1"/>
            </p:cNvPicPr>
            <p:nvPr/>
          </p:nvPicPr>
          <p:blipFill>
            <a:blip r:embed="rId2"/>
            <a:stretch>
              <a:fillRect/>
            </a:stretch>
          </p:blipFill>
          <p:spPr>
            <a:xfrm>
              <a:off x="4984" y="1585"/>
              <a:ext cx="337" cy="708"/>
            </a:xfrm>
            <a:prstGeom prst="rect">
              <a:avLst/>
            </a:prstGeom>
          </p:spPr>
        </p:pic>
        <p:pic>
          <p:nvPicPr>
            <p:cNvPr id="35" name="图片 34" descr="resource"/>
            <p:cNvPicPr>
              <a:picLocks noChangeAspect="1"/>
            </p:cNvPicPr>
            <p:nvPr/>
          </p:nvPicPr>
          <p:blipFill>
            <a:blip r:embed="rId1"/>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2619" y="15038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17413" name="文本框 4"/>
          <p:cNvSpPr txBox="1">
            <a:spLocks noChangeArrowheads="1"/>
          </p:cNvSpPr>
          <p:nvPr/>
        </p:nvSpPr>
        <p:spPr bwMode="auto">
          <a:xfrm>
            <a:off x="1614786" y="1555775"/>
            <a:ext cx="184731" cy="4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2" name="矩形 1"/>
          <p:cNvSpPr/>
          <p:nvPr/>
        </p:nvSpPr>
        <p:spPr>
          <a:xfrm>
            <a:off x="991705" y="4399387"/>
            <a:ext cx="10109380" cy="240630"/>
          </a:xfrm>
          <a:prstGeom prst="rect">
            <a:avLst/>
          </a:prstGeom>
          <a:solidFill>
            <a:srgbClr val="F3AB3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1" lang="zh-CN" altLang="en-US" sz="2140">
              <a:latin typeface="微软雅黑" panose="020B0503020204020204" pitchFamily="34" charset="-122"/>
              <a:ea typeface="微软雅黑" panose="020B0503020204020204" pitchFamily="34" charset="-122"/>
            </a:endParaRPr>
          </a:p>
        </p:txBody>
      </p:sp>
      <p:sp>
        <p:nvSpPr>
          <p:cNvPr id="5" name="文本框 4"/>
          <p:cNvSpPr txBox="1"/>
          <p:nvPr/>
        </p:nvSpPr>
        <p:spPr>
          <a:xfrm>
            <a:off x="1799606" y="3041286"/>
            <a:ext cx="6278880" cy="974725"/>
          </a:xfrm>
          <a:prstGeom prst="rect">
            <a:avLst/>
          </a:prstGeom>
          <a:noFill/>
        </p:spPr>
        <p:txBody>
          <a:bodyPr wrap="none">
            <a:spAutoFit/>
          </a:bodyPr>
          <a:lstStyle/>
          <a:p>
            <a:pPr algn="l">
              <a:lnSpc>
                <a:spcPts val="6890"/>
              </a:lnSpc>
              <a:defRPr/>
            </a:pPr>
            <a:r>
              <a:rPr kumimoji="1" sz="4800" b="1" dirty="0">
                <a:solidFill>
                  <a:schemeClr val="bg2">
                    <a:lumMod val="25000"/>
                  </a:schemeClr>
                </a:solidFill>
                <a:latin typeface="微软雅黑" panose="020B0503020204020204" pitchFamily="34" charset="-122"/>
                <a:ea typeface="微软雅黑" panose="020B0503020204020204" pitchFamily="34" charset="-122"/>
              </a:rPr>
              <a:t>使用上瘾模型进行分析</a:t>
            </a:r>
            <a:endParaRPr kumimoji="1" sz="4800" b="1"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6" name="矩形 5"/>
          <p:cNvSpPr/>
          <p:nvPr/>
        </p:nvSpPr>
        <p:spPr>
          <a:xfrm>
            <a:off x="1197884" y="2692785"/>
            <a:ext cx="128277" cy="1426141"/>
          </a:xfrm>
          <a:prstGeom prst="rect">
            <a:avLst/>
          </a:prstGeom>
          <a:solidFill>
            <a:schemeClr val="bg2">
              <a:lumMod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kumimoji="1" lang="zh-CN" altLang="en-US" sz="2140">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a:stretch>
            <a:fillRect/>
          </a:stretch>
        </p:blipFill>
        <p:spPr>
          <a:xfrm>
            <a:off x="3714115" y="1773555"/>
            <a:ext cx="4570095" cy="4582160"/>
          </a:xfrm>
          <a:prstGeom prst="rect">
            <a:avLst/>
          </a:prstGeom>
        </p:spPr>
      </p:pic>
      <p:sp>
        <p:nvSpPr>
          <p:cNvPr id="42" name="矩形 41"/>
          <p:cNvSpPr/>
          <p:nvPr/>
        </p:nvSpPr>
        <p:spPr>
          <a:xfrm>
            <a:off x="732155" y="4307840"/>
            <a:ext cx="3021330" cy="107188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矩形 40"/>
          <p:cNvSpPr/>
          <p:nvPr/>
        </p:nvSpPr>
        <p:spPr>
          <a:xfrm>
            <a:off x="7925435" y="4307840"/>
            <a:ext cx="3331845" cy="1348105"/>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矩形 39"/>
          <p:cNvSpPr/>
          <p:nvPr/>
        </p:nvSpPr>
        <p:spPr>
          <a:xfrm>
            <a:off x="8002270" y="1817370"/>
            <a:ext cx="3178810" cy="2016760"/>
          </a:xfrm>
          <a:prstGeom prst="rect">
            <a:avLst/>
          </a:prstGeom>
          <a:solidFill>
            <a:schemeClr val="accent1">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8" name="矩形 37"/>
          <p:cNvSpPr/>
          <p:nvPr/>
        </p:nvSpPr>
        <p:spPr>
          <a:xfrm>
            <a:off x="420370" y="1715135"/>
            <a:ext cx="3453765" cy="1643380"/>
          </a:xfrm>
          <a:prstGeom prst="rect">
            <a:avLst/>
          </a:prstGeom>
          <a:solidFill>
            <a:schemeClr val="accent1">
              <a:lumMod val="40000"/>
              <a:lumOff val="60000"/>
            </a:schemeClr>
          </a:solidFill>
          <a:ln w="12700" cmpd="sng">
            <a:solidFill>
              <a:schemeClr val="accent1">
                <a:shade val="50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7410" name="组合 35"/>
          <p:cNvGrpSpPr/>
          <p:nvPr/>
        </p:nvGrpSpPr>
        <p:grpSpPr bwMode="auto">
          <a:xfrm>
            <a:off x="894169" y="557853"/>
            <a:ext cx="405583" cy="333899"/>
            <a:chOff x="4729" y="1585"/>
            <a:chExt cx="842" cy="708"/>
          </a:xfrm>
        </p:grpSpPr>
        <p:pic>
          <p:nvPicPr>
            <p:cNvPr id="33" name="图片 32" descr="resource"/>
            <p:cNvPicPr>
              <a:picLocks noChangeAspect="1"/>
            </p:cNvPicPr>
            <p:nvPr/>
          </p:nvPicPr>
          <p:blipFill>
            <a:blip r:embed="rId2"/>
            <a:stretch>
              <a:fillRect/>
            </a:stretch>
          </p:blipFill>
          <p:spPr>
            <a:xfrm>
              <a:off x="5234" y="1585"/>
              <a:ext cx="337" cy="708"/>
            </a:xfrm>
            <a:prstGeom prst="rect">
              <a:avLst/>
            </a:prstGeom>
          </p:spPr>
        </p:pic>
        <p:pic>
          <p:nvPicPr>
            <p:cNvPr id="34" name="图片 33" descr="resource"/>
            <p:cNvPicPr>
              <a:picLocks noChangeAspect="1"/>
            </p:cNvPicPr>
            <p:nvPr/>
          </p:nvPicPr>
          <p:blipFill>
            <a:blip r:embed="rId3"/>
            <a:stretch>
              <a:fillRect/>
            </a:stretch>
          </p:blipFill>
          <p:spPr>
            <a:xfrm>
              <a:off x="4984" y="1585"/>
              <a:ext cx="337" cy="708"/>
            </a:xfrm>
            <a:prstGeom prst="rect">
              <a:avLst/>
            </a:prstGeom>
          </p:spPr>
        </p:pic>
        <p:pic>
          <p:nvPicPr>
            <p:cNvPr id="35" name="图片 34" descr="resource"/>
            <p:cNvPicPr>
              <a:picLocks noChangeAspect="1"/>
            </p:cNvPicPr>
            <p:nvPr/>
          </p:nvPicPr>
          <p:blipFill>
            <a:blip r:embed="rId2"/>
            <a:stretch>
              <a:fillRect/>
            </a:stretch>
          </p:blipFill>
          <p:spPr>
            <a:xfrm>
              <a:off x="4729" y="1585"/>
              <a:ext cx="337" cy="708"/>
            </a:xfrm>
            <a:prstGeom prst="rect">
              <a:avLst/>
            </a:prstGeom>
          </p:spPr>
        </p:pic>
      </p:grpSp>
      <p:grpSp>
        <p:nvGrpSpPr>
          <p:cNvPr id="17411" name="组合 1"/>
          <p:cNvGrpSpPr/>
          <p:nvPr/>
        </p:nvGrpSpPr>
        <p:grpSpPr bwMode="auto">
          <a:xfrm>
            <a:off x="10688515" y="454100"/>
            <a:ext cx="747026" cy="316920"/>
            <a:chOff x="12515" y="1472"/>
            <a:chExt cx="990" cy="420"/>
          </a:xfrm>
        </p:grpSpPr>
        <p:sp>
          <p:nvSpPr>
            <p:cNvPr id="4" name="对角圆角矩形 3"/>
            <p:cNvSpPr/>
            <p:nvPr/>
          </p:nvSpPr>
          <p:spPr>
            <a:xfrm>
              <a:off x="12515" y="147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pic>
          <p:nvPicPr>
            <p:cNvPr id="17418" name="图片 5" descr="黑色RO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70" y="1476"/>
              <a:ext cx="680"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矩形 2"/>
          <p:cNvSpPr/>
          <p:nvPr/>
        </p:nvSpPr>
        <p:spPr>
          <a:xfrm>
            <a:off x="128969" y="146574"/>
            <a:ext cx="11933559" cy="6564778"/>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lang="zh-CN" altLang="en-US" sz="2140" noProof="1">
              <a:latin typeface="微软雅黑" panose="020B0503020204020204" pitchFamily="34" charset="-122"/>
              <a:ea typeface="微软雅黑" panose="020B0503020204020204" pitchFamily="34" charset="-122"/>
            </a:endParaRPr>
          </a:p>
        </p:txBody>
      </p:sp>
      <p:sp>
        <p:nvSpPr>
          <p:cNvPr id="6" name="文本框 5"/>
          <p:cNvSpPr txBox="1"/>
          <p:nvPr/>
        </p:nvSpPr>
        <p:spPr>
          <a:xfrm>
            <a:off x="1383030" y="-82550"/>
            <a:ext cx="3780155" cy="974725"/>
          </a:xfrm>
          <a:prstGeom prst="rect">
            <a:avLst/>
          </a:prstGeom>
          <a:noFill/>
          <a:effectLst/>
        </p:spPr>
        <p:txBody>
          <a:bodyPr wrap="square" rtlCol="0" anchor="t">
            <a:spAutoFit/>
          </a:bodyPr>
          <a:p>
            <a:pPr>
              <a:lnSpc>
                <a:spcPts val="6890"/>
              </a:lnSpc>
              <a:defRPr/>
            </a:pPr>
            <a:r>
              <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rPr>
              <a:t>案例分析</a:t>
            </a:r>
            <a:endParaRPr kumimoji="1" lang="zh-CN" altLang="en-US" b="1" dirty="0">
              <a:solidFill>
                <a:schemeClr val="bg2">
                  <a:lumMod val="25000"/>
                </a:schemeClr>
              </a:solidFill>
              <a:latin typeface="微软雅黑" panose="020B0503020204020204" pitchFamily="34" charset="-122"/>
              <a:ea typeface="微软雅黑" panose="020B0503020204020204" pitchFamily="34" charset="-122"/>
              <a:sym typeface="+mn-ea"/>
            </a:endParaRPr>
          </a:p>
        </p:txBody>
      </p:sp>
      <p:grpSp>
        <p:nvGrpSpPr>
          <p:cNvPr id="21" name="组合 20"/>
          <p:cNvGrpSpPr/>
          <p:nvPr/>
        </p:nvGrpSpPr>
        <p:grpSpPr>
          <a:xfrm>
            <a:off x="706755" y="1536725"/>
            <a:ext cx="2016125" cy="1822425"/>
            <a:chOff x="2046" y="2450"/>
            <a:chExt cx="3175" cy="2870"/>
          </a:xfrm>
        </p:grpSpPr>
        <p:sp>
          <p:nvSpPr>
            <p:cNvPr id="17413" name="文本框 4"/>
            <p:cNvSpPr txBox="1">
              <a:spLocks noChangeArrowheads="1"/>
            </p:cNvSpPr>
            <p:nvPr/>
          </p:nvSpPr>
          <p:spPr bwMode="auto">
            <a:xfrm>
              <a:off x="2543" y="2450"/>
              <a:ext cx="291"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pPr eaLnBrk="1" hangingPunct="1"/>
              <a:endParaRPr lang="zh-CN" altLang="en-US" sz="2140">
                <a:solidFill>
                  <a:srgbClr val="FF0000"/>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061" y="3472"/>
              <a:ext cx="3160" cy="1016"/>
            </a:xfrm>
            <a:prstGeom prst="rect">
              <a:avLst/>
            </a:prstGeom>
            <a:noFill/>
            <a:ln>
              <a:noFill/>
            </a:ln>
          </p:spPr>
          <p:txBody>
            <a:bodyPr wrap="square" rtlCol="0">
              <a:spAutoFit/>
            </a:bodyPr>
            <a:p>
              <a:pPr algn="l"/>
              <a:r>
                <a:rPr lang="zh-CN" altLang="en-US">
                  <a:sym typeface="+mn-ea"/>
                </a:rPr>
                <a:t>①人际关系触发</a:t>
              </a:r>
              <a:endParaRPr lang="zh-CN" altLang="en-US"/>
            </a:p>
            <a:p>
              <a:endParaRPr lang="zh-CN" altLang="en-US"/>
            </a:p>
          </p:txBody>
        </p:sp>
        <p:sp>
          <p:nvSpPr>
            <p:cNvPr id="18" name="文本框 17"/>
            <p:cNvSpPr txBox="1"/>
            <p:nvPr/>
          </p:nvSpPr>
          <p:spPr>
            <a:xfrm>
              <a:off x="2076" y="4100"/>
              <a:ext cx="2088" cy="580"/>
            </a:xfrm>
            <a:prstGeom prst="rect">
              <a:avLst/>
            </a:prstGeom>
            <a:noFill/>
            <a:ln>
              <a:noFill/>
            </a:ln>
          </p:spPr>
          <p:txBody>
            <a:bodyPr wrap="none" rtlCol="0">
              <a:spAutoFit/>
            </a:bodyPr>
            <a:p>
              <a:pPr algn="l"/>
              <a:r>
                <a:rPr lang="zh-CN" altLang="en-US">
                  <a:sym typeface="+mn-ea"/>
                </a:rPr>
                <a:t>②渠道触发</a:t>
              </a:r>
              <a:endParaRPr lang="zh-CN" altLang="en-US"/>
            </a:p>
          </p:txBody>
        </p:sp>
        <p:sp>
          <p:nvSpPr>
            <p:cNvPr id="19" name="文本框 18"/>
            <p:cNvSpPr txBox="1"/>
            <p:nvPr/>
          </p:nvSpPr>
          <p:spPr>
            <a:xfrm>
              <a:off x="2046" y="4740"/>
              <a:ext cx="2448" cy="580"/>
            </a:xfrm>
            <a:prstGeom prst="rect">
              <a:avLst/>
            </a:prstGeom>
            <a:noFill/>
            <a:ln>
              <a:noFill/>
            </a:ln>
          </p:spPr>
          <p:txBody>
            <a:bodyPr wrap="none" rtlCol="0">
              <a:spAutoFit/>
            </a:bodyPr>
            <a:p>
              <a:pPr algn="l"/>
              <a:r>
                <a:rPr lang="zh-CN" altLang="en-US">
                  <a:sym typeface="+mn-ea"/>
                </a:rPr>
                <a:t>③回馈型触发</a:t>
              </a:r>
              <a:endParaRPr lang="zh-CN" altLang="en-US"/>
            </a:p>
          </p:txBody>
        </p:sp>
        <p:sp>
          <p:nvSpPr>
            <p:cNvPr id="20" name="文本框 19"/>
            <p:cNvSpPr txBox="1"/>
            <p:nvPr/>
          </p:nvSpPr>
          <p:spPr>
            <a:xfrm>
              <a:off x="2174" y="2793"/>
              <a:ext cx="1728" cy="580"/>
            </a:xfrm>
            <a:prstGeom prst="rect">
              <a:avLst/>
            </a:prstGeom>
            <a:noFill/>
            <a:ln>
              <a:noFill/>
            </a:ln>
          </p:spPr>
          <p:txBody>
            <a:bodyPr wrap="none" rtlCol="0">
              <a:spAutoFit/>
            </a:bodyPr>
            <a:p>
              <a:r>
                <a:rPr lang="zh-CN" altLang="en-US"/>
                <a:t>外部触发</a:t>
              </a:r>
              <a:endParaRPr lang="zh-CN" altLang="en-US"/>
            </a:p>
          </p:txBody>
        </p:sp>
      </p:grpSp>
      <p:sp>
        <p:nvSpPr>
          <p:cNvPr id="22" name="文本框 21"/>
          <p:cNvSpPr txBox="1"/>
          <p:nvPr/>
        </p:nvSpPr>
        <p:spPr>
          <a:xfrm>
            <a:off x="2693035" y="2216150"/>
            <a:ext cx="1160145" cy="368300"/>
          </a:xfrm>
          <a:prstGeom prst="rect">
            <a:avLst/>
          </a:prstGeom>
          <a:noFill/>
        </p:spPr>
        <p:txBody>
          <a:bodyPr wrap="square" rtlCol="0">
            <a:spAutoFit/>
          </a:bodyPr>
          <a:p>
            <a:pPr algn="l"/>
            <a:r>
              <a:rPr lang="zh-CN" altLang="en-US">
                <a:sym typeface="+mn-ea"/>
              </a:rPr>
              <a:t>缓解压力</a:t>
            </a:r>
            <a:endParaRPr lang="zh-CN" altLang="en-US">
              <a:sym typeface="+mn-ea"/>
            </a:endParaRPr>
          </a:p>
        </p:txBody>
      </p:sp>
      <p:sp>
        <p:nvSpPr>
          <p:cNvPr id="23" name="文本框 22"/>
          <p:cNvSpPr txBox="1"/>
          <p:nvPr/>
        </p:nvSpPr>
        <p:spPr>
          <a:xfrm>
            <a:off x="2616835" y="1739265"/>
            <a:ext cx="1097280" cy="368300"/>
          </a:xfrm>
          <a:prstGeom prst="rect">
            <a:avLst/>
          </a:prstGeom>
          <a:noFill/>
        </p:spPr>
        <p:txBody>
          <a:bodyPr wrap="none" rtlCol="0">
            <a:spAutoFit/>
          </a:bodyPr>
          <a:p>
            <a:r>
              <a:rPr lang="zh-CN" altLang="en-US"/>
              <a:t>内部触发</a:t>
            </a:r>
            <a:endParaRPr lang="zh-CN" altLang="en-US"/>
          </a:p>
        </p:txBody>
      </p:sp>
      <p:sp>
        <p:nvSpPr>
          <p:cNvPr id="24" name="文本框 23"/>
          <p:cNvSpPr txBox="1"/>
          <p:nvPr/>
        </p:nvSpPr>
        <p:spPr>
          <a:xfrm>
            <a:off x="8107045" y="2107565"/>
            <a:ext cx="810895" cy="368300"/>
          </a:xfrm>
          <a:prstGeom prst="rect">
            <a:avLst/>
          </a:prstGeom>
          <a:noFill/>
        </p:spPr>
        <p:txBody>
          <a:bodyPr wrap="none" rtlCol="0">
            <a:spAutoFit/>
          </a:bodyPr>
          <a:p>
            <a:pPr algn="l"/>
            <a:r>
              <a:rPr lang="zh-CN" altLang="en-US"/>
              <a:t>1.动机</a:t>
            </a:r>
            <a:endParaRPr lang="zh-CN" altLang="en-US"/>
          </a:p>
        </p:txBody>
      </p:sp>
      <p:sp>
        <p:nvSpPr>
          <p:cNvPr id="25" name="文本框 24"/>
          <p:cNvSpPr txBox="1"/>
          <p:nvPr/>
        </p:nvSpPr>
        <p:spPr>
          <a:xfrm>
            <a:off x="9272270" y="2129155"/>
            <a:ext cx="810895" cy="368300"/>
          </a:xfrm>
          <a:prstGeom prst="rect">
            <a:avLst/>
          </a:prstGeom>
          <a:noFill/>
        </p:spPr>
        <p:txBody>
          <a:bodyPr wrap="none" rtlCol="0">
            <a:spAutoFit/>
          </a:bodyPr>
          <a:p>
            <a:pPr algn="l"/>
            <a:r>
              <a:rPr lang="zh-CN" altLang="en-US"/>
              <a:t>2.能力</a:t>
            </a:r>
            <a:endParaRPr lang="zh-CN" altLang="en-US"/>
          </a:p>
        </p:txBody>
      </p:sp>
      <p:sp>
        <p:nvSpPr>
          <p:cNvPr id="26" name="文本框 25"/>
          <p:cNvSpPr txBox="1"/>
          <p:nvPr/>
        </p:nvSpPr>
        <p:spPr>
          <a:xfrm>
            <a:off x="9389110" y="2622550"/>
            <a:ext cx="1554480" cy="368300"/>
          </a:xfrm>
          <a:prstGeom prst="rect">
            <a:avLst/>
          </a:prstGeom>
          <a:noFill/>
        </p:spPr>
        <p:txBody>
          <a:bodyPr wrap="none" rtlCol="0">
            <a:spAutoFit/>
          </a:bodyPr>
          <a:p>
            <a:pPr algn="l"/>
            <a:r>
              <a:rPr lang="zh-CN" altLang="en-US"/>
              <a:t>①时间成本低</a:t>
            </a:r>
            <a:endParaRPr lang="zh-CN" altLang="en-US"/>
          </a:p>
        </p:txBody>
      </p:sp>
      <p:sp>
        <p:nvSpPr>
          <p:cNvPr id="27" name="文本框 26"/>
          <p:cNvSpPr txBox="1"/>
          <p:nvPr/>
        </p:nvSpPr>
        <p:spPr>
          <a:xfrm>
            <a:off x="9389110" y="2952750"/>
            <a:ext cx="1554480" cy="368300"/>
          </a:xfrm>
          <a:prstGeom prst="rect">
            <a:avLst/>
          </a:prstGeom>
          <a:noFill/>
        </p:spPr>
        <p:txBody>
          <a:bodyPr wrap="none" rtlCol="0">
            <a:spAutoFit/>
          </a:bodyPr>
          <a:p>
            <a:pPr algn="l"/>
            <a:r>
              <a:rPr lang="zh-CN" altLang="en-US"/>
              <a:t>②脑力成本低</a:t>
            </a:r>
            <a:endParaRPr lang="zh-CN" altLang="en-US"/>
          </a:p>
        </p:txBody>
      </p:sp>
      <p:sp>
        <p:nvSpPr>
          <p:cNvPr id="28" name="文本框 27"/>
          <p:cNvSpPr txBox="1"/>
          <p:nvPr/>
        </p:nvSpPr>
        <p:spPr>
          <a:xfrm>
            <a:off x="9389110" y="3321050"/>
            <a:ext cx="1554480" cy="368300"/>
          </a:xfrm>
          <a:prstGeom prst="rect">
            <a:avLst/>
          </a:prstGeom>
          <a:noFill/>
        </p:spPr>
        <p:txBody>
          <a:bodyPr wrap="none" rtlCol="0">
            <a:spAutoFit/>
          </a:bodyPr>
          <a:p>
            <a:pPr algn="l"/>
            <a:r>
              <a:rPr lang="zh-CN" altLang="en-US"/>
              <a:t>③金钱成本无</a:t>
            </a:r>
            <a:endParaRPr lang="zh-CN" altLang="en-US"/>
          </a:p>
        </p:txBody>
      </p:sp>
      <p:sp>
        <p:nvSpPr>
          <p:cNvPr id="29" name="文本框 28"/>
          <p:cNvSpPr txBox="1"/>
          <p:nvPr/>
        </p:nvSpPr>
        <p:spPr>
          <a:xfrm>
            <a:off x="8002270" y="4798060"/>
            <a:ext cx="1097280" cy="368300"/>
          </a:xfrm>
          <a:prstGeom prst="rect">
            <a:avLst/>
          </a:prstGeom>
          <a:noFill/>
        </p:spPr>
        <p:txBody>
          <a:bodyPr wrap="none" rtlCol="0">
            <a:spAutoFit/>
          </a:bodyPr>
          <a:p>
            <a:pPr algn="l"/>
            <a:r>
              <a:rPr lang="zh-CN" altLang="en-US"/>
              <a:t>社交赏酬</a:t>
            </a:r>
            <a:endParaRPr lang="zh-CN" altLang="en-US"/>
          </a:p>
        </p:txBody>
      </p:sp>
      <p:sp>
        <p:nvSpPr>
          <p:cNvPr id="30" name="文本框 29"/>
          <p:cNvSpPr txBox="1"/>
          <p:nvPr/>
        </p:nvSpPr>
        <p:spPr>
          <a:xfrm>
            <a:off x="9457690" y="4798060"/>
            <a:ext cx="1097280" cy="368300"/>
          </a:xfrm>
          <a:prstGeom prst="rect">
            <a:avLst/>
          </a:prstGeom>
          <a:noFill/>
        </p:spPr>
        <p:txBody>
          <a:bodyPr wrap="none" rtlCol="0">
            <a:spAutoFit/>
          </a:bodyPr>
          <a:p>
            <a:pPr algn="l"/>
            <a:r>
              <a:rPr lang="zh-CN" altLang="en-US"/>
              <a:t>自我赏酬</a:t>
            </a:r>
            <a:endParaRPr lang="zh-CN" altLang="en-US"/>
          </a:p>
        </p:txBody>
      </p:sp>
      <p:sp>
        <p:nvSpPr>
          <p:cNvPr id="31" name="文本框 30"/>
          <p:cNvSpPr txBox="1"/>
          <p:nvPr/>
        </p:nvSpPr>
        <p:spPr>
          <a:xfrm>
            <a:off x="8107045" y="2584450"/>
            <a:ext cx="1097280" cy="368300"/>
          </a:xfrm>
          <a:prstGeom prst="rect">
            <a:avLst/>
          </a:prstGeom>
          <a:noFill/>
        </p:spPr>
        <p:txBody>
          <a:bodyPr wrap="square" rtlCol="0">
            <a:spAutoFit/>
          </a:bodyPr>
          <a:p>
            <a:r>
              <a:rPr lang="zh-CN" altLang="en-US"/>
              <a:t>追求认同</a:t>
            </a:r>
            <a:endParaRPr lang="zh-CN" altLang="en-US"/>
          </a:p>
        </p:txBody>
      </p:sp>
      <p:sp>
        <p:nvSpPr>
          <p:cNvPr id="43" name="文本框 42"/>
          <p:cNvSpPr txBox="1"/>
          <p:nvPr/>
        </p:nvSpPr>
        <p:spPr>
          <a:xfrm>
            <a:off x="1400175" y="4664075"/>
            <a:ext cx="1325880" cy="368300"/>
          </a:xfrm>
          <a:prstGeom prst="rect">
            <a:avLst/>
          </a:prstGeom>
          <a:noFill/>
        </p:spPr>
        <p:txBody>
          <a:bodyPr wrap="none" rtlCol="0">
            <a:spAutoFit/>
          </a:bodyPr>
          <a:p>
            <a:r>
              <a:rPr lang="zh-CN" altLang="en-US"/>
              <a:t>时间、社交</a:t>
            </a: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1237</Words>
  <Application>WPS 演示</Application>
  <PresentationFormat>宽屏</PresentationFormat>
  <Paragraphs>119</Paragraphs>
  <Slides>14</Slides>
  <Notes>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宋体</vt:lpstr>
      <vt:lpstr>Wingdings</vt:lpstr>
      <vt:lpstr>Calibri</vt:lpstr>
      <vt:lpstr>微软雅黑</vt:lpstr>
      <vt:lpstr>等线</vt:lpstr>
      <vt:lpstr>Arial Unicode MS</vt:lpstr>
      <vt:lpstr>等线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Microsoft Office User</dc:creator>
  <cp:lastModifiedBy>-                    </cp:lastModifiedBy>
  <cp:revision>56</cp:revision>
  <dcterms:created xsi:type="dcterms:W3CDTF">2021-08-12T01:57:00Z</dcterms:created>
  <dcterms:modified xsi:type="dcterms:W3CDTF">2021-12-09T03:19:20Z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3C06D3C2A03442F3894992C5E4939629</vt:lpwstr>
  </property>
</Properties>
</file>