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51" r:id="rId6"/>
    <p:sldId id="2708" r:id="rId7"/>
    <p:sldId id="2707" r:id="rId8"/>
    <p:sldId id="2646" r:id="rId9"/>
    <p:sldId id="2701" r:id="rId10"/>
    <p:sldId id="2686" r:id="rId11"/>
    <p:sldId id="2706" r:id="rId12"/>
    <p:sldId id="2710" r:id="rId13"/>
    <p:sldId id="2634" r:id="rId14"/>
  </p:sldIdLst>
  <p:sldSz cx="10260330" cy="575945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微软雅黑" panose="020B050302020402020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33"/>
    <p:restoredTop sz="94660"/>
  </p:normalViewPr>
  <p:slideViewPr>
    <p:cSldViewPr snapToGrid="0" showGuides="1">
      <p:cViewPr varScale="1">
        <p:scale>
          <a:sx n="80" d="100"/>
          <a:sy n="80" d="100"/>
        </p:scale>
        <p:origin x="668" y="44"/>
      </p:cViewPr>
      <p:guideLst>
        <p:guide orient="horz" pos="2172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cxnId="{6DA28C3E-4066-4121-A777-396E8AC56E95}" type="parTrans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cxnId="{6DA28C3E-4066-4121-A777-396E8AC56E95}" type="sibTrans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"/>
    <dgm:cxn modelId="{B85F9E25-C652-4B7F-8FD1-439B78BFFC09}" type="presOf" srcId="{A7E2548B-AC32-4B01-BBFA-02F40C0F4EC3}" destId="{C385AF22-AC18-4DC8-9B28-602D0C637594}" srcOrd="1" destOrd="0" presId="urn:microsoft.com/office/officeart/2005/8/layout/list1"/>
    <dgm:cxn modelId="{C0C92239-6F59-4A67-8B01-83B8CED33E59}" type="presOf" srcId="{5BA5075A-9611-40EC-B66E-1C50AF866171}" destId="{06CD99E7-5F6F-4B3A-B6AF-722345E5A49F}" srcOrd="0" destOrd="0" presId="urn:microsoft.com/office/officeart/2005/8/layout/list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"/>
    <dgm:cxn modelId="{5DA8AC74-33F2-4C28-8300-0E50990216C1}" type="presOf" srcId="{AA796176-FFEA-4453-B3C5-86FCA4C88052}" destId="{5CB4522F-075B-43D2-9CCA-FF96AAAB0675}" srcOrd="0" destOrd="0" presId="urn:microsoft.com/office/officeart/2005/8/layout/list1"/>
    <dgm:cxn modelId="{D8070E78-59F1-4513-9398-C426422CA6D2}" type="presOf" srcId="{A7E2548B-AC32-4B01-BBFA-02F40C0F4EC3}" destId="{E4755B94-5E72-4C9F-A91A-56B0FCDA28F1}" srcOrd="0" destOrd="0" presId="urn:microsoft.com/office/officeart/2005/8/layout/list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"/>
    <dgm:cxn modelId="{B7AC3EAD-C2E5-4EE1-AD67-1717C0B0AE79}" type="presOf" srcId="{ACC21E35-BE52-4B64-9CE3-EAFB2C2B911E}" destId="{3240125D-75FD-4A57-A758-6C50E602A37F}" srcOrd="0" destOrd="0" presId="urn:microsoft.com/office/officeart/2005/8/layout/list1"/>
    <dgm:cxn modelId="{A0A139B8-C29C-4CF6-B01A-C9215FF29A1B}" type="presOf" srcId="{0FABB1E1-B967-41CD-8BD9-01EE970157FC}" destId="{1CC4936E-ED17-4D2F-9813-87EE95763F16}" srcOrd="1" destOrd="0" presId="urn:microsoft.com/office/officeart/2005/8/layout/list1"/>
    <dgm:cxn modelId="{04D720C0-4218-4938-9515-27C87D79C1B0}" type="presOf" srcId="{730938A3-D819-41F7-BE39-9DDAA446A19F}" destId="{427123AE-6E68-4008-BD50-9CC20F57260E}" srcOrd="1" destOrd="0" presId="urn:microsoft.com/office/officeart/2005/8/layout/list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"/>
    <dgm:cxn modelId="{A1FCD9D6-88FE-42F6-A005-7CB64FD4DF60}" type="presOf" srcId="{730938A3-D819-41F7-BE39-9DDAA446A19F}" destId="{0B52D98E-03C2-4BD0-85E7-F52451A2A69F}" srcOrd="0" destOrd="0" presId="urn:microsoft.com/office/officeart/2005/8/layout/list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"/>
    <dgm:cxn modelId="{3C593DDB-6C1E-4F28-B97E-4C473646A717}" type="presParOf" srcId="{792D5933-AD40-45AE-8480-2968FCA8CAA1}" destId="{E4755B94-5E72-4C9F-A91A-56B0FCDA28F1}" srcOrd="0" destOrd="0" presId="urn:microsoft.com/office/officeart/2005/8/layout/list1"/>
    <dgm:cxn modelId="{53C2F299-254F-4955-8E1D-0975BFA29DEA}" type="presParOf" srcId="{792D5933-AD40-45AE-8480-2968FCA8CAA1}" destId="{C385AF22-AC18-4DC8-9B28-602D0C637594}" srcOrd="1" destOrd="0" presId="urn:microsoft.com/office/officeart/2005/8/layout/list1"/>
    <dgm:cxn modelId="{3A418ED2-15B8-43F7-9CB2-B8862013A2CF}" type="presParOf" srcId="{5CB4522F-075B-43D2-9CCA-FF96AAAB0675}" destId="{744720FB-B56E-4487-9420-26F63FDC8A92}" srcOrd="1" destOrd="0" presId="urn:microsoft.com/office/officeart/2005/8/layout/list1"/>
    <dgm:cxn modelId="{4B625579-78F4-45B2-9DFA-A7F13878CD9D}" type="presParOf" srcId="{5CB4522F-075B-43D2-9CCA-FF96AAAB0675}" destId="{46544825-FBF5-4CDD-8C6C-17BDB8D6624D}" srcOrd="2" destOrd="0" presId="urn:microsoft.com/office/officeart/2005/8/layout/list1"/>
    <dgm:cxn modelId="{2DFB4BE4-930E-4611-A053-82E8D625F27C}" type="presParOf" srcId="{5CB4522F-075B-43D2-9CCA-FF96AAAB0675}" destId="{4BCF71AD-8735-4E36-8AA7-859BE626CF89}" srcOrd="3" destOrd="0" presId="urn:microsoft.com/office/officeart/2005/8/layout/list1"/>
    <dgm:cxn modelId="{F4723558-B28C-40C9-B27F-72F9BE0AF3F5}" type="presParOf" srcId="{5CB4522F-075B-43D2-9CCA-FF96AAAB0675}" destId="{EED333AA-5EDE-462B-829D-585765A00D61}" srcOrd="4" destOrd="0" presId="urn:microsoft.com/office/officeart/2005/8/layout/list1"/>
    <dgm:cxn modelId="{3D31BDE9-49B2-47DF-A12F-0683BC775F18}" type="presParOf" srcId="{EED333AA-5EDE-462B-829D-585765A00D61}" destId="{75DA4DF2-046A-4C6A-8086-7C3E7861D4E7}" srcOrd="0" destOrd="0" presId="urn:microsoft.com/office/officeart/2005/8/layout/list1"/>
    <dgm:cxn modelId="{37B9B0F7-2467-4A73-A2F3-48AAF33F4ACD}" type="presParOf" srcId="{EED333AA-5EDE-462B-829D-585765A00D61}" destId="{FBD91DA6-F483-4103-904B-0A0489E1DCE7}" srcOrd="1" destOrd="0" presId="urn:microsoft.com/office/officeart/2005/8/layout/list1"/>
    <dgm:cxn modelId="{85C47340-8A9E-4592-AB66-216A17057F11}" type="presParOf" srcId="{5CB4522F-075B-43D2-9CCA-FF96AAAB0675}" destId="{48F65CE9-588F-481F-B88C-E3C4A9B9C782}" srcOrd="5" destOrd="0" presId="urn:microsoft.com/office/officeart/2005/8/layout/list1"/>
    <dgm:cxn modelId="{B514B097-DCDB-49D3-9A46-45A481532DCB}" type="presParOf" srcId="{5CB4522F-075B-43D2-9CCA-FF96AAAB0675}" destId="{9A2FC35B-336D-4AB9-BE3B-E5A027415580}" srcOrd="6" destOrd="0" presId="urn:microsoft.com/office/officeart/2005/8/layout/list1"/>
    <dgm:cxn modelId="{8445FA2B-93A1-4A85-A633-6C53B31E6640}" type="presParOf" srcId="{5CB4522F-075B-43D2-9CCA-FF96AAAB0675}" destId="{781EB76A-EEE2-4822-9A02-692FC3F6DBFE}" srcOrd="7" destOrd="0" presId="urn:microsoft.com/office/officeart/2005/8/layout/list1"/>
    <dgm:cxn modelId="{585724F5-D580-4123-A6B5-18BCB4B61298}" type="presParOf" srcId="{5CB4522F-075B-43D2-9CCA-FF96AAAB0675}" destId="{1A83AB0C-0313-42B2-AD86-7F1781B8A4B2}" srcOrd="8" destOrd="0" presId="urn:microsoft.com/office/officeart/2005/8/layout/list1"/>
    <dgm:cxn modelId="{D3A9A500-291D-4315-A0B5-48A11AFD7872}" type="presParOf" srcId="{1A83AB0C-0313-42B2-AD86-7F1781B8A4B2}" destId="{0B52D98E-03C2-4BD0-85E7-F52451A2A69F}" srcOrd="0" destOrd="0" presId="urn:microsoft.com/office/officeart/2005/8/layout/list1"/>
    <dgm:cxn modelId="{08FF2DFE-CF0C-4A40-BF76-5D8DF2A83E45}" type="presParOf" srcId="{1A83AB0C-0313-42B2-AD86-7F1781B8A4B2}" destId="{427123AE-6E68-4008-BD50-9CC20F57260E}" srcOrd="1" destOrd="0" presId="urn:microsoft.com/office/officeart/2005/8/layout/list1"/>
    <dgm:cxn modelId="{6BF98521-58EF-4718-94C0-86D18F889A8F}" type="presParOf" srcId="{5CB4522F-075B-43D2-9CCA-FF96AAAB0675}" destId="{3E45E6F7-D029-421E-9785-40AC3D5809F6}" srcOrd="9" destOrd="0" presId="urn:microsoft.com/office/officeart/2005/8/layout/list1"/>
    <dgm:cxn modelId="{05C125E2-B9C9-4C04-B36D-0D1E8CAE682E}" type="presParOf" srcId="{5CB4522F-075B-43D2-9CCA-FF96AAAB0675}" destId="{DC58CA3D-313C-426E-A0D6-37AFDA45F7F0}" srcOrd="10" destOrd="0" presId="urn:microsoft.com/office/officeart/2005/8/layout/list1"/>
    <dgm:cxn modelId="{E919EC92-820A-428D-99E1-2B124C1E1608}" type="presParOf" srcId="{5CB4522F-075B-43D2-9CCA-FF96AAAB0675}" destId="{97D0A409-687F-48B8-8F97-815DE1E84580}" srcOrd="11" destOrd="0" presId="urn:microsoft.com/office/officeart/2005/8/layout/list1"/>
    <dgm:cxn modelId="{5EF25026-603F-4335-9104-A837A384B12F}" type="presParOf" srcId="{5CB4522F-075B-43D2-9CCA-FF96AAAB0675}" destId="{6C682417-E35E-4747-8277-8398315EE0A6}" srcOrd="12" destOrd="0" presId="urn:microsoft.com/office/officeart/2005/8/layout/list1"/>
    <dgm:cxn modelId="{9C82A2E3-73F3-44C2-B38A-81C0C8565E9A}" type="presParOf" srcId="{6C682417-E35E-4747-8277-8398315EE0A6}" destId="{3240125D-75FD-4A57-A758-6C50E602A37F}" srcOrd="0" destOrd="0" presId="urn:microsoft.com/office/officeart/2005/8/layout/list1"/>
    <dgm:cxn modelId="{F376AE30-1079-4CDB-8E35-FE488DCEAD2D}" type="presParOf" srcId="{6C682417-E35E-4747-8277-8398315EE0A6}" destId="{19E92E6E-C255-46EA-A296-4EEB24EE3A0F}" srcOrd="1" destOrd="0" presId="urn:microsoft.com/office/officeart/2005/8/layout/list1"/>
    <dgm:cxn modelId="{F33726E3-490B-4D06-A525-1BA1AEBB1C8F}" type="presParOf" srcId="{5CB4522F-075B-43D2-9CCA-FF96AAAB0675}" destId="{B5396BCF-9918-4D1E-8A96-750EB7B7FAF0}" srcOrd="13" destOrd="0" presId="urn:microsoft.com/office/officeart/2005/8/layout/list1"/>
    <dgm:cxn modelId="{D7FFDA87-5839-4CB8-B744-1B7230101671}" type="presParOf" srcId="{5CB4522F-075B-43D2-9CCA-FF96AAAB0675}" destId="{F46CC245-10BE-4E19-B679-8FD2CCBD83C6}" srcOrd="14" destOrd="0" presId="urn:microsoft.com/office/officeart/2005/8/layout/list1"/>
    <dgm:cxn modelId="{771C0B25-5E8F-4FF8-B0F2-C6E7A9E26EB1}" type="presParOf" srcId="{5CB4522F-075B-43D2-9CCA-FF96AAAB0675}" destId="{259E2F94-8223-4A49-9E41-02FF9C3E6DB7}" srcOrd="15" destOrd="0" presId="urn:microsoft.com/office/officeart/2005/8/layout/list1"/>
    <dgm:cxn modelId="{51C24110-273A-445F-A797-AAB07E190C8A}" type="presParOf" srcId="{5CB4522F-075B-43D2-9CCA-FF96AAAB0675}" destId="{0582B587-2F69-4A4E-91D2-4D573939D386}" srcOrd="16" destOrd="0" presId="urn:microsoft.com/office/officeart/2005/8/layout/list1"/>
    <dgm:cxn modelId="{88995C75-011B-442D-B3B0-68C8AA231378}" type="presParOf" srcId="{0582B587-2F69-4A4E-91D2-4D573939D386}" destId="{5637D23C-C60D-4167-8816-BB9B9D431E0E}" srcOrd="0" destOrd="0" presId="urn:microsoft.com/office/officeart/2005/8/layout/list1"/>
    <dgm:cxn modelId="{E0066D49-5AF0-4005-90B5-6383B1A25CC7}" type="presParOf" srcId="{0582B587-2F69-4A4E-91D2-4D573939D386}" destId="{1CC4936E-ED17-4D2F-9813-87EE95763F16}" srcOrd="1" destOrd="0" presId="urn:microsoft.com/office/officeart/2005/8/layout/list1"/>
    <dgm:cxn modelId="{81049395-50FC-4BE5-999A-FA3A910C6AB6}" type="presParOf" srcId="{5CB4522F-075B-43D2-9CCA-FF96AAAB0675}" destId="{9E8ED095-A689-4B24-8673-40FB702F4F98}" srcOrd="17" destOrd="0" presId="urn:microsoft.com/office/officeart/2005/8/layout/list1"/>
    <dgm:cxn modelId="{3D70EB50-153F-4492-947D-EB83294A4E59}" type="presParOf" srcId="{5CB4522F-075B-43D2-9CCA-FF96AAAB0675}" destId="{5AA363B9-8FB5-41E3-8B35-97BD2D191B34}" srcOrd="18" destOrd="0" presId="urn:microsoft.com/office/officeart/2005/8/layout/list1"/>
    <dgm:cxn modelId="{B4FB1D32-D4A2-4494-BD76-A825F382590C}" type="presParOf" srcId="{5CB4522F-075B-43D2-9CCA-FF96AAAB0675}" destId="{165391A6-F699-41AC-8B55-B5334317737C}" srcOrd="19" destOrd="0" presId="urn:microsoft.com/office/officeart/2005/8/layout/list1"/>
    <dgm:cxn modelId="{393A8961-3DBD-4564-A6C2-813CA257BD58}" type="presParOf" srcId="{5CB4522F-075B-43D2-9CCA-FF96AAAB0675}" destId="{9922DA3E-3EF6-42FA-9CC9-86C6C0F10C5A}" srcOrd="20" destOrd="0" presId="urn:microsoft.com/office/officeart/2005/8/layout/list1"/>
    <dgm:cxn modelId="{87A52DF9-2C26-4E57-84A9-EEF8930BCF18}" type="presParOf" srcId="{9922DA3E-3EF6-42FA-9CC9-86C6C0F10C5A}" destId="{06CD99E7-5F6F-4B3A-B6AF-722345E5A49F}" srcOrd="0" destOrd="0" presId="urn:microsoft.com/office/officeart/2005/8/layout/list1"/>
    <dgm:cxn modelId="{D7C378C8-1B98-4734-835E-992B34B3F5DC}" type="presParOf" srcId="{9922DA3E-3EF6-42FA-9CC9-86C6C0F10C5A}" destId="{ABF73B35-4281-4C64-B65F-D7E1D426DC52}" srcOrd="1" destOrd="0" presId="urn:microsoft.com/office/officeart/2005/8/layout/list1"/>
    <dgm:cxn modelId="{32DA0E08-E2AD-4011-8E55-153870D66355}" type="presParOf" srcId="{5CB4522F-075B-43D2-9CCA-FF96AAAB0675}" destId="{E970D71D-ECBA-4E7B-8977-0075B3C64135}" srcOrd="21" destOrd="0" presId="urn:microsoft.com/office/officeart/2005/8/layout/list1"/>
    <dgm:cxn modelId="{74407CAF-1C80-44D2-BC80-84029926B96A}" type="presParOf" srcId="{5CB4522F-075B-43D2-9CCA-FF96AAAB0675}" destId="{1EBF7F84-B88A-4276-8D3B-5221674D7BF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1038" y="1143000"/>
            <a:ext cx="5495925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0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921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126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945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945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pPr fontAlgn="auto"/>
            <a:r>
              <a:rPr lang="zh-CN" altLang="en-US" sz="503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pPr fontAlgn="auto"/>
            <a:r>
              <a:rPr lang="zh-CN" altLang="en-US" sz="201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pPr fontAlgn="auto"/>
            <a:r>
              <a:rPr lang="zh-CN" altLang="en-US" sz="503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20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 fontAlgn="auto"/>
            <a:r>
              <a:rPr lang="zh-CN" altLang="en-US" sz="20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 fontAlgn="auto"/>
            <a:r>
              <a:rPr lang="zh-CN" altLang="en-US" sz="20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pPr fontAlgn="auto"/>
            <a:r>
              <a:rPr lang="zh-CN" altLang="en-US" sz="26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 fontAlgn="auto"/>
            <a:r>
              <a:rPr lang="zh-CN" altLang="en-US" sz="267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345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201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67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67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 fontAlgn="auto"/>
            <a:r>
              <a:rPr lang="zh-CN" altLang="en-US" sz="13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pPr fontAlgn="auto"/>
            <a:r>
              <a:rPr lang="zh-CN" altLang="en-US" sz="26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 fontAlgn="auto"/>
            <a:r>
              <a:rPr lang="zh-CN" altLang="en-US" sz="134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4850" y="306388"/>
            <a:ext cx="8850313" cy="1114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69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4850" y="1533525"/>
            <a:ext cx="8850313" cy="365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345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z="2010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z="1670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z="1510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z="15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4850" y="5338763"/>
            <a:ext cx="2309813" cy="30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997B5FA-0921-464F-AAE1-844C04324D75}" type="datetimeFigureOut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38" y="5338763"/>
            <a:ext cx="3462338" cy="30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938" y="5338763"/>
            <a:ext cx="2308225" cy="306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565CE74E-AB26-4998-AD42-012C4C1AD076}" type="slidenum">
              <a:rPr lang="zh-CN" altLang="en-US" sz="100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1.xml"/><Relationship Id="rId25" Type="http://schemas.openxmlformats.org/officeDocument/2006/relationships/tags" Target="../tags/tag32.xml"/><Relationship Id="rId24" Type="http://schemas.openxmlformats.org/officeDocument/2006/relationships/tags" Target="../tags/tag31.xml"/><Relationship Id="rId23" Type="http://schemas.openxmlformats.org/officeDocument/2006/relationships/tags" Target="../tags/tag30.xml"/><Relationship Id="rId22" Type="http://schemas.openxmlformats.org/officeDocument/2006/relationships/tags" Target="../tags/tag29.xml"/><Relationship Id="rId21" Type="http://schemas.openxmlformats.org/officeDocument/2006/relationships/tags" Target="../tags/tag28.xml"/><Relationship Id="rId20" Type="http://schemas.openxmlformats.org/officeDocument/2006/relationships/tags" Target="../tags/tag27.xml"/><Relationship Id="rId2" Type="http://schemas.openxmlformats.org/officeDocument/2006/relationships/image" Target="../media/image1.svg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3.png"/><Relationship Id="rId2" Type="http://schemas.openxmlformats.org/officeDocument/2006/relationships/image" Target="../media/image1.svg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4"/>
          <p:cNvSpPr txBox="1"/>
          <p:nvPr/>
        </p:nvSpPr>
        <p:spPr>
          <a:xfrm>
            <a:off x="1781175" y="1566863"/>
            <a:ext cx="6583363" cy="23066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3600" b="1" dirty="0">
                <a:latin typeface="Calibri" panose="020F0502020204030204" charset="0"/>
                <a:ea typeface="微软雅黑" panose="020B0503020204020204" charset="-122"/>
              </a:rPr>
              <a:t>认养一头牛云牧场游戏案例拆解</a:t>
            </a:r>
            <a:endParaRPr lang="en-US" altLang="zh-CN" sz="3600" b="1" dirty="0">
              <a:latin typeface="Calibri" panose="020F05020202040302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Calibri" panose="020F0502020204030204" charset="0"/>
                <a:ea typeface="微软雅黑" panose="020B0503020204020204" charset="-122"/>
              </a:rPr>
              <a:t>   </a:t>
            </a:r>
            <a:r>
              <a:rPr lang="zh-CN" altLang="en-US" b="1" dirty="0">
                <a:latin typeface="Calibri" panose="020F0502020204030204" charset="0"/>
                <a:ea typeface="微软雅黑" panose="020B0503020204020204" charset="-122"/>
              </a:rPr>
              <a:t>部门：供应链事业部</a:t>
            </a:r>
            <a:r>
              <a:rPr lang="zh-CN" altLang="en-US" sz="3600" b="1" dirty="0">
                <a:latin typeface="Calibri" panose="020F0502020204030204" charset="0"/>
                <a:ea typeface="微软雅黑" panose="020B0503020204020204" charset="-122"/>
              </a:rPr>
              <a:t>   </a:t>
            </a:r>
            <a:endParaRPr lang="en-US" altLang="zh-CN" sz="3600" b="1" dirty="0">
              <a:latin typeface="Calibri" panose="020F05020202040302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Calibri" panose="020F0502020204030204" charset="0"/>
                <a:ea typeface="微软雅黑" panose="020B0503020204020204" charset="-122"/>
              </a:rPr>
              <a:t>姓名：伍灿标</a:t>
            </a:r>
            <a:endParaRPr lang="en-US" altLang="zh-CN" b="1" dirty="0">
              <a:latin typeface="Calibri" panose="020F0502020204030204" charset="0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Calibri" panose="020F0502020204030204" charset="0"/>
                <a:ea typeface="微软雅黑" panose="020B0503020204020204" charset="-122"/>
              </a:rPr>
              <a:t>花名：星曜</a:t>
            </a:r>
            <a:endParaRPr lang="zh-CN" altLang="en-US" b="1" dirty="0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3075" name="文本框 2"/>
          <p:cNvSpPr txBox="1"/>
          <p:nvPr/>
        </p:nvSpPr>
        <p:spPr>
          <a:xfrm>
            <a:off x="2578100" y="3941763"/>
            <a:ext cx="4989513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>
              <a:lnSpc>
                <a:spcPct val="130000"/>
              </a:lnSpc>
            </a:pPr>
            <a:r>
              <a:rPr lang="zh-CN" altLang="en-US" sz="1200" b="1" dirty="0">
                <a:latin typeface="Calibri" panose="020F0502020204030204" charset="0"/>
                <a:ea typeface="微软雅黑" panose="020B0503020204020204" charset="-122"/>
              </a:rPr>
              <a:t>最专业的品牌私域运营服务商</a:t>
            </a:r>
            <a:endParaRPr lang="en-US" altLang="zh-CN" sz="1200" b="1" dirty="0">
              <a:latin typeface="Calibri" panose="020F0502020204030204" charset="0"/>
              <a:ea typeface="微软雅黑" panose="020B0503020204020204" charset="-122"/>
            </a:endParaRPr>
          </a:p>
          <a:p>
            <a:pPr algn="dist">
              <a:lnSpc>
                <a:spcPct val="130000"/>
              </a:lnSpc>
            </a:pPr>
            <a:r>
              <a:rPr lang="zh-CN" altLang="zh-CN" sz="1200" b="1" dirty="0">
                <a:latin typeface="Calibri" panose="020F0502020204030204" charset="0"/>
                <a:ea typeface="微软雅黑" panose="020B0503020204020204" charset="-122"/>
              </a:rPr>
              <a:t>帮你管理最有价值的用户资产</a:t>
            </a:r>
            <a:endParaRPr lang="en-US" altLang="zh-CN" sz="1200" b="1" dirty="0">
              <a:latin typeface="Calibri" panose="020F0502020204030204" charset="0"/>
              <a:ea typeface="微软雅黑" panose="020B0503020204020204" charset="-122"/>
            </a:endParaRPr>
          </a:p>
          <a:p>
            <a:pPr algn="dist">
              <a:lnSpc>
                <a:spcPct val="130000"/>
              </a:lnSpc>
            </a:pPr>
            <a:endParaRPr lang="zh-CN" altLang="en-US" sz="12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938" y="4621213"/>
            <a:ext cx="10129838" cy="793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" name="组合 8"/>
          <p:cNvGrpSpPr/>
          <p:nvPr/>
        </p:nvGrpSpPr>
        <p:grpSpPr>
          <a:xfrm>
            <a:off x="3871913" y="663575"/>
            <a:ext cx="2516187" cy="620713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3080" name="图片 27"/>
            <p:cNvPicPr>
              <a:picLocks noGrp="1"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7" y="4202"/>
              <a:ext cx="722" cy="7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 dirty="0">
                  <a:solidFill>
                    <a:srgbClr val="FEA900"/>
                  </a:solidFill>
                  <a:latin typeface="Calibri" panose="020F0502020204030204" charset="0"/>
                  <a:ea typeface="微软雅黑" panose="020B0503020204020204" charset="-122"/>
                  <a:sym typeface="微软雅黑" panose="020B0503020204020204" charset="-122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82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latin typeface="Calibri" panose="020F0502020204030204" charset="0"/>
                  <a:ea typeface="微软雅黑" panose="020B0503020204020204" charset="-122"/>
                  <a:sym typeface="微软雅黑" panose="020B0503020204020204" charset="-122"/>
                </a:rPr>
                <a:t>点燃 </a:t>
              </a:r>
              <a:endParaRPr lang="zh-CN" altLang="en-US" sz="16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29"/>
          <p:cNvSpPr txBox="1"/>
          <p:nvPr/>
        </p:nvSpPr>
        <p:spPr>
          <a:xfrm>
            <a:off x="995204" y="435928"/>
            <a:ext cx="18084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案例中可优化的</a:t>
            </a:r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点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8435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8437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7" name="文本框 26"/>
          <p:cNvSpPr txBox="1"/>
          <p:nvPr/>
        </p:nvSpPr>
        <p:spPr>
          <a:xfrm>
            <a:off x="1496695" y="2649220"/>
            <a:ext cx="749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可增加好友排名，增加用户的社交关系。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482" name="组合 8"/>
          <p:cNvGrpSpPr/>
          <p:nvPr/>
        </p:nvGrpSpPr>
        <p:grpSpPr>
          <a:xfrm>
            <a:off x="3886200" y="1041400"/>
            <a:ext cx="2517775" cy="620713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486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solidFill>
                    <a:srgbClr val="FEA900"/>
                  </a:solidFill>
                  <a:latin typeface="Calibri" panose="020F0502020204030204" charset="0"/>
                  <a:ea typeface="微软雅黑" panose="020B0503020204020204" charset="-122"/>
                  <a:sym typeface="微软雅黑" panose="020B0503020204020204" charset="-122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48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600" b="1">
                  <a:latin typeface="Calibri" panose="020F0502020204030204" charset="0"/>
                  <a:ea typeface="微软雅黑" panose="020B0503020204020204" charset="-122"/>
                  <a:sym typeface="微软雅黑" panose="020B0503020204020204" charset="-122"/>
                </a:rPr>
                <a:t>点燃 </a:t>
              </a:r>
              <a:endParaRPr lang="zh-CN" altLang="en-US" sz="1600" b="1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0488" name="文本框 1"/>
          <p:cNvSpPr txBox="1"/>
          <p:nvPr/>
        </p:nvSpPr>
        <p:spPr>
          <a:xfrm>
            <a:off x="1041400" y="1943100"/>
            <a:ext cx="820737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>
                <a:latin typeface="Calibri" panose="020F0502020204030204" charset="0"/>
                <a:ea typeface="微软雅黑" panose="020B0503020204020204" charset="-122"/>
              </a:rPr>
              <a:t>最专业的品牌私域运营服务商</a:t>
            </a:r>
            <a:endParaRPr lang="zh-CN" altLang="en-US" sz="3600" b="1">
              <a:latin typeface="Calibri" panose="020F0502020204030204" charset="0"/>
              <a:ea typeface="微软雅黑" panose="020B0503020204020204" charset="-122"/>
            </a:endParaRPr>
          </a:p>
        </p:txBody>
      </p:sp>
      <p:grpSp>
        <p:nvGrpSpPr>
          <p:cNvPr id="20489" name="组合 9"/>
          <p:cNvGrpSpPr/>
          <p:nvPr/>
        </p:nvGrpSpPr>
        <p:grpSpPr>
          <a:xfrm>
            <a:off x="4689475" y="3873500"/>
            <a:ext cx="736600" cy="749300"/>
            <a:chOff x="6602" y="7573"/>
            <a:chExt cx="1162" cy="1180"/>
          </a:xfrm>
        </p:grpSpPr>
        <p:pic>
          <p:nvPicPr>
            <p:cNvPr id="20490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1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pic>
        <p:nvPicPr>
          <p:cNvPr id="20493" name="图片 11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0" y="3956050"/>
            <a:ext cx="561975" cy="560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4" name="文本框 46"/>
          <p:cNvSpPr txBox="1"/>
          <p:nvPr/>
        </p:nvSpPr>
        <p:spPr>
          <a:xfrm>
            <a:off x="2012950" y="4518025"/>
            <a:ext cx="1244600" cy="395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900" b="1">
                <a:latin typeface="Calibri" panose="020F0502020204030204" charset="0"/>
                <a:ea typeface="微软雅黑" panose="020B0503020204020204" charset="-122"/>
              </a:rPr>
              <a:t>Wei Zi Jun</a:t>
            </a:r>
            <a:endParaRPr lang="en-US" altLang="zh-CN" sz="900" b="1">
              <a:latin typeface="Calibri" panose="020F0502020204030204" charset="0"/>
              <a:ea typeface="微软雅黑" panose="020B0503020204020204" charset="-122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Calibri" panose="020F0502020204030204" charset="0"/>
                <a:ea typeface="微软雅黑" panose="020B0503020204020204" charset="-122"/>
              </a:rPr>
              <a:t>+86   139  0227  0098</a:t>
            </a:r>
            <a:endParaRPr lang="en-US" altLang="zh-CN" sz="900" b="1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0495" name="文本框 37"/>
          <p:cNvSpPr txBox="1"/>
          <p:nvPr/>
        </p:nvSpPr>
        <p:spPr>
          <a:xfrm>
            <a:off x="6908800" y="4670425"/>
            <a:ext cx="1185863" cy="242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900" b="1">
                <a:latin typeface="Calibri" panose="020F0502020204030204" charset="0"/>
                <a:ea typeface="微软雅黑" panose="020B0503020204020204" charset="-122"/>
              </a:rPr>
              <a:t>510970969@qq.com</a:t>
            </a:r>
            <a:endParaRPr lang="en-US" altLang="zh-CN" sz="900" b="1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20496" name="文本框 38"/>
          <p:cNvSpPr txBox="1"/>
          <p:nvPr/>
        </p:nvSpPr>
        <p:spPr>
          <a:xfrm>
            <a:off x="4629150" y="4670425"/>
            <a:ext cx="839788" cy="242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900" b="1">
                <a:latin typeface="Calibri" panose="020F0502020204030204" charset="0"/>
                <a:ea typeface="微软雅黑" panose="020B0503020204020204" charset="-122"/>
              </a:rPr>
              <a:t>WeChat</a:t>
            </a:r>
            <a:endParaRPr lang="en-US" altLang="zh-CN" sz="900" b="1">
              <a:latin typeface="Calibri" panose="020F0502020204030204" charset="0"/>
              <a:ea typeface="微软雅黑" panose="020B0503020204020204" charset="-122"/>
            </a:endParaRPr>
          </a:p>
        </p:txBody>
      </p:sp>
      <p:pic>
        <p:nvPicPr>
          <p:cNvPr id="20497" name="图片 10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713" y="4076700"/>
            <a:ext cx="541337" cy="39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8" name="文本框 5"/>
          <p:cNvSpPr txBox="1"/>
          <p:nvPr/>
        </p:nvSpPr>
        <p:spPr>
          <a:xfrm>
            <a:off x="1593850" y="2641600"/>
            <a:ext cx="71024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3600" b="1">
                <a:latin typeface="Calibri" panose="020F0502020204030204" charset="0"/>
                <a:ea typeface="微软雅黑" panose="020B0503020204020204" charset="-122"/>
              </a:rPr>
              <a:t>帮你管理最有价值的用户资产</a:t>
            </a:r>
            <a:endParaRPr lang="en-US" altLang="zh-CN" sz="3600" b="1"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29"/>
          <p:cNvSpPr txBox="1"/>
          <p:nvPr/>
        </p:nvSpPr>
        <p:spPr>
          <a:xfrm>
            <a:off x="1090613" y="406400"/>
            <a:ext cx="595312" cy="3381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5123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pic>
          <p:nvPicPr>
            <p:cNvPr id="5125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6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8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7950" y="117475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150" name="文本框 4"/>
          <p:cNvSpPr txBox="1"/>
          <p:nvPr/>
        </p:nvSpPr>
        <p:spPr>
          <a:xfrm>
            <a:off x="7708900" y="5641975"/>
            <a:ext cx="311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6151" name="文本框 6"/>
          <p:cNvSpPr txBox="1"/>
          <p:nvPr/>
        </p:nvSpPr>
        <p:spPr>
          <a:xfrm>
            <a:off x="1212850" y="420688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>
                <a:latin typeface="Calibri" panose="020F0502020204030204" charset="0"/>
                <a:ea typeface="微软雅黑" panose="020B0503020204020204" charset="-122"/>
              </a:rPr>
              <a:t>案例</a:t>
            </a:r>
            <a:r>
              <a:rPr lang="zh-CN" altLang="en-US">
                <a:latin typeface="Calibri" panose="020F0502020204030204" charset="0"/>
                <a:ea typeface="微软雅黑" panose="020B0503020204020204" charset="-122"/>
              </a:rPr>
              <a:t>目标</a:t>
            </a:r>
            <a:endParaRPr lang="zh-CN" altLang="en-US">
              <a:latin typeface="Calibri" panose="020F0502020204030204" charset="0"/>
              <a:ea typeface="微软雅黑" panose="020B0503020204020204" charset="-122"/>
            </a:endParaRPr>
          </a:p>
        </p:txBody>
      </p:sp>
      <p:grpSp>
        <p:nvGrpSpPr>
          <p:cNvPr id="67" name="组合 66"/>
          <p:cNvGrpSpPr/>
          <p:nvPr>
            <p:custDataLst>
              <p:tags r:id="rId6"/>
            </p:custDataLst>
          </p:nvPr>
        </p:nvGrpSpPr>
        <p:grpSpPr>
          <a:xfrm>
            <a:off x="957184" y="2503930"/>
            <a:ext cx="1799525" cy="1818754"/>
            <a:chOff x="2584662" y="3671064"/>
            <a:chExt cx="1557032" cy="1573670"/>
          </a:xfrm>
        </p:grpSpPr>
        <p:sp>
          <p:nvSpPr>
            <p:cNvPr id="68" name="任意多边形 67"/>
            <p:cNvSpPr/>
            <p:nvPr>
              <p:custDataLst>
                <p:tags r:id="rId7"/>
              </p:custDataLst>
            </p:nvPr>
          </p:nvSpPr>
          <p:spPr>
            <a:xfrm>
              <a:off x="2584662" y="3671064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423266" rtlCol="0" anchor="ctr">
              <a:normAutofit/>
            </a:bodyPr>
            <a:p>
              <a:pPr algn="ctr"/>
              <a:r>
                <a:rPr lang="en-US" altLang="zh-CN" sz="1510" smtClean="0">
                  <a:solidFill>
                    <a:srgbClr val="FFFFFF"/>
                  </a:solidFill>
                  <a:sym typeface="Arial" panose="020B0604020202020204" pitchFamily="34" charset="0"/>
                </a:rPr>
                <a:t>拉新获客</a:t>
              </a:r>
              <a:endParaRPr lang="en-US" altLang="zh-CN" sz="151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任意多边形 68"/>
            <p:cNvSpPr/>
            <p:nvPr>
              <p:custDataLst>
                <p:tags r:id="rId8"/>
              </p:custDataLst>
            </p:nvPr>
          </p:nvSpPr>
          <p:spPr>
            <a:xfrm>
              <a:off x="3109132" y="3733817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 sz="1510" dirty="0">
                  <a:solidFill>
                    <a:srgbClr val="628EE3"/>
                  </a:solidFill>
                  <a:sym typeface="Arial" panose="020B0604020202020204" pitchFamily="34" charset="0"/>
                </a:rPr>
                <a:t>A</a:t>
              </a:r>
              <a:endParaRPr lang="zh-CN" altLang="en-US" sz="1510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>
            <p:custDataLst>
              <p:tags r:id="rId9"/>
            </p:custDataLst>
          </p:nvPr>
        </p:nvGrpSpPr>
        <p:grpSpPr>
          <a:xfrm>
            <a:off x="3139330" y="2503930"/>
            <a:ext cx="1799525" cy="1818754"/>
            <a:chOff x="4472756" y="3671064"/>
            <a:chExt cx="1557032" cy="1573670"/>
          </a:xfrm>
        </p:grpSpPr>
        <p:sp>
          <p:nvSpPr>
            <p:cNvPr id="71" name="任意多边形 70"/>
            <p:cNvSpPr/>
            <p:nvPr>
              <p:custDataLst>
                <p:tags r:id="rId10"/>
              </p:custDataLst>
            </p:nvPr>
          </p:nvSpPr>
          <p:spPr>
            <a:xfrm>
              <a:off x="4472756" y="3671064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423266" rtlCol="0" anchor="ctr">
              <a:normAutofit/>
            </a:bodyPr>
            <a:p>
              <a:pPr algn="ctr"/>
              <a:r>
                <a:rPr lang="en-US" altLang="zh-CN" sz="1510" smtClean="0">
                  <a:solidFill>
                    <a:srgbClr val="FFFFFF"/>
                  </a:solidFill>
                  <a:sym typeface="Arial" panose="020B0604020202020204" pitchFamily="34" charset="0"/>
                </a:rPr>
                <a:t>传播推广</a:t>
              </a:r>
              <a:endParaRPr lang="en-US" altLang="zh-CN" sz="151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任意多边形 71"/>
            <p:cNvSpPr/>
            <p:nvPr>
              <p:custDataLst>
                <p:tags r:id="rId11"/>
              </p:custDataLst>
            </p:nvPr>
          </p:nvSpPr>
          <p:spPr>
            <a:xfrm>
              <a:off x="4997226" y="3733817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 sz="1510" dirty="0">
                  <a:solidFill>
                    <a:srgbClr val="628EE3"/>
                  </a:solidFill>
                  <a:sym typeface="Arial" panose="020B0604020202020204" pitchFamily="34" charset="0"/>
                </a:rPr>
                <a:t>B</a:t>
              </a:r>
              <a:endParaRPr lang="zh-CN" altLang="en-US" sz="1510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12"/>
            </p:custDataLst>
          </p:nvPr>
        </p:nvGrpSpPr>
        <p:grpSpPr>
          <a:xfrm>
            <a:off x="5321476" y="2503930"/>
            <a:ext cx="1799525" cy="1818754"/>
            <a:chOff x="6360850" y="3671064"/>
            <a:chExt cx="1557032" cy="1573670"/>
          </a:xfrm>
        </p:grpSpPr>
        <p:sp>
          <p:nvSpPr>
            <p:cNvPr id="74" name="任意多边形 73"/>
            <p:cNvSpPr/>
            <p:nvPr>
              <p:custDataLst>
                <p:tags r:id="rId13"/>
              </p:custDataLst>
            </p:nvPr>
          </p:nvSpPr>
          <p:spPr>
            <a:xfrm>
              <a:off x="6360850" y="3671064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423266" rtlCol="0" anchor="ctr">
              <a:normAutofit/>
            </a:bodyPr>
            <a:p>
              <a:pPr algn="ctr"/>
              <a:r>
                <a:rPr lang="en-US" altLang="zh-CN" sz="1510" smtClean="0">
                  <a:solidFill>
                    <a:srgbClr val="FFFFFF"/>
                  </a:solidFill>
                  <a:sym typeface="Arial" panose="020B0604020202020204" pitchFamily="34" charset="0"/>
                </a:rPr>
                <a:t>建立品牌心智</a:t>
              </a:r>
              <a:endParaRPr lang="en-US" altLang="zh-CN" sz="151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任意多边形 74"/>
            <p:cNvSpPr/>
            <p:nvPr>
              <p:custDataLst>
                <p:tags r:id="rId14"/>
              </p:custDataLst>
            </p:nvPr>
          </p:nvSpPr>
          <p:spPr>
            <a:xfrm>
              <a:off x="6885320" y="3733817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 sz="1510" dirty="0">
                  <a:solidFill>
                    <a:srgbClr val="628EE3"/>
                  </a:solidFill>
                  <a:sym typeface="Arial" panose="020B0604020202020204" pitchFamily="34" charset="0"/>
                </a:rPr>
                <a:t>C</a:t>
              </a:r>
              <a:endParaRPr lang="zh-CN" altLang="en-US" sz="1510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>
            <p:custDataLst>
              <p:tags r:id="rId15"/>
            </p:custDataLst>
          </p:nvPr>
        </p:nvGrpSpPr>
        <p:grpSpPr>
          <a:xfrm>
            <a:off x="7503622" y="2503930"/>
            <a:ext cx="1799525" cy="1818754"/>
            <a:chOff x="8248943" y="3671064"/>
            <a:chExt cx="1557032" cy="1573670"/>
          </a:xfrm>
        </p:grpSpPr>
        <p:sp>
          <p:nvSpPr>
            <p:cNvPr id="77" name="任意多边形 76"/>
            <p:cNvSpPr/>
            <p:nvPr>
              <p:custDataLst>
                <p:tags r:id="rId16"/>
              </p:custDataLst>
            </p:nvPr>
          </p:nvSpPr>
          <p:spPr>
            <a:xfrm>
              <a:off x="8248943" y="3671064"/>
              <a:ext cx="1557032" cy="1573670"/>
            </a:xfrm>
            <a:custGeom>
              <a:avLst/>
              <a:gdLst>
                <a:gd name="connsiteX0" fmla="*/ 711793 w 1423588"/>
                <a:gd name="connsiteY0" fmla="*/ 61278 h 1438800"/>
                <a:gd name="connsiteX1" fmla="*/ 1369916 w 1423588"/>
                <a:gd name="connsiteY1" fmla="*/ 719401 h 1438800"/>
                <a:gd name="connsiteX2" fmla="*/ 711793 w 1423588"/>
                <a:gd name="connsiteY2" fmla="*/ 1377524 h 1438800"/>
                <a:gd name="connsiteX3" fmla="*/ 53670 w 1423588"/>
                <a:gd name="connsiteY3" fmla="*/ 719401 h 1438800"/>
                <a:gd name="connsiteX4" fmla="*/ 711793 w 1423588"/>
                <a:gd name="connsiteY4" fmla="*/ 61278 h 1438800"/>
                <a:gd name="connsiteX5" fmla="*/ 711794 w 1423588"/>
                <a:gd name="connsiteY5" fmla="*/ 48120 h 1438800"/>
                <a:gd name="connsiteX6" fmla="*/ 40513 w 1423588"/>
                <a:gd name="connsiteY6" fmla="*/ 719401 h 1438800"/>
                <a:gd name="connsiteX7" fmla="*/ 711794 w 1423588"/>
                <a:gd name="connsiteY7" fmla="*/ 1390682 h 1438800"/>
                <a:gd name="connsiteX8" fmla="*/ 1383075 w 1423588"/>
                <a:gd name="connsiteY8" fmla="*/ 719401 h 1438800"/>
                <a:gd name="connsiteX9" fmla="*/ 711794 w 1423588"/>
                <a:gd name="connsiteY9" fmla="*/ 48120 h 1438800"/>
                <a:gd name="connsiteX10" fmla="*/ 711794 w 1423588"/>
                <a:gd name="connsiteY10" fmla="*/ 0 h 1438800"/>
                <a:gd name="connsiteX11" fmla="*/ 1423588 w 1423588"/>
                <a:gd name="connsiteY11" fmla="*/ 719400 h 1438800"/>
                <a:gd name="connsiteX12" fmla="*/ 711794 w 1423588"/>
                <a:gd name="connsiteY12" fmla="*/ 1438800 h 1438800"/>
                <a:gd name="connsiteX13" fmla="*/ 0 w 1423588"/>
                <a:gd name="connsiteY13" fmla="*/ 719400 h 1438800"/>
                <a:gd name="connsiteX14" fmla="*/ 711794 w 1423588"/>
                <a:gd name="connsiteY14" fmla="*/ 0 h 14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3588" h="1438800">
                  <a:moveTo>
                    <a:pt x="711793" y="61278"/>
                  </a:moveTo>
                  <a:cubicBezTo>
                    <a:pt x="1075264" y="61278"/>
                    <a:pt x="1369916" y="355930"/>
                    <a:pt x="1369916" y="719401"/>
                  </a:cubicBezTo>
                  <a:cubicBezTo>
                    <a:pt x="1369916" y="1082872"/>
                    <a:pt x="1075264" y="1377524"/>
                    <a:pt x="711793" y="1377524"/>
                  </a:cubicBezTo>
                  <a:cubicBezTo>
                    <a:pt x="348322" y="1377524"/>
                    <a:pt x="53670" y="1082872"/>
                    <a:pt x="53670" y="719401"/>
                  </a:cubicBezTo>
                  <a:cubicBezTo>
                    <a:pt x="53670" y="355930"/>
                    <a:pt x="348322" y="61278"/>
                    <a:pt x="711793" y="61278"/>
                  </a:cubicBezTo>
                  <a:close/>
                  <a:moveTo>
                    <a:pt x="711794" y="48120"/>
                  </a:moveTo>
                  <a:cubicBezTo>
                    <a:pt x="341056" y="48120"/>
                    <a:pt x="40513" y="348663"/>
                    <a:pt x="40513" y="719401"/>
                  </a:cubicBezTo>
                  <a:cubicBezTo>
                    <a:pt x="40513" y="1090139"/>
                    <a:pt x="341056" y="1390682"/>
                    <a:pt x="711794" y="1390682"/>
                  </a:cubicBezTo>
                  <a:cubicBezTo>
                    <a:pt x="1082532" y="1390682"/>
                    <a:pt x="1383075" y="1090139"/>
                    <a:pt x="1383075" y="719401"/>
                  </a:cubicBezTo>
                  <a:cubicBezTo>
                    <a:pt x="1383075" y="348663"/>
                    <a:pt x="1082532" y="48120"/>
                    <a:pt x="711794" y="48120"/>
                  </a:cubicBezTo>
                  <a:close/>
                  <a:moveTo>
                    <a:pt x="711794" y="0"/>
                  </a:moveTo>
                  <a:cubicBezTo>
                    <a:pt x="1104907" y="0"/>
                    <a:pt x="1423588" y="322086"/>
                    <a:pt x="1423588" y="719400"/>
                  </a:cubicBezTo>
                  <a:cubicBezTo>
                    <a:pt x="1423588" y="1116714"/>
                    <a:pt x="1104907" y="1438800"/>
                    <a:pt x="711794" y="1438800"/>
                  </a:cubicBezTo>
                  <a:cubicBezTo>
                    <a:pt x="318681" y="1438800"/>
                    <a:pt x="0" y="1116714"/>
                    <a:pt x="0" y="719400"/>
                  </a:cubicBezTo>
                  <a:cubicBezTo>
                    <a:pt x="0" y="322086"/>
                    <a:pt x="318681" y="0"/>
                    <a:pt x="711794" y="0"/>
                  </a:cubicBezTo>
                  <a:close/>
                </a:path>
              </a:pathLst>
            </a:custGeom>
            <a:solidFill>
              <a:srgbClr val="628EE3"/>
            </a:solidFill>
            <a:ln>
              <a:noFill/>
            </a:ln>
            <a:effectLst/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tIns="423266" rtlCol="0" anchor="ctr">
              <a:normAutofit/>
            </a:bodyPr>
            <a:p>
              <a:pPr algn="ctr"/>
              <a:r>
                <a:rPr lang="en-US" altLang="zh-CN" sz="1510" smtClean="0">
                  <a:solidFill>
                    <a:srgbClr val="FFFFFF"/>
                  </a:solidFill>
                  <a:sym typeface="Arial" panose="020B0604020202020204" pitchFamily="34" charset="0"/>
                </a:rPr>
                <a:t>社群运营转化</a:t>
              </a:r>
              <a:endParaRPr lang="en-US" altLang="zh-CN" sz="1510" smtClea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任意多边形 77"/>
            <p:cNvSpPr/>
            <p:nvPr>
              <p:custDataLst>
                <p:tags r:id="rId17"/>
              </p:custDataLst>
            </p:nvPr>
          </p:nvSpPr>
          <p:spPr>
            <a:xfrm>
              <a:off x="8773413" y="3733817"/>
              <a:ext cx="508092" cy="457200"/>
            </a:xfrm>
            <a:custGeom>
              <a:avLst/>
              <a:gdLst>
                <a:gd name="connsiteX0" fmla="*/ 254046 w 508092"/>
                <a:gd name="connsiteY0" fmla="*/ 0 h 457200"/>
                <a:gd name="connsiteX1" fmla="*/ 410945 w 508092"/>
                <a:gd name="connsiteY1" fmla="*/ 15835 h 457200"/>
                <a:gd name="connsiteX2" fmla="*/ 508092 w 508092"/>
                <a:gd name="connsiteY2" fmla="*/ 46025 h 457200"/>
                <a:gd name="connsiteX3" fmla="*/ 508092 w 508092"/>
                <a:gd name="connsiteY3" fmla="*/ 203154 h 457200"/>
                <a:gd name="connsiteX4" fmla="*/ 254046 w 508092"/>
                <a:gd name="connsiteY4" fmla="*/ 457200 h 457200"/>
                <a:gd name="connsiteX5" fmla="*/ 0 w 508092"/>
                <a:gd name="connsiteY5" fmla="*/ 203154 h 457200"/>
                <a:gd name="connsiteX6" fmla="*/ 0 w 508092"/>
                <a:gd name="connsiteY6" fmla="*/ 46025 h 457200"/>
                <a:gd name="connsiteX7" fmla="*/ 97148 w 508092"/>
                <a:gd name="connsiteY7" fmla="*/ 15835 h 457200"/>
                <a:gd name="connsiteX8" fmla="*/ 254046 w 508092"/>
                <a:gd name="connsiteY8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092" h="457200">
                  <a:moveTo>
                    <a:pt x="254046" y="0"/>
                  </a:moveTo>
                  <a:cubicBezTo>
                    <a:pt x="307792" y="0"/>
                    <a:pt x="360265" y="5452"/>
                    <a:pt x="410945" y="15835"/>
                  </a:cubicBezTo>
                  <a:lnTo>
                    <a:pt x="508092" y="46025"/>
                  </a:lnTo>
                  <a:lnTo>
                    <a:pt x="508092" y="203154"/>
                  </a:lnTo>
                  <a:cubicBezTo>
                    <a:pt x="508092" y="343460"/>
                    <a:pt x="394352" y="457200"/>
                    <a:pt x="254046" y="457200"/>
                  </a:cubicBezTo>
                  <a:cubicBezTo>
                    <a:pt x="113740" y="457200"/>
                    <a:pt x="0" y="343460"/>
                    <a:pt x="0" y="203154"/>
                  </a:cubicBezTo>
                  <a:lnTo>
                    <a:pt x="0" y="46025"/>
                  </a:lnTo>
                  <a:lnTo>
                    <a:pt x="97148" y="15835"/>
                  </a:lnTo>
                  <a:cubicBezTo>
                    <a:pt x="147828" y="5452"/>
                    <a:pt x="200301" y="0"/>
                    <a:pt x="254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/>
              <a:r>
                <a:rPr lang="en-US" altLang="zh-CN" sz="1510" dirty="0">
                  <a:solidFill>
                    <a:srgbClr val="628EE3"/>
                  </a:solidFill>
                  <a:sym typeface="Arial" panose="020B0604020202020204" pitchFamily="34" charset="0"/>
                </a:rPr>
                <a:t>D</a:t>
              </a:r>
              <a:endParaRPr lang="zh-CN" altLang="en-US" sz="1510" dirty="0">
                <a:solidFill>
                  <a:srgbClr val="628EE3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6146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6148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7950" y="117475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150" name="文本框 4"/>
          <p:cNvSpPr txBox="1"/>
          <p:nvPr/>
        </p:nvSpPr>
        <p:spPr>
          <a:xfrm>
            <a:off x="7708900" y="5641975"/>
            <a:ext cx="311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6151" name="文本框 6"/>
          <p:cNvSpPr txBox="1"/>
          <p:nvPr/>
        </p:nvSpPr>
        <p:spPr>
          <a:xfrm>
            <a:off x="1212850" y="420688"/>
            <a:ext cx="10985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>
                <a:latin typeface="Calibri" panose="020F0502020204030204" charset="0"/>
                <a:ea typeface="微软雅黑" panose="020B0503020204020204" charset="-122"/>
              </a:rPr>
              <a:t>案例概述</a:t>
            </a:r>
            <a:endParaRPr lang="zh-CN" altLang="en-US"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6"/>
            </p:custDataLst>
          </p:nvPr>
        </p:nvSpPr>
        <p:spPr>
          <a:xfrm rot="2702816">
            <a:off x="2057400" y="1841500"/>
            <a:ext cx="1285875" cy="128587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7"/>
            </p:custDataLst>
          </p:nvPr>
        </p:nvSpPr>
        <p:spPr>
          <a:xfrm rot="2702816">
            <a:off x="2130425" y="1914525"/>
            <a:ext cx="1141413" cy="1141413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8"/>
            </p:custDataLst>
          </p:nvPr>
        </p:nvSpPr>
        <p:spPr>
          <a:xfrm>
            <a:off x="2927350" y="2292350"/>
            <a:ext cx="438150" cy="384175"/>
          </a:xfrm>
          <a:prstGeom prst="rect">
            <a:avLst/>
          </a:prstGeom>
          <a:noFill/>
        </p:spPr>
        <p:txBody>
          <a:bodyPr wrap="square" lIns="75583" tIns="39303" rIns="75583" bIns="39303">
            <a:normAutofit fontScale="75000" lnSpcReduction="10000"/>
          </a:bodyPr>
          <a:p>
            <a:pPr>
              <a:lnSpc>
                <a:spcPct val="130000"/>
              </a:lnSpc>
            </a:pPr>
            <a:r>
              <a:rPr lang="en-US" sz="2015" b="1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01</a:t>
            </a:r>
            <a:endParaRPr lang="en-US" sz="2015" b="1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9"/>
            </p:custDataLst>
          </p:nvPr>
        </p:nvSpPr>
        <p:spPr bwMode="auto">
          <a:xfrm>
            <a:off x="1909562" y="3417851"/>
            <a:ext cx="1604391" cy="412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39303" rIns="75583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 fontAlgn="base">
              <a:lnSpc>
                <a:spcPct val="120000"/>
              </a:lnSpc>
            </a:pPr>
            <a:r>
              <a:rPr lang="zh-CN" altLang="en-US" sz="1510" b="1" strike="noStrike" spc="300" noProof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认养</a:t>
            </a:r>
            <a:r>
              <a:rPr lang="zh-CN" altLang="en-US" sz="1510" b="1" strike="noStrike" spc="300" noProof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奶牛</a:t>
            </a:r>
            <a:endParaRPr lang="zh-CN" altLang="en-US" sz="1510" b="1" strike="noStrike" spc="300" noProof="1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0"/>
            </p:custDataLst>
          </p:nvPr>
        </p:nvSpPr>
        <p:spPr bwMode="auto">
          <a:xfrm>
            <a:off x="1909562" y="3841888"/>
            <a:ext cx="1604391" cy="647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0" rIns="75583" bIns="39303" anchor="ctr" anchorCtr="1">
            <a:normAutofit fontScale="900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  <a:defRPr/>
            </a:pPr>
            <a:r>
              <a:rPr lang="zh-CN" altLang="en-US" sz="1010" spc="150" noProof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用户可点击游戏中的产房 选择喜奶牛认养（认养的奶牛等级越高，产奶量越高）</a:t>
            </a:r>
            <a:endParaRPr lang="en-US" altLang="zh-CN" sz="1010" spc="150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圆角矩形 47"/>
          <p:cNvSpPr/>
          <p:nvPr>
            <p:custDataLst>
              <p:tags r:id="rId11"/>
            </p:custDataLst>
          </p:nvPr>
        </p:nvSpPr>
        <p:spPr>
          <a:xfrm rot="2702816">
            <a:off x="3717925" y="1841500"/>
            <a:ext cx="1285875" cy="128587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任意多边形 48"/>
          <p:cNvSpPr/>
          <p:nvPr>
            <p:custDataLst>
              <p:tags r:id="rId12"/>
            </p:custDataLst>
          </p:nvPr>
        </p:nvSpPr>
        <p:spPr>
          <a:xfrm rot="2702816">
            <a:off x="3790156" y="1913731"/>
            <a:ext cx="1139825" cy="1141413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13"/>
            </p:custDataLst>
          </p:nvPr>
        </p:nvSpPr>
        <p:spPr>
          <a:xfrm>
            <a:off x="4586288" y="2292350"/>
            <a:ext cx="439738" cy="384175"/>
          </a:xfrm>
          <a:prstGeom prst="rect">
            <a:avLst/>
          </a:prstGeom>
          <a:noFill/>
        </p:spPr>
        <p:txBody>
          <a:bodyPr wrap="square" lIns="75583" tIns="39303" rIns="75583" bIns="39303">
            <a:normAutofit fontScale="75000" lnSpcReduction="10000"/>
          </a:bodyPr>
          <a:p>
            <a:pPr>
              <a:lnSpc>
                <a:spcPct val="130000"/>
              </a:lnSpc>
            </a:pPr>
            <a:r>
              <a:rPr lang="en-US" sz="2015" b="1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02</a:t>
            </a:r>
            <a:endParaRPr lang="en-US" sz="2015" b="1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4"/>
            </p:custDataLst>
          </p:nvPr>
        </p:nvSpPr>
        <p:spPr bwMode="auto">
          <a:xfrm>
            <a:off x="3569670" y="3417851"/>
            <a:ext cx="1604391" cy="412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39303" rIns="75583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 fontAlgn="base">
              <a:lnSpc>
                <a:spcPct val="120000"/>
              </a:lnSpc>
            </a:pPr>
            <a:r>
              <a:rPr lang="zh-CN" altLang="en-US" sz="1510" b="1" strike="noStrike" spc="300" noProof="1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奶牛产奶</a:t>
            </a:r>
            <a:endParaRPr lang="zh-CN" altLang="en-US" sz="1510" b="1" strike="noStrike" spc="300" noProof="1">
              <a:solidFill>
                <a:srgbClr val="3498D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15"/>
            </p:custDataLst>
          </p:nvPr>
        </p:nvSpPr>
        <p:spPr bwMode="auto">
          <a:xfrm>
            <a:off x="3569670" y="3841888"/>
            <a:ext cx="1604391" cy="647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0" rIns="75583" bIns="39303" anchor="ctr" anchorCtr="1">
            <a:normAutofit fontScale="900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  <a:defRPr/>
            </a:pPr>
            <a:r>
              <a:rPr lang="zh-CN" altLang="en-US" sz="1010" spc="150" noProof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奶牛经过食堂、浴室、牛舍可以培育出牛奶（建造值越高，产奶量越高）</a:t>
            </a:r>
            <a:endParaRPr lang="zh-CN" altLang="en-US" sz="1010" spc="150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圆角矩形 52"/>
          <p:cNvSpPr/>
          <p:nvPr>
            <p:custDataLst>
              <p:tags r:id="rId16"/>
            </p:custDataLst>
          </p:nvPr>
        </p:nvSpPr>
        <p:spPr>
          <a:xfrm rot="2702816">
            <a:off x="5378450" y="1841500"/>
            <a:ext cx="1285875" cy="128587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17"/>
            </p:custDataLst>
          </p:nvPr>
        </p:nvSpPr>
        <p:spPr>
          <a:xfrm rot="2702816">
            <a:off x="5449888" y="1914525"/>
            <a:ext cx="1141413" cy="1141413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8"/>
            </p:custDataLst>
          </p:nvPr>
        </p:nvSpPr>
        <p:spPr>
          <a:xfrm>
            <a:off x="6246813" y="2292350"/>
            <a:ext cx="439738" cy="384175"/>
          </a:xfrm>
          <a:prstGeom prst="rect">
            <a:avLst/>
          </a:prstGeom>
          <a:noFill/>
        </p:spPr>
        <p:txBody>
          <a:bodyPr wrap="square" lIns="75583" tIns="39303" rIns="75583" bIns="39303">
            <a:normAutofit fontScale="75000" lnSpcReduction="10000"/>
          </a:bodyPr>
          <a:p>
            <a:pPr>
              <a:lnSpc>
                <a:spcPct val="130000"/>
              </a:lnSpc>
            </a:pPr>
            <a:r>
              <a:rPr lang="en-US" sz="2015" b="1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03</a:t>
            </a:r>
            <a:endParaRPr lang="en-US" sz="2015" b="1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19"/>
            </p:custDataLst>
          </p:nvPr>
        </p:nvSpPr>
        <p:spPr bwMode="auto">
          <a:xfrm>
            <a:off x="5229778" y="3417851"/>
            <a:ext cx="1604391" cy="412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39303" rIns="75583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 fontAlgn="base">
              <a:lnSpc>
                <a:spcPct val="120000"/>
              </a:lnSpc>
            </a:pPr>
            <a:r>
              <a:rPr lang="zh-CN" altLang="en-US" sz="1510" b="1" strike="noStrike" spc="300" noProof="1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收集牛奶</a:t>
            </a:r>
            <a:endParaRPr lang="zh-CN" altLang="en-US" sz="1510" b="1" strike="noStrike" spc="300" noProof="1">
              <a:solidFill>
                <a:srgbClr val="1AA3AA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20"/>
            </p:custDataLst>
          </p:nvPr>
        </p:nvSpPr>
        <p:spPr bwMode="auto">
          <a:xfrm>
            <a:off x="5229778" y="3841888"/>
            <a:ext cx="1604391" cy="647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0" rIns="75583" bIns="39303" anchor="ctr" anchorCtr="1">
            <a:normAutofit fontScale="90000"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  <a:defRPr/>
            </a:pPr>
            <a:r>
              <a:rPr lang="zh-CN" altLang="en-US" sz="1010" spc="150" noProof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点击挤奶大厅可获取牛奶数量（牛奶在挤奶大厅达到一定数量时，不会继续增加）</a:t>
            </a:r>
            <a:endParaRPr lang="zh-CN" altLang="en-US" sz="1010" spc="150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圆角矩形 57"/>
          <p:cNvSpPr/>
          <p:nvPr>
            <p:custDataLst>
              <p:tags r:id="rId21"/>
            </p:custDataLst>
          </p:nvPr>
        </p:nvSpPr>
        <p:spPr>
          <a:xfrm rot="2702816">
            <a:off x="7037388" y="1841500"/>
            <a:ext cx="1285875" cy="1285875"/>
          </a:xfrm>
          <a:prstGeom prst="roundRect">
            <a:avLst/>
          </a:prstGeom>
          <a:noFill/>
          <a:ln w="3175">
            <a:solidFill>
              <a:srgbClr val="FFC000"/>
            </a:solidFill>
            <a:prstDash val="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58"/>
          <p:cNvSpPr/>
          <p:nvPr>
            <p:custDataLst>
              <p:tags r:id="rId22"/>
            </p:custDataLst>
          </p:nvPr>
        </p:nvSpPr>
        <p:spPr>
          <a:xfrm rot="2702816">
            <a:off x="7110413" y="1914525"/>
            <a:ext cx="1141413" cy="1141413"/>
          </a:xfrm>
          <a:custGeom>
            <a:avLst/>
            <a:gdLst>
              <a:gd name="connsiteX0" fmla="*/ 66957 w 1371601"/>
              <a:gd name="connsiteY0" fmla="*/ 66957 h 1371601"/>
              <a:gd name="connsiteX1" fmla="*/ 228605 w 1371601"/>
              <a:gd name="connsiteY1" fmla="*/ 0 h 1371601"/>
              <a:gd name="connsiteX2" fmla="*/ 1142995 w 1371601"/>
              <a:gd name="connsiteY2" fmla="*/ 0 h 1371601"/>
              <a:gd name="connsiteX3" fmla="*/ 1371601 w 1371601"/>
              <a:gd name="connsiteY3" fmla="*/ 228605 h 1371601"/>
              <a:gd name="connsiteX4" fmla="*/ 1371601 w 1371601"/>
              <a:gd name="connsiteY4" fmla="*/ 1142995 h 1371601"/>
              <a:gd name="connsiteX5" fmla="*/ 1142995 w 1371601"/>
              <a:gd name="connsiteY5" fmla="*/ 1371601 h 1371601"/>
              <a:gd name="connsiteX6" fmla="*/ 228605 w 1371601"/>
              <a:gd name="connsiteY6" fmla="*/ 1371600 h 1371601"/>
              <a:gd name="connsiteX7" fmla="*/ 182533 w 1371601"/>
              <a:gd name="connsiteY7" fmla="*/ 1366956 h 1371601"/>
              <a:gd name="connsiteX8" fmla="*/ 160847 w 1371601"/>
              <a:gd name="connsiteY8" fmla="*/ 1360224 h 1371601"/>
              <a:gd name="connsiteX9" fmla="*/ 707768 w 1371601"/>
              <a:gd name="connsiteY9" fmla="*/ 812406 h 1371601"/>
              <a:gd name="connsiteX10" fmla="*/ 782073 w 1371601"/>
              <a:gd name="connsiteY10" fmla="*/ 886588 h 1371601"/>
              <a:gd name="connsiteX11" fmla="*/ 781829 w 1371601"/>
              <a:gd name="connsiteY11" fmla="*/ 589614 h 1371601"/>
              <a:gd name="connsiteX12" fmla="*/ 484854 w 1371601"/>
              <a:gd name="connsiteY12" fmla="*/ 589857 h 1371601"/>
              <a:gd name="connsiteX13" fmla="*/ 559160 w 1371601"/>
              <a:gd name="connsiteY13" fmla="*/ 664040 h 1371601"/>
              <a:gd name="connsiteX14" fmla="*/ 11843 w 1371601"/>
              <a:gd name="connsiteY14" fmla="*/ 1212254 h 1371601"/>
              <a:gd name="connsiteX15" fmla="*/ 4645 w 1371601"/>
              <a:gd name="connsiteY15" fmla="*/ 1189067 h 1371601"/>
              <a:gd name="connsiteX16" fmla="*/ 0 w 1371601"/>
              <a:gd name="connsiteY16" fmla="*/ 1142995 h 1371601"/>
              <a:gd name="connsiteX17" fmla="*/ 0 w 1371601"/>
              <a:gd name="connsiteY17" fmla="*/ 228604 h 1371601"/>
              <a:gd name="connsiteX18" fmla="*/ 66957 w 1371601"/>
              <a:gd name="connsiteY18" fmla="*/ 66957 h 137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71601" h="1371601">
                <a:moveTo>
                  <a:pt x="66957" y="66957"/>
                </a:moveTo>
                <a:cubicBezTo>
                  <a:pt x="108326" y="25588"/>
                  <a:pt x="165477" y="0"/>
                  <a:pt x="228605" y="0"/>
                </a:cubicBezTo>
                <a:lnTo>
                  <a:pt x="1142995" y="0"/>
                </a:lnTo>
                <a:cubicBezTo>
                  <a:pt x="1269250" y="0"/>
                  <a:pt x="1371600" y="102351"/>
                  <a:pt x="1371601" y="228605"/>
                </a:cubicBezTo>
                <a:lnTo>
                  <a:pt x="1371601" y="1142995"/>
                </a:lnTo>
                <a:cubicBezTo>
                  <a:pt x="1371600" y="1269250"/>
                  <a:pt x="1269250" y="1371600"/>
                  <a:pt x="1142995" y="1371601"/>
                </a:cubicBezTo>
                <a:lnTo>
                  <a:pt x="228605" y="1371600"/>
                </a:lnTo>
                <a:cubicBezTo>
                  <a:pt x="212823" y="1371599"/>
                  <a:pt x="197416" y="1370001"/>
                  <a:pt x="182533" y="1366956"/>
                </a:cubicBezTo>
                <a:lnTo>
                  <a:pt x="160847" y="1360224"/>
                </a:lnTo>
                <a:lnTo>
                  <a:pt x="707768" y="812406"/>
                </a:lnTo>
                <a:lnTo>
                  <a:pt x="782073" y="886588"/>
                </a:lnTo>
                <a:lnTo>
                  <a:pt x="781829" y="589614"/>
                </a:lnTo>
                <a:lnTo>
                  <a:pt x="484854" y="589857"/>
                </a:lnTo>
                <a:lnTo>
                  <a:pt x="559160" y="664040"/>
                </a:lnTo>
                <a:lnTo>
                  <a:pt x="11843" y="1212254"/>
                </a:lnTo>
                <a:lnTo>
                  <a:pt x="4645" y="1189067"/>
                </a:lnTo>
                <a:cubicBezTo>
                  <a:pt x="1599" y="1174185"/>
                  <a:pt x="0" y="1158777"/>
                  <a:pt x="0" y="1142995"/>
                </a:cubicBezTo>
                <a:lnTo>
                  <a:pt x="0" y="228604"/>
                </a:lnTo>
                <a:cubicBezTo>
                  <a:pt x="0" y="165477"/>
                  <a:pt x="25588" y="108326"/>
                  <a:pt x="66957" y="66957"/>
                </a:cubicBez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75583" tIns="39303" rIns="75583" bIns="39303" anchor="ctr"/>
          <a:p>
            <a:pPr algn="ctr" fontAlgn="base">
              <a:lnSpc>
                <a:spcPct val="120000"/>
              </a:lnSpc>
            </a:pPr>
            <a:endParaRPr sz="1510" strike="noStrike" noProof="1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23"/>
            </p:custDataLst>
          </p:nvPr>
        </p:nvSpPr>
        <p:spPr>
          <a:xfrm>
            <a:off x="7907338" y="2292350"/>
            <a:ext cx="439738" cy="384175"/>
          </a:xfrm>
          <a:prstGeom prst="rect">
            <a:avLst/>
          </a:prstGeom>
          <a:noFill/>
        </p:spPr>
        <p:txBody>
          <a:bodyPr wrap="square" lIns="75583" tIns="39303" rIns="75583" bIns="39303">
            <a:normAutofit fontScale="75000" lnSpcReduction="10000"/>
          </a:bodyPr>
          <a:p>
            <a:pPr>
              <a:lnSpc>
                <a:spcPct val="130000"/>
              </a:lnSpc>
            </a:pPr>
            <a:r>
              <a:rPr lang="en-US" sz="2015" b="1" spc="150" noProof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04</a:t>
            </a:r>
            <a:endParaRPr lang="en-US" sz="2015" b="1" spc="150" noProof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24"/>
            </p:custDataLst>
          </p:nvPr>
        </p:nvSpPr>
        <p:spPr bwMode="auto">
          <a:xfrm>
            <a:off x="6889886" y="3417851"/>
            <a:ext cx="1604391" cy="412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39303" rIns="75583" bIns="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 fontAlgn="base">
              <a:lnSpc>
                <a:spcPct val="120000"/>
              </a:lnSpc>
            </a:pPr>
            <a:r>
              <a:rPr lang="zh-CN" altLang="en-US" sz="1510" b="1" strike="noStrike" spc="300" noProof="1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兑换奖品</a:t>
            </a:r>
            <a:endParaRPr lang="zh-CN" altLang="en-US" sz="1510" b="1" strike="noStrike" spc="300" noProof="1">
              <a:solidFill>
                <a:srgbClr val="69A35B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25"/>
            </p:custDataLst>
          </p:nvPr>
        </p:nvSpPr>
        <p:spPr bwMode="auto">
          <a:xfrm>
            <a:off x="6889886" y="3841888"/>
            <a:ext cx="1604391" cy="647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5583" tIns="0" rIns="75583" bIns="39303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algn="ctr">
              <a:lnSpc>
                <a:spcPct val="120000"/>
              </a:lnSpc>
              <a:defRPr/>
            </a:pPr>
            <a:r>
              <a:rPr lang="zh-CN" altLang="en-US" sz="1010" spc="150" noProof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拥有足够的牛奶后可在礼品中心兑换礼品</a:t>
            </a:r>
            <a:endParaRPr lang="zh-CN" altLang="en-US" sz="1010" spc="150" noProof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8194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819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198" name="文本框 4"/>
          <p:cNvSpPr txBox="1"/>
          <p:nvPr/>
        </p:nvSpPr>
        <p:spPr>
          <a:xfrm>
            <a:off x="1358900" y="1303338"/>
            <a:ext cx="31115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en-US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  <p:sp>
        <p:nvSpPr>
          <p:cNvPr id="8199" name="文本框 29"/>
          <p:cNvSpPr txBox="1"/>
          <p:nvPr/>
        </p:nvSpPr>
        <p:spPr>
          <a:xfrm>
            <a:off x="1250950" y="436563"/>
            <a:ext cx="11985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云牧场页面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8435" y="1141730"/>
            <a:ext cx="2272665" cy="4041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75" y="1149350"/>
            <a:ext cx="2270760" cy="4041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8900" y="1149350"/>
            <a:ext cx="2267585" cy="4033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29"/>
          <p:cNvSpPr txBox="1"/>
          <p:nvPr/>
        </p:nvSpPr>
        <p:spPr>
          <a:xfrm>
            <a:off x="1152525" y="463550"/>
            <a:ext cx="9953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游戏规则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0243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0245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217488" y="2349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40" y="1082675"/>
            <a:ext cx="2246630" cy="3995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690" y="1082675"/>
            <a:ext cx="2246630" cy="3996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640" y="1082675"/>
            <a:ext cx="2249170" cy="4000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29"/>
          <p:cNvSpPr txBox="1"/>
          <p:nvPr/>
        </p:nvSpPr>
        <p:spPr>
          <a:xfrm>
            <a:off x="1152367" y="463550"/>
            <a:ext cx="9956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游戏</a:t>
            </a:r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任务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2291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2293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575" y="1028065"/>
            <a:ext cx="2269490" cy="403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030" y="1051560"/>
            <a:ext cx="2256155" cy="401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29"/>
          <p:cNvSpPr txBox="1"/>
          <p:nvPr/>
        </p:nvSpPr>
        <p:spPr>
          <a:xfrm>
            <a:off x="1163638" y="436563"/>
            <a:ext cx="995362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兑换中心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4339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4341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580" y="1142365"/>
            <a:ext cx="9380855" cy="40093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29"/>
          <p:cNvSpPr txBox="1"/>
          <p:nvPr/>
        </p:nvSpPr>
        <p:spPr>
          <a:xfrm>
            <a:off x="1198404" y="435928"/>
            <a:ext cx="140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案例中的亮</a:t>
            </a:r>
            <a:r>
              <a:rPr lang="zh-CN" altLang="en-US" sz="1600" b="1" dirty="0">
                <a:latin typeface="Calibri" panose="020F0502020204030204" charset="0"/>
                <a:ea typeface="微软雅黑" panose="020B0503020204020204" charset="-122"/>
                <a:sym typeface="微软雅黑" panose="020B0503020204020204" charset="-122"/>
              </a:rPr>
              <a:t>点</a:t>
            </a:r>
            <a:endParaRPr lang="zh-CN" altLang="en-US" sz="1600" b="1" dirty="0">
              <a:latin typeface="Calibri" panose="020F050202020403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24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18435" name="组合 1"/>
          <p:cNvGrpSpPr/>
          <p:nvPr/>
        </p:nvGrpSpPr>
        <p:grpSpPr>
          <a:xfrm>
            <a:off x="8994775" y="376238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8437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矩形 2"/>
          <p:cNvSpPr/>
          <p:nvPr/>
        </p:nvSpPr>
        <p:spPr>
          <a:xfrm>
            <a:off x="103188" y="120650"/>
            <a:ext cx="10042525" cy="5524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0" name="任意形状 19"/>
          <p:cNvSpPr/>
          <p:nvPr>
            <p:custDataLst>
              <p:tags r:id="rId6"/>
            </p:custDataLst>
          </p:nvPr>
        </p:nvSpPr>
        <p:spPr>
          <a:xfrm rot="16200000">
            <a:off x="7168786" y="907115"/>
            <a:ext cx="1209485" cy="2655213"/>
          </a:xfrm>
          <a:custGeom>
            <a:avLst/>
            <a:gdLst>
              <a:gd name="connsiteX0" fmla="*/ 2268 w 2268"/>
              <a:gd name="connsiteY0" fmla="*/ 0 h 4979"/>
              <a:gd name="connsiteX1" fmla="*/ 2268 w 2268"/>
              <a:gd name="connsiteY1" fmla="*/ 4979 h 4979"/>
              <a:gd name="connsiteX2" fmla="*/ 1300 w 2268"/>
              <a:gd name="connsiteY2" fmla="*/ 4979 h 4979"/>
              <a:gd name="connsiteX3" fmla="*/ 968 w 2268"/>
              <a:gd name="connsiteY3" fmla="*/ 4979 h 4979"/>
              <a:gd name="connsiteX4" fmla="*/ 0 w 2268"/>
              <a:gd name="connsiteY4" fmla="*/ 4979 h 4979"/>
              <a:gd name="connsiteX5" fmla="*/ 0 w 2268"/>
              <a:gd name="connsiteY5" fmla="*/ 0 h 4979"/>
              <a:gd name="connsiteX6" fmla="*/ 2268 w 2268"/>
              <a:gd name="connsiteY6" fmla="*/ 0 h 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" h="4979">
                <a:moveTo>
                  <a:pt x="2268" y="0"/>
                </a:moveTo>
                <a:lnTo>
                  <a:pt x="2268" y="4979"/>
                </a:lnTo>
                <a:lnTo>
                  <a:pt x="1300" y="4979"/>
                </a:lnTo>
                <a:lnTo>
                  <a:pt x="968" y="4979"/>
                </a:lnTo>
                <a:lnTo>
                  <a:pt x="0" y="4979"/>
                </a:lnTo>
                <a:lnTo>
                  <a:pt x="0" y="0"/>
                </a:lnTo>
                <a:lnTo>
                  <a:pt x="2268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p>
            <a:pPr algn="ctr" defTabSz="457200"/>
            <a:endParaRPr lang="zh-CN" altLang="en-US" sz="302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614971" y="2253919"/>
            <a:ext cx="2322978" cy="387696"/>
          </a:xfrm>
          <a:prstGeom prst="rect">
            <a:avLst/>
          </a:prstGeom>
          <a:noFill/>
        </p:spPr>
        <p:txBody>
          <a:bodyPr wrap="square" bIns="0" rtlCol="0" anchor="ctr">
            <a:normAutofit/>
          </a:bodyPr>
          <a:p>
            <a:pPr algn="ctr" defTabSz="457200"/>
            <a:r>
              <a:rPr lang="zh-CN" altLang="en-US" sz="151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游戏化</a:t>
            </a:r>
            <a:r>
              <a:rPr lang="zh-CN" altLang="en-US" sz="151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的设置</a:t>
            </a:r>
            <a:endParaRPr lang="zh-CN" altLang="en-US" sz="1510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614971" y="1864090"/>
            <a:ext cx="2320845" cy="387696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 defTabSz="457200"/>
            <a:r>
              <a:rPr kumimoji="1" lang="en-US" altLang="zh-CN" sz="20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1" lang="zh-CN" altLang="en-US" sz="201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9"/>
            </p:custDataLst>
          </p:nvPr>
        </p:nvSpPr>
        <p:spPr>
          <a:xfrm>
            <a:off x="6438988" y="3012247"/>
            <a:ext cx="2668545" cy="170597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algn="ctr"/>
            <a:r>
              <a:rPr lang="zh-CN" altLang="en-US" sz="120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亮点：</a:t>
            </a:r>
            <a:r>
              <a:rPr lang="zh-CN" altLang="en-US" sz="100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游戏化的设置更容易让人上瘾，通过游戏去理解一个品牌比其他形式更直观的了解</a:t>
            </a:r>
            <a:endParaRPr lang="zh-CN" altLang="en-US" sz="100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任意形状 18"/>
          <p:cNvSpPr/>
          <p:nvPr>
            <p:custDataLst>
              <p:tags r:id="rId10"/>
            </p:custDataLst>
          </p:nvPr>
        </p:nvSpPr>
        <p:spPr>
          <a:xfrm rot="16200000">
            <a:off x="4509572" y="799125"/>
            <a:ext cx="1209485" cy="2871192"/>
          </a:xfrm>
          <a:custGeom>
            <a:avLst/>
            <a:gdLst>
              <a:gd name="connsiteX0" fmla="*/ 1440001 w 1440001"/>
              <a:gd name="connsiteY0" fmla="*/ 0 h 2239361"/>
              <a:gd name="connsiteX1" fmla="*/ 1440001 w 1440001"/>
              <a:gd name="connsiteY1" fmla="*/ 2070844 h 2239361"/>
              <a:gd name="connsiteX2" fmla="*/ 825324 w 1440001"/>
              <a:gd name="connsiteY2" fmla="*/ 2070844 h 2239361"/>
              <a:gd name="connsiteX3" fmla="*/ 720000 w 1440001"/>
              <a:gd name="connsiteY3" fmla="*/ 2239361 h 2239361"/>
              <a:gd name="connsiteX4" fmla="*/ 614677 w 1440001"/>
              <a:gd name="connsiteY4" fmla="*/ 2070844 h 2239361"/>
              <a:gd name="connsiteX5" fmla="*/ 0 w 1440001"/>
              <a:gd name="connsiteY5" fmla="*/ 2070844 h 2239361"/>
              <a:gd name="connsiteX6" fmla="*/ 0 w 1440001"/>
              <a:gd name="connsiteY6" fmla="*/ 0 h 223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2239361">
                <a:moveTo>
                  <a:pt x="1440001" y="0"/>
                </a:moveTo>
                <a:lnTo>
                  <a:pt x="1440001" y="2070844"/>
                </a:lnTo>
                <a:lnTo>
                  <a:pt x="825324" y="2070844"/>
                </a:lnTo>
                <a:lnTo>
                  <a:pt x="720000" y="2239361"/>
                </a:lnTo>
                <a:lnTo>
                  <a:pt x="614677" y="2070844"/>
                </a:lnTo>
                <a:lnTo>
                  <a:pt x="0" y="2070844"/>
                </a:lnTo>
                <a:lnTo>
                  <a:pt x="0" y="0"/>
                </a:lnTo>
                <a:close/>
              </a:path>
            </a:pathLst>
          </a:custGeom>
          <a:solidFill>
            <a:srgbClr val="009587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p>
            <a:pPr algn="ctr" defTabSz="457200"/>
            <a:endParaRPr lang="zh-CN" altLang="en-US" sz="302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3849902" y="2253919"/>
            <a:ext cx="2322978" cy="387696"/>
          </a:xfrm>
          <a:prstGeom prst="rect">
            <a:avLst/>
          </a:prstGeom>
          <a:noFill/>
        </p:spPr>
        <p:txBody>
          <a:bodyPr wrap="square" bIns="0" rtlCol="0" anchor="ctr">
            <a:normAutofit/>
          </a:bodyPr>
          <a:p>
            <a:pPr algn="ctr" defTabSz="457200"/>
            <a:r>
              <a:rPr lang="zh-CN" sz="151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会员</a:t>
            </a:r>
            <a:r>
              <a:rPr lang="zh-CN" sz="151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差异化</a:t>
            </a:r>
            <a:endParaRPr lang="zh-CN" sz="1510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3853102" y="1864090"/>
            <a:ext cx="2316045" cy="387696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 defTabSz="457200"/>
            <a:r>
              <a:rPr kumimoji="1" lang="en-US" altLang="zh-CN" sz="20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1" lang="zh-CN" altLang="en-US" sz="201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3671786" y="3011612"/>
            <a:ext cx="2668545" cy="1705970"/>
          </a:xfrm>
          <a:prstGeom prst="rect">
            <a:avLst/>
          </a:prstGeom>
          <a:noFill/>
        </p:spPr>
        <p:txBody>
          <a:bodyPr wrap="square" tIns="0" rtlCol="0">
            <a:normAutofit lnSpcReduction="10000"/>
          </a:bodyPr>
          <a:p>
            <a:pPr algn="ctr" defTabSz="457200">
              <a:lnSpc>
                <a:spcPct val="120000"/>
              </a:lnSpc>
            </a:pPr>
            <a:r>
              <a:rPr lang="zh-CN" altLang="en-US" sz="120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亮点：</a:t>
            </a:r>
            <a:r>
              <a:rPr lang="zh-CN" altLang="en-US" sz="101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目前认养一头牛共有4个会员等级，按照用户在认养一头牛旗舰店上累计消费金额的总量进行升级，每层会员都会享受不同的权益和服务。</a:t>
            </a:r>
            <a:endParaRPr lang="zh-CN" altLang="en-US" sz="101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lnSpc>
                <a:spcPct val="120000"/>
              </a:lnSpc>
            </a:pPr>
            <a:endParaRPr lang="zh-CN" altLang="en-US" sz="101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lnSpc>
                <a:spcPct val="120000"/>
              </a:lnSpc>
            </a:pPr>
            <a:r>
              <a:rPr lang="zh-CN" altLang="en-US" sz="101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可复用的点：通过对不同等级的会员进行差异化运营，有利于提高客户忠诚度，增加客户</a:t>
            </a:r>
            <a:r>
              <a:rPr lang="zh-CN" altLang="en-US" sz="101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购买的数量和金额。</a:t>
            </a:r>
            <a:endParaRPr lang="zh-CN" altLang="en-US" sz="101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任意形状 17"/>
          <p:cNvSpPr/>
          <p:nvPr>
            <p:custDataLst>
              <p:tags r:id="rId14"/>
            </p:custDataLst>
          </p:nvPr>
        </p:nvSpPr>
        <p:spPr>
          <a:xfrm rot="16200000">
            <a:off x="1735487" y="799581"/>
            <a:ext cx="1209485" cy="2870659"/>
          </a:xfrm>
          <a:custGeom>
            <a:avLst/>
            <a:gdLst>
              <a:gd name="connsiteX0" fmla="*/ 1440001 w 1440001"/>
              <a:gd name="connsiteY0" fmla="*/ 0 h 2239362"/>
              <a:gd name="connsiteX1" fmla="*/ 1440001 w 1440001"/>
              <a:gd name="connsiteY1" fmla="*/ 2070844 h 2239362"/>
              <a:gd name="connsiteX2" fmla="*/ 825324 w 1440001"/>
              <a:gd name="connsiteY2" fmla="*/ 2070844 h 2239362"/>
              <a:gd name="connsiteX3" fmla="*/ 720000 w 1440001"/>
              <a:gd name="connsiteY3" fmla="*/ 2239362 h 2239362"/>
              <a:gd name="connsiteX4" fmla="*/ 614677 w 1440001"/>
              <a:gd name="connsiteY4" fmla="*/ 2070844 h 2239362"/>
              <a:gd name="connsiteX5" fmla="*/ 0 w 1440001"/>
              <a:gd name="connsiteY5" fmla="*/ 2070844 h 2239362"/>
              <a:gd name="connsiteX6" fmla="*/ 0 w 1440001"/>
              <a:gd name="connsiteY6" fmla="*/ 0 h 223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0001" h="2239362">
                <a:moveTo>
                  <a:pt x="1440001" y="0"/>
                </a:moveTo>
                <a:lnTo>
                  <a:pt x="1440001" y="2070844"/>
                </a:lnTo>
                <a:lnTo>
                  <a:pt x="825324" y="2070844"/>
                </a:lnTo>
                <a:lnTo>
                  <a:pt x="720000" y="2239362"/>
                </a:lnTo>
                <a:lnTo>
                  <a:pt x="614677" y="2070844"/>
                </a:lnTo>
                <a:lnTo>
                  <a:pt x="0" y="2070844"/>
                </a:lnTo>
                <a:lnTo>
                  <a:pt x="0" y="0"/>
                </a:lnTo>
                <a:close/>
              </a:path>
            </a:pathLst>
          </a:custGeom>
          <a:solidFill>
            <a:srgbClr val="2196F3"/>
          </a:solidFill>
          <a:ln>
            <a:solidFill>
              <a:srgbClr val="FFFFFF"/>
            </a:solidFill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wrap="square" rtlCol="0" anchor="ctr">
            <a:normAutofit/>
          </a:bodyPr>
          <a:p>
            <a:pPr algn="ctr" defTabSz="457200"/>
            <a:endParaRPr lang="zh-CN" altLang="en-US" sz="3025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1127495" y="2258185"/>
            <a:ext cx="2281382" cy="387696"/>
          </a:xfrm>
          <a:prstGeom prst="rect">
            <a:avLst/>
          </a:prstGeom>
          <a:noFill/>
        </p:spPr>
        <p:txBody>
          <a:bodyPr wrap="square" bIns="0" rtlCol="0" anchor="ctr">
            <a:normAutofit/>
          </a:bodyPr>
          <a:p>
            <a:pPr algn="ctr" defTabSz="457200"/>
            <a:r>
              <a:rPr lang="zh-CN" altLang="en-US" sz="151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游戏与商城打通</a:t>
            </a:r>
            <a:endParaRPr lang="en-US" altLang="zh-CN" sz="1510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1127495" y="1868356"/>
            <a:ext cx="2273916" cy="387696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ctr" defTabSz="457200"/>
            <a:r>
              <a:rPr kumimoji="1" lang="en-US" altLang="zh-CN" sz="201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1" lang="zh-CN" altLang="en-US" sz="201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904913" y="3011790"/>
            <a:ext cx="2668012" cy="170597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algn="ctr" defTabSz="457200">
              <a:lnSpc>
                <a:spcPct val="120000"/>
              </a:lnSpc>
            </a:pPr>
            <a:r>
              <a:rPr lang="zh-CN" altLang="en-US" sz="120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亮点：</a:t>
            </a:r>
            <a:r>
              <a:rPr lang="zh-CN" altLang="en-US" sz="101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云牧场和小程序是相互打通形成闭环，会员福利需要通过用户在云牧场里收集牛奶才能进行兑换，同时牧场界面可以跳转旗舰店界面。</a:t>
            </a:r>
            <a:endParaRPr lang="zh-CN" altLang="en-US" sz="101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lnSpc>
                <a:spcPct val="120000"/>
              </a:lnSpc>
            </a:pPr>
            <a:endParaRPr lang="zh-CN" altLang="en-US" sz="120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defTabSz="457200">
              <a:lnSpc>
                <a:spcPct val="120000"/>
              </a:lnSpc>
            </a:pPr>
            <a:r>
              <a:rPr lang="zh-CN" altLang="en-US" sz="120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可复用的点</a:t>
            </a:r>
            <a:r>
              <a:rPr lang="zh-CN" altLang="en-US" sz="1010" b="1" spc="150" dirty="0">
                <a:solidFill>
                  <a:srgbClr val="222222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：有多个小程序的情况下相互打通等于是提高了用户的停留时间，增加了用户购买的可能性。</a:t>
            </a:r>
            <a:endParaRPr lang="zh-CN" altLang="en-US" sz="1010" b="1" spc="150" dirty="0">
              <a:solidFill>
                <a:srgbClr val="222222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4*i*0"/>
  <p:tag name="KSO_WM_TEMPLATE_CATEGORY" val="diagram"/>
  <p:tag name="KSO_WM_TEMPLATE_INDEX" val="160411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4*i*15"/>
  <p:tag name="KSO_WM_TEMPLATE_CATEGORY" val="diagram"/>
  <p:tag name="KSO_WM_TEMPLATE_INDEX" val="160411"/>
  <p:tag name="KSO_WM_UNIT_INDEX" val="15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4_1"/>
  <p:tag name="KSO_WM_UNIT_ID" val="diagram160411_4*l_h_f*1_4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4"/>
  <p:tag name="KSO_WM_UNIT_ID" val="diagram160411_4*l_i*1_4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78812_3*m_h_i*1_1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78812_3*m_h_i*1_1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78812_3*m_h_i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78812_3*m_h_a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7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78812_3*m_h_f*1_1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78812_3*m_h_i*1_2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78812_3*m_h_i*1_2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1_1"/>
  <p:tag name="KSO_WM_UNIT_ID" val="diagram160411_4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78812_3*m_h_i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78812_3*m_h_a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22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78812_3*m_h_f*1_2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78812_3*m_h_i*1_3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78812_3*m_h_i*1_3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78812_3*m_h_i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78812_3*m_h_a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27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78812_3*m_h_f*1_3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78812_3*m_h_i*1_4_3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78812_3*m_h_i*1_4_2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1"/>
  <p:tag name="KSO_WM_UNIT_ID" val="diagram160411_4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78812_3*m_h_i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ISCONTENTS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178812_3*m_h_a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32.xml><?xml version="1.0" encoding="utf-8"?>
<p:tagLst xmlns:p="http://schemas.openxmlformats.org/presentationml/2006/main"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178812_3*m_h_f*1_4_1"/>
  <p:tag name="KSO_WM_TEMPLATE_CATEGORY" val="diagram"/>
  <p:tag name="KSO_WM_TEMPLATE_INDEX" val="2017881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1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a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3_1"/>
  <p:tag name="KSO_WM_UNIT_PRESET_TEXT" val="添加标题"/>
  <p:tag name="KSO_WM_UNIT_VALUE" val="7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3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3_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f*1_3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NOCLEAR" val="0"/>
  <p:tag name="KSO_WM_UNIT_TYPE" val="m_h_f"/>
  <p:tag name="KSO_WM_UNIT_INDEX" val="1_3_1"/>
  <p:tag name="KSO_WM_UNIT_PRESET_TEXT" val="单击此处添加文本具体内容，简明扼要的阐述您的观点。根据需要可酌情增减文字，以便观者准确的理解您传达的思想。"/>
  <p:tag name="KSO_WM_UNIT_VALUE" val="108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FILL_FORE_SCHEMECOLOR_INDEX" val="6"/>
  <p:tag name="KSO_WM_UNIT_FILL_TYPE" val="1"/>
  <p:tag name="KSO_WM_UNIT_LINE_FORE_SCHEMECOLOR_INDEX" val="16"/>
  <p:tag name="KSO_WM_UNIT_LINE_FILL_TYPE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a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2_1"/>
  <p:tag name="KSO_WM_UNIT_PRESET_TEXT" val="添加标题"/>
  <p:tag name="KSO_WM_UNIT_VALUE" val="7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2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4*i*5"/>
  <p:tag name="KSO_WM_TEMPLATE_CATEGORY" val="diagram"/>
  <p:tag name="KSO_WM_TEMPLATE_INDEX" val="160411"/>
  <p:tag name="KSO_WM_UNIT_INDEX" val="5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f*1_2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NOCLEAR" val="0"/>
  <p:tag name="KSO_WM_UNIT_TYPE" val="m_h_f"/>
  <p:tag name="KSO_WM_UNIT_INDEX" val="1_2_1"/>
  <p:tag name="KSO_WM_UNIT_PRESET_TEXT" val="单击此处添加文本具体内容，简明扼要的阐述您的观点。根据需要可酌情增减文字，以便观者准确的理解您传达的思想。"/>
  <p:tag name="KSO_WM_UNIT_VALUE" val="108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FILL_FORE_SCHEMECOLOR_INDEX" val="5"/>
  <p:tag name="KSO_WM_UNIT_FILL_TYPE" val="1"/>
  <p:tag name="KSO_WM_UNIT_LINE_FORE_SCHEMECOLOR_INDEX" val="16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a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1_1"/>
  <p:tag name="KSO_WM_UNIT_PRESET_TEXT" val="添加标题"/>
  <p:tag name="KSO_WM_UNIT_VALUE" val="6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i*1_1_2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6_1*m_h_f*1_1_1"/>
  <p:tag name="KSO_WM_TEMPLATE_CATEGORY" val="diagram"/>
  <p:tag name="KSO_WM_TEMPLATE_INDEX" val="20201466"/>
  <p:tag name="KSO_WM_UNIT_LAYERLEVEL" val="1_1_1"/>
  <p:tag name="KSO_WM_TAG_VERSION" val="1.0"/>
  <p:tag name="KSO_WM_BEAUTIFY_FLAG" val="#wm#"/>
  <p:tag name="KSO_WM_DIAGRAM_GROUP_CODE" val="m1-1"/>
  <p:tag name="KSO_WM_UNIT_NOCLEAR" val="0"/>
  <p:tag name="KSO_WM_UNIT_TYPE" val="m_h_f"/>
  <p:tag name="KSO_WM_UNIT_INDEX" val="1_1_1"/>
  <p:tag name="KSO_WM_UNIT_PRESET_TEXT" val="单击此处添加文本具体内容，简明扼要的阐述您的观点。根据需要可酌情增减文字，以便观者准确的理解您传达的思想。"/>
  <p:tag name="KSO_WM_UNIT_VALUE" val="108"/>
</p:tagLst>
</file>

<file path=ppt/tags/tag5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2_1"/>
  <p:tag name="KSO_WM_UNIT_ID" val="diagram160411_4*l_h_f*1_2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2"/>
  <p:tag name="KSO_WM_UNIT_ID" val="diagram160411_4*l_i*1_2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11_4*i*10"/>
  <p:tag name="KSO_WM_TEMPLATE_CATEGORY" val="diagram"/>
  <p:tag name="KSO_WM_TEMPLATE_INDEX" val="160411"/>
  <p:tag name="KSO_WM_UNIT_INDEX" val="10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h_f"/>
  <p:tag name="KSO_WM_UNIT_INDEX" val="1_3_1"/>
  <p:tag name="KSO_WM_UNIT_ID" val="diagram160411_4*l_h_f*1_3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TEMPLATE_CATEGORY" val="diagram"/>
  <p:tag name="KSO_WM_TEMPLATE_INDEX" val="160411"/>
  <p:tag name="KSO_WM_UNIT_TYPE" val="l_i"/>
  <p:tag name="KSO_WM_UNIT_INDEX" val="1_3"/>
  <p:tag name="KSO_WM_UNIT_ID" val="diagram160411_4*l_i*1_3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WPS 演示</Application>
  <PresentationFormat>自定义</PresentationFormat>
  <Paragraphs>110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-                    </cp:lastModifiedBy>
  <cp:revision>418</cp:revision>
  <dcterms:created xsi:type="dcterms:W3CDTF">2019-12-22T05:53:00Z</dcterms:created>
  <dcterms:modified xsi:type="dcterms:W3CDTF">2022-02-17T06:47:39Z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58C9D88DFE5C4E3C80142C7559719774</vt:lpwstr>
  </property>
</Properties>
</file>