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9" r:id="rId2"/>
    <p:sldId id="257" r:id="rId3"/>
    <p:sldId id="260" r:id="rId4"/>
    <p:sldId id="280" r:id="rId5"/>
    <p:sldId id="281" r:id="rId6"/>
    <p:sldId id="290" r:id="rId7"/>
    <p:sldId id="258" r:id="rId8"/>
    <p:sldId id="259" r:id="rId9"/>
    <p:sldId id="261" r:id="rId10"/>
    <p:sldId id="264" r:id="rId11"/>
    <p:sldId id="262" r:id="rId12"/>
    <p:sldId id="266" r:id="rId13"/>
    <p:sldId id="267" r:id="rId14"/>
    <p:sldId id="291" r:id="rId15"/>
    <p:sldId id="270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4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刘同学" initials="刘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4414E"/>
    <a:srgbClr val="39998D"/>
    <a:srgbClr val="AC8E5A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69" d="100"/>
          <a:sy n="69" d="100"/>
        </p:scale>
        <p:origin x="36" y="585"/>
      </p:cViewPr>
      <p:guideLst>
        <p:guide orient="horz" pos="2164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2022/2/11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4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78.xml"/><Relationship Id="rId7" Type="http://schemas.openxmlformats.org/officeDocument/2006/relationships/slideLayout" Target="../slideLayouts/slideLayout11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image" Target="../media/image9.jpeg"/><Relationship Id="rId5" Type="http://schemas.openxmlformats.org/officeDocument/2006/relationships/tags" Target="../tags/tag80.xml"/><Relationship Id="rId10" Type="http://schemas.openxmlformats.org/officeDocument/2006/relationships/image" Target="../media/image8.jpeg"/><Relationship Id="rId4" Type="http://schemas.openxmlformats.org/officeDocument/2006/relationships/tags" Target="../tags/tag79.xml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7" Type="http://schemas.openxmlformats.org/officeDocument/2006/relationships/image" Target="../media/image11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90.xml"/><Relationship Id="rId4" Type="http://schemas.openxmlformats.org/officeDocument/2006/relationships/tags" Target="../tags/tag8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762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矩形 19"/>
          <p:cNvSpPr/>
          <p:nvPr/>
        </p:nvSpPr>
        <p:spPr>
          <a:xfrm>
            <a:off x="0" y="7620"/>
            <a:ext cx="12191365" cy="6858000"/>
          </a:xfrm>
          <a:prstGeom prst="rect">
            <a:avLst/>
          </a:prstGeom>
          <a:solidFill>
            <a:srgbClr val="00151C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4432935" cy="127635"/>
            <a:chOff x="11533" y="0"/>
            <a:chExt cx="6981" cy="400"/>
          </a:xfrm>
        </p:grpSpPr>
        <p:sp>
          <p:nvSpPr>
            <p:cNvPr id="4" name="矩形 3"/>
            <p:cNvSpPr/>
            <p:nvPr/>
          </p:nvSpPr>
          <p:spPr>
            <a:xfrm>
              <a:off x="11533" y="0"/>
              <a:ext cx="3867" cy="400"/>
            </a:xfrm>
            <a:prstGeom prst="rect">
              <a:avLst/>
            </a:prstGeom>
            <a:solidFill>
              <a:srgbClr val="0441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5400" y="0"/>
              <a:ext cx="1824" cy="400"/>
            </a:xfrm>
            <a:prstGeom prst="rect">
              <a:avLst/>
            </a:prstGeom>
            <a:solidFill>
              <a:srgbClr val="AC8E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7224" y="0"/>
              <a:ext cx="1291" cy="400"/>
            </a:xfrm>
            <a:prstGeom prst="rect">
              <a:avLst/>
            </a:prstGeom>
            <a:solidFill>
              <a:srgbClr val="E5EA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101850" y="2592070"/>
            <a:ext cx="8102600" cy="1331423"/>
            <a:chOff x="3039" y="4228"/>
            <a:chExt cx="12760" cy="2097"/>
          </a:xfrm>
        </p:grpSpPr>
        <p:sp>
          <p:nvSpPr>
            <p:cNvPr id="6" name="矩形 5"/>
            <p:cNvSpPr/>
            <p:nvPr/>
          </p:nvSpPr>
          <p:spPr>
            <a:xfrm>
              <a:off x="3039" y="4228"/>
              <a:ext cx="12760" cy="209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4414E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天友乳业</a:t>
              </a:r>
              <a:br>
                <a:rPr lang="zh-CN" altLang="en-US" sz="4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</a:br>
              <a:r>
                <a:rPr lang="zh-CN" altLang="en-US" sz="4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私域会员踩坑经验分享</a:t>
              </a:r>
              <a:endPara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bas Neue Regular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3950" y="5230"/>
              <a:ext cx="121" cy="1095"/>
              <a:chOff x="335" y="5718"/>
              <a:chExt cx="201" cy="2094"/>
            </a:xfrm>
          </p:grpSpPr>
          <p:sp>
            <p:nvSpPr>
              <p:cNvPr id="11" name="矩形 10"/>
              <p:cNvSpPr/>
              <p:nvPr/>
            </p:nvSpPr>
            <p:spPr>
              <a:xfrm rot="16200000">
                <a:off x="20" y="7296"/>
                <a:ext cx="831" cy="201"/>
              </a:xfrm>
              <a:prstGeom prst="rect">
                <a:avLst/>
              </a:prstGeom>
              <a:solidFill>
                <a:srgbClr val="0441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 rot="16200000">
                <a:off x="117" y="6562"/>
                <a:ext cx="637" cy="201"/>
              </a:xfrm>
              <a:prstGeom prst="rect">
                <a:avLst/>
              </a:prstGeom>
              <a:solidFill>
                <a:srgbClr val="AC8E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 rot="16200000">
                <a:off x="123" y="5930"/>
                <a:ext cx="625" cy="201"/>
              </a:xfrm>
              <a:prstGeom prst="rect">
                <a:avLst/>
              </a:prstGeom>
              <a:solidFill>
                <a:srgbClr val="E5EA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11533" y="0"/>
            <a:chExt cx="6981" cy="400"/>
          </a:xfrm>
        </p:grpSpPr>
        <p:sp>
          <p:nvSpPr>
            <p:cNvPr id="4" name="矩形 3"/>
            <p:cNvSpPr/>
            <p:nvPr/>
          </p:nvSpPr>
          <p:spPr>
            <a:xfrm>
              <a:off x="11533" y="0"/>
              <a:ext cx="3867" cy="400"/>
            </a:xfrm>
            <a:prstGeom prst="rect">
              <a:avLst/>
            </a:prstGeom>
            <a:solidFill>
              <a:srgbClr val="0441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5400" y="0"/>
              <a:ext cx="1824" cy="400"/>
            </a:xfrm>
            <a:prstGeom prst="rect">
              <a:avLst/>
            </a:prstGeom>
            <a:solidFill>
              <a:srgbClr val="AC8E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7224" y="0"/>
              <a:ext cx="1291" cy="400"/>
            </a:xfrm>
            <a:prstGeom prst="rect">
              <a:avLst/>
            </a:prstGeom>
            <a:solidFill>
              <a:srgbClr val="E5EA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矩形 9"/>
          <p:cNvSpPr/>
          <p:nvPr/>
        </p:nvSpPr>
        <p:spPr>
          <a:xfrm>
            <a:off x="209550" y="237490"/>
            <a:ext cx="11772900" cy="63823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012190" y="376555"/>
            <a:ext cx="1768475" cy="481965"/>
          </a:xfrm>
          <a:prstGeom prst="rect">
            <a:avLst/>
          </a:prstGeom>
          <a:solidFill>
            <a:srgbClr val="AC8E5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n-ea"/>
                <a:cs typeface="Bebas Neue Regular"/>
                <a:sym typeface="+mn-ea"/>
              </a:rPr>
              <a:t>明星直播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" y="982345"/>
            <a:ext cx="3046095" cy="54165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350" y="982345"/>
            <a:ext cx="2870200" cy="54159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850" y="982345"/>
            <a:ext cx="2513965" cy="252476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112895" y="371475"/>
            <a:ext cx="1768475" cy="481965"/>
          </a:xfrm>
          <a:prstGeom prst="rect">
            <a:avLst/>
          </a:prstGeom>
          <a:solidFill>
            <a:srgbClr val="AC8E5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n-ea"/>
                <a:cs typeface="Bebas Neue Regular"/>
                <a:sym typeface="+mn-ea"/>
              </a:rPr>
              <a:t>私域直播</a:t>
            </a:r>
          </a:p>
        </p:txBody>
      </p:sp>
      <p:sp>
        <p:nvSpPr>
          <p:cNvPr id="13" name="矩形 12"/>
          <p:cNvSpPr/>
          <p:nvPr/>
        </p:nvSpPr>
        <p:spPr>
          <a:xfrm>
            <a:off x="6919595" y="371475"/>
            <a:ext cx="1768475" cy="481965"/>
          </a:xfrm>
          <a:prstGeom prst="rect">
            <a:avLst/>
          </a:prstGeom>
          <a:solidFill>
            <a:srgbClr val="AC8E5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n-ea"/>
                <a:cs typeface="Bebas Neue Regular"/>
                <a:sym typeface="+mn-ea"/>
              </a:rPr>
              <a:t>线下沙龙</a:t>
            </a:r>
          </a:p>
        </p:txBody>
      </p:sp>
      <p:sp>
        <p:nvSpPr>
          <p:cNvPr id="14" name="矩形 13"/>
          <p:cNvSpPr/>
          <p:nvPr/>
        </p:nvSpPr>
        <p:spPr>
          <a:xfrm>
            <a:off x="9521190" y="371475"/>
            <a:ext cx="1768475" cy="481965"/>
          </a:xfrm>
          <a:prstGeom prst="rect">
            <a:avLst/>
          </a:prstGeom>
          <a:solidFill>
            <a:srgbClr val="AC8E5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n-ea"/>
                <a:cs typeface="Bebas Neue Regular"/>
                <a:sym typeface="+mn-ea"/>
              </a:rPr>
              <a:t>工厂参观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rcRect b="65081"/>
          <a:stretch>
            <a:fillRect/>
          </a:stretch>
        </p:blipFill>
        <p:spPr>
          <a:xfrm>
            <a:off x="9535160" y="982345"/>
            <a:ext cx="1763395" cy="25241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6375" y="3588385"/>
            <a:ext cx="2498725" cy="247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rcRect l="4369" t="27652" r="4401" b="4045"/>
          <a:stretch>
            <a:fillRect/>
          </a:stretch>
        </p:blipFill>
        <p:spPr>
          <a:xfrm>
            <a:off x="9525635" y="3588385"/>
            <a:ext cx="1782445" cy="289496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</p:pic>
      <p:sp>
        <p:nvSpPr>
          <p:cNvPr id="16" name="矩形 15"/>
          <p:cNvSpPr/>
          <p:nvPr/>
        </p:nvSpPr>
        <p:spPr>
          <a:xfrm>
            <a:off x="7564755" y="5836285"/>
            <a:ext cx="1768475" cy="481965"/>
          </a:xfrm>
          <a:prstGeom prst="rect">
            <a:avLst/>
          </a:prstGeom>
          <a:solidFill>
            <a:srgbClr val="AC8E5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n-ea"/>
                <a:cs typeface="Bebas Neue Regular"/>
                <a:sym typeface="+mn-ea"/>
              </a:rPr>
              <a:t>牧场参观</a:t>
            </a:r>
          </a:p>
        </p:txBody>
      </p:sp>
      <p:sp>
        <p:nvSpPr>
          <p:cNvPr id="18" name="矩形 17"/>
          <p:cNvSpPr/>
          <p:nvPr/>
        </p:nvSpPr>
        <p:spPr>
          <a:xfrm>
            <a:off x="10144760" y="5836285"/>
            <a:ext cx="1768475" cy="481965"/>
          </a:xfrm>
          <a:prstGeom prst="rect">
            <a:avLst/>
          </a:prstGeom>
          <a:solidFill>
            <a:srgbClr val="AC8E5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n-ea"/>
                <a:cs typeface="Bebas Neue Regular"/>
                <a:sym typeface="+mn-ea"/>
              </a:rPr>
              <a:t>抢票报名</a:t>
            </a: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alphaModFix amt="18000"/>
          </a:blip>
          <a:stretch>
            <a:fillRect/>
          </a:stretch>
        </p:blipFill>
        <p:spPr>
          <a:xfrm>
            <a:off x="0" y="1199515"/>
            <a:ext cx="12192635" cy="5461635"/>
          </a:xfrm>
          <a:prstGeom prst="rect">
            <a:avLst/>
          </a:prstGeom>
          <a:effectLst/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1016000"/>
          </a:xfrm>
          <a:prstGeom prst="rect">
            <a:avLst/>
          </a:prstGeom>
          <a:solidFill>
            <a:srgbClr val="04414E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itle 6"/>
          <p:cNvSpPr txBox="1"/>
          <p:nvPr>
            <p:custDataLst>
              <p:tags r:id="rId2"/>
            </p:custDataLst>
          </p:nvPr>
        </p:nvSpPr>
        <p:spPr>
          <a:xfrm>
            <a:off x="3853815" y="150495"/>
            <a:ext cx="3787775" cy="71501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0000" tIns="46800" rIns="90000" bIns="46800" anchor="ctr" anchorCtr="0">
            <a:normAutofit fontScale="9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zh-CN" altLang="en-US" sz="3200" b="1" spc="30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会员运营</a:t>
            </a:r>
            <a:r>
              <a:rPr altLang="zh-CN" sz="3200" b="1" spc="30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3200" b="1" spc="30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调整结果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990" y="2928620"/>
            <a:ext cx="4677410" cy="277304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808990" y="2383155"/>
            <a:ext cx="4677410" cy="545465"/>
          </a:xfrm>
          <a:prstGeom prst="rect">
            <a:avLst/>
          </a:prstGeom>
          <a:solidFill>
            <a:srgbClr val="AC8E5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+mn-ea"/>
                <a:cs typeface="Bebas Neue Regular"/>
                <a:sym typeface="+mn-ea"/>
              </a:rPr>
              <a:t>1</a:t>
            </a:r>
            <a:r>
              <a:rPr lang="zh-CN" altLang="en-US" b="1" dirty="0">
                <a:solidFill>
                  <a:schemeClr val="bg1"/>
                </a:solidFill>
                <a:latin typeface="+mn-ea"/>
                <a:cs typeface="Bebas Neue Regular"/>
                <a:sym typeface="+mn-ea"/>
              </a:rPr>
              <a:t>、</a:t>
            </a:r>
            <a:r>
              <a:rPr lang="zh-CN" b="1" dirty="0">
                <a:solidFill>
                  <a:schemeClr val="bg1"/>
                </a:solidFill>
                <a:latin typeface="+mn-ea"/>
                <a:cs typeface="Bebas Neue Regular"/>
                <a:sym typeface="+mn-ea"/>
              </a:rPr>
              <a:t>每周提供重点投诉问题和经销商名单</a:t>
            </a:r>
          </a:p>
        </p:txBody>
      </p:sp>
      <p:graphicFrame>
        <p:nvGraphicFramePr>
          <p:cNvPr id="5" name="表格 4"/>
          <p:cNvGraphicFramePr/>
          <p:nvPr>
            <p:custDataLst>
              <p:tags r:id="rId3"/>
            </p:custDataLst>
          </p:nvPr>
        </p:nvGraphicFramePr>
        <p:xfrm>
          <a:off x="6116320" y="2383155"/>
          <a:ext cx="5342255" cy="26746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051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55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44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2135">
                <a:tc grid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1">
                          <a:solidFill>
                            <a:srgbClr val="FFFFFF"/>
                          </a:solidFill>
                        </a:rPr>
                        <a:t>2</a:t>
                      </a:r>
                      <a:r>
                        <a:rPr lang="zh-CN" altLang="en-US" sz="1800" b="1">
                          <a:solidFill>
                            <a:srgbClr val="FFFFFF"/>
                          </a:solidFill>
                        </a:rPr>
                        <a:t>、粉丝留存和活跃率很高</a:t>
                      </a:r>
                    </a:p>
                  </a:txBody>
                  <a:tcPr anchor="ctr">
                    <a:lnL w="19050" cap="rnd">
                      <a:solidFill>
                        <a:srgbClr val="F4CDA6"/>
                      </a:solidFill>
                      <a:prstDash val="solid"/>
                    </a:lnL>
                    <a:lnR w="19050" cap="rnd">
                      <a:solidFill>
                        <a:srgbClr val="F4CDA6"/>
                      </a:solidFill>
                      <a:prstDash val="solid"/>
                    </a:lnR>
                    <a:lnT w="19050" cap="rnd">
                      <a:solidFill>
                        <a:srgbClr val="F4CDA6"/>
                      </a:solidFill>
                      <a:prstDash val="solid"/>
                    </a:lnT>
                    <a:lnB w="19050">
                      <a:solidFill>
                        <a:srgbClr val="F4CDA6"/>
                      </a:solidFill>
                      <a:prstDash val="solid"/>
                    </a:lnB>
                    <a:solidFill>
                      <a:srgbClr val="AC8E5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4CDA6"/>
                      </a:solidFill>
                      <a:prstDash val="solid"/>
                    </a:lnT>
                    <a:lnB w="19050">
                      <a:solidFill>
                        <a:srgbClr val="F4CDA6"/>
                      </a:solidFill>
                      <a:prstDash val="solid"/>
                    </a:lnB>
                    <a:solidFill>
                      <a:srgbClr val="F4CD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4CDA6"/>
                      </a:solidFill>
                      <a:prstDash val="solid"/>
                    </a:lnT>
                    <a:lnB w="19050">
                      <a:solidFill>
                        <a:srgbClr val="F4CDA6"/>
                      </a:solidFill>
                      <a:prstDash val="solid"/>
                    </a:lnB>
                    <a:solidFill>
                      <a:srgbClr val="F4CD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4CDA6"/>
                      </a:solidFill>
                      <a:prstDash val="solid"/>
                    </a:lnT>
                    <a:lnB w="19050">
                      <a:solidFill>
                        <a:srgbClr val="F4CDA6"/>
                      </a:solidFill>
                      <a:prstDash val="solid"/>
                    </a:lnB>
                    <a:solidFill>
                      <a:srgbClr val="F4CD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4CDA6"/>
                      </a:solidFill>
                      <a:prstDash val="solid"/>
                    </a:lnR>
                    <a:lnT w="19050" cap="rnd">
                      <a:solidFill>
                        <a:srgbClr val="F4CDA6"/>
                      </a:solidFill>
                      <a:prstDash val="solid"/>
                    </a:lnT>
                    <a:lnB w="19050">
                      <a:solidFill>
                        <a:srgbClr val="F4CDA6"/>
                      </a:solidFill>
                      <a:prstDash val="solid"/>
                    </a:lnB>
                    <a:solidFill>
                      <a:srgbClr val="F4CD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7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 b="1">
                          <a:solidFill>
                            <a:srgbClr val="404040"/>
                          </a:solidFill>
                        </a:rPr>
                        <a:t>总粉丝</a:t>
                      </a:r>
                    </a:p>
                    <a:p>
                      <a:pPr algn="ctr">
                        <a:buNone/>
                      </a:pPr>
                      <a:r>
                        <a:rPr lang="zh-CN" sz="1400" b="1">
                          <a:solidFill>
                            <a:srgbClr val="404040"/>
                          </a:solidFill>
                        </a:rPr>
                        <a:t>总群数</a:t>
                      </a:r>
                    </a:p>
                  </a:txBody>
                  <a:tcPr anchor="ctr">
                    <a:lnL w="19050" cap="rnd">
                      <a:solidFill>
                        <a:srgbClr val="F4CDA6"/>
                      </a:solidFill>
                      <a:prstDash val="solid"/>
                    </a:lnL>
                    <a:lnR w="3175">
                      <a:solidFill>
                        <a:srgbClr val="F4CDA6"/>
                      </a:solidFill>
                      <a:prstDash val="dot"/>
                    </a:lnR>
                    <a:lnT w="19050">
                      <a:solidFill>
                        <a:srgbClr val="F4CDA6"/>
                      </a:solidFill>
                      <a:prstDash val="solid"/>
                    </a:lnT>
                    <a:lnB w="3175">
                      <a:solidFill>
                        <a:srgbClr val="F4CDA6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rgbClr val="404040"/>
                          </a:solidFill>
                        </a:rPr>
                        <a:t>进群率</a:t>
                      </a:r>
                      <a:r>
                        <a:rPr lang="en-US" altLang="zh-CN" sz="1400" b="1">
                          <a:solidFill>
                            <a:srgbClr val="404040"/>
                          </a:solidFill>
                        </a:rPr>
                        <a:t>%</a:t>
                      </a:r>
                    </a:p>
                  </a:txBody>
                  <a:tcPr anchor="ctr">
                    <a:lnL w="3175">
                      <a:solidFill>
                        <a:srgbClr val="F4CDA6"/>
                      </a:solidFill>
                      <a:prstDash val="dot"/>
                    </a:lnL>
                    <a:lnR w="3175">
                      <a:solidFill>
                        <a:srgbClr val="F4CDA6"/>
                      </a:solidFill>
                      <a:prstDash val="dot"/>
                    </a:lnR>
                    <a:lnT w="19050">
                      <a:solidFill>
                        <a:srgbClr val="F4CDA6"/>
                      </a:solidFill>
                      <a:prstDash val="solid"/>
                    </a:lnT>
                    <a:lnB w="3175">
                      <a:solidFill>
                        <a:srgbClr val="F4CDA6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rgbClr val="404040"/>
                          </a:solidFill>
                        </a:rPr>
                        <a:t>朋友圈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rgbClr val="404040"/>
                          </a:solidFill>
                          <a:sym typeface="+mn-ea"/>
                        </a:rPr>
                        <a:t>平均</a:t>
                      </a:r>
                      <a:r>
                        <a:rPr lang="zh-CN" altLang="en-US" sz="1400" b="1">
                          <a:solidFill>
                            <a:srgbClr val="404040"/>
                          </a:solidFill>
                        </a:rPr>
                        <a:t>点赞留言</a:t>
                      </a:r>
                    </a:p>
                  </a:txBody>
                  <a:tcPr anchor="ctr">
                    <a:lnL w="3175">
                      <a:solidFill>
                        <a:srgbClr val="F4CDA6"/>
                      </a:solidFill>
                      <a:prstDash val="dot"/>
                    </a:lnL>
                    <a:lnR w="3175">
                      <a:solidFill>
                        <a:srgbClr val="F4CDA6"/>
                      </a:solidFill>
                      <a:prstDash val="dot"/>
                    </a:lnR>
                    <a:lnT w="19050">
                      <a:solidFill>
                        <a:srgbClr val="F4CDA6"/>
                      </a:solidFill>
                      <a:prstDash val="solid"/>
                    </a:lnT>
                    <a:lnB w="3175">
                      <a:solidFill>
                        <a:srgbClr val="F4CDA6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rgbClr val="404040"/>
                          </a:solidFill>
                        </a:rPr>
                        <a:t>群每天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rgbClr val="404040"/>
                          </a:solidFill>
                        </a:rPr>
                        <a:t>发言人数</a:t>
                      </a:r>
                    </a:p>
                  </a:txBody>
                  <a:tcPr anchor="ctr">
                    <a:lnL w="3175">
                      <a:solidFill>
                        <a:srgbClr val="F4CDA6"/>
                      </a:solidFill>
                      <a:prstDash val="dot"/>
                    </a:lnL>
                    <a:lnR w="3175">
                      <a:solidFill>
                        <a:srgbClr val="F4CDA6"/>
                      </a:solidFill>
                      <a:prstDash val="dot"/>
                    </a:lnR>
                    <a:lnT w="19050">
                      <a:solidFill>
                        <a:srgbClr val="F4CDA6"/>
                      </a:solidFill>
                      <a:prstDash val="solid"/>
                    </a:lnT>
                    <a:lnB w="3175">
                      <a:solidFill>
                        <a:srgbClr val="F4CDA6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rgbClr val="404040"/>
                          </a:solidFill>
                        </a:rPr>
                        <a:t>微信</a:t>
                      </a:r>
                      <a:r>
                        <a:rPr lang="en-US" altLang="zh-CN" sz="1400" b="1">
                          <a:solidFill>
                            <a:srgbClr val="404040"/>
                          </a:solidFill>
                        </a:rPr>
                        <a:t>vs</a:t>
                      </a:r>
                      <a:r>
                        <a:rPr lang="zh-CN" altLang="en-US" sz="1400" b="1">
                          <a:solidFill>
                            <a:srgbClr val="404040"/>
                          </a:solidFill>
                        </a:rPr>
                        <a:t>大盘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rgbClr val="404040"/>
                          </a:solidFill>
                        </a:rPr>
                        <a:t>客单价提升</a:t>
                      </a:r>
                    </a:p>
                  </a:txBody>
                  <a:tcPr anchor="ctr">
                    <a:lnL w="3175">
                      <a:solidFill>
                        <a:srgbClr val="F4CDA6"/>
                      </a:solidFill>
                      <a:prstDash val="dot"/>
                    </a:lnL>
                    <a:lnR w="19050" cap="rnd">
                      <a:solidFill>
                        <a:srgbClr val="F4CDA6"/>
                      </a:solidFill>
                      <a:prstDash val="solid"/>
                    </a:lnR>
                    <a:lnT w="19050">
                      <a:solidFill>
                        <a:srgbClr val="F4CDA6"/>
                      </a:solidFill>
                      <a:prstDash val="solid"/>
                    </a:lnT>
                    <a:lnB w="3175">
                      <a:solidFill>
                        <a:srgbClr val="F4CDA6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17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404040"/>
                          </a:solidFill>
                        </a:rPr>
                        <a:t>3</a:t>
                      </a:r>
                      <a:r>
                        <a:rPr lang="zh-CN" altLang="en-US">
                          <a:solidFill>
                            <a:srgbClr val="404040"/>
                          </a:solidFill>
                        </a:rPr>
                        <a:t>万</a:t>
                      </a:r>
                    </a:p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404040"/>
                          </a:solidFill>
                        </a:rPr>
                        <a:t>61</a:t>
                      </a:r>
                      <a:r>
                        <a:rPr lang="zh-CN" altLang="en-US">
                          <a:solidFill>
                            <a:srgbClr val="404040"/>
                          </a:solidFill>
                        </a:rPr>
                        <a:t>群</a:t>
                      </a:r>
                    </a:p>
                  </a:txBody>
                  <a:tcPr anchor="ctr">
                    <a:lnL w="19050" cap="rnd">
                      <a:solidFill>
                        <a:srgbClr val="F4CDA6"/>
                      </a:solidFill>
                      <a:prstDash val="solid"/>
                    </a:lnL>
                    <a:lnR w="3175">
                      <a:solidFill>
                        <a:srgbClr val="F4CDA6"/>
                      </a:solidFill>
                      <a:prstDash val="dot"/>
                    </a:lnR>
                    <a:lnT w="3175">
                      <a:solidFill>
                        <a:srgbClr val="F4CDA6"/>
                      </a:solidFill>
                      <a:prstDash val="dot"/>
                    </a:lnT>
                    <a:lnB w="19050" cap="rnd">
                      <a:solidFill>
                        <a:srgbClr val="F4CDA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rgbClr val="404040"/>
                          </a:solidFill>
                          <a:sym typeface="+mn-ea"/>
                        </a:rPr>
                        <a:t>60%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600">
                          <a:solidFill>
                            <a:srgbClr val="404040"/>
                          </a:solidFill>
                        </a:rPr>
                        <a:t>（</a:t>
                      </a:r>
                      <a:r>
                        <a:rPr lang="en-US" altLang="zh-CN" sz="1600">
                          <a:solidFill>
                            <a:srgbClr val="404040"/>
                          </a:solidFill>
                        </a:rPr>
                        <a:t>1.8</a:t>
                      </a:r>
                      <a:r>
                        <a:rPr lang="zh-CN" altLang="en-US" sz="1600">
                          <a:solidFill>
                            <a:srgbClr val="404040"/>
                          </a:solidFill>
                        </a:rPr>
                        <a:t>万）</a:t>
                      </a:r>
                    </a:p>
                  </a:txBody>
                  <a:tcPr anchor="ctr">
                    <a:lnL w="3175">
                      <a:solidFill>
                        <a:srgbClr val="F4CDA6"/>
                      </a:solidFill>
                      <a:prstDash val="dot"/>
                    </a:lnL>
                    <a:lnR w="3175">
                      <a:solidFill>
                        <a:srgbClr val="F4CDA6"/>
                      </a:solidFill>
                      <a:prstDash val="dot"/>
                    </a:lnR>
                    <a:lnT w="3175">
                      <a:solidFill>
                        <a:srgbClr val="F4CDA6"/>
                      </a:solidFill>
                      <a:prstDash val="dot"/>
                    </a:lnT>
                    <a:lnB w="19050" cap="rnd">
                      <a:solidFill>
                        <a:srgbClr val="F4CDA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404040"/>
                          </a:solidFill>
                        </a:rPr>
                        <a:t>44</a:t>
                      </a:r>
                      <a:r>
                        <a:rPr lang="zh-CN" altLang="en-US">
                          <a:solidFill>
                            <a:srgbClr val="404040"/>
                          </a:solidFill>
                        </a:rPr>
                        <a:t>赞</a:t>
                      </a:r>
                    </a:p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404040"/>
                          </a:solidFill>
                        </a:rPr>
                        <a:t>12</a:t>
                      </a:r>
                      <a:r>
                        <a:rPr lang="zh-CN" altLang="en-US">
                          <a:solidFill>
                            <a:srgbClr val="404040"/>
                          </a:solidFill>
                        </a:rPr>
                        <a:t>条</a:t>
                      </a:r>
                    </a:p>
                  </a:txBody>
                  <a:tcPr anchor="ctr">
                    <a:lnL w="3175">
                      <a:solidFill>
                        <a:srgbClr val="F4CDA6"/>
                      </a:solidFill>
                      <a:prstDash val="dot"/>
                    </a:lnL>
                    <a:lnR w="3175">
                      <a:solidFill>
                        <a:srgbClr val="F4CDA6"/>
                      </a:solidFill>
                      <a:prstDash val="dot"/>
                    </a:lnR>
                    <a:lnT w="3175">
                      <a:solidFill>
                        <a:srgbClr val="F4CDA6"/>
                      </a:solidFill>
                      <a:prstDash val="dot"/>
                    </a:lnT>
                    <a:lnB w="19050" cap="rnd">
                      <a:solidFill>
                        <a:srgbClr val="F4CDA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404040"/>
                          </a:solidFill>
                        </a:rPr>
                        <a:t>440</a:t>
                      </a:r>
                      <a:r>
                        <a:rPr lang="zh-CN" altLang="en-US">
                          <a:solidFill>
                            <a:srgbClr val="404040"/>
                          </a:solidFill>
                        </a:rPr>
                        <a:t>人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600">
                          <a:solidFill>
                            <a:srgbClr val="404040"/>
                          </a:solidFill>
                        </a:rPr>
                        <a:t>（</a:t>
                      </a:r>
                      <a:r>
                        <a:rPr lang="en-US" altLang="zh-CN" sz="1600">
                          <a:solidFill>
                            <a:srgbClr val="404040"/>
                          </a:solidFill>
                        </a:rPr>
                        <a:t>2.4%</a:t>
                      </a:r>
                      <a:r>
                        <a:rPr lang="zh-CN" altLang="en-US" sz="1600">
                          <a:solidFill>
                            <a:srgbClr val="404040"/>
                          </a:solidFill>
                        </a:rPr>
                        <a:t>）</a:t>
                      </a:r>
                    </a:p>
                  </a:txBody>
                  <a:tcPr anchor="ctr">
                    <a:lnL w="3175">
                      <a:solidFill>
                        <a:srgbClr val="F4CDA6"/>
                      </a:solidFill>
                      <a:prstDash val="dot"/>
                    </a:lnL>
                    <a:lnR w="3175">
                      <a:solidFill>
                        <a:srgbClr val="F4CDA6"/>
                      </a:solidFill>
                      <a:prstDash val="dot"/>
                    </a:lnR>
                    <a:lnT w="3175">
                      <a:solidFill>
                        <a:srgbClr val="F4CDA6"/>
                      </a:solidFill>
                      <a:prstDash val="dot"/>
                    </a:lnT>
                    <a:lnB w="19050" cap="rnd">
                      <a:solidFill>
                        <a:srgbClr val="F4CDA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404040"/>
                          </a:solidFill>
                        </a:rPr>
                        <a:t>30%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rgbClr val="404040"/>
                          </a:solidFill>
                        </a:rPr>
                        <a:t>（周期购）</a:t>
                      </a:r>
                    </a:p>
                  </a:txBody>
                  <a:tcPr anchor="ctr">
                    <a:lnL w="3175">
                      <a:solidFill>
                        <a:srgbClr val="F4CDA6"/>
                      </a:solidFill>
                      <a:prstDash val="dot"/>
                    </a:lnL>
                    <a:lnR w="19050" cap="rnd">
                      <a:solidFill>
                        <a:srgbClr val="F4CDA6"/>
                      </a:solidFill>
                      <a:prstDash val="solid"/>
                    </a:lnR>
                    <a:lnT w="3175">
                      <a:solidFill>
                        <a:srgbClr val="F4CDA6"/>
                      </a:solidFill>
                      <a:prstDash val="dot"/>
                    </a:lnT>
                    <a:lnB w="19050" cap="rnd">
                      <a:solidFill>
                        <a:srgbClr val="F4CDA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1016000"/>
          </a:xfrm>
          <a:prstGeom prst="rect">
            <a:avLst/>
          </a:prstGeom>
          <a:solidFill>
            <a:srgbClr val="04414E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itle 6"/>
          <p:cNvSpPr txBox="1"/>
          <p:nvPr>
            <p:custDataLst>
              <p:tags r:id="rId2"/>
            </p:custDataLst>
          </p:nvPr>
        </p:nvSpPr>
        <p:spPr>
          <a:xfrm>
            <a:off x="3853815" y="150495"/>
            <a:ext cx="3787775" cy="71501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0000" tIns="46800" rIns="90000" bIns="468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zh-CN" altLang="en-US" sz="3200" b="1" spc="30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为什么丢了标</a:t>
            </a:r>
            <a:endParaRPr lang="zh-CN" altLang="en-US" sz="3200" b="1" spc="300" dirty="0">
              <a:ln w="3175">
                <a:noFill/>
                <a:prstDash val="dash"/>
              </a:ln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itle 6"/>
          <p:cNvSpPr txBox="1"/>
          <p:nvPr>
            <p:custDataLst>
              <p:tags r:id="rId3"/>
            </p:custDataLst>
          </p:nvPr>
        </p:nvSpPr>
        <p:spPr>
          <a:xfrm>
            <a:off x="169545" y="2032635"/>
            <a:ext cx="7254875" cy="362077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0000" tIns="46800" rIns="90000" bIns="468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zh-CN" altLang="en-US" sz="20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惹人不愉快：功能开发急又多得罪人，监督经销商得罪人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zh-CN" altLang="en-US" sz="20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陪跑半年，甲方认识到，在系统基础不完善的基础上做私域运营，无法发挥最大价值。换了一家做有开发技术</a:t>
            </a:r>
            <a:r>
              <a:rPr altLang="zh-CN" sz="20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20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新零售运营经验的供应商。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zh-CN" altLang="en-US" sz="20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没有绑定</a:t>
            </a:r>
            <a:r>
              <a:rPr altLang="zh-CN" sz="20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GMV</a:t>
            </a:r>
            <a:r>
              <a:rPr lang="zh-CN" altLang="en-US" sz="20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，小一点也要绑定，无法体现私域带货潜力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zh-CN" altLang="en-US" sz="20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现在的天友：门店锁客功能上线，基础营销功能上线，弹窗</a:t>
            </a:r>
            <a:r>
              <a:rPr altLang="zh-CN" sz="20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20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商品组合功能上线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5975" y="1209040"/>
            <a:ext cx="2424430" cy="55016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4910" y="1725930"/>
            <a:ext cx="2060575" cy="44678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1016000"/>
          </a:xfrm>
          <a:prstGeom prst="rect">
            <a:avLst/>
          </a:prstGeom>
          <a:solidFill>
            <a:srgbClr val="04414E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itle 6"/>
          <p:cNvSpPr txBox="1"/>
          <p:nvPr>
            <p:custDataLst>
              <p:tags r:id="rId2"/>
            </p:custDataLst>
          </p:nvPr>
        </p:nvSpPr>
        <p:spPr>
          <a:xfrm>
            <a:off x="28575" y="0"/>
            <a:ext cx="12134215" cy="10160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0000" tIns="46800" rIns="90000" bIns="468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zh-CN" altLang="en-US" sz="3600" b="1" spc="30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传统百年大企业的私域运营思考</a:t>
            </a:r>
          </a:p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zh-CN" altLang="en-US" sz="1800" b="1" spc="30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通过和用户的链接，了解用户心声，在品牌力、 渠道力、产品力上，给与公司数据上的支持。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" y="1081405"/>
            <a:ext cx="12134850" cy="57003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9AD3F24-829E-4639-B8A0-0C3D616D43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352" y="2850352"/>
            <a:ext cx="1157296" cy="11572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1016000"/>
          </a:xfrm>
          <a:prstGeom prst="rect">
            <a:avLst/>
          </a:prstGeom>
          <a:solidFill>
            <a:srgbClr val="04414E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A3193EB-96A5-4753-AFB6-3C490A93A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60" y="1771539"/>
            <a:ext cx="3314921" cy="3314921"/>
          </a:xfrm>
          <a:prstGeom prst="rect">
            <a:avLst/>
          </a:prstGeom>
        </p:spPr>
      </p:pic>
      <p:sp>
        <p:nvSpPr>
          <p:cNvPr id="6" name="Title 6"/>
          <p:cNvSpPr txBox="1"/>
          <p:nvPr>
            <p:custDataLst>
              <p:tags r:id="rId2"/>
            </p:custDataLst>
          </p:nvPr>
        </p:nvSpPr>
        <p:spPr>
          <a:xfrm>
            <a:off x="28575" y="0"/>
            <a:ext cx="12134215" cy="10160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0000" tIns="46800" rIns="90000" bIns="468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zh-CN" altLang="en-US" sz="3600" b="1" spc="30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评分表</a:t>
            </a:r>
            <a:endParaRPr lang="zh-CN" altLang="en-US" sz="1800" b="1" spc="300" dirty="0">
              <a:ln w="3175">
                <a:noFill/>
                <a:prstDash val="dash"/>
              </a:ln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2731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11533" y="0"/>
            <a:chExt cx="6981" cy="400"/>
          </a:xfrm>
        </p:grpSpPr>
        <p:sp>
          <p:nvSpPr>
            <p:cNvPr id="2" name="矩形 1"/>
            <p:cNvSpPr/>
            <p:nvPr/>
          </p:nvSpPr>
          <p:spPr>
            <a:xfrm>
              <a:off x="11533" y="0"/>
              <a:ext cx="3867" cy="400"/>
            </a:xfrm>
            <a:prstGeom prst="rect">
              <a:avLst/>
            </a:prstGeom>
            <a:solidFill>
              <a:srgbClr val="0441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5400" y="0"/>
              <a:ext cx="1824" cy="400"/>
            </a:xfrm>
            <a:prstGeom prst="rect">
              <a:avLst/>
            </a:prstGeom>
            <a:solidFill>
              <a:srgbClr val="AC8E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7224" y="0"/>
              <a:ext cx="1291" cy="400"/>
            </a:xfrm>
            <a:prstGeom prst="rect">
              <a:avLst/>
            </a:prstGeom>
            <a:solidFill>
              <a:srgbClr val="E5EA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矩形 9"/>
          <p:cNvSpPr/>
          <p:nvPr/>
        </p:nvSpPr>
        <p:spPr>
          <a:xfrm>
            <a:off x="209550" y="237490"/>
            <a:ext cx="11772900" cy="63823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AC8E5A"/>
                </a:solidFill>
              </a:rPr>
              <a:t>THANKS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>
            <a:normAutofit fontScale="97500"/>
          </a:bodyPr>
          <a:lstStyle/>
          <a:p>
            <a:r>
              <a:rPr lang="zh-CN" altLang="en-US" dirty="0"/>
              <a:t>谢谢观看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l="24600" t="25978" r="27105"/>
          <a:stretch>
            <a:fillRect/>
          </a:stretch>
        </p:blipFill>
        <p:spPr>
          <a:xfrm>
            <a:off x="0" y="0"/>
            <a:ext cx="5862955" cy="686435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-1905" y="6350"/>
            <a:ext cx="5866765" cy="6858000"/>
          </a:xfrm>
          <a:prstGeom prst="rect">
            <a:avLst/>
          </a:prstGeom>
          <a:solidFill>
            <a:srgbClr val="00151C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6315710" y="1542415"/>
            <a:ext cx="5514975" cy="3670300"/>
            <a:chOff x="9770" y="3695"/>
            <a:chExt cx="8685" cy="5780"/>
          </a:xfrm>
        </p:grpSpPr>
        <p:sp>
          <p:nvSpPr>
            <p:cNvPr id="5" name="矩形 4"/>
            <p:cNvSpPr/>
            <p:nvPr/>
          </p:nvSpPr>
          <p:spPr>
            <a:xfrm>
              <a:off x="9770" y="7360"/>
              <a:ext cx="8684" cy="21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9770" y="3695"/>
              <a:ext cx="8684" cy="3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" name="Title 6"/>
            <p:cNvSpPr txBox="1"/>
            <p:nvPr>
              <p:custDataLst>
                <p:tags r:id="rId3"/>
              </p:custDataLst>
            </p:nvPr>
          </p:nvSpPr>
          <p:spPr>
            <a:xfrm>
              <a:off x="9770" y="3695"/>
              <a:ext cx="8684" cy="3300"/>
            </a:xfrm>
            <a:prstGeom prst="rect">
              <a:avLst/>
            </a:prstGeom>
            <a:noFill/>
            <a:ln w="3175">
              <a:noFill/>
              <a:prstDash val="dash"/>
            </a:ln>
          </p:spPr>
          <p:txBody>
            <a:bodyPr wrap="square" lIns="90000" tIns="46800" rIns="90000" bIns="46800" anchor="ctr" anchorCtr="0"/>
            <a:lstStyle>
              <a:lvl1pPr algn="l" defTabSz="91376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745" b="0" kern="1200" cap="none" spc="-49" baseline="0" dirty="0" smtClean="0">
                  <a:ln w="3175">
                    <a:noFill/>
                  </a:ln>
                  <a:solidFill>
                    <a:sysClr val="windowText" lastClr="000000"/>
                  </a:solidFill>
                  <a:effectLst/>
                  <a:latin typeface="+mj-lt"/>
                  <a:ea typeface="+mn-ea"/>
                  <a:cs typeface="Segoe UI" panose="020B0502040204020203" pitchFamily="34" charset="0"/>
                </a:defRPr>
              </a:lvl1pPr>
            </a:lstStyle>
            <a:p>
              <a:pPr marL="285750" indent="-28575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altLang="zh-CN" sz="1600" spc="50">
                  <a:ln w="3175">
                    <a:noFill/>
                    <a:prstDash val="dash"/>
                  </a:ln>
                  <a:solidFill>
                    <a:srgbClr val="04414E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90</a:t>
              </a:r>
              <a:r>
                <a:rPr lang="zh-CN" altLang="en-US" sz="1600" spc="50">
                  <a:ln w="3175">
                    <a:noFill/>
                    <a:prstDash val="dash"/>
                  </a:ln>
                  <a:solidFill>
                    <a:srgbClr val="04414E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年重庆老牌国企，当地</a:t>
              </a:r>
              <a:r>
                <a:rPr altLang="zh-CN" sz="1600" spc="50">
                  <a:ln w="3175">
                    <a:noFill/>
                    <a:prstDash val="dash"/>
                  </a:ln>
                  <a:solidFill>
                    <a:srgbClr val="04414E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No.1</a:t>
              </a:r>
              <a:r>
                <a:rPr lang="zh-CN" altLang="en-US" sz="1600" spc="50">
                  <a:ln w="3175">
                    <a:noFill/>
                    <a:prstDash val="dash"/>
                  </a:ln>
                  <a:solidFill>
                    <a:srgbClr val="04414E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，年销售额约</a:t>
              </a:r>
              <a:r>
                <a:rPr altLang="zh-CN" sz="1600" spc="50">
                  <a:ln w="3175">
                    <a:noFill/>
                    <a:prstDash val="dash"/>
                  </a:ln>
                  <a:solidFill>
                    <a:srgbClr val="04414E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30</a:t>
              </a:r>
              <a:r>
                <a:rPr lang="zh-CN" altLang="en-US" sz="1600" spc="50">
                  <a:ln w="3175">
                    <a:noFill/>
                    <a:prstDash val="dash"/>
                  </a:ln>
                  <a:solidFill>
                    <a:srgbClr val="04414E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亿</a:t>
              </a:r>
              <a:endParaRPr altLang="zh-CN" sz="16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285750" indent="-28575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altLang="zh-CN" sz="1600" spc="50">
                  <a:ln w="3175">
                    <a:noFill/>
                    <a:prstDash val="dash"/>
                  </a:ln>
                  <a:solidFill>
                    <a:srgbClr val="04414E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SKU</a:t>
              </a:r>
              <a:r>
                <a:rPr lang="zh-CN" altLang="en-US" sz="1600" spc="50">
                  <a:ln w="3175">
                    <a:noFill/>
                    <a:prstDash val="dash"/>
                  </a:ln>
                  <a:solidFill>
                    <a:srgbClr val="04414E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较多，约有</a:t>
              </a:r>
              <a:r>
                <a:rPr altLang="zh-CN" sz="1600" spc="50">
                  <a:ln w="3175">
                    <a:noFill/>
                    <a:prstDash val="dash"/>
                  </a:ln>
                  <a:solidFill>
                    <a:srgbClr val="04414E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40</a:t>
              </a:r>
              <a:r>
                <a:rPr lang="zh-CN" altLang="en-US" sz="1600" spc="50">
                  <a:ln w="3175">
                    <a:noFill/>
                    <a:prstDash val="dash"/>
                  </a:ln>
                  <a:solidFill>
                    <a:srgbClr val="04414E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个</a:t>
              </a:r>
            </a:p>
            <a:p>
              <a:pPr marL="285750" indent="-28575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 spc="50">
                  <a:ln w="3175">
                    <a:noFill/>
                    <a:prstDash val="dash"/>
                  </a:ln>
                  <a:solidFill>
                    <a:srgbClr val="04414E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四个主渠道：经销商</a:t>
              </a:r>
              <a:r>
                <a:rPr altLang="zh-CN" sz="1600" spc="50">
                  <a:ln w="3175">
                    <a:noFill/>
                    <a:prstDash val="dash"/>
                  </a:ln>
                  <a:solidFill>
                    <a:srgbClr val="04414E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/</a:t>
              </a:r>
              <a:r>
                <a:rPr lang="zh-CN" altLang="en-US" sz="1600" spc="50">
                  <a:ln w="3175">
                    <a:noFill/>
                    <a:prstDash val="dash"/>
                  </a:ln>
                  <a:solidFill>
                    <a:srgbClr val="04414E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线下直营店</a:t>
              </a:r>
              <a:r>
                <a:rPr altLang="zh-CN" sz="1600" spc="50">
                  <a:ln w="3175">
                    <a:noFill/>
                    <a:prstDash val="dash"/>
                  </a:ln>
                  <a:solidFill>
                    <a:srgbClr val="04414E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/</a:t>
              </a:r>
              <a:r>
                <a:rPr lang="zh-CN" altLang="en-US" sz="1600" spc="50">
                  <a:ln w="3175">
                    <a:noFill/>
                    <a:prstDash val="dash"/>
                  </a:ln>
                  <a:solidFill>
                    <a:srgbClr val="04414E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电商</a:t>
              </a:r>
              <a:r>
                <a:rPr altLang="zh-CN" sz="1600" spc="50">
                  <a:ln w="3175">
                    <a:noFill/>
                    <a:prstDash val="dash"/>
                  </a:ln>
                  <a:solidFill>
                    <a:srgbClr val="04414E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/</a:t>
              </a:r>
              <a:r>
                <a:rPr lang="zh-CN" altLang="en-US" sz="1600" spc="50">
                  <a:ln w="3175">
                    <a:noFill/>
                    <a:prstDash val="dash"/>
                  </a:ln>
                  <a:solidFill>
                    <a:srgbClr val="04414E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终端机</a:t>
              </a:r>
            </a:p>
            <a:p>
              <a:pPr marL="285750" indent="-28575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 spc="50">
                  <a:ln w="3175">
                    <a:noFill/>
                    <a:prstDash val="dash"/>
                  </a:ln>
                  <a:solidFill>
                    <a:srgbClr val="04414E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业务模式：周期购送奶到家、门店零售、电商常温零售</a:t>
              </a:r>
            </a:p>
            <a:p>
              <a:pPr marL="285750" indent="-28575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 spc="50">
                  <a:ln w="3175">
                    <a:noFill/>
                    <a:prstDash val="dash"/>
                  </a:ln>
                  <a:solidFill>
                    <a:srgbClr val="04414E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产品线：低温巴氏鲜奶、常温纯奶、低温</a:t>
              </a:r>
              <a:r>
                <a:rPr altLang="zh-CN" sz="1600" spc="50">
                  <a:ln w="3175">
                    <a:noFill/>
                    <a:prstDash val="dash"/>
                  </a:ln>
                  <a:solidFill>
                    <a:srgbClr val="04414E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&amp;</a:t>
              </a:r>
              <a:r>
                <a:rPr lang="zh-CN" altLang="en-US" sz="1600" spc="50">
                  <a:ln w="3175">
                    <a:noFill/>
                    <a:prstDash val="dash"/>
                  </a:ln>
                  <a:solidFill>
                    <a:srgbClr val="04414E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常温酸奶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9770" y="7444"/>
              <a:ext cx="8685" cy="531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285750" indent="-285750" algn="l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>
                  <a:solidFill>
                    <a:srgbClr val="04414E"/>
                  </a:solidFill>
                  <a:sym typeface="+mn-ea"/>
                </a:rPr>
                <a:t>服务项：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516120" y="587375"/>
            <a:ext cx="2428240" cy="715010"/>
            <a:chOff x="8655" y="1710"/>
            <a:chExt cx="3824" cy="1126"/>
          </a:xfrm>
        </p:grpSpPr>
        <p:sp>
          <p:nvSpPr>
            <p:cNvPr id="2" name="矩形 1"/>
            <p:cNvSpPr/>
            <p:nvPr/>
          </p:nvSpPr>
          <p:spPr>
            <a:xfrm>
              <a:off x="8655" y="1710"/>
              <a:ext cx="3825" cy="1125"/>
            </a:xfrm>
            <a:prstGeom prst="rect">
              <a:avLst/>
            </a:prstGeom>
            <a:solidFill>
              <a:srgbClr val="04414E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Title 6"/>
            <p:cNvSpPr txBox="1"/>
            <p:nvPr>
              <p:custDataLst>
                <p:tags r:id="rId2"/>
              </p:custDataLst>
            </p:nvPr>
          </p:nvSpPr>
          <p:spPr>
            <a:xfrm>
              <a:off x="8656" y="1710"/>
              <a:ext cx="3823" cy="1126"/>
            </a:xfrm>
            <a:prstGeom prst="rect">
              <a:avLst/>
            </a:prstGeom>
            <a:noFill/>
            <a:ln w="3175">
              <a:noFill/>
              <a:prstDash val="dash"/>
            </a:ln>
          </p:spPr>
          <p:txBody>
            <a:bodyPr wrap="square" lIns="90000" tIns="46800" rIns="90000" bIns="46800" anchor="ctr" anchorCtr="0">
              <a:normAutofit/>
            </a:bodyPr>
            <a:lstStyle>
              <a:lvl1pPr algn="l" defTabSz="91376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745" b="0" kern="1200" cap="none" spc="-49" baseline="0" dirty="0" smtClean="0">
                  <a:ln w="3175">
                    <a:noFill/>
                  </a:ln>
                  <a:solidFill>
                    <a:sysClr val="windowText" lastClr="000000"/>
                  </a:solidFill>
                  <a:effectLst/>
                  <a:latin typeface="+mj-lt"/>
                  <a:ea typeface="+mn-ea"/>
                  <a:cs typeface="Segoe UI" panose="020B0502040204020203" pitchFamily="34" charset="0"/>
                </a:defRPr>
              </a:lvl1pPr>
            </a:lstStyle>
            <a:p>
              <a:pPr algn="ctr">
                <a:lnSpc>
                  <a:spcPct val="100000"/>
                </a:lnSpc>
                <a:spcAft>
                  <a:spcPts val="800"/>
                </a:spcAft>
              </a:pPr>
              <a:r>
                <a:rPr lang="zh-CN" altLang="en-US" sz="3200" b="1" spc="300" dirty="0">
                  <a:ln w="3175">
                    <a:noFill/>
                    <a:prstDash val="dash"/>
                  </a:ln>
                  <a:solidFill>
                    <a:schemeClr val="bg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微软雅黑" panose="020B0503020204020204" charset="-122"/>
                </a:rPr>
                <a:t>代运营背景</a:t>
              </a:r>
            </a:p>
          </p:txBody>
        </p:sp>
      </p:grpSp>
      <p:sp>
        <p:nvSpPr>
          <p:cNvPr id="12" name="矩形 11"/>
          <p:cNvSpPr/>
          <p:nvPr/>
        </p:nvSpPr>
        <p:spPr>
          <a:xfrm>
            <a:off x="6689725" y="4323080"/>
            <a:ext cx="962660" cy="29654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>
                <a:solidFill>
                  <a:schemeClr val="bg1"/>
                </a:solidFill>
                <a:sym typeface="+mn-ea"/>
              </a:rPr>
              <a:t>商城运营</a:t>
            </a:r>
            <a:endParaRPr lang="zh-CN" altLang="en-US" sz="1400" b="1" dirty="0">
              <a:solidFill>
                <a:schemeClr val="bg1"/>
              </a:solidFill>
              <a:latin typeface="+mn-ea"/>
              <a:cs typeface="Bebas Neue Regular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082915" y="4323080"/>
            <a:ext cx="1482090" cy="296545"/>
          </a:xfrm>
          <a:prstGeom prst="rect">
            <a:avLst/>
          </a:prstGeom>
          <a:solidFill>
            <a:srgbClr val="AC8E5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>
                <a:solidFill>
                  <a:schemeClr val="bg1"/>
                </a:solidFill>
                <a:sym typeface="+mn-ea"/>
              </a:rPr>
              <a:t>会员体系建设</a:t>
            </a:r>
            <a:endParaRPr lang="zh-CN" altLang="en-US" sz="1400" b="1" dirty="0">
              <a:solidFill>
                <a:schemeClr val="bg1"/>
              </a:solidFill>
              <a:latin typeface="+mn-ea"/>
              <a:cs typeface="Bebas Neue Regular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694170" y="4751070"/>
            <a:ext cx="958215" cy="29654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>
                <a:solidFill>
                  <a:schemeClr val="bg1"/>
                </a:solidFill>
                <a:sym typeface="+mn-ea"/>
              </a:rPr>
              <a:t>会员运营</a:t>
            </a:r>
            <a:endParaRPr lang="zh-CN" altLang="en-US" sz="1400" b="1" dirty="0">
              <a:solidFill>
                <a:schemeClr val="bg1"/>
              </a:solidFill>
              <a:latin typeface="+mn-ea"/>
              <a:cs typeface="Bebas Neue Regular"/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005060" y="4323080"/>
            <a:ext cx="1404620" cy="29654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>
                <a:solidFill>
                  <a:schemeClr val="bg1"/>
                </a:solidFill>
                <a:sym typeface="+mn-ea"/>
              </a:rPr>
              <a:t>线下引流</a:t>
            </a:r>
            <a:r>
              <a:rPr altLang="zh-CN" sz="1400">
                <a:solidFill>
                  <a:schemeClr val="bg1"/>
                </a:solidFill>
                <a:sym typeface="+mn-ea"/>
              </a:rPr>
              <a:t>&amp;</a:t>
            </a:r>
            <a:r>
              <a:rPr lang="zh-CN" altLang="en-US" sz="1400">
                <a:solidFill>
                  <a:schemeClr val="bg1"/>
                </a:solidFill>
                <a:sym typeface="+mn-ea"/>
              </a:rPr>
              <a:t>培训</a:t>
            </a:r>
            <a:endParaRPr lang="zh-CN" altLang="en-US" sz="1400" b="1" dirty="0">
              <a:solidFill>
                <a:schemeClr val="bg1"/>
              </a:solidFill>
              <a:latin typeface="+mn-ea"/>
              <a:cs typeface="Bebas Neue Regular"/>
              <a:sym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082915" y="4751070"/>
            <a:ext cx="1481455" cy="296545"/>
          </a:xfrm>
          <a:prstGeom prst="rect">
            <a:avLst/>
          </a:prstGeom>
          <a:solidFill>
            <a:srgbClr val="AC8E5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>
                <a:solidFill>
                  <a:schemeClr val="bg1"/>
                </a:solidFill>
                <a:sym typeface="+mn-ea"/>
              </a:rPr>
              <a:t>渠道服务监督</a:t>
            </a:r>
            <a:endParaRPr lang="zh-CN" altLang="en-US" sz="1400" dirty="0">
              <a:solidFill>
                <a:schemeClr val="bg1"/>
              </a:solidFill>
              <a:latin typeface="+mn-ea"/>
              <a:cs typeface="Bebas Neue Regular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005060" y="4751070"/>
            <a:ext cx="1404620" cy="296545"/>
          </a:xfrm>
          <a:prstGeom prst="rect">
            <a:avLst/>
          </a:prstGeom>
          <a:solidFill>
            <a:srgbClr val="AC8E5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>
                <a:solidFill>
                  <a:schemeClr val="bg1"/>
                </a:solidFill>
                <a:sym typeface="+mn-ea"/>
              </a:rPr>
              <a:t>中台数据联通</a:t>
            </a:r>
            <a:endParaRPr lang="zh-CN" altLang="en-US" sz="1400" dirty="0">
              <a:solidFill>
                <a:schemeClr val="bg1"/>
              </a:solidFill>
              <a:latin typeface="+mn-ea"/>
              <a:cs typeface="Bebas Neue Regular"/>
              <a:sym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315710" y="5434965"/>
            <a:ext cx="5514340" cy="110998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315075" y="5538470"/>
            <a:ext cx="5514975" cy="33718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rgbClr val="04414E"/>
                </a:solidFill>
                <a:sym typeface="+mn-ea"/>
              </a:rPr>
              <a:t>核心诉求：</a:t>
            </a:r>
          </a:p>
        </p:txBody>
      </p:sp>
      <p:sp>
        <p:nvSpPr>
          <p:cNvPr id="23" name="矩形 22"/>
          <p:cNvSpPr/>
          <p:nvPr/>
        </p:nvSpPr>
        <p:spPr>
          <a:xfrm>
            <a:off x="6694170" y="5949315"/>
            <a:ext cx="1388745" cy="388620"/>
          </a:xfrm>
          <a:prstGeom prst="rect">
            <a:avLst/>
          </a:prstGeom>
          <a:solidFill>
            <a:srgbClr val="04414E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/>
              <a:t>减少周期购流失</a:t>
            </a:r>
          </a:p>
        </p:txBody>
      </p:sp>
      <p:sp>
        <p:nvSpPr>
          <p:cNvPr id="25" name="矩形 24"/>
          <p:cNvSpPr/>
          <p:nvPr/>
        </p:nvSpPr>
        <p:spPr>
          <a:xfrm>
            <a:off x="8352790" y="5949315"/>
            <a:ext cx="1783080" cy="388620"/>
          </a:xfrm>
          <a:prstGeom prst="rect">
            <a:avLst/>
          </a:prstGeom>
          <a:solidFill>
            <a:srgbClr val="04414E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/>
              <a:t>加强直营赋能</a:t>
            </a:r>
          </a:p>
          <a:p>
            <a:pPr algn="ctr"/>
            <a:r>
              <a:rPr lang="zh-CN" altLang="en-US" sz="1200"/>
              <a:t>逐渐实现去经销商化</a:t>
            </a:r>
          </a:p>
        </p:txBody>
      </p:sp>
      <p:sp>
        <p:nvSpPr>
          <p:cNvPr id="26" name="矩形 25"/>
          <p:cNvSpPr/>
          <p:nvPr/>
        </p:nvSpPr>
        <p:spPr>
          <a:xfrm>
            <a:off x="10344785" y="5949315"/>
            <a:ext cx="1353820" cy="388620"/>
          </a:xfrm>
          <a:prstGeom prst="rect">
            <a:avLst/>
          </a:prstGeom>
          <a:solidFill>
            <a:srgbClr val="04414E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/>
              <a:t>推进运营数字化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11533" y="0"/>
            <a:chExt cx="6981" cy="400"/>
          </a:xfrm>
        </p:grpSpPr>
        <p:sp>
          <p:nvSpPr>
            <p:cNvPr id="4" name="矩形 3"/>
            <p:cNvSpPr/>
            <p:nvPr/>
          </p:nvSpPr>
          <p:spPr>
            <a:xfrm>
              <a:off x="11533" y="0"/>
              <a:ext cx="3867" cy="400"/>
            </a:xfrm>
            <a:prstGeom prst="rect">
              <a:avLst/>
            </a:prstGeom>
            <a:solidFill>
              <a:srgbClr val="0441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5400" y="0"/>
              <a:ext cx="1824" cy="400"/>
            </a:xfrm>
            <a:prstGeom prst="rect">
              <a:avLst/>
            </a:prstGeom>
            <a:solidFill>
              <a:srgbClr val="AC8E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7224" y="0"/>
              <a:ext cx="1291" cy="400"/>
            </a:xfrm>
            <a:prstGeom prst="rect">
              <a:avLst/>
            </a:prstGeom>
            <a:solidFill>
              <a:srgbClr val="E5EA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矩形 9"/>
          <p:cNvSpPr/>
          <p:nvPr/>
        </p:nvSpPr>
        <p:spPr>
          <a:xfrm>
            <a:off x="224155" y="228600"/>
            <a:ext cx="11772900" cy="63823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itle 6"/>
          <p:cNvSpPr txBox="1"/>
          <p:nvPr>
            <p:custDataLst>
              <p:tags r:id="rId2"/>
            </p:custDataLst>
          </p:nvPr>
        </p:nvSpPr>
        <p:spPr>
          <a:xfrm>
            <a:off x="3006725" y="1181735"/>
            <a:ext cx="6932295" cy="206883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0000" tIns="46800" rIns="90000" bIns="468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当地老牌，知名度高，潜在竞争对手：天润、简爱、每日鲜语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顾客基础好，当地人从小喝到大，对品牌包容度高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altLang="zh-CN" sz="18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KPI</a:t>
            </a:r>
            <a:r>
              <a:rPr lang="zh-CN" altLang="en-US" sz="18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zh-CN" altLang="en-US" sz="1800" spc="5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粉丝数、服务指标</a:t>
            </a:r>
            <a:r>
              <a:rPr lang="zh-CN" altLang="en-US" sz="18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，不承担</a:t>
            </a:r>
            <a:r>
              <a:rPr altLang="zh-CN" sz="18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GMV</a:t>
            </a:r>
            <a:r>
              <a:rPr lang="zh-CN" altLang="en-US" sz="18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线上</a:t>
            </a:r>
            <a:r>
              <a:rPr altLang="zh-CN" sz="18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&amp;</a:t>
            </a:r>
            <a:r>
              <a:rPr lang="zh-CN" altLang="en-US" sz="18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线下的零售打通比较完善，活动的联动空间大</a:t>
            </a:r>
          </a:p>
        </p:txBody>
      </p:sp>
      <p:sp>
        <p:nvSpPr>
          <p:cNvPr id="2" name="Title 6"/>
          <p:cNvSpPr txBox="1"/>
          <p:nvPr>
            <p:custDataLst>
              <p:tags r:id="rId3"/>
            </p:custDataLst>
          </p:nvPr>
        </p:nvSpPr>
        <p:spPr>
          <a:xfrm>
            <a:off x="3006725" y="3869690"/>
            <a:ext cx="6932295" cy="211264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0000" tIns="46800" rIns="90000" bIns="468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小程序营销功能落后（领券秒杀拼团等</a:t>
            </a:r>
            <a:r>
              <a:rPr altLang="zh-CN" sz="18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0</a:t>
            </a:r>
            <a:r>
              <a:rPr lang="zh-CN" altLang="en-US" sz="18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功能、会员权益</a:t>
            </a:r>
            <a:r>
              <a:rPr altLang="zh-CN" sz="18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0</a:t>
            </a:r>
            <a:r>
              <a:rPr lang="zh-CN" altLang="en-US" sz="18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功能）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销售支持弱，小程序没有独立营销费用，</a:t>
            </a:r>
            <a:r>
              <a:rPr altLang="zh-CN" sz="18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GMV</a:t>
            </a:r>
            <a:r>
              <a:rPr lang="zh-CN" altLang="en-US" sz="18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无法单独核算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经销商价格比直营更划算，对内控价，对外无法掌控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企业的</a:t>
            </a:r>
            <a:r>
              <a:rPr altLang="zh-CN" sz="18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2B</a:t>
            </a:r>
            <a:r>
              <a:rPr lang="zh-CN" altLang="en-US" sz="18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属性强，核心考核回款和毛利率，没有空间给提成</a:t>
            </a:r>
            <a:endParaRPr altLang="zh-CN" sz="1800" spc="50">
              <a:ln w="3175">
                <a:noFill/>
                <a:prstDash val="dash"/>
              </a:ln>
              <a:solidFill>
                <a:srgbClr val="04414E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74875" y="887730"/>
            <a:ext cx="2012315" cy="481965"/>
          </a:xfrm>
          <a:prstGeom prst="rect">
            <a:avLst/>
          </a:prstGeom>
          <a:solidFill>
            <a:srgbClr val="AC8E5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n-ea"/>
                <a:cs typeface="Bebas Neue Regular"/>
                <a:sym typeface="+mn-ea"/>
              </a:rPr>
              <a:t>项目优点</a:t>
            </a:r>
          </a:p>
        </p:txBody>
      </p:sp>
      <p:sp>
        <p:nvSpPr>
          <p:cNvPr id="8" name="矩形 7"/>
          <p:cNvSpPr/>
          <p:nvPr/>
        </p:nvSpPr>
        <p:spPr>
          <a:xfrm>
            <a:off x="2174875" y="3609975"/>
            <a:ext cx="2012315" cy="481965"/>
          </a:xfrm>
          <a:prstGeom prst="rect">
            <a:avLst/>
          </a:prstGeom>
          <a:solidFill>
            <a:srgbClr val="04414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n-ea"/>
                <a:cs typeface="Bebas Neue Regular"/>
                <a:sym typeface="+mn-ea"/>
              </a:rPr>
              <a:t>项目难点</a:t>
            </a: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1016000"/>
          </a:xfrm>
          <a:prstGeom prst="rect">
            <a:avLst/>
          </a:prstGeom>
          <a:solidFill>
            <a:srgbClr val="04414E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itle 6"/>
          <p:cNvSpPr txBox="1"/>
          <p:nvPr>
            <p:custDataLst>
              <p:tags r:id="rId2"/>
            </p:custDataLst>
          </p:nvPr>
        </p:nvSpPr>
        <p:spPr>
          <a:xfrm>
            <a:off x="3853815" y="150495"/>
            <a:ext cx="3787775" cy="71501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0000" tIns="46800" rIns="90000" bIns="46800" anchor="ctr" anchorCtr="0">
            <a:normAutofit fontScale="9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zh-CN" altLang="en-US" sz="3200" b="1" spc="30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商城运营</a:t>
            </a:r>
            <a:r>
              <a:rPr altLang="zh-CN" sz="3200" b="1" spc="30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sz="3200" b="1" spc="30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遭遇问题</a:t>
            </a:r>
          </a:p>
        </p:txBody>
      </p:sp>
      <p:sp>
        <p:nvSpPr>
          <p:cNvPr id="4" name="Title 6"/>
          <p:cNvSpPr txBox="1"/>
          <p:nvPr>
            <p:custDataLst>
              <p:tags r:id="rId3"/>
            </p:custDataLst>
          </p:nvPr>
        </p:nvSpPr>
        <p:spPr>
          <a:xfrm>
            <a:off x="3343910" y="1697990"/>
            <a:ext cx="7618095" cy="240411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0000" tIns="46800" rIns="90000" bIns="468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zh-CN" altLang="en-US" sz="18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商城功能和营销功能十分落后，想做的基本</a:t>
            </a:r>
            <a:r>
              <a:rPr altLang="zh-CN" sz="18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90%</a:t>
            </a:r>
            <a:r>
              <a:rPr lang="zh-CN" altLang="en-US" sz="18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做不了</a:t>
            </a:r>
          </a:p>
          <a:p>
            <a:pPr indent="0" algn="l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14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（秒杀拼团</a:t>
            </a:r>
            <a:r>
              <a:rPr altLang="zh-CN" sz="14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4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能发券不能领券</a:t>
            </a:r>
            <a:r>
              <a:rPr altLang="zh-CN" sz="14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4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二级页要做成</a:t>
            </a:r>
            <a:r>
              <a:rPr altLang="zh-CN" sz="14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H5/</a:t>
            </a:r>
            <a:r>
              <a:rPr lang="zh-CN" altLang="en-US" sz="14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商品无法组合搭配）</a:t>
            </a:r>
          </a:p>
          <a:p>
            <a:pPr indent="0" algn="l">
              <a:lnSpc>
                <a:spcPct val="150000"/>
              </a:lnSpc>
              <a:buFont typeface="Arial" panose="020B0604020202020204" pitchFamily="34" charset="0"/>
            </a:pPr>
            <a:r>
              <a:rPr altLang="zh-CN" sz="18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8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、线上营销，线下落地难</a:t>
            </a:r>
          </a:p>
          <a:p>
            <a:pPr indent="0" algn="l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14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（订奶送周边</a:t>
            </a:r>
            <a:r>
              <a:rPr altLang="zh-CN" sz="14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4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订</a:t>
            </a:r>
            <a:r>
              <a:rPr altLang="zh-CN" sz="14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r>
              <a:rPr lang="zh-CN" altLang="en-US" sz="14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奶送</a:t>
            </a:r>
            <a:r>
              <a:rPr altLang="zh-CN" sz="14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B</a:t>
            </a:r>
            <a:r>
              <a:rPr lang="zh-CN" altLang="en-US" sz="14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奶：库存难估，或不愿二次送）</a:t>
            </a:r>
          </a:p>
        </p:txBody>
      </p:sp>
      <p:sp>
        <p:nvSpPr>
          <p:cNvPr id="9" name="矩形 8"/>
          <p:cNvSpPr/>
          <p:nvPr/>
        </p:nvSpPr>
        <p:spPr>
          <a:xfrm>
            <a:off x="1555115" y="1697990"/>
            <a:ext cx="1788795" cy="980440"/>
          </a:xfrm>
          <a:prstGeom prst="rect">
            <a:avLst/>
          </a:prstGeom>
          <a:solidFill>
            <a:srgbClr val="AC8E5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n-ea"/>
                <a:cs typeface="Bebas Neue Regular"/>
                <a:sym typeface="+mn-ea"/>
              </a:rPr>
              <a:t>核心问题</a:t>
            </a:r>
          </a:p>
        </p:txBody>
      </p:sp>
      <p:sp>
        <p:nvSpPr>
          <p:cNvPr id="7" name="Title 6"/>
          <p:cNvSpPr txBox="1"/>
          <p:nvPr>
            <p:custDataLst>
              <p:tags r:id="rId4"/>
            </p:custDataLst>
          </p:nvPr>
        </p:nvSpPr>
        <p:spPr>
          <a:xfrm>
            <a:off x="3343910" y="4334510"/>
            <a:ext cx="7617460" cy="187134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0000" tIns="46800" rIns="90000" bIns="468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zh-CN" altLang="en-US" sz="18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围绕做：买</a:t>
            </a:r>
            <a:r>
              <a:rPr altLang="zh-CN" sz="18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r>
              <a:rPr lang="zh-CN" altLang="en-US" sz="18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奶送</a:t>
            </a:r>
            <a:r>
              <a:rPr altLang="zh-CN" sz="18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r>
              <a:rPr lang="zh-CN" altLang="en-US" sz="18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奶，做预售，直接送券，周边赠品邮寄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zh-CN" altLang="en-US" sz="18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前期不运营，重开发。社群营销活动主要跟门店活动和经销商活动走，除开大促，少主动设置社群私域促销活动。</a:t>
            </a:r>
          </a:p>
        </p:txBody>
      </p:sp>
      <p:sp>
        <p:nvSpPr>
          <p:cNvPr id="5" name="矩形 4"/>
          <p:cNvSpPr/>
          <p:nvPr/>
        </p:nvSpPr>
        <p:spPr>
          <a:xfrm>
            <a:off x="1555115" y="4334510"/>
            <a:ext cx="1788795" cy="980440"/>
          </a:xfrm>
          <a:prstGeom prst="rect">
            <a:avLst/>
          </a:prstGeom>
          <a:solidFill>
            <a:srgbClr val="04414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n-ea"/>
                <a:cs typeface="Bebas Neue Regular"/>
                <a:sym typeface="+mn-ea"/>
              </a:rPr>
              <a:t>应对措施</a:t>
            </a: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1016000"/>
          </a:xfrm>
          <a:prstGeom prst="rect">
            <a:avLst/>
          </a:prstGeom>
          <a:solidFill>
            <a:srgbClr val="04414E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itle 6"/>
          <p:cNvSpPr txBox="1"/>
          <p:nvPr>
            <p:custDataLst>
              <p:tags r:id="rId2"/>
            </p:custDataLst>
          </p:nvPr>
        </p:nvSpPr>
        <p:spPr>
          <a:xfrm>
            <a:off x="3853815" y="150495"/>
            <a:ext cx="3787775" cy="71501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0000" tIns="46800" rIns="90000" bIns="46800" anchor="ctr" anchorCtr="0">
            <a:normAutofit fontScale="9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zh-CN" altLang="en-US" sz="3200" b="1" spc="30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商城运营</a:t>
            </a:r>
            <a:r>
              <a:rPr altLang="zh-CN" sz="3200" b="1" spc="30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sz="3200" b="1" spc="30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优化思路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95" y="3464560"/>
            <a:ext cx="4676775" cy="28098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915" y="1500505"/>
            <a:ext cx="3262630" cy="47739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9355" y="1497965"/>
            <a:ext cx="3001010" cy="476313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53695" y="1497965"/>
            <a:ext cx="4659630" cy="1830070"/>
          </a:xfrm>
          <a:prstGeom prst="rect">
            <a:avLst/>
          </a:prstGeom>
          <a:solidFill>
            <a:srgbClr val="AC8E5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l">
              <a:buAutoNum type="arabicPeriod"/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  <a:cs typeface="Bebas Neue Regular"/>
                <a:sym typeface="+mn-ea"/>
              </a:rPr>
              <a:t>活动分级分层，控制折扣和频次</a:t>
            </a:r>
          </a:p>
          <a:p>
            <a:pPr marL="342900" indent="-342900" algn="l">
              <a:buAutoNum type="arabicPeriod"/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  <a:cs typeface="Bebas Neue Regular"/>
                <a:sym typeface="+mn-ea"/>
              </a:rPr>
              <a:t>新人做尝鲜组合，提升新人开单率</a:t>
            </a:r>
          </a:p>
          <a:p>
            <a:pPr marL="342900" indent="-342900" algn="l">
              <a:buAutoNum type="arabicPeriod"/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  <a:cs typeface="Bebas Neue Regular"/>
                <a:sym typeface="+mn-ea"/>
              </a:rPr>
              <a:t>老人做周期购续订折扣，提升续订率</a:t>
            </a:r>
          </a:p>
          <a:p>
            <a:pPr marL="342900" indent="-342900" algn="l">
              <a:buAutoNum type="arabicPeriod"/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  <a:cs typeface="Bebas Neue Regular"/>
                <a:sym typeface="+mn-ea"/>
              </a:rPr>
              <a:t>做固定活动，每天限量低折秒杀，引流到店，刺激小程序每日登录</a:t>
            </a:r>
          </a:p>
          <a:p>
            <a:pPr marL="342900" indent="-342900" algn="l">
              <a:buAutoNum type="arabicPeriod"/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  <a:cs typeface="Bebas Neue Regular"/>
                <a:sym typeface="+mn-ea"/>
              </a:rPr>
              <a:t>做会员身份卡，对应不同系列产品和人群，充值享折扣或券包或礼品</a:t>
            </a: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11533" y="0"/>
            <a:chExt cx="6981" cy="400"/>
          </a:xfrm>
        </p:grpSpPr>
        <p:sp>
          <p:nvSpPr>
            <p:cNvPr id="2" name="矩形 1"/>
            <p:cNvSpPr/>
            <p:nvPr/>
          </p:nvSpPr>
          <p:spPr>
            <a:xfrm>
              <a:off x="11533" y="0"/>
              <a:ext cx="3867" cy="400"/>
            </a:xfrm>
            <a:prstGeom prst="rect">
              <a:avLst/>
            </a:prstGeom>
            <a:solidFill>
              <a:srgbClr val="0441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5400" y="0"/>
              <a:ext cx="1824" cy="400"/>
            </a:xfrm>
            <a:prstGeom prst="rect">
              <a:avLst/>
            </a:prstGeom>
            <a:solidFill>
              <a:srgbClr val="AC8E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7224" y="0"/>
              <a:ext cx="1291" cy="400"/>
            </a:xfrm>
            <a:prstGeom prst="rect">
              <a:avLst/>
            </a:prstGeom>
            <a:solidFill>
              <a:srgbClr val="E5EA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矩形 9"/>
          <p:cNvSpPr/>
          <p:nvPr/>
        </p:nvSpPr>
        <p:spPr>
          <a:xfrm>
            <a:off x="209550" y="237490"/>
            <a:ext cx="11772900" cy="63823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0" name="图片 99"/>
          <p:cNvPicPr/>
          <p:nvPr/>
        </p:nvPicPr>
        <p:blipFill>
          <a:blip r:embed="rId8"/>
          <a:srcRect t="7045"/>
          <a:stretch>
            <a:fillRect/>
          </a:stretch>
        </p:blipFill>
        <p:spPr>
          <a:xfrm>
            <a:off x="276860" y="1753870"/>
            <a:ext cx="2471420" cy="3063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9"/>
          <a:srcRect l="14468"/>
          <a:stretch>
            <a:fillRect/>
          </a:stretch>
        </p:blipFill>
        <p:spPr>
          <a:xfrm>
            <a:off x="2813685" y="1754505"/>
            <a:ext cx="3931285" cy="30626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10"/>
          <a:stretch>
            <a:fillRect/>
          </a:stretch>
        </p:blipFill>
        <p:spPr>
          <a:xfrm>
            <a:off x="6807835" y="1488440"/>
            <a:ext cx="2496820" cy="33286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11"/>
          <a:stretch>
            <a:fillRect/>
          </a:stretch>
        </p:blipFill>
        <p:spPr>
          <a:xfrm>
            <a:off x="9385935" y="1488440"/>
            <a:ext cx="2496820" cy="33293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itle 6"/>
          <p:cNvSpPr txBox="1"/>
          <p:nvPr>
            <p:custDataLst>
              <p:tags r:id="rId2"/>
            </p:custDataLst>
          </p:nvPr>
        </p:nvSpPr>
        <p:spPr>
          <a:xfrm>
            <a:off x="682625" y="5049520"/>
            <a:ext cx="1510665" cy="61849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0000" tIns="46800" rIns="90000" bIns="468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57200" indent="-457200" algn="ctr">
              <a:lnSpc>
                <a:spcPct val="100000"/>
              </a:lnSpc>
              <a:buFont typeface="Arial" panose="020B0604020202020204" pitchFamily="34" charset="0"/>
            </a:pPr>
            <a:r>
              <a:rPr lang="zh-CN" altLang="en-US" sz="16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订奶经销商</a:t>
            </a:r>
          </a:p>
        </p:txBody>
      </p:sp>
      <p:sp>
        <p:nvSpPr>
          <p:cNvPr id="9" name="Title 6"/>
          <p:cNvSpPr txBox="1"/>
          <p:nvPr>
            <p:custDataLst>
              <p:tags r:id="rId3"/>
            </p:custDataLst>
          </p:nvPr>
        </p:nvSpPr>
        <p:spPr>
          <a:xfrm>
            <a:off x="4023995" y="5049520"/>
            <a:ext cx="1510665" cy="61849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0000" tIns="46800" rIns="90000" bIns="468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57200" indent="-457200" algn="ctr">
              <a:lnSpc>
                <a:spcPct val="100000"/>
              </a:lnSpc>
              <a:buFont typeface="Arial" panose="020B0604020202020204" pitchFamily="34" charset="0"/>
            </a:pPr>
            <a:r>
              <a:rPr lang="zh-CN" altLang="en-US" sz="16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直营门店</a:t>
            </a:r>
          </a:p>
          <a:p>
            <a:pPr marL="457200" indent="-457200" algn="ctr">
              <a:lnSpc>
                <a:spcPct val="100000"/>
              </a:lnSpc>
              <a:buFont typeface="Arial" panose="020B0604020202020204" pitchFamily="34" charset="0"/>
            </a:pPr>
            <a:r>
              <a:rPr lang="zh-CN" altLang="en-US" sz="16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一类带现烤</a:t>
            </a:r>
          </a:p>
        </p:txBody>
      </p:sp>
      <p:sp>
        <p:nvSpPr>
          <p:cNvPr id="12" name="Title 6"/>
          <p:cNvSpPr txBox="1"/>
          <p:nvPr>
            <p:custDataLst>
              <p:tags r:id="rId4"/>
            </p:custDataLst>
          </p:nvPr>
        </p:nvSpPr>
        <p:spPr>
          <a:xfrm>
            <a:off x="7300595" y="5049520"/>
            <a:ext cx="1510665" cy="61849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0000" tIns="46800" rIns="90000" bIns="468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57200" indent="-457200" algn="ctr">
              <a:lnSpc>
                <a:spcPct val="100000"/>
              </a:lnSpc>
              <a:buFont typeface="Arial" panose="020B0604020202020204" pitchFamily="34" charset="0"/>
            </a:pPr>
            <a:r>
              <a:rPr lang="zh-CN" altLang="en-US" sz="16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直营门店</a:t>
            </a:r>
          </a:p>
          <a:p>
            <a:pPr marL="457200" indent="-457200" algn="ctr">
              <a:lnSpc>
                <a:spcPct val="100000"/>
              </a:lnSpc>
              <a:buFont typeface="Arial" panose="020B0604020202020204" pitchFamily="34" charset="0"/>
            </a:pPr>
            <a:r>
              <a:rPr lang="zh-CN" altLang="en-US" sz="16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二类不带现烤</a:t>
            </a:r>
          </a:p>
        </p:txBody>
      </p:sp>
      <p:sp>
        <p:nvSpPr>
          <p:cNvPr id="13" name="Title 6"/>
          <p:cNvSpPr txBox="1"/>
          <p:nvPr>
            <p:custDataLst>
              <p:tags r:id="rId5"/>
            </p:custDataLst>
          </p:nvPr>
        </p:nvSpPr>
        <p:spPr>
          <a:xfrm>
            <a:off x="9878695" y="5049520"/>
            <a:ext cx="1510665" cy="61849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0000" tIns="46800" rIns="90000" bIns="468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57200" indent="-457200" algn="ctr">
              <a:lnSpc>
                <a:spcPct val="100000"/>
              </a:lnSpc>
              <a:buFont typeface="Arial" panose="020B0604020202020204" pitchFamily="34" charset="0"/>
            </a:pPr>
            <a:r>
              <a:rPr lang="zh-CN" altLang="en-US" sz="16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终端零售机器</a:t>
            </a:r>
          </a:p>
        </p:txBody>
      </p:sp>
      <p:sp>
        <p:nvSpPr>
          <p:cNvPr id="14" name="矩形 13"/>
          <p:cNvSpPr/>
          <p:nvPr/>
        </p:nvSpPr>
        <p:spPr>
          <a:xfrm>
            <a:off x="0" y="0"/>
            <a:ext cx="12192000" cy="1016000"/>
          </a:xfrm>
          <a:prstGeom prst="rect">
            <a:avLst/>
          </a:prstGeom>
          <a:solidFill>
            <a:srgbClr val="04414E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itle 6"/>
          <p:cNvSpPr txBox="1"/>
          <p:nvPr>
            <p:custDataLst>
              <p:tags r:id="rId6"/>
            </p:custDataLst>
          </p:nvPr>
        </p:nvSpPr>
        <p:spPr>
          <a:xfrm>
            <a:off x="3853815" y="150495"/>
            <a:ext cx="3787775" cy="71501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0000" tIns="46800" rIns="90000" bIns="468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zh-CN" altLang="en-US" sz="3200" b="1" spc="30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线下加粉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/>
          <p:nvPr>
            <p:custDataLst>
              <p:tags r:id="rId2"/>
            </p:custDataLst>
          </p:nvPr>
        </p:nvSpPr>
        <p:spPr>
          <a:xfrm>
            <a:off x="2095500" y="1718310"/>
            <a:ext cx="4648200" cy="216916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0000" tIns="46800" rIns="90000" bIns="468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加粉对店员无好处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吸粉的费用占用门店的营销费用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短时间内看不到对门店销售有明显带动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加了顾客之后，客服应答服务跟不上，伤害老顾客，影响生意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192000" cy="1016000"/>
          </a:xfrm>
          <a:prstGeom prst="rect">
            <a:avLst/>
          </a:prstGeom>
          <a:solidFill>
            <a:srgbClr val="04414E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itle 6"/>
          <p:cNvSpPr txBox="1"/>
          <p:nvPr>
            <p:custDataLst>
              <p:tags r:id="rId3"/>
            </p:custDataLst>
          </p:nvPr>
        </p:nvSpPr>
        <p:spPr>
          <a:xfrm>
            <a:off x="3853815" y="150495"/>
            <a:ext cx="3787775" cy="71501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0000" tIns="46800" rIns="90000" bIns="46800" anchor="ctr" anchorCtr="0">
            <a:normAutofit fontScale="9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zh-CN" altLang="en-US" sz="3200" b="1" spc="30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线下加粉</a:t>
            </a:r>
            <a:r>
              <a:rPr altLang="zh-CN" sz="3200" b="1" spc="30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sz="3200" b="1" spc="30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遭遇问题</a:t>
            </a:r>
          </a:p>
        </p:txBody>
      </p:sp>
      <p:sp>
        <p:nvSpPr>
          <p:cNvPr id="9" name="矩形 8"/>
          <p:cNvSpPr/>
          <p:nvPr/>
        </p:nvSpPr>
        <p:spPr>
          <a:xfrm>
            <a:off x="306705" y="1718310"/>
            <a:ext cx="1788795" cy="980440"/>
          </a:xfrm>
          <a:prstGeom prst="rect">
            <a:avLst/>
          </a:prstGeom>
          <a:solidFill>
            <a:srgbClr val="AC8E5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CN" altLang="en-US" sz="2400" b="1" dirty="0">
                <a:solidFill>
                  <a:schemeClr val="bg1"/>
                </a:solidFill>
                <a:latin typeface="+mn-ea"/>
                <a:cs typeface="Bebas Neue Regular"/>
                <a:sym typeface="+mn-ea"/>
              </a:rPr>
              <a:t>店员不配合</a:t>
            </a:r>
          </a:p>
          <a:p>
            <a:pPr algn="r"/>
            <a:r>
              <a:rPr lang="zh-CN" altLang="en-US" sz="2400" b="1" dirty="0">
                <a:solidFill>
                  <a:schemeClr val="bg1"/>
                </a:solidFill>
                <a:latin typeface="+mn-ea"/>
                <a:cs typeface="Bebas Neue Regular"/>
                <a:sym typeface="+mn-ea"/>
              </a:rPr>
              <a:t>忧虑点：</a:t>
            </a:r>
          </a:p>
        </p:txBody>
      </p:sp>
      <p:sp>
        <p:nvSpPr>
          <p:cNvPr id="5" name="Title 6"/>
          <p:cNvSpPr txBox="1"/>
          <p:nvPr>
            <p:custDataLst>
              <p:tags r:id="rId4"/>
            </p:custDataLst>
          </p:nvPr>
        </p:nvSpPr>
        <p:spPr>
          <a:xfrm>
            <a:off x="2104390" y="4030980"/>
            <a:ext cx="4648200" cy="223901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0000" tIns="46800" rIns="90000" bIns="468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zh-CN" altLang="en-US" sz="16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门店加粉激励：门店分层</a:t>
            </a:r>
            <a:r>
              <a:rPr altLang="zh-CN" sz="16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6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按比例排名，设立奖项奖励（不直接给加粉报酬，影响销售公司薪酬体系）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zh-CN" altLang="en-US" sz="16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加粉费用单独，提升客服应答和服务水准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zh-CN" altLang="en-US" sz="16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技术做门店下单锁客功能，后续门店成交或商城选店成交算</a:t>
            </a:r>
            <a:r>
              <a:rPr altLang="zh-CN" sz="16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GMV</a:t>
            </a:r>
          </a:p>
        </p:txBody>
      </p:sp>
      <p:sp>
        <p:nvSpPr>
          <p:cNvPr id="3" name="矩形 2"/>
          <p:cNvSpPr/>
          <p:nvPr/>
        </p:nvSpPr>
        <p:spPr>
          <a:xfrm>
            <a:off x="314325" y="4030980"/>
            <a:ext cx="1789430" cy="481965"/>
          </a:xfrm>
          <a:prstGeom prst="rect">
            <a:avLst/>
          </a:prstGeom>
          <a:solidFill>
            <a:srgbClr val="04414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n-ea"/>
                <a:cs typeface="Bebas Neue Regular"/>
                <a:sym typeface="+mn-ea"/>
              </a:rPr>
              <a:t>应对措施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9275" y="1718310"/>
            <a:ext cx="2553335" cy="455168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2145" y="1718310"/>
            <a:ext cx="2534920" cy="45726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6350" y="4638040"/>
            <a:ext cx="12186285" cy="22193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192000" cy="1016000"/>
          </a:xfrm>
          <a:prstGeom prst="rect">
            <a:avLst/>
          </a:prstGeom>
          <a:solidFill>
            <a:srgbClr val="04414E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itle 6"/>
          <p:cNvSpPr txBox="1"/>
          <p:nvPr>
            <p:custDataLst>
              <p:tags r:id="rId2"/>
            </p:custDataLst>
          </p:nvPr>
        </p:nvSpPr>
        <p:spPr>
          <a:xfrm>
            <a:off x="3853815" y="150495"/>
            <a:ext cx="3787775" cy="71501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0000" tIns="46800" rIns="90000" bIns="46800" anchor="ctr" anchorCtr="0">
            <a:normAutofit fontScale="9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zh-CN" altLang="en-US" sz="3200" b="1" spc="30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线下加粉</a:t>
            </a:r>
            <a:r>
              <a:rPr altLang="zh-CN" sz="3200" b="1" spc="30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sz="3200" b="1" spc="30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调整结果</a:t>
            </a:r>
          </a:p>
        </p:txBody>
      </p:sp>
      <p:sp>
        <p:nvSpPr>
          <p:cNvPr id="5" name="Title 6"/>
          <p:cNvSpPr txBox="1"/>
          <p:nvPr>
            <p:custDataLst>
              <p:tags r:id="rId3"/>
            </p:custDataLst>
          </p:nvPr>
        </p:nvSpPr>
        <p:spPr>
          <a:xfrm>
            <a:off x="1861820" y="1887855"/>
            <a:ext cx="8470265" cy="95694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0000" tIns="46800" rIns="90000" bIns="468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indent="0" algn="ctr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门店订单数</a:t>
            </a:r>
            <a:r>
              <a:rPr altLang="zh-CN" sz="24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24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到店下单频次</a:t>
            </a:r>
            <a:r>
              <a:rPr altLang="zh-CN" sz="24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  *  </a:t>
            </a:r>
            <a:r>
              <a:rPr lang="zh-CN" altLang="en-US" sz="24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新客户比例</a:t>
            </a:r>
            <a:r>
              <a:rPr altLang="zh-CN" sz="24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%  *  </a:t>
            </a:r>
            <a:r>
              <a:rPr lang="zh-CN" altLang="en-US" sz="24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意愿转化率</a:t>
            </a:r>
            <a:r>
              <a:rPr altLang="zh-CN" sz="24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%</a:t>
            </a:r>
          </a:p>
        </p:txBody>
      </p:sp>
      <p:sp>
        <p:nvSpPr>
          <p:cNvPr id="9" name="矩形 8"/>
          <p:cNvSpPr/>
          <p:nvPr/>
        </p:nvSpPr>
        <p:spPr>
          <a:xfrm>
            <a:off x="4519295" y="1438275"/>
            <a:ext cx="3155950" cy="574040"/>
          </a:xfrm>
          <a:prstGeom prst="rect">
            <a:avLst/>
          </a:prstGeom>
          <a:solidFill>
            <a:srgbClr val="AC8E5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n-ea"/>
                <a:cs typeface="Bebas Neue Regular"/>
                <a:sym typeface="+mn-ea"/>
              </a:rPr>
              <a:t>门店加粉公式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Bebas Neue Regular"/>
                <a:sym typeface="+mn-ea"/>
              </a:rPr>
              <a:t>1.0</a:t>
            </a:r>
          </a:p>
        </p:txBody>
      </p:sp>
      <p:graphicFrame>
        <p:nvGraphicFramePr>
          <p:cNvPr id="8" name="表格 7"/>
          <p:cNvGraphicFramePr/>
          <p:nvPr>
            <p:custDataLst>
              <p:tags r:id="rId4"/>
            </p:custDataLst>
          </p:nvPr>
        </p:nvGraphicFramePr>
        <p:xfrm>
          <a:off x="1860550" y="2937510"/>
          <a:ext cx="8471535" cy="1454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7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7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7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78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807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调整前加粉水平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调整后加粉水平</a:t>
                      </a:r>
                    </a:p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(订单数/3*50%*15%）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C8E5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加粉冲刺</a:t>
                      </a:r>
                    </a:p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(订单数/3*50%*30%）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998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最佳加分预估</a:t>
                      </a:r>
                    </a:p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(订单数/3*50%*50%）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41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900</a:t>
                      </a:r>
                      <a:r>
                        <a:rPr lang="zh-CN" altLang="en-US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人</a:t>
                      </a:r>
                      <a:r>
                        <a:rPr lang="en-US" alt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/</a:t>
                      </a:r>
                      <a:r>
                        <a:rPr lang="zh-CN" altLang="en-US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月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3250</a:t>
                      </a: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人</a:t>
                      </a:r>
                      <a:r>
                        <a:rPr lang="en-US" altLang="zh-CN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/</a:t>
                      </a: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月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C8E5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6500</a:t>
                      </a: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人</a:t>
                      </a:r>
                      <a:r>
                        <a:rPr lang="en-US" altLang="zh-CN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/</a:t>
                      </a: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月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998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10833</a:t>
                      </a: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人</a:t>
                      </a:r>
                      <a:r>
                        <a:rPr lang="en-US" altLang="zh-CN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/</a:t>
                      </a: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月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41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Title 6"/>
          <p:cNvSpPr txBox="1"/>
          <p:nvPr>
            <p:custDataLst>
              <p:tags r:id="rId5"/>
            </p:custDataLst>
          </p:nvPr>
        </p:nvSpPr>
        <p:spPr>
          <a:xfrm>
            <a:off x="4223385" y="4989830"/>
            <a:ext cx="6013450" cy="160655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0000" tIns="46800" rIns="90000" bIns="46800" anchor="t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zh-CN" altLang="en-US" sz="16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旅游区（外地人为主，不愿加粉）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zh-CN" altLang="en-US" sz="16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大学区域（学生愿意被小便宜吸引加粉）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zh-CN" altLang="en-US" sz="16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非大型居民区（老客占比大，加粉有瓶颈）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zh-CN" altLang="en-US" sz="16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纯商务区（加粉难，成本比较高）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</a:pPr>
            <a:endParaRPr lang="zh-CN" altLang="en-US" sz="1600" spc="50">
              <a:ln w="3175">
                <a:noFill/>
                <a:prstDash val="dash"/>
              </a:ln>
              <a:solidFill>
                <a:srgbClr val="04414E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903730" y="4989830"/>
            <a:ext cx="2142490" cy="1607185"/>
          </a:xfrm>
          <a:prstGeom prst="rect">
            <a:avLst/>
          </a:prstGeom>
          <a:solidFill>
            <a:srgbClr val="04414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+mn-ea"/>
                <a:cs typeface="Bebas Neue Regular"/>
                <a:sym typeface="+mn-ea"/>
              </a:rPr>
              <a:t>影响门店加粉</a:t>
            </a:r>
          </a:p>
          <a:p>
            <a:pPr algn="ctr"/>
            <a:r>
              <a:rPr lang="zh-CN" altLang="en-US" sz="2600" b="1" dirty="0">
                <a:solidFill>
                  <a:schemeClr val="bg1"/>
                </a:solidFill>
                <a:latin typeface="+mn-ea"/>
                <a:cs typeface="Bebas Neue Regular"/>
                <a:sym typeface="+mn-ea"/>
              </a:rPr>
              <a:t>地理因素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512175" y="4392295"/>
            <a:ext cx="181991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>
                <a:solidFill>
                  <a:schemeClr val="tx1">
                    <a:lumMod val="50000"/>
                    <a:lumOff val="50000"/>
                  </a:schemeClr>
                </a:solidFill>
              </a:rPr>
              <a:t>* </a:t>
            </a: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门店数量</a:t>
            </a:r>
            <a:r>
              <a:rPr lang="en-US" altLang="zh-CN" sz="1000">
                <a:solidFill>
                  <a:schemeClr val="tx1">
                    <a:lumMod val="50000"/>
                    <a:lumOff val="50000"/>
                  </a:schemeClr>
                </a:solidFill>
              </a:rPr>
              <a:t>61</a:t>
            </a: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，月订单量</a:t>
            </a:r>
            <a:r>
              <a:rPr lang="en-US" altLang="zh-CN" sz="100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万</a:t>
            </a: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1016000"/>
          </a:xfrm>
          <a:prstGeom prst="rect">
            <a:avLst/>
          </a:prstGeom>
          <a:solidFill>
            <a:srgbClr val="04414E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itle 6"/>
          <p:cNvSpPr txBox="1"/>
          <p:nvPr>
            <p:custDataLst>
              <p:tags r:id="rId2"/>
            </p:custDataLst>
          </p:nvPr>
        </p:nvSpPr>
        <p:spPr>
          <a:xfrm>
            <a:off x="3853815" y="150495"/>
            <a:ext cx="3787775" cy="71501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0000" tIns="46800" rIns="90000" bIns="46800" anchor="ctr" anchorCtr="0">
            <a:normAutofit fontScale="9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zh-CN" altLang="en-US" sz="3200" b="1" spc="30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会员运营</a:t>
            </a:r>
            <a:r>
              <a:rPr altLang="zh-CN" sz="3200" b="1" spc="30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sz="3200" b="1" spc="30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遭遇问题</a:t>
            </a:r>
          </a:p>
        </p:txBody>
      </p:sp>
      <p:sp>
        <p:nvSpPr>
          <p:cNvPr id="4" name="Title 6"/>
          <p:cNvSpPr txBox="1"/>
          <p:nvPr>
            <p:custDataLst>
              <p:tags r:id="rId3"/>
            </p:custDataLst>
          </p:nvPr>
        </p:nvSpPr>
        <p:spPr>
          <a:xfrm>
            <a:off x="3343910" y="1697990"/>
            <a:ext cx="7016750" cy="206883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0000" tIns="46800" rIns="90000" bIns="468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zh-CN" altLang="en-US" sz="18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品牌力强，前期粉丝的老会员占比大，无法直观体现私域价值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altLang="zh-CN" sz="18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8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周期购流失</a:t>
            </a:r>
            <a:r>
              <a:rPr altLang="zh-CN" sz="18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8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的顾客，已不愿意加粉，无法直观得出脱粉原因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zh-CN" altLang="en-US" sz="18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营销功能缺失、营销活动很单一（头</a:t>
            </a:r>
            <a:r>
              <a:rPr altLang="zh-CN" sz="18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800" spc="5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个月只能做订奶送奶）</a:t>
            </a:r>
          </a:p>
        </p:txBody>
      </p:sp>
      <p:sp>
        <p:nvSpPr>
          <p:cNvPr id="9" name="矩形 8"/>
          <p:cNvSpPr/>
          <p:nvPr/>
        </p:nvSpPr>
        <p:spPr>
          <a:xfrm>
            <a:off x="1555115" y="1697990"/>
            <a:ext cx="1788795" cy="980440"/>
          </a:xfrm>
          <a:prstGeom prst="rect">
            <a:avLst/>
          </a:prstGeom>
          <a:solidFill>
            <a:srgbClr val="AC8E5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n-ea"/>
                <a:cs typeface="Bebas Neue Regular"/>
                <a:sym typeface="+mn-ea"/>
              </a:rPr>
              <a:t>核心问题</a:t>
            </a:r>
          </a:p>
        </p:txBody>
      </p:sp>
      <p:sp>
        <p:nvSpPr>
          <p:cNvPr id="5" name="矩形 4"/>
          <p:cNvSpPr/>
          <p:nvPr/>
        </p:nvSpPr>
        <p:spPr>
          <a:xfrm>
            <a:off x="1555115" y="4102100"/>
            <a:ext cx="1788795" cy="980440"/>
          </a:xfrm>
          <a:prstGeom prst="rect">
            <a:avLst/>
          </a:prstGeom>
          <a:solidFill>
            <a:srgbClr val="04414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n-ea"/>
                <a:cs typeface="Bebas Neue Regular"/>
                <a:sym typeface="+mn-ea"/>
              </a:rPr>
              <a:t>应对措施</a:t>
            </a:r>
          </a:p>
        </p:txBody>
      </p:sp>
      <p:sp>
        <p:nvSpPr>
          <p:cNvPr id="7" name="Title 6"/>
          <p:cNvSpPr txBox="1"/>
          <p:nvPr>
            <p:custDataLst>
              <p:tags r:id="rId4"/>
            </p:custDataLst>
          </p:nvPr>
        </p:nvSpPr>
        <p:spPr>
          <a:xfrm>
            <a:off x="3343910" y="4102100"/>
            <a:ext cx="7016750" cy="206883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0000" tIns="46800" rIns="90000" bIns="468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zh-CN" altLang="en-US" sz="18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老会员服务好，做高活跃度，转</a:t>
            </a:r>
            <a:r>
              <a:rPr altLang="zh-CN" sz="18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KOC</a:t>
            </a:r>
            <a:r>
              <a:rPr lang="zh-CN" altLang="en-US" sz="18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、转裂变等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zh-CN" altLang="en-US" sz="18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私域承担</a:t>
            </a:r>
            <a:r>
              <a:rPr altLang="zh-CN" sz="18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8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经销商监督</a:t>
            </a:r>
            <a:r>
              <a:rPr altLang="zh-CN" sz="18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&amp;</a:t>
            </a:r>
            <a:r>
              <a:rPr lang="zh-CN" altLang="en-US" sz="18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售后</a:t>
            </a:r>
            <a:r>
              <a:rPr altLang="zh-CN" sz="18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8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工作，收集上报，天友出台规则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zh-CN" altLang="en-US" sz="18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用市场活动弥补营销活动的缺失，比如：牧场工厂参观、线下亲子活动、门店新品体验、马拉松裂变打卡、微信</a:t>
            </a:r>
            <a:r>
              <a:rPr altLang="zh-CN" sz="18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800" spc="50">
                <a:ln w="3175">
                  <a:noFill/>
                  <a:prstDash val="dash"/>
                </a:ln>
                <a:solidFill>
                  <a:srgbClr val="04414E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公众号双重送礼等</a:t>
            </a: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372_8*a*1"/>
  <p:tag name="KSO_WM_TEMPLATE_CATEGORY" val="custom"/>
  <p:tag name="KSO_WM_TEMPLATE_INDEX" val="20202372"/>
  <p:tag name="KSO_WM_UNIT_LAYERLEVEL" val="1"/>
  <p:tag name="KSO_WM_TAG_VERSION" val="1.0"/>
  <p:tag name="KSO_WM_BEAUTIFY_FLAG" val="#wm#"/>
  <p:tag name="KSO_WM_UNIT_ISNUMDGMTITLE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此处添加正文，文字是您思想的提炼，为了演示发布的良好效果，请言简意赅的阐述您的观点。"/>
  <p:tag name="KSO_WM_UNIT_NOCLEAR" val="0"/>
  <p:tag name="KSO_WM_UNIT_VALUE" val="14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2372_8*f*1"/>
  <p:tag name="KSO_WM_TEMPLATE_CATEGORY" val="custom"/>
  <p:tag name="KSO_WM_TEMPLATE_INDEX" val="20202372"/>
  <p:tag name="KSO_WM_UNIT_LAYERLEVEL" val="1"/>
  <p:tag name="KSO_WM_TAG_VERSION" val="1.0"/>
  <p:tag name="KSO_WM_BEAUTIFY_FLAG" val="#wm#"/>
  <p:tag name="KSO_WM_UNIT_SUBTYPE" val="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372_8*a*1"/>
  <p:tag name="KSO_WM_TEMPLATE_CATEGORY" val="custom"/>
  <p:tag name="KSO_WM_TEMPLATE_INDEX" val="20202372"/>
  <p:tag name="KSO_WM_UNIT_LAYERLEVEL" val="1"/>
  <p:tag name="KSO_WM_TAG_VERSION" val="1.0"/>
  <p:tag name="KSO_WM_BEAUTIFY_FLAG" val="#wm#"/>
  <p:tag name="KSO_WM_UNIT_ISNUMDGMTITLE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372_8*a*1"/>
  <p:tag name="KSO_WM_TEMPLATE_CATEGORY" val="custom"/>
  <p:tag name="KSO_WM_TEMPLATE_INDEX" val="20202372"/>
  <p:tag name="KSO_WM_UNIT_LAYERLEVEL" val="1"/>
  <p:tag name="KSO_WM_TAG_VERSION" val="1.0"/>
  <p:tag name="KSO_WM_BEAUTIFY_FLAG" val="#wm#"/>
  <p:tag name="KSO_WM_UNIT_ISNUMDGMTITLE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72_15"/>
  <p:tag name="KSO_WM_TEMPLATE_SUBCATEGORY" val="0"/>
  <p:tag name="KSO_WM_TEMPLATE_MASTER_TYPE" val="1"/>
  <p:tag name="KSO_WM_TEMPLATE_COLOR_TYPE" val="1"/>
  <p:tag name="KSO_WM_SLIDE_ITEM_CNT" val="0"/>
  <p:tag name="KSO_WM_SLIDE_INDEX" val="15"/>
  <p:tag name="KSO_WM_TAG_VERSION" val="1.0"/>
  <p:tag name="KSO_WM_BEAUTIFY_FLAG" val="#wm#"/>
  <p:tag name="KSO_WM_TEMPLATE_CATEGORY" val="custom"/>
  <p:tag name="KSO_WM_TEMPLATE_INDEX" val="20202372"/>
  <p:tag name="KSO_WM_SLIDE_TYPE" val="endPage"/>
  <p:tag name="KSO_WM_SLIDE_SUBTYPE" val="pureTxt"/>
  <p:tag name="KSO_WM_SLIDE_LAYOUT" val="a_b"/>
  <p:tag name="KSO_WM_SLIDE_LAYOUT_CNT" val="1_1"/>
  <p:tag name="KSO_WM_SPECIAL_SOURCE" val="bdnull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372_15*a*1"/>
  <p:tag name="KSO_WM_TEMPLATE_CATEGORY" val="custom"/>
  <p:tag name="KSO_WM_TEMPLATE_INDEX" val="20202372"/>
  <p:tag name="KSO_WM_UNIT_LAYERLEVEL" val="1"/>
  <p:tag name="KSO_WM_TAG_VERSION" val="1.0"/>
  <p:tag name="KSO_WM_BEAUTIFY_FLAG" val="#wm#"/>
  <p:tag name="KSO_WM_UNIT_ISCONTENTSTITLE" val="0"/>
  <p:tag name="KSO_WM_UNIT_NOCLEAR" val="1"/>
  <p:tag name="KSO_WM_UNIT_TYPE" val="a"/>
  <p:tag name="KSO_WM_UNIT_INDEX" val="1"/>
  <p:tag name="KSO_WM_UNIT_PRESET_TEXT" val="THANKS"/>
  <p:tag name="KSO_WM_UNIT_ISNUMDGMTITLE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372_15*b*1"/>
  <p:tag name="KSO_WM_TEMPLATE_CATEGORY" val="custom"/>
  <p:tag name="KSO_WM_TEMPLATE_INDEX" val="20202372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19"/>
  <p:tag name="KSO_WM_UNIT_TYPE" val="b"/>
  <p:tag name="KSO_WM_UNIT_INDEX" val="1"/>
  <p:tag name="KSO_WM_UNIT_PRESET_TEXT" val="单击此处添加副标题"/>
  <p:tag name="KSO_WM_UNIT_ISNUMDGMTITLE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372_8*a*1"/>
  <p:tag name="KSO_WM_TEMPLATE_CATEGORY" val="custom"/>
  <p:tag name="KSO_WM_TEMPLATE_INDEX" val="20202372"/>
  <p:tag name="KSO_WM_UNIT_LAYERLEVEL" val="1"/>
  <p:tag name="KSO_WM_TAG_VERSION" val="1.0"/>
  <p:tag name="KSO_WM_BEAUTIFY_FLAG" val="#wm#"/>
  <p:tag name="KSO_WM_UNIT_ISNUMDGMTITLE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此处添加正文，文字是您思想的提炼，为了演示发布的良好效果，请言简意赅的阐述您的观点。"/>
  <p:tag name="KSO_WM_UNIT_NOCLEAR" val="0"/>
  <p:tag name="KSO_WM_UNIT_VALUE" val="14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2372_8*f*1"/>
  <p:tag name="KSO_WM_TEMPLATE_CATEGORY" val="custom"/>
  <p:tag name="KSO_WM_TEMPLATE_INDEX" val="20202372"/>
  <p:tag name="KSO_WM_UNIT_LAYERLEVEL" val="1"/>
  <p:tag name="KSO_WM_TAG_VERSION" val="1.0"/>
  <p:tag name="KSO_WM_BEAUTIFY_FLAG" val="#wm#"/>
  <p:tag name="KSO_WM_UNIT_SUBTYPE" val="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此处添加正文，文字是您思想的提炼，为了演示发布的良好效果，请言简意赅的阐述您的观点。"/>
  <p:tag name="KSO_WM_UNIT_NOCLEAR" val="0"/>
  <p:tag name="KSO_WM_UNIT_VALUE" val="14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2372_8*f*1"/>
  <p:tag name="KSO_WM_TEMPLATE_CATEGORY" val="custom"/>
  <p:tag name="KSO_WM_TEMPLATE_INDEX" val="20202372"/>
  <p:tag name="KSO_WM_UNIT_LAYERLEVEL" val="1"/>
  <p:tag name="KSO_WM_TAG_VERSION" val="1.0"/>
  <p:tag name="KSO_WM_BEAUTIFY_FLAG" val="#wm#"/>
  <p:tag name="KSO_WM_UNIT_SUBTYPE" val="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此处添加正文，文字是您思想的提炼，为了演示发布的良好效果，请言简意赅的阐述您的观点。"/>
  <p:tag name="KSO_WM_UNIT_NOCLEAR" val="0"/>
  <p:tag name="KSO_WM_UNIT_VALUE" val="14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2372_8*f*1"/>
  <p:tag name="KSO_WM_TEMPLATE_CATEGORY" val="custom"/>
  <p:tag name="KSO_WM_TEMPLATE_INDEX" val="20202372"/>
  <p:tag name="KSO_WM_UNIT_LAYERLEVEL" val="1"/>
  <p:tag name="KSO_WM_TAG_VERSION" val="1.0"/>
  <p:tag name="KSO_WM_BEAUTIFY_FLAG" val="#wm#"/>
  <p:tag name="KSO_WM_UNIT_SUBTYPE" val="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372_8*a*1"/>
  <p:tag name="KSO_WM_TEMPLATE_CATEGORY" val="custom"/>
  <p:tag name="KSO_WM_TEMPLATE_INDEX" val="20202372"/>
  <p:tag name="KSO_WM_UNIT_LAYERLEVEL" val="1"/>
  <p:tag name="KSO_WM_TAG_VERSION" val="1.0"/>
  <p:tag name="KSO_WM_BEAUTIFY_FLAG" val="#wm#"/>
  <p:tag name="KSO_WM_UNIT_ISNUMDGMTITLE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此处添加正文，文字是您思想的提炼，为了演示发布的良好效果，请言简意赅的阐述您的观点。"/>
  <p:tag name="KSO_WM_UNIT_NOCLEAR" val="0"/>
  <p:tag name="KSO_WM_UNIT_VALUE" val="14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2372_8*f*1"/>
  <p:tag name="KSO_WM_TEMPLATE_CATEGORY" val="custom"/>
  <p:tag name="KSO_WM_TEMPLATE_INDEX" val="20202372"/>
  <p:tag name="KSO_WM_UNIT_LAYERLEVEL" val="1"/>
  <p:tag name="KSO_WM_TAG_VERSION" val="1.0"/>
  <p:tag name="KSO_WM_BEAUTIFY_FLAG" val="#wm#"/>
  <p:tag name="KSO_WM_UNIT_SUBTYPE" val="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此处添加正文，文字是您思想的提炼，为了演示发布的良好效果，请言简意赅的阐述您的观点。"/>
  <p:tag name="KSO_WM_UNIT_NOCLEAR" val="0"/>
  <p:tag name="KSO_WM_UNIT_VALUE" val="14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2372_8*f*1"/>
  <p:tag name="KSO_WM_TEMPLATE_CATEGORY" val="custom"/>
  <p:tag name="KSO_WM_TEMPLATE_INDEX" val="20202372"/>
  <p:tag name="KSO_WM_UNIT_LAYERLEVEL" val="1"/>
  <p:tag name="KSO_WM_TAG_VERSION" val="1.0"/>
  <p:tag name="KSO_WM_BEAUTIFY_FLAG" val="#wm#"/>
  <p:tag name="KSO_WM_UNIT_SUBTYPE" val="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372_8*a*1"/>
  <p:tag name="KSO_WM_TEMPLATE_CATEGORY" val="custom"/>
  <p:tag name="KSO_WM_TEMPLATE_INDEX" val="20202372"/>
  <p:tag name="KSO_WM_UNIT_LAYERLEVEL" val="1"/>
  <p:tag name="KSO_WM_TAG_VERSION" val="1.0"/>
  <p:tag name="KSO_WM_BEAUTIFY_FLAG" val="#wm#"/>
  <p:tag name="KSO_WM_UNIT_ISNUMDGMTITLE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72_15"/>
  <p:tag name="KSO_WM_TEMPLATE_SUBCATEGORY" val="0"/>
  <p:tag name="KSO_WM_TEMPLATE_MASTER_TYPE" val="1"/>
  <p:tag name="KSO_WM_TEMPLATE_COLOR_TYPE" val="1"/>
  <p:tag name="KSO_WM_SLIDE_ITEM_CNT" val="0"/>
  <p:tag name="KSO_WM_SLIDE_INDEX" val="15"/>
  <p:tag name="KSO_WM_TAG_VERSION" val="1.0"/>
  <p:tag name="KSO_WM_BEAUTIFY_FLAG" val="#wm#"/>
  <p:tag name="KSO_WM_TEMPLATE_CATEGORY" val="custom"/>
  <p:tag name="KSO_WM_TEMPLATE_INDEX" val="20202372"/>
  <p:tag name="KSO_WM_SLIDE_TYPE" val="endPage"/>
  <p:tag name="KSO_WM_SLIDE_SUBTYPE" val="pureTxt"/>
  <p:tag name="KSO_WM_SLIDE_LAYOUT" val="a_b"/>
  <p:tag name="KSO_WM_SLIDE_LAYOUT_CNT" val="1_1"/>
  <p:tag name="KSO_WM_SPECIAL_SOURCE" val="bdnul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此处添加正文，文字是您思想的提炼，为了演示发布的良好效果，请言简意赅的阐述您的观点。"/>
  <p:tag name="KSO_WM_UNIT_NOCLEAR" val="0"/>
  <p:tag name="KSO_WM_UNIT_VALUE" val="14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2372_8*f*1"/>
  <p:tag name="KSO_WM_TEMPLATE_CATEGORY" val="custom"/>
  <p:tag name="KSO_WM_TEMPLATE_INDEX" val="20202372"/>
  <p:tag name="KSO_WM_UNIT_LAYERLEVEL" val="1"/>
  <p:tag name="KSO_WM_TAG_VERSION" val="1.0"/>
  <p:tag name="KSO_WM_BEAUTIFY_FLAG" val="#wm#"/>
  <p:tag name="KSO_WM_UNIT_SUBTYPE" val="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此处添加正文，文字是您思想的提炼，为了演示发布的良好效果，请言简意赅的阐述您的观点。"/>
  <p:tag name="KSO_WM_UNIT_NOCLEAR" val="0"/>
  <p:tag name="KSO_WM_UNIT_VALUE" val="14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2372_8*f*1"/>
  <p:tag name="KSO_WM_TEMPLATE_CATEGORY" val="custom"/>
  <p:tag name="KSO_WM_TEMPLATE_INDEX" val="20202372"/>
  <p:tag name="KSO_WM_UNIT_LAYERLEVEL" val="1"/>
  <p:tag name="KSO_WM_TAG_VERSION" val="1.0"/>
  <p:tag name="KSO_WM_BEAUTIFY_FLAG" val="#wm#"/>
  <p:tag name="KSO_WM_UNIT_SUBTYPE" val="a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此处添加正文，文字是您思想的提炼，为了演示发布的良好效果，请言简意赅的阐述您的观点。"/>
  <p:tag name="KSO_WM_UNIT_NOCLEAR" val="0"/>
  <p:tag name="KSO_WM_UNIT_VALUE" val="14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2372_8*f*1"/>
  <p:tag name="KSO_WM_TEMPLATE_CATEGORY" val="custom"/>
  <p:tag name="KSO_WM_TEMPLATE_INDEX" val="20202372"/>
  <p:tag name="KSO_WM_UNIT_LAYERLEVEL" val="1"/>
  <p:tag name="KSO_WM_TAG_VERSION" val="1.0"/>
  <p:tag name="KSO_WM_BEAUTIFY_FLAG" val="#wm#"/>
  <p:tag name="KSO_WM_UNIT_SUBTYPE" val="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此处添加正文，文字是您思想的提炼，为了演示发布的良好效果，请言简意赅的阐述您的观点。"/>
  <p:tag name="KSO_WM_UNIT_NOCLEAR" val="0"/>
  <p:tag name="KSO_WM_UNIT_VALUE" val="14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2372_8*f*1"/>
  <p:tag name="KSO_WM_TEMPLATE_CATEGORY" val="custom"/>
  <p:tag name="KSO_WM_TEMPLATE_INDEX" val="20202372"/>
  <p:tag name="KSO_WM_UNIT_LAYERLEVEL" val="1"/>
  <p:tag name="KSO_WM_TAG_VERSION" val="1.0"/>
  <p:tag name="KSO_WM_BEAUTIFY_FLAG" val="#wm#"/>
  <p:tag name="KSO_WM_UNIT_SUBTYPE" val="a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372_8*a*1"/>
  <p:tag name="KSO_WM_TEMPLATE_CATEGORY" val="custom"/>
  <p:tag name="KSO_WM_TEMPLATE_INDEX" val="20202372"/>
  <p:tag name="KSO_WM_UNIT_LAYERLEVEL" val="1"/>
  <p:tag name="KSO_WM_TAG_VERSION" val="1.0"/>
  <p:tag name="KSO_WM_BEAUTIFY_FLAG" val="#wm#"/>
  <p:tag name="KSO_WM_UNIT_ISNUMDGMTITLE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此处添加正文，文字是您思想的提炼，为了演示发布的良好效果，请言简意赅的阐述您的观点。"/>
  <p:tag name="KSO_WM_UNIT_NOCLEAR" val="0"/>
  <p:tag name="KSO_WM_UNIT_VALUE" val="14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2372_8*f*1"/>
  <p:tag name="KSO_WM_TEMPLATE_CATEGORY" val="custom"/>
  <p:tag name="KSO_WM_TEMPLATE_INDEX" val="20202372"/>
  <p:tag name="KSO_WM_UNIT_LAYERLEVEL" val="1"/>
  <p:tag name="KSO_WM_TAG_VERSION" val="1.0"/>
  <p:tag name="KSO_WM_BEAUTIFY_FLAG" val="#wm#"/>
  <p:tag name="KSO_WM_UNIT_SUBTYPE" val="a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372_8*a*1"/>
  <p:tag name="KSO_WM_TEMPLATE_CATEGORY" val="custom"/>
  <p:tag name="KSO_WM_TEMPLATE_INDEX" val="20202372"/>
  <p:tag name="KSO_WM_UNIT_LAYERLEVEL" val="1"/>
  <p:tag name="KSO_WM_TAG_VERSION" val="1.0"/>
  <p:tag name="KSO_WM_BEAUTIFY_FLAG" val="#wm#"/>
  <p:tag name="KSO_WM_UNIT_ISNUMDGMTITLE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此处添加正文，文字是您思想的提炼，为了演示发布的良好效果，请言简意赅的阐述您的观点。"/>
  <p:tag name="KSO_WM_UNIT_NOCLEAR" val="0"/>
  <p:tag name="KSO_WM_UNIT_VALUE" val="14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2372_8*f*1"/>
  <p:tag name="KSO_WM_TEMPLATE_CATEGORY" val="custom"/>
  <p:tag name="KSO_WM_TEMPLATE_INDEX" val="20202372"/>
  <p:tag name="KSO_WM_UNIT_LAYERLEVEL" val="1"/>
  <p:tag name="KSO_WM_TAG_VERSION" val="1.0"/>
  <p:tag name="KSO_WM_BEAUTIFY_FLAG" val="#wm#"/>
  <p:tag name="KSO_WM_UNIT_SUBTYPE" val="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372_8*a*1"/>
  <p:tag name="KSO_WM_TEMPLATE_CATEGORY" val="custom"/>
  <p:tag name="KSO_WM_TEMPLATE_INDEX" val="20202372"/>
  <p:tag name="KSO_WM_UNIT_LAYERLEVEL" val="1"/>
  <p:tag name="KSO_WM_TAG_VERSION" val="1.0"/>
  <p:tag name="KSO_WM_BEAUTIFY_FLAG" val="#wm#"/>
  <p:tag name="KSO_WM_UNIT_ISNUMDGMTITLE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此处添加正文，文字是您思想的提炼，为了演示发布的良好效果，请言简意赅的阐述您的观点。"/>
  <p:tag name="KSO_WM_UNIT_NOCLEAR" val="0"/>
  <p:tag name="KSO_WM_UNIT_VALUE" val="14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2372_8*f*1"/>
  <p:tag name="KSO_WM_TEMPLATE_CATEGORY" val="custom"/>
  <p:tag name="KSO_WM_TEMPLATE_INDEX" val="20202372"/>
  <p:tag name="KSO_WM_UNIT_LAYERLEVEL" val="1"/>
  <p:tag name="KSO_WM_TAG_VERSION" val="1.0"/>
  <p:tag name="KSO_WM_BEAUTIFY_FLAG" val="#wm#"/>
  <p:tag name="KSO_WM_UNIT_SUBTYPE" val="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3f2bed4-cdec-437e-8d66-e3a7edde2386}"/>
  <p:tag name="TABLE_ENDDRAG_ORIGIN_RECT" val="667*114"/>
  <p:tag name="TABLE_ENDDRAG_RECT" val="119*225*667*1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此处添加正文，文字是您思想的提炼，为了演示发布的良好效果，请言简意赅的阐述您的观点。"/>
  <p:tag name="KSO_WM_UNIT_NOCLEAR" val="0"/>
  <p:tag name="KSO_WM_UNIT_VALUE" val="14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2372_8*f*1"/>
  <p:tag name="KSO_WM_TEMPLATE_CATEGORY" val="custom"/>
  <p:tag name="KSO_WM_TEMPLATE_INDEX" val="20202372"/>
  <p:tag name="KSO_WM_UNIT_LAYERLEVEL" val="1"/>
  <p:tag name="KSO_WM_TAG_VERSION" val="1.0"/>
  <p:tag name="KSO_WM_BEAUTIFY_FLAG" val="#wm#"/>
  <p:tag name="KSO_WM_UNIT_SUBTYPE" val="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372_8*a*1"/>
  <p:tag name="KSO_WM_TEMPLATE_CATEGORY" val="custom"/>
  <p:tag name="KSO_WM_TEMPLATE_INDEX" val="20202372"/>
  <p:tag name="KSO_WM_UNIT_LAYERLEVEL" val="1"/>
  <p:tag name="KSO_WM_TAG_VERSION" val="1.0"/>
  <p:tag name="KSO_WM_BEAUTIFY_FLAG" val="#wm#"/>
  <p:tag name="KSO_WM_UNIT_ISNUMDGMTITLE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此处添加正文，文字是您思想的提炼，为了演示发布的良好效果，请言简意赅的阐述您的观点。"/>
  <p:tag name="KSO_WM_UNIT_NOCLEAR" val="0"/>
  <p:tag name="KSO_WM_UNIT_VALUE" val="14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2372_8*f*1"/>
  <p:tag name="KSO_WM_TEMPLATE_CATEGORY" val="custom"/>
  <p:tag name="KSO_WM_TEMPLATE_INDEX" val="20202372"/>
  <p:tag name="KSO_WM_UNIT_LAYERLEVEL" val="1"/>
  <p:tag name="KSO_WM_TAG_VERSION" val="1.0"/>
  <p:tag name="KSO_WM_BEAUTIFY_FLAG" val="#wm#"/>
  <p:tag name="KSO_WM_UNIT_SUBTYPE" val="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此处添加正文，文字是您思想的提炼，为了演示发布的良好效果，请言简意赅的阐述您的观点。"/>
  <p:tag name="KSO_WM_UNIT_NOCLEAR" val="0"/>
  <p:tag name="KSO_WM_UNIT_VALUE" val="14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2372_8*f*1"/>
  <p:tag name="KSO_WM_TEMPLATE_CATEGORY" val="custom"/>
  <p:tag name="KSO_WM_TEMPLATE_INDEX" val="20202372"/>
  <p:tag name="KSO_WM_UNIT_LAYERLEVEL" val="1"/>
  <p:tag name="KSO_WM_TAG_VERSION" val="1.0"/>
  <p:tag name="KSO_WM_BEAUTIFY_FLAG" val="#wm#"/>
  <p:tag name="KSO_WM_UNIT_SUBTYPE" val="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372_8*a*1"/>
  <p:tag name="KSO_WM_TEMPLATE_CATEGORY" val="custom"/>
  <p:tag name="KSO_WM_TEMPLATE_INDEX" val="20202372"/>
  <p:tag name="KSO_WM_UNIT_LAYERLEVEL" val="1"/>
  <p:tag name="KSO_WM_TAG_VERSION" val="1.0"/>
  <p:tag name="KSO_WM_BEAUTIFY_FLAG" val="#wm#"/>
  <p:tag name="KSO_WM_UNIT_ISNUMDGMTITLE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383b5ba-879e-414a-9dcb-e72d82398093}"/>
  <p:tag name="TABLE_ENDDRAG_ORIGIN_RECT" val="420*164"/>
  <p:tag name="TABLE_ENDDRAG_RECT" val="408*173*420*164"/>
  <p:tag name="TABLE_EMPHASIZE_COLOR" val="16043430"/>
  <p:tag name="TABLE_SKINIDX" val="0"/>
  <p:tag name="TABLE_COLORIDX" val="8"/>
  <p:tag name="TABLE_COLOR_RGB" val="0x000000*0xFFFFFF*0x212121*0xFFFFFF*0xf4cda6*0xb1dce3*0xc2ebc9*0xdccee7*0xf4e8d0*0xf4a9a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1168</Words>
  <Application>Microsoft Office PowerPoint</Application>
  <PresentationFormat>宽屏</PresentationFormat>
  <Paragraphs>130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19" baseType="lpstr">
      <vt:lpstr>微软雅黑</vt:lpstr>
      <vt:lpstr>Arial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Liang</cp:lastModifiedBy>
  <cp:revision>159</cp:revision>
  <dcterms:created xsi:type="dcterms:W3CDTF">2019-06-19T02:08:00Z</dcterms:created>
  <dcterms:modified xsi:type="dcterms:W3CDTF">2022-02-11T06:09:08Z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2052-11.1.0.11294</vt:lpwstr>
  </property>
  <property fmtid="{D5CDD505-2E9C-101B-9397-08002B2CF9AE}" pid="3" name="ICV">
    <vt:lpwstr>88764510D7A84435BD2B9C054463A134</vt:lpwstr>
  </property>
</Properties>
</file>