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300" r:id="rId2"/>
    <p:sldId id="3841" r:id="rId3"/>
    <p:sldId id="3343" r:id="rId4"/>
    <p:sldId id="3867" r:id="rId5"/>
    <p:sldId id="3469" r:id="rId6"/>
    <p:sldId id="3868" r:id="rId7"/>
    <p:sldId id="3869" r:id="rId8"/>
    <p:sldId id="3870" r:id="rId9"/>
    <p:sldId id="3871" r:id="rId10"/>
    <p:sldId id="3872" r:id="rId11"/>
    <p:sldId id="3873" r:id="rId12"/>
    <p:sldId id="3874" r:id="rId13"/>
    <p:sldId id="3875" r:id="rId14"/>
    <p:sldId id="3876" r:id="rId15"/>
    <p:sldId id="3877" r:id="rId16"/>
    <p:sldId id="3878" r:id="rId17"/>
    <p:sldId id="3840" r:id="rId18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同学" initials="刘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95959"/>
    <a:srgbClr val="EBF1FF"/>
    <a:srgbClr val="4C58D2"/>
    <a:srgbClr val="4D5BD3"/>
    <a:srgbClr val="F8F9FE"/>
    <a:srgbClr val="78C165"/>
    <a:srgbClr val="FFB806"/>
    <a:srgbClr val="EE6461"/>
    <a:srgbClr val="A86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45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tags" Target="../tags/tag93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42" Type="http://schemas.openxmlformats.org/officeDocument/2006/relationships/image" Target="../media/image3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tags" Target="../tags/tag83.xml"/><Relationship Id="rId41" Type="http://schemas.openxmlformats.org/officeDocument/2006/relationships/notesSlide" Target="../notesSlides/notesSlide15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37" Type="http://schemas.openxmlformats.org/officeDocument/2006/relationships/tags" Target="../tags/tag91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43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6.png"/><Relationship Id="rId5" Type="http://schemas.openxmlformats.org/officeDocument/2006/relationships/image" Target="../media/image5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4.sv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19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5.xml"/><Relationship Id="rId30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image" Target="../media/image23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image" Target="../media/image4.sv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image" Target="../media/image3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notesSlide" Target="../notesSlides/notesSlide7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360" y="494665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68680" y="1047750"/>
            <a:ext cx="44545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</a:rPr>
              <a:t>Start-up </a:t>
            </a:r>
            <a:r>
              <a:rPr sz="4800" b="1">
                <a:solidFill>
                  <a:schemeClr val="bg1"/>
                </a:solidFill>
              </a:rPr>
              <a:t>Private </a:t>
            </a:r>
            <a:r>
              <a:rPr lang="zh-CN" altLang="en-US" sz="48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1020" y="2559050"/>
            <a:ext cx="5337175" cy="1283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认养一头牛的私域顺风车</a:t>
            </a:r>
          </a:p>
          <a:p>
            <a:pPr algn="r">
              <a:lnSpc>
                <a:spcPct val="12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冰轮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82980" y="3836035"/>
            <a:ext cx="2458720" cy="663575"/>
            <a:chOff x="1594" y="6497"/>
            <a:chExt cx="3872" cy="104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94" y="7166"/>
              <a:ext cx="3873" cy="376"/>
              <a:chOff x="1594" y="7166"/>
              <a:chExt cx="3873" cy="37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59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4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运营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0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成绩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75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案例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05" y="6497"/>
              <a:ext cx="682" cy="680"/>
              <a:chOff x="3705" y="6497"/>
              <a:chExt cx="682" cy="680"/>
            </a:xfrm>
          </p:grpSpPr>
          <p:sp>
            <p:nvSpPr>
              <p:cNvPr id="14" name="圆角矩形 13"/>
              <p:cNvSpPr>
                <a:spLocks noChangeAspect="1"/>
              </p:cNvSpPr>
              <p:nvPr/>
            </p:nvSpPr>
            <p:spPr>
              <a:xfrm>
                <a:off x="3705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FFB80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 descr="45304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62" y="6530"/>
                <a:ext cx="567" cy="567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1594" y="6497"/>
              <a:ext cx="682" cy="680"/>
              <a:chOff x="1594" y="6497"/>
              <a:chExt cx="682" cy="680"/>
            </a:xfrm>
          </p:grpSpPr>
          <p:sp>
            <p:nvSpPr>
              <p:cNvPr id="9" name="圆角矩形 8"/>
              <p:cNvSpPr>
                <a:spLocks noChangeAspect="1"/>
              </p:cNvSpPr>
              <p:nvPr/>
            </p:nvSpPr>
            <p:spPr>
              <a:xfrm>
                <a:off x="1594" y="6497"/>
                <a:ext cx="683" cy="680"/>
              </a:xfrm>
              <a:prstGeom prst="roundRect">
                <a:avLst>
                  <a:gd name="adj" fmla="val 29982"/>
                </a:avLst>
              </a:prstGeom>
              <a:solidFill>
                <a:srgbClr val="78C1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6" name="图片 125" descr="32313533373738383b32313533373731383bcdc5b6d3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698" y="6610"/>
                <a:ext cx="495" cy="454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650" y="6497"/>
              <a:ext cx="682" cy="680"/>
              <a:chOff x="2650" y="6497"/>
              <a:chExt cx="682" cy="680"/>
            </a:xfrm>
          </p:grpSpPr>
          <p:sp>
            <p:nvSpPr>
              <p:cNvPr id="13" name="圆角矩形 12"/>
              <p:cNvSpPr>
                <a:spLocks noChangeAspect="1"/>
              </p:cNvSpPr>
              <p:nvPr/>
            </p:nvSpPr>
            <p:spPr>
              <a:xfrm>
                <a:off x="265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EE646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36810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766" y="6610"/>
                <a:ext cx="451" cy="397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4760" y="6497"/>
              <a:ext cx="682" cy="680"/>
              <a:chOff x="4760" y="6497"/>
              <a:chExt cx="682" cy="68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476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A868F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 descr="343435383038393b343532323232333bc6f3d2b5cec4bba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15" y="6618"/>
                <a:ext cx="400" cy="454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微信图片_202112251658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3205" y="1047750"/>
            <a:ext cx="4852035" cy="3891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解决用户焦虑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81580" y="4862195"/>
            <a:ext cx="4711700" cy="3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小程序产品分布简单，清晰，指向性强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30" y="1556385"/>
            <a:ext cx="1822450" cy="3046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765" y="1557020"/>
            <a:ext cx="1863725" cy="3045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075" y="1557655"/>
            <a:ext cx="1821815" cy="3044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5475" y="1557655"/>
            <a:ext cx="1887220" cy="3045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解决用户焦虑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0730" y="1877695"/>
            <a:ext cx="3042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细节问题考虑到现实问题会遇到的卡点，价格，购买，使用人群都考虑上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重点产品匹配人群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410" y="1689100"/>
            <a:ext cx="4956175" cy="27857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解决用户焦虑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1835" y="2587625"/>
            <a:ext cx="304292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产品背书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产品科普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930" y="1394460"/>
            <a:ext cx="1981835" cy="3331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750" y="1394460"/>
            <a:ext cx="1948815" cy="3368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用户留存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会员权益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03830" y="4733290"/>
            <a:ext cx="363093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会员专属权益路径清晰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会员专属活动清晰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会员权益提醒领（例：生日礼）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085" y="1564640"/>
            <a:ext cx="1854835" cy="3100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360" y="1557655"/>
            <a:ext cx="1907540" cy="31000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585" y="1564640"/>
            <a:ext cx="2115820" cy="30930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85" y="1567180"/>
            <a:ext cx="2016760" cy="30943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用户留存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干货输出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7805" y="4671695"/>
            <a:ext cx="354584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会员专属权益路径清晰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会员专属活动清晰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</a:rPr>
              <a:t>会员权益提醒领（例：生日礼）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30" y="1496060"/>
            <a:ext cx="3459480" cy="2677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830" y="1496060"/>
            <a:ext cx="2153285" cy="3495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010" y="1496060"/>
            <a:ext cx="2201545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76605" y="61214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三只小牛可复用的点</a:t>
            </a:r>
          </a:p>
        </p:txBody>
      </p:sp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5203531" y="3135401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8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销售变现</a:t>
            </a: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203825" y="3556635"/>
            <a:ext cx="4554220" cy="449580"/>
          </a:xfrm>
          <a:prstGeom prst="rect">
            <a:avLst/>
          </a:prstGeom>
          <a:noFill/>
        </p:spPr>
        <p:txBody>
          <a:bodyPr wrap="square" lIns="75583" tIns="0" rIns="75583" bIns="39303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小程序分区套餐不明显，家庭问卷重点未强化集中，需确认焦点单品【认养产品焦点</a:t>
            </a:r>
            <a:r>
              <a:rPr lang="en-US" altLang="zh-CN" sz="11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--</a:t>
            </a:r>
            <a:r>
              <a:rPr lang="zh-CN" altLang="en-US" sz="11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奶卡】</a:t>
            </a: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 bwMode="auto">
          <a:xfrm>
            <a:off x="4560926" y="3204218"/>
            <a:ext cx="642605" cy="642605"/>
          </a:xfrm>
          <a:prstGeom prst="ellipse">
            <a:avLst/>
          </a:prstGeom>
          <a:solidFill>
            <a:srgbClr val="1AA3AA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 46"/>
          <p:cNvSpPr/>
          <p:nvPr>
            <p:custDataLst>
              <p:tags r:id="rId4"/>
            </p:custDataLst>
          </p:nvPr>
        </p:nvSpPr>
        <p:spPr bwMode="auto">
          <a:xfrm>
            <a:off x="4731576" y="3382334"/>
            <a:ext cx="301305" cy="286906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5206197" y="2382940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8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用户留存</a:t>
            </a: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5210175" y="2803525"/>
            <a:ext cx="4554220" cy="401955"/>
          </a:xfrm>
          <a:prstGeom prst="rect">
            <a:avLst/>
          </a:prstGeom>
          <a:noFill/>
        </p:spPr>
        <p:txBody>
          <a:bodyPr wrap="square" lIns="75583" tIns="0" rIns="75583" bIns="39303">
            <a:normAutofit fontScale="97500"/>
          </a:bodyPr>
          <a:lstStyle/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选择焦点人群输出干货，及会员权益</a:t>
            </a:r>
            <a:r>
              <a:rPr lang="en-US" altLang="zh-CN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+</a:t>
            </a: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游戏等用户参与性活动</a:t>
            </a:r>
          </a:p>
        </p:txBody>
      </p:sp>
      <p:sp>
        <p:nvSpPr>
          <p:cNvPr id="21" name="椭圆 20"/>
          <p:cNvSpPr/>
          <p:nvPr>
            <p:custDataLst>
              <p:tags r:id="rId7"/>
            </p:custDataLst>
          </p:nvPr>
        </p:nvSpPr>
        <p:spPr bwMode="auto">
          <a:xfrm>
            <a:off x="4564125" y="2458155"/>
            <a:ext cx="642605" cy="642605"/>
          </a:xfrm>
          <a:prstGeom prst="ellipse">
            <a:avLst/>
          </a:prstGeom>
          <a:solidFill>
            <a:srgbClr val="3498D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任意多边形 42"/>
          <p:cNvSpPr/>
          <p:nvPr>
            <p:custDataLst>
              <p:tags r:id="rId8"/>
            </p:custDataLst>
          </p:nvPr>
        </p:nvSpPr>
        <p:spPr bwMode="auto">
          <a:xfrm>
            <a:off x="4745975" y="2667735"/>
            <a:ext cx="278373" cy="223979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5206197" y="1636878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8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品牌故事</a:t>
            </a: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5209929" y="2056390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品牌故事规范化输出</a:t>
            </a:r>
          </a:p>
        </p:txBody>
      </p:sp>
      <p:sp>
        <p:nvSpPr>
          <p:cNvPr id="25" name="椭圆 24"/>
          <p:cNvSpPr/>
          <p:nvPr>
            <p:custDataLst>
              <p:tags r:id="rId11"/>
            </p:custDataLst>
          </p:nvPr>
        </p:nvSpPr>
        <p:spPr bwMode="auto">
          <a:xfrm>
            <a:off x="4564125" y="1719559"/>
            <a:ext cx="642605" cy="642605"/>
          </a:xfrm>
          <a:prstGeom prst="ellipse">
            <a:avLst/>
          </a:prstGeom>
          <a:solidFill>
            <a:srgbClr val="1F74AD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任意多边形 44"/>
          <p:cNvSpPr/>
          <p:nvPr>
            <p:custDataLst>
              <p:tags r:id="rId12"/>
            </p:custDataLst>
          </p:nvPr>
        </p:nvSpPr>
        <p:spPr bwMode="auto">
          <a:xfrm>
            <a:off x="4711311" y="1900342"/>
            <a:ext cx="347700" cy="279973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1"/>
          <p:cNvSpPr/>
          <p:nvPr>
            <p:custDataLst>
              <p:tags r:id="rId13"/>
            </p:custDataLst>
          </p:nvPr>
        </p:nvSpPr>
        <p:spPr bwMode="auto">
          <a:xfrm>
            <a:off x="1792566" y="1500657"/>
            <a:ext cx="2325645" cy="2937853"/>
          </a:xfrm>
          <a:custGeom>
            <a:avLst/>
            <a:gdLst>
              <a:gd name="T0" fmla="*/ 9 w 424"/>
              <a:gd name="T1" fmla="*/ 0 h 536"/>
              <a:gd name="T2" fmla="*/ 0 w 424"/>
              <a:gd name="T3" fmla="*/ 25 h 536"/>
              <a:gd name="T4" fmla="*/ 0 w 424"/>
              <a:gd name="T5" fmla="*/ 497 h 536"/>
              <a:gd name="T6" fmla="*/ 39 w 424"/>
              <a:gd name="T7" fmla="*/ 536 h 536"/>
              <a:gd name="T8" fmla="*/ 391 w 424"/>
              <a:gd name="T9" fmla="*/ 536 h 536"/>
              <a:gd name="T10" fmla="*/ 424 w 424"/>
              <a:gd name="T11" fmla="*/ 519 h 536"/>
              <a:gd name="T12" fmla="*/ 393 w 424"/>
              <a:gd name="T13" fmla="*/ 534 h 536"/>
              <a:gd name="T14" fmla="*/ 42 w 424"/>
              <a:gd name="T15" fmla="*/ 534 h 536"/>
              <a:gd name="T16" fmla="*/ 2 w 424"/>
              <a:gd name="T17" fmla="*/ 494 h 536"/>
              <a:gd name="T18" fmla="*/ 2 w 424"/>
              <a:gd name="T19" fmla="*/ 22 h 536"/>
              <a:gd name="T20" fmla="*/ 9 w 424"/>
              <a:gd name="T21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4" h="536">
                <a:moveTo>
                  <a:pt x="9" y="0"/>
                </a:moveTo>
                <a:cubicBezTo>
                  <a:pt x="3" y="6"/>
                  <a:pt x="0" y="15"/>
                  <a:pt x="0" y="25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519"/>
                  <a:pt x="18" y="536"/>
                  <a:pt x="39" y="536"/>
                </a:cubicBezTo>
                <a:cubicBezTo>
                  <a:pt x="391" y="536"/>
                  <a:pt x="391" y="536"/>
                  <a:pt x="391" y="536"/>
                </a:cubicBezTo>
                <a:cubicBezTo>
                  <a:pt x="405" y="536"/>
                  <a:pt x="416" y="530"/>
                  <a:pt x="424" y="519"/>
                </a:cubicBezTo>
                <a:cubicBezTo>
                  <a:pt x="416" y="528"/>
                  <a:pt x="405" y="534"/>
                  <a:pt x="393" y="534"/>
                </a:cubicBezTo>
                <a:cubicBezTo>
                  <a:pt x="42" y="534"/>
                  <a:pt x="42" y="534"/>
                  <a:pt x="42" y="534"/>
                </a:cubicBezTo>
                <a:cubicBezTo>
                  <a:pt x="20" y="534"/>
                  <a:pt x="2" y="516"/>
                  <a:pt x="2" y="494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14"/>
                  <a:pt x="5" y="6"/>
                  <a:pt x="9" y="0"/>
                </a:cubicBezTo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2"/>
          <p:cNvSpPr/>
          <p:nvPr>
            <p:custDataLst>
              <p:tags r:id="rId14"/>
            </p:custDataLst>
          </p:nvPr>
        </p:nvSpPr>
        <p:spPr bwMode="auto">
          <a:xfrm>
            <a:off x="1803765" y="1408932"/>
            <a:ext cx="2358708" cy="3018912"/>
          </a:xfrm>
          <a:custGeom>
            <a:avLst/>
            <a:gdLst>
              <a:gd name="T0" fmla="*/ 430 w 430"/>
              <a:gd name="T1" fmla="*/ 511 h 551"/>
              <a:gd name="T2" fmla="*/ 391 w 430"/>
              <a:gd name="T3" fmla="*/ 551 h 551"/>
              <a:gd name="T4" fmla="*/ 40 w 430"/>
              <a:gd name="T5" fmla="*/ 551 h 551"/>
              <a:gd name="T6" fmla="*/ 0 w 430"/>
              <a:gd name="T7" fmla="*/ 511 h 551"/>
              <a:gd name="T8" fmla="*/ 0 w 430"/>
              <a:gd name="T9" fmla="*/ 39 h 551"/>
              <a:gd name="T10" fmla="*/ 40 w 430"/>
              <a:gd name="T11" fmla="*/ 0 h 551"/>
              <a:gd name="T12" fmla="*/ 391 w 430"/>
              <a:gd name="T13" fmla="*/ 0 h 551"/>
              <a:gd name="T14" fmla="*/ 430 w 430"/>
              <a:gd name="T15" fmla="*/ 39 h 551"/>
              <a:gd name="T16" fmla="*/ 430 w 430"/>
              <a:gd name="T17" fmla="*/ 51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551">
                <a:moveTo>
                  <a:pt x="430" y="511"/>
                </a:moveTo>
                <a:cubicBezTo>
                  <a:pt x="430" y="533"/>
                  <a:pt x="413" y="551"/>
                  <a:pt x="391" y="551"/>
                </a:cubicBezTo>
                <a:cubicBezTo>
                  <a:pt x="40" y="551"/>
                  <a:pt x="40" y="551"/>
                  <a:pt x="40" y="551"/>
                </a:cubicBezTo>
                <a:cubicBezTo>
                  <a:pt x="18" y="551"/>
                  <a:pt x="0" y="533"/>
                  <a:pt x="0" y="5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8" y="0"/>
                  <a:pt x="40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3" y="0"/>
                  <a:pt x="430" y="17"/>
                  <a:pt x="430" y="39"/>
                </a:cubicBezTo>
                <a:cubicBezTo>
                  <a:pt x="430" y="511"/>
                  <a:pt x="430" y="511"/>
                  <a:pt x="430" y="511"/>
                </a:cubicBezTo>
              </a:path>
            </a:pathLst>
          </a:custGeom>
          <a:solidFill>
            <a:srgbClr val="4D576B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3"/>
          <p:cNvSpPr/>
          <p:nvPr>
            <p:custDataLst>
              <p:tags r:id="rId15"/>
            </p:custDataLst>
          </p:nvPr>
        </p:nvSpPr>
        <p:spPr bwMode="auto">
          <a:xfrm>
            <a:off x="1913621" y="1583315"/>
            <a:ext cx="2127797" cy="2712274"/>
          </a:xfrm>
          <a:custGeom>
            <a:avLst/>
            <a:gdLst>
              <a:gd name="T0" fmla="*/ 1549 w 1549"/>
              <a:gd name="T1" fmla="*/ 0 h 1974"/>
              <a:gd name="T2" fmla="*/ 1541 w 1549"/>
              <a:gd name="T3" fmla="*/ 0 h 1974"/>
              <a:gd name="T4" fmla="*/ 1541 w 1549"/>
              <a:gd name="T5" fmla="*/ 1962 h 1974"/>
              <a:gd name="T6" fmla="*/ 355 w 1549"/>
              <a:gd name="T7" fmla="*/ 1962 h 1974"/>
              <a:gd name="T8" fmla="*/ 0 w 1549"/>
              <a:gd name="T9" fmla="*/ 1619 h 1974"/>
              <a:gd name="T10" fmla="*/ 0 w 1549"/>
              <a:gd name="T11" fmla="*/ 1619 h 1974"/>
              <a:gd name="T12" fmla="*/ 363 w 1549"/>
              <a:gd name="T13" fmla="*/ 1974 h 1974"/>
              <a:gd name="T14" fmla="*/ 1549 w 1549"/>
              <a:gd name="T15" fmla="*/ 1974 h 1974"/>
              <a:gd name="T16" fmla="*/ 1549 w 1549"/>
              <a:gd name="T17" fmla="*/ 0 h 1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9" h="1974">
                <a:moveTo>
                  <a:pt x="1549" y="0"/>
                </a:moveTo>
                <a:lnTo>
                  <a:pt x="1541" y="0"/>
                </a:lnTo>
                <a:lnTo>
                  <a:pt x="1541" y="1962"/>
                </a:lnTo>
                <a:lnTo>
                  <a:pt x="355" y="1962"/>
                </a:lnTo>
                <a:lnTo>
                  <a:pt x="0" y="1619"/>
                </a:lnTo>
                <a:lnTo>
                  <a:pt x="0" y="1619"/>
                </a:lnTo>
                <a:lnTo>
                  <a:pt x="363" y="1974"/>
                </a:lnTo>
                <a:lnTo>
                  <a:pt x="1549" y="1974"/>
                </a:lnTo>
                <a:lnTo>
                  <a:pt x="1549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4"/>
          <p:cNvSpPr/>
          <p:nvPr>
            <p:custDataLst>
              <p:tags r:id="rId16"/>
            </p:custDataLst>
          </p:nvPr>
        </p:nvSpPr>
        <p:spPr bwMode="auto">
          <a:xfrm>
            <a:off x="1897090" y="1572117"/>
            <a:ext cx="2133663" cy="2706942"/>
          </a:xfrm>
          <a:custGeom>
            <a:avLst/>
            <a:gdLst>
              <a:gd name="T0" fmla="*/ 367 w 1553"/>
              <a:gd name="T1" fmla="*/ 1970 h 1970"/>
              <a:gd name="T2" fmla="*/ 1553 w 1553"/>
              <a:gd name="T3" fmla="*/ 1970 h 1970"/>
              <a:gd name="T4" fmla="*/ 1553 w 1553"/>
              <a:gd name="T5" fmla="*/ 0 h 1970"/>
              <a:gd name="T6" fmla="*/ 0 w 1553"/>
              <a:gd name="T7" fmla="*/ 0 h 1970"/>
              <a:gd name="T8" fmla="*/ 0 w 1553"/>
              <a:gd name="T9" fmla="*/ 1619 h 1970"/>
              <a:gd name="T10" fmla="*/ 367 w 1553"/>
              <a:gd name="T11" fmla="*/ 197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3" h="1970">
                <a:moveTo>
                  <a:pt x="367" y="1970"/>
                </a:moveTo>
                <a:lnTo>
                  <a:pt x="1553" y="1970"/>
                </a:lnTo>
                <a:lnTo>
                  <a:pt x="1553" y="0"/>
                </a:lnTo>
                <a:lnTo>
                  <a:pt x="0" y="0"/>
                </a:lnTo>
                <a:lnTo>
                  <a:pt x="0" y="1619"/>
                </a:lnTo>
                <a:lnTo>
                  <a:pt x="367" y="197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任意多边形 25"/>
          <p:cNvSpPr/>
          <p:nvPr>
            <p:custDataLst>
              <p:tags r:id="rId17"/>
            </p:custDataLst>
          </p:nvPr>
        </p:nvSpPr>
        <p:spPr bwMode="auto">
          <a:xfrm>
            <a:off x="1897090" y="1572117"/>
            <a:ext cx="2133663" cy="2706942"/>
          </a:xfrm>
          <a:custGeom>
            <a:avLst/>
            <a:gdLst>
              <a:gd name="T0" fmla="*/ 367 w 1553"/>
              <a:gd name="T1" fmla="*/ 1970 h 1970"/>
              <a:gd name="T2" fmla="*/ 1553 w 1553"/>
              <a:gd name="T3" fmla="*/ 1970 h 1970"/>
              <a:gd name="T4" fmla="*/ 1553 w 1553"/>
              <a:gd name="T5" fmla="*/ 0 h 1970"/>
              <a:gd name="T6" fmla="*/ 0 w 1553"/>
              <a:gd name="T7" fmla="*/ 0 h 1970"/>
              <a:gd name="T8" fmla="*/ 0 w 1553"/>
              <a:gd name="T9" fmla="*/ 1619 h 1970"/>
              <a:gd name="T10" fmla="*/ 367 w 1553"/>
              <a:gd name="T11" fmla="*/ 197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3" h="1970">
                <a:moveTo>
                  <a:pt x="367" y="1970"/>
                </a:moveTo>
                <a:lnTo>
                  <a:pt x="1553" y="1970"/>
                </a:lnTo>
                <a:lnTo>
                  <a:pt x="1553" y="0"/>
                </a:lnTo>
                <a:lnTo>
                  <a:pt x="0" y="0"/>
                </a:lnTo>
                <a:lnTo>
                  <a:pt x="0" y="1619"/>
                </a:lnTo>
                <a:lnTo>
                  <a:pt x="367" y="197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18"/>
            </p:custDataLst>
          </p:nvPr>
        </p:nvSpPr>
        <p:spPr bwMode="auto">
          <a:xfrm>
            <a:off x="3032981" y="3923359"/>
            <a:ext cx="751395" cy="93324"/>
          </a:xfrm>
          <a:prstGeom prst="rect">
            <a:avLst/>
          </a:prstGeom>
          <a:solidFill>
            <a:srgbClr val="1F74AD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19"/>
            </p:custDataLst>
          </p:nvPr>
        </p:nvSpPr>
        <p:spPr bwMode="auto">
          <a:xfrm>
            <a:off x="2155198" y="2247252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20"/>
            </p:custDataLst>
          </p:nvPr>
        </p:nvSpPr>
        <p:spPr bwMode="auto">
          <a:xfrm>
            <a:off x="2155198" y="2415769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21"/>
            </p:custDataLst>
          </p:nvPr>
        </p:nvSpPr>
        <p:spPr bwMode="auto">
          <a:xfrm>
            <a:off x="2155198" y="259175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22"/>
            </p:custDataLst>
          </p:nvPr>
        </p:nvSpPr>
        <p:spPr bwMode="auto">
          <a:xfrm>
            <a:off x="2155198" y="2762403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23"/>
            </p:custDataLst>
          </p:nvPr>
        </p:nvSpPr>
        <p:spPr bwMode="auto">
          <a:xfrm>
            <a:off x="2155198" y="2936786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24"/>
            </p:custDataLst>
          </p:nvPr>
        </p:nvSpPr>
        <p:spPr bwMode="auto">
          <a:xfrm>
            <a:off x="2155198" y="3112769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>
            <p:custDataLst>
              <p:tags r:id="rId25"/>
            </p:custDataLst>
          </p:nvPr>
        </p:nvSpPr>
        <p:spPr bwMode="auto">
          <a:xfrm>
            <a:off x="2155198" y="3281820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>
            <p:custDataLst>
              <p:tags r:id="rId26"/>
            </p:custDataLst>
          </p:nvPr>
        </p:nvSpPr>
        <p:spPr bwMode="auto">
          <a:xfrm>
            <a:off x="2155198" y="345780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>
            <p:custDataLst>
              <p:tags r:id="rId27"/>
            </p:custDataLst>
          </p:nvPr>
        </p:nvSpPr>
        <p:spPr bwMode="auto">
          <a:xfrm>
            <a:off x="2155198" y="363325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>
            <p:custDataLst>
              <p:tags r:id="rId28"/>
            </p:custDataLst>
          </p:nvPr>
        </p:nvSpPr>
        <p:spPr bwMode="auto">
          <a:xfrm>
            <a:off x="2412240" y="1885687"/>
            <a:ext cx="1147090" cy="92258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任意多边形 37"/>
          <p:cNvSpPr/>
          <p:nvPr>
            <p:custDataLst>
              <p:tags r:id="rId29"/>
            </p:custDataLst>
          </p:nvPr>
        </p:nvSpPr>
        <p:spPr bwMode="auto">
          <a:xfrm>
            <a:off x="1897090" y="3796971"/>
            <a:ext cx="515151" cy="482087"/>
          </a:xfrm>
          <a:custGeom>
            <a:avLst/>
            <a:gdLst>
              <a:gd name="T0" fmla="*/ 375 w 375"/>
              <a:gd name="T1" fmla="*/ 0 h 351"/>
              <a:gd name="T2" fmla="*/ 0 w 375"/>
              <a:gd name="T3" fmla="*/ 0 h 351"/>
              <a:gd name="T4" fmla="*/ 367 w 375"/>
              <a:gd name="T5" fmla="*/ 351 h 351"/>
              <a:gd name="T6" fmla="*/ 375 w 375"/>
              <a:gd name="T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351">
                <a:moveTo>
                  <a:pt x="375" y="0"/>
                </a:moveTo>
                <a:lnTo>
                  <a:pt x="0" y="0"/>
                </a:lnTo>
                <a:lnTo>
                  <a:pt x="367" y="351"/>
                </a:lnTo>
                <a:lnTo>
                  <a:pt x="375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任意多边形 38"/>
          <p:cNvSpPr/>
          <p:nvPr>
            <p:custDataLst>
              <p:tags r:id="rId30"/>
            </p:custDataLst>
          </p:nvPr>
        </p:nvSpPr>
        <p:spPr bwMode="auto">
          <a:xfrm>
            <a:off x="1897090" y="3796971"/>
            <a:ext cx="515151" cy="482087"/>
          </a:xfrm>
          <a:custGeom>
            <a:avLst/>
            <a:gdLst>
              <a:gd name="T0" fmla="*/ 375 w 375"/>
              <a:gd name="T1" fmla="*/ 0 h 351"/>
              <a:gd name="T2" fmla="*/ 0 w 375"/>
              <a:gd name="T3" fmla="*/ 0 h 351"/>
              <a:gd name="T4" fmla="*/ 367 w 375"/>
              <a:gd name="T5" fmla="*/ 351 h 351"/>
              <a:gd name="T6" fmla="*/ 375 w 375"/>
              <a:gd name="T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351">
                <a:moveTo>
                  <a:pt x="375" y="0"/>
                </a:moveTo>
                <a:lnTo>
                  <a:pt x="0" y="0"/>
                </a:lnTo>
                <a:lnTo>
                  <a:pt x="367" y="351"/>
                </a:lnTo>
                <a:lnTo>
                  <a:pt x="375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任意多边形 39"/>
          <p:cNvSpPr/>
          <p:nvPr>
            <p:custDataLst>
              <p:tags r:id="rId31"/>
            </p:custDataLst>
          </p:nvPr>
        </p:nvSpPr>
        <p:spPr bwMode="auto">
          <a:xfrm>
            <a:off x="1897090" y="3796971"/>
            <a:ext cx="503952" cy="482087"/>
          </a:xfrm>
          <a:custGeom>
            <a:avLst/>
            <a:gdLst>
              <a:gd name="T0" fmla="*/ 351 w 367"/>
              <a:gd name="T1" fmla="*/ 20 h 351"/>
              <a:gd name="T2" fmla="*/ 0 w 367"/>
              <a:gd name="T3" fmla="*/ 0 h 351"/>
              <a:gd name="T4" fmla="*/ 367 w 367"/>
              <a:gd name="T5" fmla="*/ 351 h 351"/>
              <a:gd name="T6" fmla="*/ 351 w 367"/>
              <a:gd name="T7" fmla="*/ 2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7" h="351">
                <a:moveTo>
                  <a:pt x="351" y="20"/>
                </a:moveTo>
                <a:lnTo>
                  <a:pt x="0" y="0"/>
                </a:lnTo>
                <a:lnTo>
                  <a:pt x="367" y="351"/>
                </a:lnTo>
                <a:lnTo>
                  <a:pt x="351" y="20"/>
                </a:lnTo>
                <a:close/>
              </a:path>
            </a:pathLst>
          </a:cu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9" name="矩形 108"/>
          <p:cNvSpPr/>
          <p:nvPr>
            <p:custDataLst>
              <p:tags r:id="rId32"/>
            </p:custDataLst>
          </p:nvPr>
        </p:nvSpPr>
        <p:spPr bwMode="auto">
          <a:xfrm>
            <a:off x="2560493" y="1331606"/>
            <a:ext cx="817522" cy="251709"/>
          </a:xfrm>
          <a:prstGeom prst="rect">
            <a:avLst/>
          </a:prstGeom>
          <a:solidFill>
            <a:srgbClr val="1F74AD">
              <a:lumMod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0" name="任意多边形 19"/>
          <p:cNvSpPr/>
          <p:nvPr>
            <p:custDataLst>
              <p:tags r:id="rId33"/>
            </p:custDataLst>
          </p:nvPr>
        </p:nvSpPr>
        <p:spPr bwMode="auto">
          <a:xfrm>
            <a:off x="2547694" y="1113494"/>
            <a:ext cx="831387" cy="450090"/>
          </a:xfrm>
          <a:custGeom>
            <a:avLst/>
            <a:gdLst>
              <a:gd name="T0" fmla="*/ 115 w 167"/>
              <a:gd name="T1" fmla="*/ 42 h 88"/>
              <a:gd name="T2" fmla="*/ 117 w 167"/>
              <a:gd name="T3" fmla="*/ 33 h 88"/>
              <a:gd name="T4" fmla="*/ 83 w 167"/>
              <a:gd name="T5" fmla="*/ 0 h 88"/>
              <a:gd name="T6" fmla="*/ 50 w 167"/>
              <a:gd name="T7" fmla="*/ 33 h 88"/>
              <a:gd name="T8" fmla="*/ 51 w 167"/>
              <a:gd name="T9" fmla="*/ 42 h 88"/>
              <a:gd name="T10" fmla="*/ 0 w 167"/>
              <a:gd name="T11" fmla="*/ 42 h 88"/>
              <a:gd name="T12" fmla="*/ 0 w 167"/>
              <a:gd name="T13" fmla="*/ 88 h 88"/>
              <a:gd name="T14" fmla="*/ 167 w 167"/>
              <a:gd name="T15" fmla="*/ 88 h 88"/>
              <a:gd name="T16" fmla="*/ 167 w 167"/>
              <a:gd name="T17" fmla="*/ 42 h 88"/>
              <a:gd name="T18" fmla="*/ 115 w 167"/>
              <a:gd name="T19" fmla="*/ 4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7" h="88">
                <a:moveTo>
                  <a:pt x="115" y="42"/>
                </a:moveTo>
                <a:cubicBezTo>
                  <a:pt x="116" y="39"/>
                  <a:pt x="117" y="36"/>
                  <a:pt x="117" y="33"/>
                </a:cubicBezTo>
                <a:cubicBezTo>
                  <a:pt x="117" y="15"/>
                  <a:pt x="102" y="0"/>
                  <a:pt x="83" y="0"/>
                </a:cubicBezTo>
                <a:cubicBezTo>
                  <a:pt x="65" y="0"/>
                  <a:pt x="50" y="15"/>
                  <a:pt x="50" y="33"/>
                </a:cubicBezTo>
                <a:cubicBezTo>
                  <a:pt x="50" y="36"/>
                  <a:pt x="51" y="39"/>
                  <a:pt x="5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88"/>
                  <a:pt x="0" y="88"/>
                  <a:pt x="0" y="88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67" y="42"/>
                  <a:pt x="167" y="42"/>
                  <a:pt x="167" y="42"/>
                </a:cubicBezTo>
                <a:lnTo>
                  <a:pt x="115" y="42"/>
                </a:ln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1" name="任意多边形 13"/>
          <p:cNvSpPr/>
          <p:nvPr>
            <p:custDataLst>
              <p:tags r:id="rId34"/>
            </p:custDataLst>
          </p:nvPr>
        </p:nvSpPr>
        <p:spPr bwMode="auto">
          <a:xfrm rot="1080935">
            <a:off x="2475168" y="2636015"/>
            <a:ext cx="477821" cy="293305"/>
          </a:xfrm>
          <a:custGeom>
            <a:avLst/>
            <a:gdLst>
              <a:gd name="T0" fmla="*/ 6 w 117"/>
              <a:gd name="T1" fmla="*/ 29 h 71"/>
              <a:gd name="T2" fmla="*/ 0 w 117"/>
              <a:gd name="T3" fmla="*/ 58 h 71"/>
              <a:gd name="T4" fmla="*/ 63 w 117"/>
              <a:gd name="T5" fmla="*/ 71 h 71"/>
              <a:gd name="T6" fmla="*/ 115 w 117"/>
              <a:gd name="T7" fmla="*/ 55 h 71"/>
              <a:gd name="T8" fmla="*/ 115 w 117"/>
              <a:gd name="T9" fmla="*/ 55 h 71"/>
              <a:gd name="T10" fmla="*/ 115 w 117"/>
              <a:gd name="T11" fmla="*/ 53 h 71"/>
              <a:gd name="T12" fmla="*/ 68 w 117"/>
              <a:gd name="T13" fmla="*/ 43 h 71"/>
              <a:gd name="T14" fmla="*/ 62 w 117"/>
              <a:gd name="T15" fmla="*/ 46 h 71"/>
              <a:gd name="T16" fmla="*/ 57 w 117"/>
              <a:gd name="T17" fmla="*/ 39 h 71"/>
              <a:gd name="T18" fmla="*/ 64 w 117"/>
              <a:gd name="T19" fmla="*/ 35 h 71"/>
              <a:gd name="T20" fmla="*/ 68 w 117"/>
              <a:gd name="T21" fmla="*/ 40 h 71"/>
              <a:gd name="T22" fmla="*/ 116 w 117"/>
              <a:gd name="T23" fmla="*/ 50 h 71"/>
              <a:gd name="T24" fmla="*/ 117 w 117"/>
              <a:gd name="T25" fmla="*/ 48 h 71"/>
              <a:gd name="T26" fmla="*/ 117 w 117"/>
              <a:gd name="T27" fmla="*/ 48 h 71"/>
              <a:gd name="T28" fmla="*/ 75 w 117"/>
              <a:gd name="T29" fmla="*/ 13 h 71"/>
              <a:gd name="T30" fmla="*/ 12 w 117"/>
              <a:gd name="T31" fmla="*/ 0 h 71"/>
              <a:gd name="T32" fmla="*/ 6 w 117"/>
              <a:gd name="T33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7" h="71">
                <a:moveTo>
                  <a:pt x="6" y="29"/>
                </a:moveTo>
                <a:cubicBezTo>
                  <a:pt x="0" y="58"/>
                  <a:pt x="0" y="58"/>
                  <a:pt x="0" y="58"/>
                </a:cubicBezTo>
                <a:cubicBezTo>
                  <a:pt x="63" y="71"/>
                  <a:pt x="63" y="71"/>
                  <a:pt x="63" y="71"/>
                </a:cubicBezTo>
                <a:cubicBezTo>
                  <a:pt x="76" y="58"/>
                  <a:pt x="95" y="51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68" y="43"/>
                  <a:pt x="68" y="43"/>
                  <a:pt x="68" y="43"/>
                </a:cubicBezTo>
                <a:cubicBezTo>
                  <a:pt x="67" y="45"/>
                  <a:pt x="64" y="47"/>
                  <a:pt x="62" y="46"/>
                </a:cubicBezTo>
                <a:cubicBezTo>
                  <a:pt x="59" y="45"/>
                  <a:pt x="57" y="42"/>
                  <a:pt x="57" y="39"/>
                </a:cubicBezTo>
                <a:cubicBezTo>
                  <a:pt x="58" y="36"/>
                  <a:pt x="61" y="34"/>
                  <a:pt x="64" y="35"/>
                </a:cubicBezTo>
                <a:cubicBezTo>
                  <a:pt x="67" y="36"/>
                  <a:pt x="68" y="38"/>
                  <a:pt x="68" y="4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97" y="44"/>
                  <a:pt x="82" y="30"/>
                  <a:pt x="75" y="13"/>
                </a:cubicBezTo>
                <a:cubicBezTo>
                  <a:pt x="12" y="0"/>
                  <a:pt x="12" y="0"/>
                  <a:pt x="12" y="0"/>
                </a:cubicBezTo>
                <a:lnTo>
                  <a:pt x="6" y="29"/>
                </a:lnTo>
                <a:close/>
              </a:path>
            </a:pathLst>
          </a:custGeom>
          <a:solidFill>
            <a:srgbClr val="1F74AD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2" name="任意多边形 14"/>
          <p:cNvSpPr/>
          <p:nvPr>
            <p:custDataLst>
              <p:tags r:id="rId35"/>
            </p:custDataLst>
          </p:nvPr>
        </p:nvSpPr>
        <p:spPr bwMode="auto">
          <a:xfrm rot="1080935">
            <a:off x="1261417" y="2095267"/>
            <a:ext cx="1428664" cy="569546"/>
          </a:xfrm>
          <a:custGeom>
            <a:avLst/>
            <a:gdLst>
              <a:gd name="T0" fmla="*/ 2111 w 2111"/>
              <a:gd name="T1" fmla="*/ 420 h 841"/>
              <a:gd name="T2" fmla="*/ 2027 w 2111"/>
              <a:gd name="T3" fmla="*/ 841 h 841"/>
              <a:gd name="T4" fmla="*/ 0 w 2111"/>
              <a:gd name="T5" fmla="*/ 426 h 841"/>
              <a:gd name="T6" fmla="*/ 84 w 2111"/>
              <a:gd name="T7" fmla="*/ 0 h 841"/>
              <a:gd name="T8" fmla="*/ 2111 w 2111"/>
              <a:gd name="T9" fmla="*/ 420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1" h="841">
                <a:moveTo>
                  <a:pt x="2111" y="420"/>
                </a:moveTo>
                <a:lnTo>
                  <a:pt x="2027" y="841"/>
                </a:lnTo>
                <a:lnTo>
                  <a:pt x="0" y="426"/>
                </a:lnTo>
                <a:lnTo>
                  <a:pt x="84" y="0"/>
                </a:lnTo>
                <a:lnTo>
                  <a:pt x="2111" y="420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3" name="任意多边形 15"/>
          <p:cNvSpPr/>
          <p:nvPr>
            <p:custDataLst>
              <p:tags r:id="rId36"/>
            </p:custDataLst>
          </p:nvPr>
        </p:nvSpPr>
        <p:spPr bwMode="auto">
          <a:xfrm rot="1080935">
            <a:off x="1209689" y="2065403"/>
            <a:ext cx="1429197" cy="573279"/>
          </a:xfrm>
          <a:custGeom>
            <a:avLst/>
            <a:gdLst>
              <a:gd name="T0" fmla="*/ 2112 w 2112"/>
              <a:gd name="T1" fmla="*/ 421 h 847"/>
              <a:gd name="T2" fmla="*/ 2027 w 2112"/>
              <a:gd name="T3" fmla="*/ 847 h 847"/>
              <a:gd name="T4" fmla="*/ 0 w 2112"/>
              <a:gd name="T5" fmla="*/ 427 h 847"/>
              <a:gd name="T6" fmla="*/ 85 w 2112"/>
              <a:gd name="T7" fmla="*/ 0 h 847"/>
              <a:gd name="T8" fmla="*/ 2112 w 2112"/>
              <a:gd name="T9" fmla="*/ 421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2" h="847">
                <a:moveTo>
                  <a:pt x="2112" y="421"/>
                </a:moveTo>
                <a:lnTo>
                  <a:pt x="2027" y="847"/>
                </a:lnTo>
                <a:lnTo>
                  <a:pt x="0" y="427"/>
                </a:lnTo>
                <a:lnTo>
                  <a:pt x="85" y="0"/>
                </a:lnTo>
                <a:lnTo>
                  <a:pt x="2112" y="421"/>
                </a:ln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4" name="任意多边形 16"/>
          <p:cNvSpPr/>
          <p:nvPr>
            <p:custDataLst>
              <p:tags r:id="rId37"/>
            </p:custDataLst>
          </p:nvPr>
        </p:nvSpPr>
        <p:spPr bwMode="auto">
          <a:xfrm rot="1080935">
            <a:off x="923849" y="1672374"/>
            <a:ext cx="228778" cy="367432"/>
          </a:xfrm>
          <a:custGeom>
            <a:avLst/>
            <a:gdLst>
              <a:gd name="T0" fmla="*/ 37 w 56"/>
              <a:gd name="T1" fmla="*/ 88 h 89"/>
              <a:gd name="T2" fmla="*/ 39 w 56"/>
              <a:gd name="T3" fmla="*/ 89 h 89"/>
              <a:gd name="T4" fmla="*/ 56 w 56"/>
              <a:gd name="T5" fmla="*/ 5 h 89"/>
              <a:gd name="T6" fmla="*/ 54 w 56"/>
              <a:gd name="T7" fmla="*/ 4 h 89"/>
              <a:gd name="T8" fmla="*/ 5 w 56"/>
              <a:gd name="T9" fmla="*/ 38 h 89"/>
              <a:gd name="T10" fmla="*/ 37 w 56"/>
              <a:gd name="T11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89">
                <a:moveTo>
                  <a:pt x="37" y="88"/>
                </a:moveTo>
                <a:cubicBezTo>
                  <a:pt x="39" y="89"/>
                  <a:pt x="39" y="89"/>
                  <a:pt x="39" y="89"/>
                </a:cubicBezTo>
                <a:cubicBezTo>
                  <a:pt x="56" y="5"/>
                  <a:pt x="56" y="5"/>
                  <a:pt x="56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32" y="0"/>
                  <a:pt x="10" y="15"/>
                  <a:pt x="5" y="38"/>
                </a:cubicBezTo>
                <a:cubicBezTo>
                  <a:pt x="0" y="61"/>
                  <a:pt x="15" y="83"/>
                  <a:pt x="37" y="88"/>
                </a:cubicBez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5" name="任意多边形 17"/>
          <p:cNvSpPr/>
          <p:nvPr>
            <p:custDataLst>
              <p:tags r:id="rId38"/>
            </p:custDataLst>
          </p:nvPr>
        </p:nvSpPr>
        <p:spPr bwMode="auto">
          <a:xfrm rot="1080935">
            <a:off x="1057170" y="1720369"/>
            <a:ext cx="890048" cy="585544"/>
          </a:xfrm>
          <a:custGeom>
            <a:avLst/>
            <a:gdLst>
              <a:gd name="T0" fmla="*/ 17 w 218"/>
              <a:gd name="T1" fmla="*/ 30 h 142"/>
              <a:gd name="T2" fmla="*/ 0 w 218"/>
              <a:gd name="T3" fmla="*/ 114 h 142"/>
              <a:gd name="T4" fmla="*/ 137 w 218"/>
              <a:gd name="T5" fmla="*/ 142 h 142"/>
              <a:gd name="T6" fmla="*/ 145 w 218"/>
              <a:gd name="T7" fmla="*/ 136 h 142"/>
              <a:gd name="T8" fmla="*/ 159 w 218"/>
              <a:gd name="T9" fmla="*/ 65 h 142"/>
              <a:gd name="T10" fmla="*/ 154 w 218"/>
              <a:gd name="T11" fmla="*/ 58 h 142"/>
              <a:gd name="T12" fmla="*/ 31 w 218"/>
              <a:gd name="T13" fmla="*/ 32 h 142"/>
              <a:gd name="T14" fmla="*/ 54 w 218"/>
              <a:gd name="T15" fmla="*/ 18 h 142"/>
              <a:gd name="T16" fmla="*/ 206 w 218"/>
              <a:gd name="T17" fmla="*/ 49 h 142"/>
              <a:gd name="T18" fmla="*/ 206 w 218"/>
              <a:gd name="T19" fmla="*/ 49 h 142"/>
              <a:gd name="T20" fmla="*/ 216 w 218"/>
              <a:gd name="T21" fmla="*/ 44 h 142"/>
              <a:gd name="T22" fmla="*/ 216 w 218"/>
              <a:gd name="T23" fmla="*/ 44 h 142"/>
              <a:gd name="T24" fmla="*/ 218 w 218"/>
              <a:gd name="T25" fmla="*/ 36 h 142"/>
              <a:gd name="T26" fmla="*/ 57 w 218"/>
              <a:gd name="T27" fmla="*/ 3 h 142"/>
              <a:gd name="T28" fmla="*/ 17 w 218"/>
              <a:gd name="T29" fmla="*/ 3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142">
                <a:moveTo>
                  <a:pt x="17" y="30"/>
                </a:moveTo>
                <a:cubicBezTo>
                  <a:pt x="0" y="114"/>
                  <a:pt x="0" y="114"/>
                  <a:pt x="0" y="114"/>
                </a:cubicBezTo>
                <a:cubicBezTo>
                  <a:pt x="137" y="142"/>
                  <a:pt x="137" y="142"/>
                  <a:pt x="137" y="142"/>
                </a:cubicBezTo>
                <a:cubicBezTo>
                  <a:pt x="140" y="142"/>
                  <a:pt x="144" y="140"/>
                  <a:pt x="145" y="136"/>
                </a:cubicBezTo>
                <a:cubicBezTo>
                  <a:pt x="159" y="65"/>
                  <a:pt x="159" y="65"/>
                  <a:pt x="159" y="65"/>
                </a:cubicBezTo>
                <a:cubicBezTo>
                  <a:pt x="160" y="62"/>
                  <a:pt x="158" y="58"/>
                  <a:pt x="154" y="58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22"/>
                  <a:pt x="44" y="15"/>
                  <a:pt x="54" y="18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10" y="49"/>
                  <a:pt x="215" y="47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57" y="3"/>
                  <a:pt x="57" y="3"/>
                  <a:pt x="57" y="3"/>
                </a:cubicBezTo>
                <a:cubicBezTo>
                  <a:pt x="39" y="0"/>
                  <a:pt x="21" y="11"/>
                  <a:pt x="17" y="30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6" name="任意多边形 18"/>
          <p:cNvSpPr/>
          <p:nvPr>
            <p:custDataLst>
              <p:tags r:id="rId39"/>
            </p:custDataLst>
          </p:nvPr>
        </p:nvSpPr>
        <p:spPr bwMode="auto">
          <a:xfrm rot="1080935">
            <a:off x="1123830" y="1754499"/>
            <a:ext cx="146653" cy="362632"/>
          </a:xfrm>
          <a:custGeom>
            <a:avLst/>
            <a:gdLst>
              <a:gd name="T0" fmla="*/ 114 w 217"/>
              <a:gd name="T1" fmla="*/ 536 h 536"/>
              <a:gd name="T2" fmla="*/ 217 w 217"/>
              <a:gd name="T3" fmla="*/ 24 h 536"/>
              <a:gd name="T4" fmla="*/ 102 w 217"/>
              <a:gd name="T5" fmla="*/ 0 h 536"/>
              <a:gd name="T6" fmla="*/ 0 w 217"/>
              <a:gd name="T7" fmla="*/ 512 h 536"/>
              <a:gd name="T8" fmla="*/ 114 w 217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536">
                <a:moveTo>
                  <a:pt x="114" y="536"/>
                </a:moveTo>
                <a:lnTo>
                  <a:pt x="217" y="24"/>
                </a:lnTo>
                <a:lnTo>
                  <a:pt x="102" y="0"/>
                </a:lnTo>
                <a:lnTo>
                  <a:pt x="0" y="512"/>
                </a:lnTo>
                <a:lnTo>
                  <a:pt x="114" y="536"/>
                </a:lnTo>
                <a:close/>
              </a:path>
            </a:pathLst>
          </a:cu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76605" y="61214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评分表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5F21D6-6554-4199-B30A-0AB09E1C2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16" y="1636077"/>
            <a:ext cx="2639455" cy="28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360" y="494665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02055" y="2825115"/>
            <a:ext cx="265620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261745" y="3650615"/>
            <a:ext cx="2458720" cy="663575"/>
            <a:chOff x="1594" y="6497"/>
            <a:chExt cx="3872" cy="104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94" y="7166"/>
              <a:ext cx="3873" cy="376"/>
              <a:chOff x="1594" y="7166"/>
              <a:chExt cx="3873" cy="37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59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4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运营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0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成绩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75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案例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05" y="6497"/>
              <a:ext cx="682" cy="680"/>
              <a:chOff x="3705" y="6497"/>
              <a:chExt cx="682" cy="680"/>
            </a:xfrm>
          </p:grpSpPr>
          <p:sp>
            <p:nvSpPr>
              <p:cNvPr id="14" name="圆角矩形 13"/>
              <p:cNvSpPr>
                <a:spLocks noChangeAspect="1"/>
              </p:cNvSpPr>
              <p:nvPr/>
            </p:nvSpPr>
            <p:spPr>
              <a:xfrm>
                <a:off x="3705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FFB80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 descr="45304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2" y="6530"/>
                <a:ext cx="567" cy="567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1594" y="6497"/>
              <a:ext cx="682" cy="680"/>
              <a:chOff x="1594" y="6497"/>
              <a:chExt cx="682" cy="680"/>
            </a:xfrm>
          </p:grpSpPr>
          <p:sp>
            <p:nvSpPr>
              <p:cNvPr id="9" name="圆角矩形 8"/>
              <p:cNvSpPr>
                <a:spLocks noChangeAspect="1"/>
              </p:cNvSpPr>
              <p:nvPr/>
            </p:nvSpPr>
            <p:spPr>
              <a:xfrm>
                <a:off x="1594" y="6497"/>
                <a:ext cx="683" cy="680"/>
              </a:xfrm>
              <a:prstGeom prst="roundRect">
                <a:avLst>
                  <a:gd name="adj" fmla="val 29982"/>
                </a:avLst>
              </a:prstGeom>
              <a:solidFill>
                <a:srgbClr val="78C1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6" name="图片 125" descr="32313533373738383b32313533373731383bcdc5b6d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8" y="6610"/>
                <a:ext cx="495" cy="454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650" y="6497"/>
              <a:ext cx="682" cy="680"/>
              <a:chOff x="2650" y="6497"/>
              <a:chExt cx="682" cy="680"/>
            </a:xfrm>
          </p:grpSpPr>
          <p:sp>
            <p:nvSpPr>
              <p:cNvPr id="13" name="圆角矩形 12"/>
              <p:cNvSpPr>
                <a:spLocks noChangeAspect="1"/>
              </p:cNvSpPr>
              <p:nvPr/>
            </p:nvSpPr>
            <p:spPr>
              <a:xfrm>
                <a:off x="265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EE646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368105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6" y="6610"/>
                <a:ext cx="451" cy="397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4760" y="6497"/>
              <a:ext cx="682" cy="680"/>
              <a:chOff x="4760" y="6497"/>
              <a:chExt cx="682" cy="68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476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A868F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 descr="343435383038393b343532323232333bc6f3d2b5cec4bba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5" y="6618"/>
                <a:ext cx="400" cy="454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微信图片_202112251658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4285" y="1047750"/>
            <a:ext cx="4852035" cy="38919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994535" y="1716405"/>
            <a:ext cx="1080000" cy="1080000"/>
            <a:chOff x="7401" y="6417"/>
            <a:chExt cx="1190" cy="1190"/>
          </a:xfrm>
        </p:grpSpPr>
        <p:sp>
          <p:nvSpPr>
            <p:cNvPr id="16" name="矩形 15"/>
            <p:cNvSpPr/>
            <p:nvPr/>
          </p:nvSpPr>
          <p:spPr>
            <a:xfrm>
              <a:off x="7401" y="6417"/>
              <a:ext cx="1191" cy="1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432" y="6446"/>
              <a:ext cx="1134" cy="1134"/>
              <a:chOff x="6602" y="7573"/>
              <a:chExt cx="1162" cy="1180"/>
            </a:xfrm>
          </p:grpSpPr>
          <p:pic>
            <p:nvPicPr>
              <p:cNvPr id="7" name="图片 6" descr="015d8b6baa35987936daeba60c0d12a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4" y="7591"/>
                <a:ext cx="1139" cy="1144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" y="8016"/>
                <a:ext cx="300" cy="295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6602" y="7573"/>
                <a:ext cx="1162" cy="1180"/>
              </a:xfrm>
              <a:prstGeom prst="rect">
                <a:avLst/>
              </a:prstGeom>
              <a:noFill/>
              <a:ln w="12700" cmpd="sng">
                <a:solidFill>
                  <a:srgbClr val="120C1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63470" y="1221740"/>
            <a:ext cx="3781425" cy="514350"/>
          </a:xfrm>
          <a:prstGeom prst="roundRect">
            <a:avLst/>
          </a:prstGeom>
          <a:solidFill>
            <a:srgbClr val="7092EC">
              <a:alpha val="4800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2060" y="1064895"/>
            <a:ext cx="4646295" cy="3466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品牌故事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用户焦虑植入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解决用户焦虑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三只小牛对比之下可复用点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Bold" panose="020B0800000000000000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298180" y="471170"/>
            <a:ext cx="1459865" cy="431800"/>
            <a:chOff x="13068" y="742"/>
            <a:chExt cx="2299" cy="680"/>
          </a:xfrm>
        </p:grpSpPr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3068" y="742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39" y="813"/>
              <a:ext cx="538" cy="5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53" y="790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4320" y="4039235"/>
            <a:ext cx="8567420" cy="1640840"/>
            <a:chOff x="48" y="6361"/>
            <a:chExt cx="13492" cy="2584"/>
          </a:xfrm>
        </p:grpSpPr>
        <p:pic>
          <p:nvPicPr>
            <p:cNvPr id="24" name="图片 23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0" y="6361"/>
              <a:ext cx="974" cy="974"/>
            </a:xfrm>
            <a:prstGeom prst="rect">
              <a:avLst/>
            </a:prstGeom>
          </p:spPr>
        </p:pic>
        <p:pic>
          <p:nvPicPr>
            <p:cNvPr id="32" name="图片 31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80" y="6361"/>
              <a:ext cx="974" cy="97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8" y="6397"/>
              <a:ext cx="13492" cy="25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l">
                <a:lnSpc>
                  <a:spcPct val="120000"/>
                </a:lnSpc>
                <a:buNone/>
              </a:pPr>
              <a:r>
                <a:rPr lang="en-US" altLang="zh-CN" sz="9600" b="1" i="1" dirty="0">
                  <a:solidFill>
                    <a:srgbClr val="7194ED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charset="-122"/>
                </a:rPr>
                <a:t>CONTENTS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090" y="970280"/>
            <a:ext cx="283527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品牌故事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16100" y="4806315"/>
            <a:ext cx="6626860" cy="471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一张嘴打天下，只要故事讲得好，情怀放的够，产品追的快，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KPI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整的嘎嘎好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100" y="1821815"/>
            <a:ext cx="1895475" cy="29819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180" y="1824990"/>
            <a:ext cx="1910715" cy="29787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780" y="1824990"/>
            <a:ext cx="1958340" cy="298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63470" y="1818640"/>
            <a:ext cx="3781425" cy="514350"/>
          </a:xfrm>
          <a:prstGeom prst="roundRect">
            <a:avLst/>
          </a:prstGeom>
          <a:solidFill>
            <a:srgbClr val="7092EC">
              <a:alpha val="4800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2060" y="1064895"/>
            <a:ext cx="4646295" cy="3466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品牌故事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用户焦虑植入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解决用户焦虑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三只小牛对比之下可复用点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Bold" panose="020B0800000000000000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298180" y="471170"/>
            <a:ext cx="1459865" cy="431800"/>
            <a:chOff x="13068" y="742"/>
            <a:chExt cx="2299" cy="680"/>
          </a:xfrm>
        </p:grpSpPr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3068" y="742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39" y="813"/>
              <a:ext cx="538" cy="5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53" y="790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4320" y="4039235"/>
            <a:ext cx="8567420" cy="1640840"/>
            <a:chOff x="48" y="6361"/>
            <a:chExt cx="13492" cy="2584"/>
          </a:xfrm>
        </p:grpSpPr>
        <p:pic>
          <p:nvPicPr>
            <p:cNvPr id="24" name="图片 23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0" y="6361"/>
              <a:ext cx="974" cy="974"/>
            </a:xfrm>
            <a:prstGeom prst="rect">
              <a:avLst/>
            </a:prstGeom>
          </p:spPr>
        </p:pic>
        <p:pic>
          <p:nvPicPr>
            <p:cNvPr id="32" name="图片 31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80" y="6361"/>
              <a:ext cx="974" cy="97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8" y="6397"/>
              <a:ext cx="13492" cy="25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l">
                <a:lnSpc>
                  <a:spcPct val="120000"/>
                </a:lnSpc>
                <a:buNone/>
              </a:pPr>
              <a:r>
                <a:rPr lang="en-US" altLang="zh-CN" sz="9600" b="1" i="1" dirty="0">
                  <a:solidFill>
                    <a:srgbClr val="7194ED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charset="-122"/>
                </a:rPr>
                <a:t>CONTENTS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9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45400" y="2316480"/>
            <a:ext cx="1971040" cy="2763520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94960" y="2316480"/>
            <a:ext cx="1799590" cy="276225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981325" y="2316480"/>
            <a:ext cx="1822450" cy="2762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用户焦虑植入</a:t>
            </a: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0730" y="2316480"/>
            <a:ext cx="1766570" cy="2762885"/>
          </a:xfrm>
          <a:prstGeom prst="rect">
            <a:avLst/>
          </a:prstGeom>
        </p:spPr>
      </p:pic>
      <p:sp>
        <p:nvSpPr>
          <p:cNvPr id="41" name="任意多边形 40"/>
          <p:cNvSpPr/>
          <p:nvPr>
            <p:custDataLst>
              <p:tags r:id="rId1"/>
            </p:custDataLst>
          </p:nvPr>
        </p:nvSpPr>
        <p:spPr bwMode="auto">
          <a:xfrm>
            <a:off x="1412618" y="1491556"/>
            <a:ext cx="387222" cy="386982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anchor="ctr"/>
          <a:lstStyle/>
          <a:p>
            <a:pPr algn="ctr"/>
            <a:endParaRPr sz="1510"/>
          </a:p>
        </p:txBody>
      </p:sp>
      <p:sp>
        <p:nvSpPr>
          <p:cNvPr id="43" name="同侧圆角矩形 42"/>
          <p:cNvSpPr/>
          <p:nvPr>
            <p:custDataLst>
              <p:tags r:id="rId2"/>
            </p:custDataLst>
          </p:nvPr>
        </p:nvSpPr>
        <p:spPr>
          <a:xfrm flipV="1">
            <a:off x="638655" y="3726352"/>
            <a:ext cx="1935148" cy="1347684"/>
          </a:xfrm>
          <a:prstGeom prst="round2SameRect">
            <a:avLst>
              <a:gd name="adj1" fmla="val 11493"/>
              <a:gd name="adj2" fmla="val 0"/>
            </a:avLst>
          </a:prstGeom>
          <a:solidFill>
            <a:srgbClr val="4472C4">
              <a:alpha val="7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/>
            <a:endParaRPr sz="1510"/>
          </a:p>
        </p:txBody>
      </p:sp>
      <p:sp>
        <p:nvSpPr>
          <p:cNvPr id="44" name="矩形 43"/>
          <p:cNvSpPr/>
          <p:nvPr>
            <p:custDataLst>
              <p:tags r:id="rId3"/>
            </p:custDataLst>
          </p:nvPr>
        </p:nvSpPr>
        <p:spPr bwMode="auto">
          <a:xfrm>
            <a:off x="638655" y="4329144"/>
            <a:ext cx="1935147" cy="7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rIns="75583" anchor="t" anchorCtr="0">
            <a:no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10">
                <a:solidFill>
                  <a:sysClr val="window" lastClr="FFFFFF"/>
                </a:solidFill>
              </a:rPr>
              <a:t>小程序进入后会优先弹窗，及用户切换页面时提醒，儿童营养搭配重要性，提高点击率</a:t>
            </a:r>
            <a:br>
              <a:rPr lang="zh-CN" altLang="en-US" sz="1010">
                <a:solidFill>
                  <a:sysClr val="window" lastClr="FFFFFF"/>
                </a:solidFill>
              </a:rPr>
            </a:br>
            <a:r>
              <a:rPr lang="zh-CN" altLang="en-US" sz="1010">
                <a:solidFill>
                  <a:sysClr val="window" lastClr="FFFFFF"/>
                </a:solidFill>
              </a:rPr>
              <a:t> </a:t>
            </a:r>
          </a:p>
        </p:txBody>
      </p:sp>
      <p:sp>
        <p:nvSpPr>
          <p:cNvPr id="45" name="文本框 44"/>
          <p:cNvSpPr txBox="1"/>
          <p:nvPr>
            <p:custDataLst>
              <p:tags r:id="rId4"/>
            </p:custDataLst>
          </p:nvPr>
        </p:nvSpPr>
        <p:spPr bwMode="auto">
          <a:xfrm>
            <a:off x="684150" y="4034252"/>
            <a:ext cx="1844158" cy="2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583" rIns="75583">
            <a:normAutofit fontScale="95000"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510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儿童营养优先</a:t>
            </a:r>
          </a:p>
        </p:txBody>
      </p:sp>
      <p:sp>
        <p:nvSpPr>
          <p:cNvPr id="46" name="任意多边形 45"/>
          <p:cNvSpPr/>
          <p:nvPr>
            <p:custDataLst>
              <p:tags r:id="rId5"/>
            </p:custDataLst>
          </p:nvPr>
        </p:nvSpPr>
        <p:spPr bwMode="auto">
          <a:xfrm>
            <a:off x="3756309" y="1511589"/>
            <a:ext cx="387222" cy="306847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="ctr"/>
          <a:lstStyle/>
          <a:p>
            <a:pPr algn="ctr"/>
            <a:endParaRPr sz="1510"/>
          </a:p>
        </p:txBody>
      </p:sp>
      <p:sp>
        <p:nvSpPr>
          <p:cNvPr id="52" name="同侧圆角矩形 51"/>
          <p:cNvSpPr/>
          <p:nvPr>
            <p:custDataLst>
              <p:tags r:id="rId6"/>
            </p:custDataLst>
          </p:nvPr>
        </p:nvSpPr>
        <p:spPr>
          <a:xfrm flipV="1">
            <a:off x="2982595" y="3726815"/>
            <a:ext cx="1870710" cy="1347470"/>
          </a:xfrm>
          <a:prstGeom prst="round2SameRect">
            <a:avLst>
              <a:gd name="adj1" fmla="val 11493"/>
              <a:gd name="adj2" fmla="val 0"/>
            </a:avLst>
          </a:prstGeom>
          <a:solidFill>
            <a:srgbClr val="A5A5A5">
              <a:alpha val="7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/>
            <a:endParaRPr sz="1510"/>
          </a:p>
        </p:txBody>
      </p:sp>
      <p:sp>
        <p:nvSpPr>
          <p:cNvPr id="55" name="矩形 54"/>
          <p:cNvSpPr/>
          <p:nvPr>
            <p:custDataLst>
              <p:tags r:id="rId7"/>
            </p:custDataLst>
          </p:nvPr>
        </p:nvSpPr>
        <p:spPr bwMode="auto">
          <a:xfrm>
            <a:off x="2982346" y="4329144"/>
            <a:ext cx="1935147" cy="7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rIns="75583" anchor="t" anchorCtr="0">
            <a:no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10">
                <a:solidFill>
                  <a:sysClr val="window" lastClr="FFFFFF"/>
                </a:solidFill>
              </a:rPr>
              <a:t>育儿焦虑植入篇幅占大部分位置，公众号，及用户社群结合均围绕育儿焦虑</a:t>
            </a:r>
          </a:p>
        </p:txBody>
      </p:sp>
      <p:sp>
        <p:nvSpPr>
          <p:cNvPr id="60" name="文本框 59"/>
          <p:cNvSpPr txBox="1"/>
          <p:nvPr>
            <p:custDataLst>
              <p:tags r:id="rId8"/>
            </p:custDataLst>
          </p:nvPr>
        </p:nvSpPr>
        <p:spPr bwMode="auto">
          <a:xfrm>
            <a:off x="3027841" y="4034252"/>
            <a:ext cx="1844158" cy="2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583" rIns="75583">
            <a:normAutofit fontScale="95000"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510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育儿焦虑首页轮播</a:t>
            </a:r>
          </a:p>
        </p:txBody>
      </p:sp>
      <p:sp>
        <p:nvSpPr>
          <p:cNvPr id="77" name="任意多边形 76"/>
          <p:cNvSpPr/>
          <p:nvPr>
            <p:custDataLst>
              <p:tags r:id="rId9"/>
            </p:custDataLst>
          </p:nvPr>
        </p:nvSpPr>
        <p:spPr bwMode="auto">
          <a:xfrm>
            <a:off x="6100001" y="1491623"/>
            <a:ext cx="387222" cy="386713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="ctr"/>
          <a:lstStyle/>
          <a:p>
            <a:pPr algn="ctr"/>
            <a:endParaRPr sz="1510"/>
          </a:p>
        </p:txBody>
      </p:sp>
      <p:sp>
        <p:nvSpPr>
          <p:cNvPr id="79" name="同侧圆角矩形 78"/>
          <p:cNvSpPr/>
          <p:nvPr>
            <p:custDataLst>
              <p:tags r:id="rId10"/>
            </p:custDataLst>
          </p:nvPr>
        </p:nvSpPr>
        <p:spPr>
          <a:xfrm flipV="1">
            <a:off x="5325745" y="3726180"/>
            <a:ext cx="1934845" cy="1348105"/>
          </a:xfrm>
          <a:prstGeom prst="round2SameRect">
            <a:avLst>
              <a:gd name="adj1" fmla="val 11493"/>
              <a:gd name="adj2" fmla="val 0"/>
            </a:avLst>
          </a:prstGeom>
          <a:solidFill>
            <a:srgbClr val="A5A5A5">
              <a:alpha val="7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/>
            <a:endParaRPr sz="1510"/>
          </a:p>
        </p:txBody>
      </p:sp>
      <p:sp>
        <p:nvSpPr>
          <p:cNvPr id="80" name="矩形 79"/>
          <p:cNvSpPr/>
          <p:nvPr>
            <p:custDataLst>
              <p:tags r:id="rId11"/>
            </p:custDataLst>
          </p:nvPr>
        </p:nvSpPr>
        <p:spPr bwMode="auto">
          <a:xfrm>
            <a:off x="5326037" y="4329144"/>
            <a:ext cx="1935147" cy="7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rIns="75583" anchor="t" anchorCtr="0">
            <a:no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10">
                <a:solidFill>
                  <a:sysClr val="window" lastClr="FFFFFF"/>
                </a:solidFill>
              </a:rPr>
              <a:t>结合现有产品进行推荐，奶粉为主，主推产品，篇幅不长</a:t>
            </a:r>
          </a:p>
        </p:txBody>
      </p:sp>
      <p:sp>
        <p:nvSpPr>
          <p:cNvPr id="81" name="文本框 80"/>
          <p:cNvSpPr txBox="1"/>
          <p:nvPr>
            <p:custDataLst>
              <p:tags r:id="rId12"/>
            </p:custDataLst>
          </p:nvPr>
        </p:nvSpPr>
        <p:spPr bwMode="auto">
          <a:xfrm>
            <a:off x="5371533" y="4034252"/>
            <a:ext cx="1844158" cy="2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583" rIns="75583">
            <a:normAutofit fontScale="95000"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510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家庭营养均衡</a:t>
            </a:r>
          </a:p>
        </p:txBody>
      </p:sp>
      <p:sp>
        <p:nvSpPr>
          <p:cNvPr id="82" name="任意多边形 81"/>
          <p:cNvSpPr/>
          <p:nvPr>
            <p:custDataLst>
              <p:tags r:id="rId13"/>
            </p:custDataLst>
          </p:nvPr>
        </p:nvSpPr>
        <p:spPr bwMode="auto">
          <a:xfrm>
            <a:off x="8443693" y="1522243"/>
            <a:ext cx="387222" cy="264233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="ctr"/>
          <a:lstStyle/>
          <a:p>
            <a:pPr algn="ctr"/>
            <a:endParaRPr sz="1510"/>
          </a:p>
        </p:txBody>
      </p:sp>
      <p:sp>
        <p:nvSpPr>
          <p:cNvPr id="84" name="同侧圆角矩形 83"/>
          <p:cNvSpPr/>
          <p:nvPr>
            <p:custDataLst>
              <p:tags r:id="rId14"/>
            </p:custDataLst>
          </p:nvPr>
        </p:nvSpPr>
        <p:spPr>
          <a:xfrm flipV="1">
            <a:off x="7644765" y="3726815"/>
            <a:ext cx="2007870" cy="1347470"/>
          </a:xfrm>
          <a:prstGeom prst="round2SameRect">
            <a:avLst>
              <a:gd name="adj1" fmla="val 11493"/>
              <a:gd name="adj2" fmla="val 0"/>
            </a:avLst>
          </a:prstGeom>
          <a:solidFill>
            <a:srgbClr val="A5A5A5">
              <a:alpha val="7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/>
            <a:endParaRPr sz="1510"/>
          </a:p>
        </p:txBody>
      </p:sp>
      <p:sp>
        <p:nvSpPr>
          <p:cNvPr id="85" name="矩形 84"/>
          <p:cNvSpPr/>
          <p:nvPr>
            <p:custDataLst>
              <p:tags r:id="rId15"/>
            </p:custDataLst>
          </p:nvPr>
        </p:nvSpPr>
        <p:spPr bwMode="auto">
          <a:xfrm>
            <a:off x="7669730" y="4329144"/>
            <a:ext cx="1935147" cy="7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rIns="75583" anchor="t" anchorCtr="0">
            <a:no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10">
                <a:solidFill>
                  <a:sysClr val="window" lastClr="FFFFFF"/>
                </a:solidFill>
              </a:rPr>
              <a:t>休闲时间话题或者活动针对妈妈育儿过程中的自我管理焦虑</a:t>
            </a:r>
          </a:p>
        </p:txBody>
      </p:sp>
      <p:sp>
        <p:nvSpPr>
          <p:cNvPr id="86" name="文本框 85"/>
          <p:cNvSpPr txBox="1"/>
          <p:nvPr>
            <p:custDataLst>
              <p:tags r:id="rId16"/>
            </p:custDataLst>
          </p:nvPr>
        </p:nvSpPr>
        <p:spPr bwMode="auto">
          <a:xfrm>
            <a:off x="7715225" y="4034252"/>
            <a:ext cx="1844158" cy="2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583" rIns="75583">
            <a:normAutofit fontScale="95000"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510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决策人爱人爱己植入</a:t>
            </a:r>
          </a:p>
        </p:txBody>
      </p:sp>
      <p:sp>
        <p:nvSpPr>
          <p:cNvPr id="87" name="文本框 86"/>
          <p:cNvSpPr txBox="1"/>
          <p:nvPr>
            <p:custDataLst>
              <p:tags r:id="rId17"/>
            </p:custDataLst>
          </p:nvPr>
        </p:nvSpPr>
        <p:spPr>
          <a:xfrm>
            <a:off x="1222266" y="1878336"/>
            <a:ext cx="767927" cy="438148"/>
          </a:xfrm>
          <a:prstGeom prst="rect">
            <a:avLst/>
          </a:prstGeom>
          <a:noFill/>
        </p:spPr>
        <p:txBody>
          <a:bodyPr wrap="none" lIns="75583" tIns="39303" rIns="75583" bIns="39303" anchor="ctr" anchorCtr="0">
            <a:normAutofit/>
          </a:bodyPr>
          <a:lstStyle/>
          <a:p>
            <a:pPr algn="ctr"/>
            <a:r>
              <a:rPr lang="zh-CN" altLang="en-US" sz="1175" b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儿童营养</a:t>
            </a:r>
          </a:p>
        </p:txBody>
      </p:sp>
      <p:sp>
        <p:nvSpPr>
          <p:cNvPr id="88" name="文本框 87"/>
          <p:cNvSpPr txBox="1"/>
          <p:nvPr>
            <p:custDataLst>
              <p:tags r:id="rId18"/>
            </p:custDataLst>
          </p:nvPr>
        </p:nvSpPr>
        <p:spPr>
          <a:xfrm>
            <a:off x="3565957" y="1878336"/>
            <a:ext cx="767927" cy="438148"/>
          </a:xfrm>
          <a:prstGeom prst="rect">
            <a:avLst/>
          </a:prstGeom>
          <a:noFill/>
        </p:spPr>
        <p:txBody>
          <a:bodyPr wrap="none" lIns="75583" tIns="39303" rIns="75583" bIns="39303" anchor="ctr" anchorCtr="0">
            <a:normAutofit/>
          </a:bodyPr>
          <a:lstStyle/>
          <a:p>
            <a:pPr algn="ctr"/>
            <a:r>
              <a:rPr lang="zh-CN" altLang="en-US" sz="1175" b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育儿焦虑</a:t>
            </a:r>
          </a:p>
        </p:txBody>
      </p:sp>
      <p:sp>
        <p:nvSpPr>
          <p:cNvPr id="89" name="文本框 88"/>
          <p:cNvSpPr txBox="1"/>
          <p:nvPr>
            <p:custDataLst>
              <p:tags r:id="rId19"/>
            </p:custDataLst>
          </p:nvPr>
        </p:nvSpPr>
        <p:spPr>
          <a:xfrm>
            <a:off x="5913009" y="1878336"/>
            <a:ext cx="767927" cy="438148"/>
          </a:xfrm>
          <a:prstGeom prst="rect">
            <a:avLst/>
          </a:prstGeom>
          <a:noFill/>
        </p:spPr>
        <p:txBody>
          <a:bodyPr wrap="none" lIns="75583" tIns="39303" rIns="75583" bIns="39303" anchor="ctr" anchorCtr="0">
            <a:normAutofit/>
          </a:bodyPr>
          <a:lstStyle/>
          <a:p>
            <a:pPr algn="ctr"/>
            <a:r>
              <a:rPr lang="zh-CN" altLang="en-US" sz="1175" b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家庭健康</a:t>
            </a:r>
          </a:p>
        </p:txBody>
      </p:sp>
      <p:sp>
        <p:nvSpPr>
          <p:cNvPr id="90" name="文本框 89"/>
          <p:cNvSpPr txBox="1"/>
          <p:nvPr>
            <p:custDataLst>
              <p:tags r:id="rId20"/>
            </p:custDataLst>
          </p:nvPr>
        </p:nvSpPr>
        <p:spPr>
          <a:xfrm>
            <a:off x="8250081" y="1878336"/>
            <a:ext cx="767927" cy="438148"/>
          </a:xfrm>
          <a:prstGeom prst="rect">
            <a:avLst/>
          </a:prstGeom>
          <a:noFill/>
        </p:spPr>
        <p:txBody>
          <a:bodyPr wrap="none" lIns="75583" tIns="39303" rIns="75583" bIns="39303" anchor="ctr" anchorCtr="0">
            <a:normAutofit/>
          </a:bodyPr>
          <a:lstStyle/>
          <a:p>
            <a:pPr algn="ctr"/>
            <a:r>
              <a:rPr lang="zh-CN" altLang="en-US" sz="1175" b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妈妈自身</a:t>
            </a:r>
          </a:p>
        </p:txBody>
      </p:sp>
      <p:cxnSp>
        <p:nvCxnSpPr>
          <p:cNvPr id="91" name="直接连接符 90"/>
          <p:cNvCxnSpPr/>
          <p:nvPr>
            <p:custDataLst>
              <p:tags r:id="rId21"/>
            </p:custDataLst>
          </p:nvPr>
        </p:nvCxnSpPr>
        <p:spPr>
          <a:xfrm>
            <a:off x="572949" y="1665013"/>
            <a:ext cx="807548" cy="0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oval" w="sm" len="sm"/>
            <a:tailEnd type="oval" w="sm" len="sm"/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cxnSp>
        <p:nvCxnSpPr>
          <p:cNvPr id="92" name="直接连接符 91"/>
          <p:cNvCxnSpPr/>
          <p:nvPr>
            <p:custDataLst>
              <p:tags r:id="rId22"/>
            </p:custDataLst>
          </p:nvPr>
        </p:nvCxnSpPr>
        <p:spPr>
          <a:xfrm>
            <a:off x="1855387" y="1665013"/>
            <a:ext cx="1840998" cy="0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oval" w="sm" len="sm"/>
            <a:tailEnd type="oval" w="sm" len="sm"/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cxnSp>
        <p:nvCxnSpPr>
          <p:cNvPr id="93" name="直接连接符 92"/>
          <p:cNvCxnSpPr/>
          <p:nvPr>
            <p:custDataLst>
              <p:tags r:id="rId23"/>
            </p:custDataLst>
          </p:nvPr>
        </p:nvCxnSpPr>
        <p:spPr>
          <a:xfrm>
            <a:off x="4179386" y="1665013"/>
            <a:ext cx="1900923" cy="0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oval" w="sm" len="sm"/>
            <a:tailEnd type="oval" w="sm" len="sm"/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cxnSp>
        <p:nvCxnSpPr>
          <p:cNvPr id="94" name="直接连接符 93"/>
          <p:cNvCxnSpPr/>
          <p:nvPr>
            <p:custDataLst>
              <p:tags r:id="rId24"/>
            </p:custDataLst>
          </p:nvPr>
        </p:nvCxnSpPr>
        <p:spPr>
          <a:xfrm>
            <a:off x="6487223" y="1665013"/>
            <a:ext cx="1900923" cy="0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oval" w="sm" len="sm"/>
            <a:tailEnd type="oval" w="sm" len="sm"/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cxnSp>
        <p:nvCxnSpPr>
          <p:cNvPr id="95" name="直接连接符 94"/>
          <p:cNvCxnSpPr/>
          <p:nvPr>
            <p:custDataLst>
              <p:tags r:id="rId25"/>
            </p:custDataLst>
          </p:nvPr>
        </p:nvCxnSpPr>
        <p:spPr>
          <a:xfrm>
            <a:off x="8877865" y="1665013"/>
            <a:ext cx="807548" cy="0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oval" w="sm" len="sm"/>
            <a:tailEnd type="oval" w="sm" len="sm"/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63470" y="2415540"/>
            <a:ext cx="3781425" cy="514350"/>
          </a:xfrm>
          <a:prstGeom prst="roundRect">
            <a:avLst/>
          </a:prstGeom>
          <a:solidFill>
            <a:srgbClr val="7092EC">
              <a:alpha val="4800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2060" y="1064895"/>
            <a:ext cx="4646295" cy="3466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品牌故事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用户焦虑植入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解决用户焦虑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销售策略结合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三只小牛对比之下可复用点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Bold" panose="020B0800000000000000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298180" y="471170"/>
            <a:ext cx="1459865" cy="431800"/>
            <a:chOff x="13068" y="742"/>
            <a:chExt cx="2299" cy="680"/>
          </a:xfrm>
        </p:grpSpPr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3068" y="742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39" y="813"/>
              <a:ext cx="538" cy="5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53" y="790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4320" y="4039235"/>
            <a:ext cx="8567420" cy="1640840"/>
            <a:chOff x="48" y="6361"/>
            <a:chExt cx="13492" cy="2584"/>
          </a:xfrm>
        </p:grpSpPr>
        <p:pic>
          <p:nvPicPr>
            <p:cNvPr id="24" name="图片 23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0" y="6361"/>
              <a:ext cx="974" cy="974"/>
            </a:xfrm>
            <a:prstGeom prst="rect">
              <a:avLst/>
            </a:prstGeom>
          </p:spPr>
        </p:pic>
        <p:pic>
          <p:nvPicPr>
            <p:cNvPr id="32" name="图片 31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80" y="6361"/>
              <a:ext cx="974" cy="97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8" y="6397"/>
              <a:ext cx="13492" cy="25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l">
                <a:lnSpc>
                  <a:spcPct val="120000"/>
                </a:lnSpc>
                <a:buNone/>
              </a:pPr>
              <a:r>
                <a:rPr lang="en-US" altLang="zh-CN" sz="9600" b="1" i="1" dirty="0">
                  <a:solidFill>
                    <a:srgbClr val="7194ED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charset="-122"/>
                </a:rPr>
                <a:t>CONTENTS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解决用户焦虑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" name="空心弧 121"/>
          <p:cNvSpPr/>
          <p:nvPr>
            <p:custDataLst>
              <p:tags r:id="rId1"/>
            </p:custDataLst>
          </p:nvPr>
        </p:nvSpPr>
        <p:spPr>
          <a:xfrm rot="9000000">
            <a:off x="861605" y="1979807"/>
            <a:ext cx="2611919" cy="2611919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3" name="空心弧 122"/>
          <p:cNvSpPr/>
          <p:nvPr>
            <p:custDataLst>
              <p:tags r:id="rId2"/>
            </p:custDataLst>
          </p:nvPr>
        </p:nvSpPr>
        <p:spPr>
          <a:xfrm rot="12600000">
            <a:off x="861605" y="1979807"/>
            <a:ext cx="2611919" cy="2611919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5" name="空心弧 124"/>
          <p:cNvSpPr/>
          <p:nvPr>
            <p:custDataLst>
              <p:tags r:id="rId3"/>
            </p:custDataLst>
          </p:nvPr>
        </p:nvSpPr>
        <p:spPr>
          <a:xfrm rot="1800000">
            <a:off x="861605" y="1979807"/>
            <a:ext cx="2611919" cy="2611919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009ECA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6" name="空心弧 125"/>
          <p:cNvSpPr/>
          <p:nvPr>
            <p:custDataLst>
              <p:tags r:id="rId4"/>
            </p:custDataLst>
          </p:nvPr>
        </p:nvSpPr>
        <p:spPr>
          <a:xfrm rot="19800000">
            <a:off x="861605" y="1979807"/>
            <a:ext cx="2611919" cy="2611919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0088D5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" name="矩形: 圆角 132"/>
          <p:cNvSpPr/>
          <p:nvPr>
            <p:custDataLst>
              <p:tags r:id="rId5"/>
            </p:custDataLst>
          </p:nvPr>
        </p:nvSpPr>
        <p:spPr>
          <a:xfrm>
            <a:off x="3790873" y="2458145"/>
            <a:ext cx="2256284" cy="852316"/>
          </a:xfrm>
          <a:prstGeom prst="roundRect">
            <a:avLst>
              <a:gd name="adj" fmla="val 3638"/>
            </a:avLst>
          </a:prstGeom>
          <a:noFill/>
          <a:ln>
            <a:solidFill>
              <a:srgbClr val="1D6DC2"/>
            </a:solidFill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4" name="矩形: 圆角 133"/>
          <p:cNvSpPr/>
          <p:nvPr>
            <p:custDataLst>
              <p:tags r:id="rId6"/>
            </p:custDataLst>
          </p:nvPr>
        </p:nvSpPr>
        <p:spPr>
          <a:xfrm>
            <a:off x="3911133" y="2287712"/>
            <a:ext cx="2015765" cy="332407"/>
          </a:xfrm>
          <a:prstGeom prst="roundRect">
            <a:avLst>
              <a:gd name="adj" fmla="val 50000"/>
            </a:avLst>
          </a:prstGeom>
          <a:solidFill>
            <a:srgbClr val="1D6DC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9" name="文本框 138"/>
          <p:cNvSpPr txBox="1"/>
          <p:nvPr>
            <p:custDataLst>
              <p:tags r:id="rId7"/>
            </p:custDataLst>
          </p:nvPr>
        </p:nvSpPr>
        <p:spPr>
          <a:xfrm>
            <a:off x="4276711" y="2289309"/>
            <a:ext cx="1284607" cy="329214"/>
          </a:xfrm>
          <a:prstGeom prst="rect">
            <a:avLst/>
          </a:prstGeom>
          <a:noFill/>
        </p:spPr>
        <p:txBody>
          <a:bodyPr wrap="square" lIns="76792" tIns="38396" rIns="76792" bIns="38396" rtlCol="0" anchor="ctr">
            <a:normAutofit fontScale="77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专业知识分享</a:t>
            </a:r>
          </a:p>
        </p:txBody>
      </p:sp>
      <p:sp>
        <p:nvSpPr>
          <p:cNvPr id="140" name="文本框 139"/>
          <p:cNvSpPr txBox="1"/>
          <p:nvPr>
            <p:custDataLst>
              <p:tags r:id="rId8"/>
            </p:custDataLst>
          </p:nvPr>
        </p:nvSpPr>
        <p:spPr>
          <a:xfrm>
            <a:off x="3911133" y="2677947"/>
            <a:ext cx="2015765" cy="505035"/>
          </a:xfrm>
          <a:prstGeom prst="rect">
            <a:avLst/>
          </a:prstGeom>
          <a:noFill/>
        </p:spPr>
        <p:txBody>
          <a:bodyPr wrap="square" lIns="76792" tIns="38396" rIns="76792" bIns="38396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75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公众号及小程序专业干货输出</a:t>
            </a:r>
          </a:p>
        </p:txBody>
      </p:sp>
      <p:sp>
        <p:nvSpPr>
          <p:cNvPr id="141" name="矩形: 圆角 140"/>
          <p:cNvSpPr/>
          <p:nvPr>
            <p:custDataLst>
              <p:tags r:id="rId9"/>
            </p:custDataLst>
          </p:nvPr>
        </p:nvSpPr>
        <p:spPr>
          <a:xfrm>
            <a:off x="6229947" y="2458145"/>
            <a:ext cx="2256284" cy="852316"/>
          </a:xfrm>
          <a:prstGeom prst="roundRect">
            <a:avLst>
              <a:gd name="adj" fmla="val 3638"/>
            </a:avLst>
          </a:prstGeom>
          <a:noFill/>
          <a:ln>
            <a:solidFill>
              <a:srgbClr val="1D6DC2"/>
            </a:solidFill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2" name="矩形: 圆角 141"/>
          <p:cNvSpPr/>
          <p:nvPr>
            <p:custDataLst>
              <p:tags r:id="rId10"/>
            </p:custDataLst>
          </p:nvPr>
        </p:nvSpPr>
        <p:spPr>
          <a:xfrm>
            <a:off x="6350206" y="2287712"/>
            <a:ext cx="2015765" cy="332407"/>
          </a:xfrm>
          <a:prstGeom prst="roundRect">
            <a:avLst>
              <a:gd name="adj" fmla="val 50000"/>
            </a:avLst>
          </a:prstGeom>
          <a:solidFill>
            <a:srgbClr val="0088D5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3" name="文本框 142"/>
          <p:cNvSpPr txBox="1"/>
          <p:nvPr>
            <p:custDataLst>
              <p:tags r:id="rId11"/>
            </p:custDataLst>
          </p:nvPr>
        </p:nvSpPr>
        <p:spPr>
          <a:xfrm>
            <a:off x="6715785" y="2289309"/>
            <a:ext cx="1284607" cy="329214"/>
          </a:xfrm>
          <a:prstGeom prst="rect">
            <a:avLst/>
          </a:prstGeom>
          <a:noFill/>
        </p:spPr>
        <p:txBody>
          <a:bodyPr wrap="square" lIns="76792" tIns="38396" rIns="76792" bIns="38396" rtlCol="0" anchor="ctr">
            <a:normAutofit fontScale="975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社区共享</a:t>
            </a:r>
          </a:p>
        </p:txBody>
      </p:sp>
      <p:sp>
        <p:nvSpPr>
          <p:cNvPr id="159" name="文本框 158"/>
          <p:cNvSpPr txBox="1"/>
          <p:nvPr>
            <p:custDataLst>
              <p:tags r:id="rId12"/>
            </p:custDataLst>
          </p:nvPr>
        </p:nvSpPr>
        <p:spPr>
          <a:xfrm>
            <a:off x="6350206" y="2677947"/>
            <a:ext cx="2015765" cy="505035"/>
          </a:xfrm>
          <a:prstGeom prst="rect">
            <a:avLst/>
          </a:prstGeom>
          <a:noFill/>
        </p:spPr>
        <p:txBody>
          <a:bodyPr wrap="square" lIns="76792" tIns="38396" rIns="76792" bIns="38396" rtlCol="0">
            <a:norm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1175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小程序社区共享干货，及朋友圈干货输出</a:t>
            </a:r>
          </a:p>
        </p:txBody>
      </p:sp>
      <p:sp>
        <p:nvSpPr>
          <p:cNvPr id="160" name="矩形: 圆角 159"/>
          <p:cNvSpPr/>
          <p:nvPr>
            <p:custDataLst>
              <p:tags r:id="rId13"/>
            </p:custDataLst>
          </p:nvPr>
        </p:nvSpPr>
        <p:spPr>
          <a:xfrm>
            <a:off x="3790873" y="3590645"/>
            <a:ext cx="2256284" cy="852316"/>
          </a:xfrm>
          <a:prstGeom prst="roundRect">
            <a:avLst>
              <a:gd name="adj" fmla="val 3638"/>
            </a:avLst>
          </a:prstGeom>
          <a:noFill/>
          <a:ln>
            <a:solidFill>
              <a:srgbClr val="1D6DC2"/>
            </a:solidFill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1" name="矩形: 圆角 160"/>
          <p:cNvSpPr/>
          <p:nvPr>
            <p:custDataLst>
              <p:tags r:id="rId14"/>
            </p:custDataLst>
          </p:nvPr>
        </p:nvSpPr>
        <p:spPr>
          <a:xfrm>
            <a:off x="3911133" y="3420212"/>
            <a:ext cx="2015765" cy="332407"/>
          </a:xfrm>
          <a:prstGeom prst="roundRect">
            <a:avLst>
              <a:gd name="adj" fmla="val 50000"/>
            </a:avLst>
          </a:prstGeom>
          <a:solidFill>
            <a:srgbClr val="009ECA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2" name="文本框 161"/>
          <p:cNvSpPr txBox="1"/>
          <p:nvPr>
            <p:custDataLst>
              <p:tags r:id="rId15"/>
            </p:custDataLst>
          </p:nvPr>
        </p:nvSpPr>
        <p:spPr>
          <a:xfrm>
            <a:off x="4276711" y="3421809"/>
            <a:ext cx="1284607" cy="329214"/>
          </a:xfrm>
          <a:prstGeom prst="rect">
            <a:avLst/>
          </a:prstGeom>
          <a:noFill/>
        </p:spPr>
        <p:txBody>
          <a:bodyPr wrap="square" lIns="76792" tIns="38396" rIns="76792" bIns="38396" rtlCol="0" anchor="ctr">
            <a:normAutofit fontScale="77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经典案例剖析</a:t>
            </a:r>
          </a:p>
        </p:txBody>
      </p:sp>
      <p:sp>
        <p:nvSpPr>
          <p:cNvPr id="163" name="文本框 162"/>
          <p:cNvSpPr txBox="1"/>
          <p:nvPr>
            <p:custDataLst>
              <p:tags r:id="rId16"/>
            </p:custDataLst>
          </p:nvPr>
        </p:nvSpPr>
        <p:spPr>
          <a:xfrm>
            <a:off x="3911133" y="3835212"/>
            <a:ext cx="2015765" cy="505035"/>
          </a:xfrm>
          <a:prstGeom prst="rect">
            <a:avLst/>
          </a:prstGeom>
          <a:noFill/>
        </p:spPr>
        <p:txBody>
          <a:bodyPr wrap="square" lIns="76792" tIns="38396" rIns="76792" bIns="38396" rtlCol="0">
            <a:normAutofit fontScale="97500"/>
          </a:bodyPr>
          <a:lstStyle/>
          <a:p>
            <a:pPr>
              <a:lnSpc>
                <a:spcPct val="120000"/>
              </a:lnSpc>
            </a:pPr>
            <a:r>
              <a:rPr lang="zh-CN" altLang="en-US" sz="1175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挑选经典案例分享，荣誉共属</a:t>
            </a:r>
          </a:p>
        </p:txBody>
      </p:sp>
      <p:sp>
        <p:nvSpPr>
          <p:cNvPr id="164" name="矩形: 圆角 163"/>
          <p:cNvSpPr/>
          <p:nvPr>
            <p:custDataLst>
              <p:tags r:id="rId17"/>
            </p:custDataLst>
          </p:nvPr>
        </p:nvSpPr>
        <p:spPr>
          <a:xfrm>
            <a:off x="6229947" y="3590645"/>
            <a:ext cx="2256284" cy="852316"/>
          </a:xfrm>
          <a:prstGeom prst="roundRect">
            <a:avLst>
              <a:gd name="adj" fmla="val 3638"/>
            </a:avLst>
          </a:prstGeom>
          <a:noFill/>
          <a:ln>
            <a:solidFill>
              <a:srgbClr val="1D6DC2"/>
            </a:solidFill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5" name="矩形: 圆角 164"/>
          <p:cNvSpPr/>
          <p:nvPr>
            <p:custDataLst>
              <p:tags r:id="rId18"/>
            </p:custDataLst>
          </p:nvPr>
        </p:nvSpPr>
        <p:spPr>
          <a:xfrm>
            <a:off x="6350206" y="3420212"/>
            <a:ext cx="2015765" cy="332407"/>
          </a:xfrm>
          <a:prstGeom prst="roundRect">
            <a:avLst>
              <a:gd name="adj" fmla="val 50000"/>
            </a:avLst>
          </a:prstGeom>
          <a:solidFill>
            <a:srgbClr val="00AFA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6" name="文本框 165"/>
          <p:cNvSpPr txBox="1"/>
          <p:nvPr>
            <p:custDataLst>
              <p:tags r:id="rId19"/>
            </p:custDataLst>
          </p:nvPr>
        </p:nvSpPr>
        <p:spPr>
          <a:xfrm>
            <a:off x="6715785" y="3421809"/>
            <a:ext cx="1284607" cy="329214"/>
          </a:xfrm>
          <a:prstGeom prst="rect">
            <a:avLst/>
          </a:prstGeom>
          <a:noFill/>
        </p:spPr>
        <p:txBody>
          <a:bodyPr wrap="square" lIns="76792" tIns="38396" rIns="76792" bIns="38396" rtlCol="0" anchor="ctr">
            <a:normAutofit fontScale="77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产品购买方案</a:t>
            </a:r>
          </a:p>
        </p:txBody>
      </p:sp>
      <p:sp>
        <p:nvSpPr>
          <p:cNvPr id="167" name="文本框 166"/>
          <p:cNvSpPr txBox="1"/>
          <p:nvPr>
            <p:custDataLst>
              <p:tags r:id="rId20"/>
            </p:custDataLst>
          </p:nvPr>
        </p:nvSpPr>
        <p:spPr>
          <a:xfrm>
            <a:off x="6350206" y="3810447"/>
            <a:ext cx="2015765" cy="505035"/>
          </a:xfrm>
          <a:prstGeom prst="rect">
            <a:avLst/>
          </a:prstGeom>
          <a:noFill/>
        </p:spPr>
        <p:txBody>
          <a:bodyPr wrap="square" lIns="76792" tIns="38396" rIns="76792" bIns="38396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75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产品分区按区域进行套选售卖</a:t>
            </a:r>
          </a:p>
        </p:txBody>
      </p:sp>
      <p:sp>
        <p:nvSpPr>
          <p:cNvPr id="25" name="空心弧 24"/>
          <p:cNvSpPr/>
          <p:nvPr>
            <p:custDataLst>
              <p:tags r:id="rId21"/>
            </p:custDataLst>
          </p:nvPr>
        </p:nvSpPr>
        <p:spPr>
          <a:xfrm rot="5400000">
            <a:off x="861605" y="1979808"/>
            <a:ext cx="2611919" cy="2611919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00AFA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4" name="空心弧 123"/>
          <p:cNvSpPr/>
          <p:nvPr>
            <p:custDataLst>
              <p:tags r:id="rId22"/>
            </p:custDataLst>
          </p:nvPr>
        </p:nvSpPr>
        <p:spPr>
          <a:xfrm rot="16200000">
            <a:off x="861605" y="1979807"/>
            <a:ext cx="2611919" cy="2611919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1D6DC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7" name="Freeform 148"/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2556610" y="4036574"/>
            <a:ext cx="209975" cy="268548"/>
          </a:xfrm>
          <a:custGeom>
            <a:avLst/>
            <a:gdLst>
              <a:gd name="T0" fmla="*/ 83 w 97"/>
              <a:gd name="T1" fmla="*/ 44 h 123"/>
              <a:gd name="T2" fmla="*/ 83 w 97"/>
              <a:gd name="T3" fmla="*/ 35 h 123"/>
              <a:gd name="T4" fmla="*/ 48 w 97"/>
              <a:gd name="T5" fmla="*/ 0 h 123"/>
              <a:gd name="T6" fmla="*/ 14 w 97"/>
              <a:gd name="T7" fmla="*/ 35 h 123"/>
              <a:gd name="T8" fmla="*/ 14 w 97"/>
              <a:gd name="T9" fmla="*/ 44 h 123"/>
              <a:gd name="T10" fmla="*/ 0 w 97"/>
              <a:gd name="T11" fmla="*/ 64 h 123"/>
              <a:gd name="T12" fmla="*/ 0 w 97"/>
              <a:gd name="T13" fmla="*/ 103 h 123"/>
              <a:gd name="T14" fmla="*/ 21 w 97"/>
              <a:gd name="T15" fmla="*/ 123 h 123"/>
              <a:gd name="T16" fmla="*/ 76 w 97"/>
              <a:gd name="T17" fmla="*/ 123 h 123"/>
              <a:gd name="T18" fmla="*/ 97 w 97"/>
              <a:gd name="T19" fmla="*/ 103 h 123"/>
              <a:gd name="T20" fmla="*/ 97 w 97"/>
              <a:gd name="T21" fmla="*/ 64 h 123"/>
              <a:gd name="T22" fmla="*/ 83 w 97"/>
              <a:gd name="T23" fmla="*/ 44 h 123"/>
              <a:gd name="T24" fmla="*/ 48 w 97"/>
              <a:gd name="T25" fmla="*/ 14 h 123"/>
              <a:gd name="T26" fmla="*/ 69 w 97"/>
              <a:gd name="T27" fmla="*/ 35 h 123"/>
              <a:gd name="T28" fmla="*/ 69 w 97"/>
              <a:gd name="T29" fmla="*/ 43 h 123"/>
              <a:gd name="T30" fmla="*/ 28 w 97"/>
              <a:gd name="T31" fmla="*/ 43 h 123"/>
              <a:gd name="T32" fmla="*/ 28 w 97"/>
              <a:gd name="T33" fmla="*/ 35 h 123"/>
              <a:gd name="T34" fmla="*/ 48 w 97"/>
              <a:gd name="T35" fmla="*/ 14 h 123"/>
              <a:gd name="T36" fmla="*/ 55 w 97"/>
              <a:gd name="T37" fmla="*/ 87 h 123"/>
              <a:gd name="T38" fmla="*/ 55 w 97"/>
              <a:gd name="T39" fmla="*/ 95 h 123"/>
              <a:gd name="T40" fmla="*/ 48 w 97"/>
              <a:gd name="T41" fmla="*/ 102 h 123"/>
              <a:gd name="T42" fmla="*/ 42 w 97"/>
              <a:gd name="T43" fmla="*/ 95 h 123"/>
              <a:gd name="T44" fmla="*/ 42 w 97"/>
              <a:gd name="T45" fmla="*/ 87 h 123"/>
              <a:gd name="T46" fmla="*/ 36 w 97"/>
              <a:gd name="T47" fmla="*/ 77 h 123"/>
              <a:gd name="T48" fmla="*/ 48 w 97"/>
              <a:gd name="T49" fmla="*/ 65 h 123"/>
              <a:gd name="T50" fmla="*/ 61 w 97"/>
              <a:gd name="T51" fmla="*/ 77 h 123"/>
              <a:gd name="T52" fmla="*/ 55 w 97"/>
              <a:gd name="T53" fmla="*/ 8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23">
                <a:moveTo>
                  <a:pt x="83" y="44"/>
                </a:moveTo>
                <a:cubicBezTo>
                  <a:pt x="83" y="35"/>
                  <a:pt x="83" y="35"/>
                  <a:pt x="83" y="35"/>
                </a:cubicBezTo>
                <a:cubicBezTo>
                  <a:pt x="83" y="16"/>
                  <a:pt x="67" y="0"/>
                  <a:pt x="48" y="0"/>
                </a:cubicBezTo>
                <a:cubicBezTo>
                  <a:pt x="29" y="0"/>
                  <a:pt x="14" y="16"/>
                  <a:pt x="14" y="35"/>
                </a:cubicBezTo>
                <a:cubicBezTo>
                  <a:pt x="14" y="44"/>
                  <a:pt x="14" y="44"/>
                  <a:pt x="14" y="44"/>
                </a:cubicBezTo>
                <a:cubicBezTo>
                  <a:pt x="6" y="47"/>
                  <a:pt x="0" y="55"/>
                  <a:pt x="0" y="6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4"/>
                  <a:pt x="9" y="123"/>
                  <a:pt x="21" y="123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88" y="123"/>
                  <a:pt x="97" y="114"/>
                  <a:pt x="97" y="103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55"/>
                  <a:pt x="91" y="47"/>
                  <a:pt x="83" y="44"/>
                </a:cubicBezTo>
                <a:close/>
                <a:moveTo>
                  <a:pt x="48" y="14"/>
                </a:moveTo>
                <a:cubicBezTo>
                  <a:pt x="60" y="14"/>
                  <a:pt x="69" y="23"/>
                  <a:pt x="69" y="35"/>
                </a:cubicBezTo>
                <a:cubicBezTo>
                  <a:pt x="69" y="43"/>
                  <a:pt x="69" y="43"/>
                  <a:pt x="69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23"/>
                  <a:pt x="37" y="14"/>
                  <a:pt x="48" y="14"/>
                </a:cubicBezTo>
                <a:close/>
                <a:moveTo>
                  <a:pt x="55" y="87"/>
                </a:moveTo>
                <a:cubicBezTo>
                  <a:pt x="55" y="95"/>
                  <a:pt x="55" y="95"/>
                  <a:pt x="55" y="95"/>
                </a:cubicBezTo>
                <a:cubicBezTo>
                  <a:pt x="55" y="99"/>
                  <a:pt x="52" y="102"/>
                  <a:pt x="48" y="102"/>
                </a:cubicBezTo>
                <a:cubicBezTo>
                  <a:pt x="45" y="102"/>
                  <a:pt x="42" y="99"/>
                  <a:pt x="42" y="95"/>
                </a:cubicBezTo>
                <a:cubicBezTo>
                  <a:pt x="42" y="87"/>
                  <a:pt x="42" y="87"/>
                  <a:pt x="42" y="87"/>
                </a:cubicBezTo>
                <a:cubicBezTo>
                  <a:pt x="38" y="85"/>
                  <a:pt x="36" y="81"/>
                  <a:pt x="36" y="77"/>
                </a:cubicBezTo>
                <a:cubicBezTo>
                  <a:pt x="36" y="70"/>
                  <a:pt x="42" y="65"/>
                  <a:pt x="48" y="65"/>
                </a:cubicBezTo>
                <a:cubicBezTo>
                  <a:pt x="55" y="65"/>
                  <a:pt x="61" y="70"/>
                  <a:pt x="61" y="77"/>
                </a:cubicBezTo>
                <a:cubicBezTo>
                  <a:pt x="61" y="81"/>
                  <a:pt x="58" y="85"/>
                  <a:pt x="5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id-ID" sz="151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settings_320253"/>
          <p:cNvSpPr>
            <a:spLocks noChangeAspect="1"/>
          </p:cNvSpPr>
          <p:nvPr>
            <p:custDataLst>
              <p:tags r:id="rId24"/>
            </p:custDataLst>
          </p:nvPr>
        </p:nvSpPr>
        <p:spPr bwMode="auto">
          <a:xfrm>
            <a:off x="2527121" y="2293095"/>
            <a:ext cx="268954" cy="268548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placeholder_286118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3084133" y="3133811"/>
            <a:ext cx="228911" cy="268548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statistical-chart_64023"/>
          <p:cNvSpPr>
            <a:spLocks noChangeAspect="1"/>
          </p:cNvSpPr>
          <p:nvPr>
            <p:custDataLst>
              <p:tags r:id="rId26"/>
            </p:custDataLst>
          </p:nvPr>
        </p:nvSpPr>
        <p:spPr bwMode="auto">
          <a:xfrm>
            <a:off x="1469722" y="3967940"/>
            <a:ext cx="239386" cy="268548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wifi-cloud_72981"/>
          <p:cNvSpPr>
            <a:spLocks noChangeAspect="1"/>
          </p:cNvSpPr>
          <p:nvPr>
            <p:custDataLst>
              <p:tags r:id="rId27"/>
            </p:custDataLst>
          </p:nvPr>
        </p:nvSpPr>
        <p:spPr bwMode="auto">
          <a:xfrm>
            <a:off x="977328" y="3133811"/>
            <a:ext cx="267861" cy="268548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6" name="two-coin-stacks_72132"/>
          <p:cNvSpPr>
            <a:spLocks noChangeAspect="1"/>
          </p:cNvSpPr>
          <p:nvPr>
            <p:custDataLst>
              <p:tags r:id="rId28"/>
            </p:custDataLst>
          </p:nvPr>
        </p:nvSpPr>
        <p:spPr bwMode="auto">
          <a:xfrm>
            <a:off x="1496525" y="2293095"/>
            <a:ext cx="272400" cy="268548"/>
          </a:xfrm>
          <a:custGeom>
            <a:avLst/>
            <a:gdLst>
              <a:gd name="connsiteX0" fmla="*/ 261001 w 608698"/>
              <a:gd name="connsiteY0" fmla="*/ 479068 h 600088"/>
              <a:gd name="connsiteX1" fmla="*/ 432425 w 608698"/>
              <a:gd name="connsiteY1" fmla="*/ 554184 h 600088"/>
              <a:gd name="connsiteX2" fmla="*/ 603774 w 608698"/>
              <a:gd name="connsiteY2" fmla="*/ 479068 h 600088"/>
              <a:gd name="connsiteX3" fmla="*/ 608697 w 608698"/>
              <a:gd name="connsiteY3" fmla="*/ 502020 h 600088"/>
              <a:gd name="connsiteX4" fmla="*/ 432425 w 608698"/>
              <a:gd name="connsiteY4" fmla="*/ 600088 h 600088"/>
              <a:gd name="connsiteX5" fmla="*/ 256152 w 608698"/>
              <a:gd name="connsiteY5" fmla="*/ 502020 h 600088"/>
              <a:gd name="connsiteX6" fmla="*/ 261001 w 608698"/>
              <a:gd name="connsiteY6" fmla="*/ 479068 h 600088"/>
              <a:gd name="connsiteX7" fmla="*/ 4924 w 608698"/>
              <a:gd name="connsiteY7" fmla="*/ 382605 h 600088"/>
              <a:gd name="connsiteX8" fmla="*/ 176285 w 608698"/>
              <a:gd name="connsiteY8" fmla="*/ 457793 h 600088"/>
              <a:gd name="connsiteX9" fmla="*/ 236041 w 608698"/>
              <a:gd name="connsiteY9" fmla="*/ 451980 h 600088"/>
              <a:gd name="connsiteX10" fmla="*/ 231640 w 608698"/>
              <a:gd name="connsiteY10" fmla="*/ 462264 h 600088"/>
              <a:gd name="connsiteX11" fmla="*/ 225000 w 608698"/>
              <a:gd name="connsiteY11" fmla="*/ 493412 h 600088"/>
              <a:gd name="connsiteX12" fmla="*/ 225298 w 608698"/>
              <a:gd name="connsiteY12" fmla="*/ 499820 h 600088"/>
              <a:gd name="connsiteX13" fmla="*/ 176285 w 608698"/>
              <a:gd name="connsiteY13" fmla="*/ 503695 h 600088"/>
              <a:gd name="connsiteX14" fmla="*/ 0 w 608698"/>
              <a:gd name="connsiteY14" fmla="*/ 405556 h 600088"/>
              <a:gd name="connsiteX15" fmla="*/ 4924 w 608698"/>
              <a:gd name="connsiteY15" fmla="*/ 382605 h 600088"/>
              <a:gd name="connsiteX16" fmla="*/ 261001 w 608698"/>
              <a:gd name="connsiteY16" fmla="*/ 375478 h 600088"/>
              <a:gd name="connsiteX17" fmla="*/ 432425 w 608698"/>
              <a:gd name="connsiteY17" fmla="*/ 450622 h 600088"/>
              <a:gd name="connsiteX18" fmla="*/ 603774 w 608698"/>
              <a:gd name="connsiteY18" fmla="*/ 375478 h 600088"/>
              <a:gd name="connsiteX19" fmla="*/ 608697 w 608698"/>
              <a:gd name="connsiteY19" fmla="*/ 398416 h 600088"/>
              <a:gd name="connsiteX20" fmla="*/ 432425 w 608698"/>
              <a:gd name="connsiteY20" fmla="*/ 496498 h 600088"/>
              <a:gd name="connsiteX21" fmla="*/ 256152 w 608698"/>
              <a:gd name="connsiteY21" fmla="*/ 398416 h 600088"/>
              <a:gd name="connsiteX22" fmla="*/ 261001 w 608698"/>
              <a:gd name="connsiteY22" fmla="*/ 375478 h 600088"/>
              <a:gd name="connsiteX23" fmla="*/ 4924 w 608698"/>
              <a:gd name="connsiteY23" fmla="*/ 279086 h 600088"/>
              <a:gd name="connsiteX24" fmla="*/ 176285 w 608698"/>
              <a:gd name="connsiteY24" fmla="*/ 354274 h 600088"/>
              <a:gd name="connsiteX25" fmla="*/ 236041 w 608698"/>
              <a:gd name="connsiteY25" fmla="*/ 348461 h 600088"/>
              <a:gd name="connsiteX26" fmla="*/ 231640 w 608698"/>
              <a:gd name="connsiteY26" fmla="*/ 358745 h 600088"/>
              <a:gd name="connsiteX27" fmla="*/ 225000 w 608698"/>
              <a:gd name="connsiteY27" fmla="*/ 389818 h 600088"/>
              <a:gd name="connsiteX28" fmla="*/ 225298 w 608698"/>
              <a:gd name="connsiteY28" fmla="*/ 396301 h 600088"/>
              <a:gd name="connsiteX29" fmla="*/ 176285 w 608698"/>
              <a:gd name="connsiteY29" fmla="*/ 400176 h 600088"/>
              <a:gd name="connsiteX30" fmla="*/ 0 w 608698"/>
              <a:gd name="connsiteY30" fmla="*/ 302037 h 600088"/>
              <a:gd name="connsiteX31" fmla="*/ 4924 w 608698"/>
              <a:gd name="connsiteY31" fmla="*/ 279086 h 600088"/>
              <a:gd name="connsiteX32" fmla="*/ 261001 w 608698"/>
              <a:gd name="connsiteY32" fmla="*/ 271959 h 600088"/>
              <a:gd name="connsiteX33" fmla="*/ 432425 w 608698"/>
              <a:gd name="connsiteY33" fmla="*/ 347103 h 600088"/>
              <a:gd name="connsiteX34" fmla="*/ 603774 w 608698"/>
              <a:gd name="connsiteY34" fmla="*/ 271959 h 600088"/>
              <a:gd name="connsiteX35" fmla="*/ 608697 w 608698"/>
              <a:gd name="connsiteY35" fmla="*/ 294897 h 600088"/>
              <a:gd name="connsiteX36" fmla="*/ 432425 w 608698"/>
              <a:gd name="connsiteY36" fmla="*/ 392979 h 600088"/>
              <a:gd name="connsiteX37" fmla="*/ 256152 w 608698"/>
              <a:gd name="connsiteY37" fmla="*/ 294897 h 600088"/>
              <a:gd name="connsiteX38" fmla="*/ 261001 w 608698"/>
              <a:gd name="connsiteY38" fmla="*/ 271959 h 600088"/>
              <a:gd name="connsiteX39" fmla="*/ 4924 w 608698"/>
              <a:gd name="connsiteY39" fmla="*/ 175567 h 600088"/>
              <a:gd name="connsiteX40" fmla="*/ 176285 w 608698"/>
              <a:gd name="connsiteY40" fmla="*/ 250713 h 600088"/>
              <a:gd name="connsiteX41" fmla="*/ 236041 w 608698"/>
              <a:gd name="connsiteY41" fmla="*/ 244904 h 600088"/>
              <a:gd name="connsiteX42" fmla="*/ 231640 w 608698"/>
              <a:gd name="connsiteY42" fmla="*/ 255182 h 600088"/>
              <a:gd name="connsiteX43" fmla="*/ 225000 w 608698"/>
              <a:gd name="connsiteY43" fmla="*/ 286238 h 600088"/>
              <a:gd name="connsiteX44" fmla="*/ 225298 w 608698"/>
              <a:gd name="connsiteY44" fmla="*/ 292718 h 600088"/>
              <a:gd name="connsiteX45" fmla="*/ 176285 w 608698"/>
              <a:gd name="connsiteY45" fmla="*/ 296516 h 600088"/>
              <a:gd name="connsiteX46" fmla="*/ 0 w 608698"/>
              <a:gd name="connsiteY46" fmla="*/ 198506 h 600088"/>
              <a:gd name="connsiteX47" fmla="*/ 4924 w 608698"/>
              <a:gd name="connsiteY47" fmla="*/ 175567 h 600088"/>
              <a:gd name="connsiteX48" fmla="*/ 432425 w 608698"/>
              <a:gd name="connsiteY48" fmla="*/ 96392 h 600088"/>
              <a:gd name="connsiteX49" fmla="*/ 608698 w 608698"/>
              <a:gd name="connsiteY49" fmla="*/ 194443 h 600088"/>
              <a:gd name="connsiteX50" fmla="*/ 432425 w 608698"/>
              <a:gd name="connsiteY50" fmla="*/ 292494 h 600088"/>
              <a:gd name="connsiteX51" fmla="*/ 256152 w 608698"/>
              <a:gd name="connsiteY51" fmla="*/ 194443 h 600088"/>
              <a:gd name="connsiteX52" fmla="*/ 432425 w 608698"/>
              <a:gd name="connsiteY52" fmla="*/ 96392 h 600088"/>
              <a:gd name="connsiteX53" fmla="*/ 176258 w 608698"/>
              <a:gd name="connsiteY53" fmla="*/ 0 h 600088"/>
              <a:gd name="connsiteX54" fmla="*/ 347817 w 608698"/>
              <a:gd name="connsiteY54" fmla="*/ 75446 h 600088"/>
              <a:gd name="connsiteX55" fmla="*/ 224966 w 608698"/>
              <a:gd name="connsiteY55" fmla="*/ 185823 h 600088"/>
              <a:gd name="connsiteX56" fmla="*/ 225264 w 608698"/>
              <a:gd name="connsiteY56" fmla="*/ 192228 h 600088"/>
              <a:gd name="connsiteX57" fmla="*/ 176258 w 608698"/>
              <a:gd name="connsiteY57" fmla="*/ 196101 h 600088"/>
              <a:gd name="connsiteX58" fmla="*/ 0 w 608698"/>
              <a:gd name="connsiteY58" fmla="*/ 98013 h 600088"/>
              <a:gd name="connsiteX59" fmla="*/ 176258 w 608698"/>
              <a:gd name="connsiteY59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698" h="600088">
                <a:moveTo>
                  <a:pt x="261001" y="479068"/>
                </a:moveTo>
                <a:cubicBezTo>
                  <a:pt x="279575" y="522140"/>
                  <a:pt x="349249" y="554184"/>
                  <a:pt x="432425" y="554184"/>
                </a:cubicBezTo>
                <a:cubicBezTo>
                  <a:pt x="515600" y="554184"/>
                  <a:pt x="585199" y="522140"/>
                  <a:pt x="603774" y="479068"/>
                </a:cubicBezTo>
                <a:cubicBezTo>
                  <a:pt x="606981" y="486371"/>
                  <a:pt x="608697" y="494046"/>
                  <a:pt x="608697" y="502020"/>
                </a:cubicBezTo>
                <a:cubicBezTo>
                  <a:pt x="608697" y="556196"/>
                  <a:pt x="529774" y="600088"/>
                  <a:pt x="432425" y="600088"/>
                </a:cubicBezTo>
                <a:cubicBezTo>
                  <a:pt x="335076" y="600088"/>
                  <a:pt x="256152" y="556196"/>
                  <a:pt x="256152" y="502020"/>
                </a:cubicBezTo>
                <a:cubicBezTo>
                  <a:pt x="256152" y="494046"/>
                  <a:pt x="257868" y="486371"/>
                  <a:pt x="261001" y="479068"/>
                </a:cubicBezTo>
                <a:close/>
                <a:moveTo>
                  <a:pt x="4924" y="382605"/>
                </a:moveTo>
                <a:cubicBezTo>
                  <a:pt x="23425" y="425750"/>
                  <a:pt x="93103" y="457793"/>
                  <a:pt x="176285" y="457793"/>
                </a:cubicBezTo>
                <a:cubicBezTo>
                  <a:pt x="197248" y="457793"/>
                  <a:pt x="217391" y="455781"/>
                  <a:pt x="236041" y="451980"/>
                </a:cubicBezTo>
                <a:lnTo>
                  <a:pt x="231640" y="462264"/>
                </a:lnTo>
                <a:cubicBezTo>
                  <a:pt x="227238" y="472398"/>
                  <a:pt x="225000" y="482905"/>
                  <a:pt x="225000" y="493412"/>
                </a:cubicBezTo>
                <a:cubicBezTo>
                  <a:pt x="225000" y="495573"/>
                  <a:pt x="225149" y="497734"/>
                  <a:pt x="225298" y="499820"/>
                </a:cubicBezTo>
                <a:cubicBezTo>
                  <a:pt x="209781" y="502354"/>
                  <a:pt x="193294" y="503695"/>
                  <a:pt x="176285" y="503695"/>
                </a:cubicBezTo>
                <a:cubicBezTo>
                  <a:pt x="78929" y="503695"/>
                  <a:pt x="0" y="459730"/>
                  <a:pt x="0" y="405556"/>
                </a:cubicBezTo>
                <a:cubicBezTo>
                  <a:pt x="0" y="397657"/>
                  <a:pt x="1716" y="389982"/>
                  <a:pt x="4924" y="382605"/>
                </a:cubicBezTo>
                <a:close/>
                <a:moveTo>
                  <a:pt x="261001" y="375478"/>
                </a:moveTo>
                <a:cubicBezTo>
                  <a:pt x="279575" y="418598"/>
                  <a:pt x="349249" y="450622"/>
                  <a:pt x="432425" y="450622"/>
                </a:cubicBezTo>
                <a:cubicBezTo>
                  <a:pt x="515600" y="450622"/>
                  <a:pt x="585199" y="418598"/>
                  <a:pt x="603774" y="375478"/>
                </a:cubicBezTo>
                <a:cubicBezTo>
                  <a:pt x="606981" y="382851"/>
                  <a:pt x="608697" y="390522"/>
                  <a:pt x="608697" y="398416"/>
                </a:cubicBezTo>
                <a:cubicBezTo>
                  <a:pt x="608697" y="452558"/>
                  <a:pt x="529774" y="496498"/>
                  <a:pt x="432425" y="496498"/>
                </a:cubicBezTo>
                <a:cubicBezTo>
                  <a:pt x="335076" y="496498"/>
                  <a:pt x="256152" y="452558"/>
                  <a:pt x="256152" y="398416"/>
                </a:cubicBezTo>
                <a:cubicBezTo>
                  <a:pt x="256152" y="390522"/>
                  <a:pt x="257868" y="382851"/>
                  <a:pt x="261001" y="375478"/>
                </a:cubicBezTo>
                <a:close/>
                <a:moveTo>
                  <a:pt x="4924" y="279086"/>
                </a:moveTo>
                <a:cubicBezTo>
                  <a:pt x="23425" y="322231"/>
                  <a:pt x="93103" y="354274"/>
                  <a:pt x="176285" y="354274"/>
                </a:cubicBezTo>
                <a:cubicBezTo>
                  <a:pt x="197248" y="354274"/>
                  <a:pt x="217391" y="352187"/>
                  <a:pt x="236041" y="348461"/>
                </a:cubicBezTo>
                <a:lnTo>
                  <a:pt x="231640" y="358745"/>
                </a:lnTo>
                <a:cubicBezTo>
                  <a:pt x="227238" y="368879"/>
                  <a:pt x="225000" y="379311"/>
                  <a:pt x="225000" y="389818"/>
                </a:cubicBezTo>
                <a:cubicBezTo>
                  <a:pt x="225000" y="392054"/>
                  <a:pt x="225149" y="394140"/>
                  <a:pt x="225298" y="396301"/>
                </a:cubicBezTo>
                <a:cubicBezTo>
                  <a:pt x="209781" y="398835"/>
                  <a:pt x="193294" y="400176"/>
                  <a:pt x="176285" y="400176"/>
                </a:cubicBezTo>
                <a:cubicBezTo>
                  <a:pt x="78929" y="400176"/>
                  <a:pt x="0" y="356211"/>
                  <a:pt x="0" y="302037"/>
                </a:cubicBezTo>
                <a:cubicBezTo>
                  <a:pt x="0" y="294138"/>
                  <a:pt x="1716" y="286463"/>
                  <a:pt x="4924" y="279086"/>
                </a:cubicBezTo>
                <a:close/>
                <a:moveTo>
                  <a:pt x="261001" y="271959"/>
                </a:moveTo>
                <a:cubicBezTo>
                  <a:pt x="279575" y="315079"/>
                  <a:pt x="349249" y="347103"/>
                  <a:pt x="432425" y="347103"/>
                </a:cubicBezTo>
                <a:cubicBezTo>
                  <a:pt x="515600" y="347103"/>
                  <a:pt x="585199" y="315079"/>
                  <a:pt x="603774" y="271959"/>
                </a:cubicBezTo>
                <a:cubicBezTo>
                  <a:pt x="606981" y="279332"/>
                  <a:pt x="608697" y="287003"/>
                  <a:pt x="608697" y="294897"/>
                </a:cubicBezTo>
                <a:cubicBezTo>
                  <a:pt x="608697" y="349039"/>
                  <a:pt x="529774" y="392979"/>
                  <a:pt x="432425" y="392979"/>
                </a:cubicBezTo>
                <a:cubicBezTo>
                  <a:pt x="335076" y="392979"/>
                  <a:pt x="256152" y="349039"/>
                  <a:pt x="256152" y="294897"/>
                </a:cubicBezTo>
                <a:cubicBezTo>
                  <a:pt x="256152" y="287003"/>
                  <a:pt x="257868" y="279332"/>
                  <a:pt x="261001" y="271959"/>
                </a:cubicBezTo>
                <a:close/>
                <a:moveTo>
                  <a:pt x="4924" y="175567"/>
                </a:moveTo>
                <a:cubicBezTo>
                  <a:pt x="23425" y="218689"/>
                  <a:pt x="93103" y="250713"/>
                  <a:pt x="176285" y="250713"/>
                </a:cubicBezTo>
                <a:cubicBezTo>
                  <a:pt x="197248" y="250713"/>
                  <a:pt x="217391" y="248628"/>
                  <a:pt x="236041" y="244904"/>
                </a:cubicBezTo>
                <a:lnTo>
                  <a:pt x="231640" y="255182"/>
                </a:lnTo>
                <a:cubicBezTo>
                  <a:pt x="227238" y="265311"/>
                  <a:pt x="225000" y="275737"/>
                  <a:pt x="225000" y="286238"/>
                </a:cubicBezTo>
                <a:cubicBezTo>
                  <a:pt x="225000" y="288398"/>
                  <a:pt x="225149" y="290558"/>
                  <a:pt x="225298" y="292718"/>
                </a:cubicBezTo>
                <a:cubicBezTo>
                  <a:pt x="209781" y="295175"/>
                  <a:pt x="193294" y="296516"/>
                  <a:pt x="176285" y="296516"/>
                </a:cubicBezTo>
                <a:cubicBezTo>
                  <a:pt x="78929" y="296516"/>
                  <a:pt x="0" y="252650"/>
                  <a:pt x="0" y="198506"/>
                </a:cubicBezTo>
                <a:cubicBezTo>
                  <a:pt x="0" y="190611"/>
                  <a:pt x="1716" y="182940"/>
                  <a:pt x="4924" y="175567"/>
                </a:cubicBezTo>
                <a:close/>
                <a:moveTo>
                  <a:pt x="432425" y="96392"/>
                </a:moveTo>
                <a:cubicBezTo>
                  <a:pt x="529778" y="96392"/>
                  <a:pt x="608698" y="140291"/>
                  <a:pt x="608698" y="194443"/>
                </a:cubicBezTo>
                <a:cubicBezTo>
                  <a:pt x="608698" y="248595"/>
                  <a:pt x="529778" y="292494"/>
                  <a:pt x="432425" y="292494"/>
                </a:cubicBezTo>
                <a:cubicBezTo>
                  <a:pt x="335072" y="292494"/>
                  <a:pt x="256152" y="248595"/>
                  <a:pt x="256152" y="194443"/>
                </a:cubicBezTo>
                <a:cubicBezTo>
                  <a:pt x="256152" y="140291"/>
                  <a:pt x="335072" y="96392"/>
                  <a:pt x="432425" y="96392"/>
                </a:cubicBezTo>
                <a:close/>
                <a:moveTo>
                  <a:pt x="176258" y="0"/>
                </a:moveTo>
                <a:cubicBezTo>
                  <a:pt x="259651" y="0"/>
                  <a:pt x="329542" y="32175"/>
                  <a:pt x="347817" y="75446"/>
                </a:cubicBezTo>
                <a:cubicBezTo>
                  <a:pt x="275166" y="92800"/>
                  <a:pt x="224966" y="135103"/>
                  <a:pt x="224966" y="185823"/>
                </a:cubicBezTo>
                <a:cubicBezTo>
                  <a:pt x="224966" y="187983"/>
                  <a:pt x="225115" y="190143"/>
                  <a:pt x="225264" y="192228"/>
                </a:cubicBezTo>
                <a:cubicBezTo>
                  <a:pt x="209749" y="194760"/>
                  <a:pt x="193265" y="196101"/>
                  <a:pt x="176258" y="196101"/>
                </a:cubicBezTo>
                <a:cubicBezTo>
                  <a:pt x="78917" y="196101"/>
                  <a:pt x="0" y="152159"/>
                  <a:pt x="0" y="98013"/>
                </a:cubicBezTo>
                <a:cubicBezTo>
                  <a:pt x="0" y="43868"/>
                  <a:pt x="78917" y="0"/>
                  <a:pt x="1762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834403" y="2797697"/>
            <a:ext cx="666321" cy="9761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解决用户焦虑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95" y="1731010"/>
            <a:ext cx="1685290" cy="2816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305" y="1731010"/>
            <a:ext cx="2051050" cy="2297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0645" y="1731010"/>
            <a:ext cx="2025650" cy="2297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4580" y="1731010"/>
            <a:ext cx="1990090" cy="28168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29840" y="4749165"/>
            <a:ext cx="471170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1</a:t>
            </a:r>
            <a:r>
              <a:rPr lang="zh-CN" altLang="en-US" sz="1600">
                <a:solidFill>
                  <a:schemeClr val="bg1"/>
                </a:solidFill>
              </a:rPr>
              <a:t>、收集用户问题集成上传固定位置</a:t>
            </a:r>
          </a:p>
          <a:p>
            <a:r>
              <a:rPr lang="en-US" altLang="zh-CN" sz="1600">
                <a:solidFill>
                  <a:schemeClr val="bg1"/>
                </a:solidFill>
              </a:rPr>
              <a:t>2</a:t>
            </a:r>
            <a:r>
              <a:rPr lang="zh-CN" altLang="en-US" sz="1600">
                <a:solidFill>
                  <a:schemeClr val="bg1"/>
                </a:solidFill>
              </a:rPr>
              <a:t>、主打孩子及妈妈问题进行焦虑解决方案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解决用户焦虑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81580" y="4862195"/>
            <a:ext cx="471170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以达人或真实用户推荐作为封面链接产品，实际链接为商品链接，用户推荐作为封面，满足用户对种草官推荐的心理认同感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" y="1496060"/>
            <a:ext cx="1802130" cy="30124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255" y="1496060"/>
            <a:ext cx="1870710" cy="30130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605" y="1496060"/>
            <a:ext cx="1831340" cy="3012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585" y="1496060"/>
            <a:ext cx="1790700" cy="30130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i"/>
  <p:tag name="KSO_WM_UNIT_INDEX" val="1_1_1"/>
  <p:tag name="KSO_WM_UNIT_ID" val="diagram20185997_1*m_h_i*1_1_1"/>
  <p:tag name="KSO_WM_UNIT_LAYERLEVEL" val="1_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i"/>
  <p:tag name="KSO_WM_UNIT_INDEX" val="1_3_3"/>
  <p:tag name="KSO_WM_UNIT_ID" val="diagram20185997_1*m_h_i*1_3_3"/>
  <p:tag name="KSO_WM_UNIT_LAYERLEVEL" val="1_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f"/>
  <p:tag name="KSO_WM_UNIT_INDEX" val="1_3_1"/>
  <p:tag name="KSO_WM_UNIT_ID" val="diagram20185997_1*m_h_f*1_3_1"/>
  <p:tag name="KSO_WM_UNIT_LAYERLEVEL" val="1_1_1"/>
  <p:tag name="KSO_WM_UNIT_VALUE" val="39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此部分内容作为文字排版占位显示_x000B_ （建议使用主题字体）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a"/>
  <p:tag name="KSO_WM_UNIT_INDEX" val="1_3_2"/>
  <p:tag name="KSO_WM_UNIT_ID" val="diagram20185997_1*m_h_a*1_3_2"/>
  <p:tag name="KSO_WM_UNIT_LAYERLEVEL" val="1_1_1"/>
  <p:tag name="KSO_WM_UNIT_VALUE" val="8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标题文本预设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i"/>
  <p:tag name="KSO_WM_UNIT_INDEX" val="1_4_1"/>
  <p:tag name="KSO_WM_UNIT_ID" val="diagram20185997_1*m_h_i*1_4_1"/>
  <p:tag name="KSO_WM_UNIT_LAYERLEVEL" val="1_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i"/>
  <p:tag name="KSO_WM_UNIT_INDEX" val="1_4_3"/>
  <p:tag name="KSO_WM_UNIT_ID" val="diagram20185997_1*m_h_i*1_4_3"/>
  <p:tag name="KSO_WM_UNIT_LAYERLEVEL" val="1_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f"/>
  <p:tag name="KSO_WM_UNIT_INDEX" val="1_4_1"/>
  <p:tag name="KSO_WM_UNIT_ID" val="diagram20185997_1*m_h_f*1_4_1"/>
  <p:tag name="KSO_WM_UNIT_LAYERLEVEL" val="1_1_1"/>
  <p:tag name="KSO_WM_UNIT_VALUE" val="39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此部分内容作为文字排版占位显示_x000B_ （建议使用主题字体）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a"/>
  <p:tag name="KSO_WM_UNIT_INDEX" val="1_4_2"/>
  <p:tag name="KSO_WM_UNIT_ID" val="diagram20185997_1*m_h_a*1_4_2"/>
  <p:tag name="KSO_WM_UNIT_LAYERLEVEL" val="1_1_1"/>
  <p:tag name="KSO_WM_UNIT_VALUE" val="8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标题文本预设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a"/>
  <p:tag name="KSO_WM_UNIT_INDEX" val="1_1_1"/>
  <p:tag name="KSO_WM_UNIT_ID" val="diagram20185997_1*m_h_a*1_1_1"/>
  <p:tag name="KSO_WM_UNIT_LAYERLEVEL" val="1_1_1"/>
  <p:tag name="KSO_WM_UNIT_VALUE" val="8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关键词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a"/>
  <p:tag name="KSO_WM_UNIT_INDEX" val="1_2_1"/>
  <p:tag name="KSO_WM_UNIT_ID" val="diagram20185997_1*m_h_a*1_2_1"/>
  <p:tag name="KSO_WM_UNIT_LAYERLEVEL" val="1_1_1"/>
  <p:tag name="KSO_WM_UNIT_VALUE" val="8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关键词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a"/>
  <p:tag name="KSO_WM_UNIT_INDEX" val="1_3_1"/>
  <p:tag name="KSO_WM_UNIT_ID" val="diagram20185997_1*m_h_a*1_3_1"/>
  <p:tag name="KSO_WM_UNIT_LAYERLEVEL" val="1_1_1"/>
  <p:tag name="KSO_WM_UNIT_VALUE" val="8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关键词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i"/>
  <p:tag name="KSO_WM_UNIT_INDEX" val="1_1_3"/>
  <p:tag name="KSO_WM_UNIT_ID" val="diagram20185997_1*m_h_i*1_1_3"/>
  <p:tag name="KSO_WM_UNIT_LAYERLEVEL" val="1_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a"/>
  <p:tag name="KSO_WM_UNIT_INDEX" val="1_4_1"/>
  <p:tag name="KSO_WM_UNIT_ID" val="diagram20185997_1*m_h_a*1_4_1"/>
  <p:tag name="KSO_WM_UNIT_LAYERLEVEL" val="1_1_1"/>
  <p:tag name="KSO_WM_UNIT_VALUE" val="8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关键词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i"/>
  <p:tag name="KSO_WM_UNIT_INDEX" val="1_13"/>
  <p:tag name="KSO_WM_UNIT_ID" val="diagram20185997_1*m_i*1_13"/>
  <p:tag name="KSO_WM_UNIT_LAYERLEVEL" val="1_1"/>
  <p:tag name="KSO_WM_BEAUTIFY_FLAG" val="#wm#"/>
  <p:tag name="KSO_WM_DIAGRAM_GROUP_CODE" val="m1-1"/>
  <p:tag name="KSO_WM_UNIT_LINE_FORE_SCHEMECOLOR_INDEX" val="14"/>
  <p:tag name="KSO_WM_UNIT_LINE_FILL_TYP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i"/>
  <p:tag name="KSO_WM_UNIT_INDEX" val="1_14"/>
  <p:tag name="KSO_WM_UNIT_ID" val="diagram20185997_1*m_i*1_14"/>
  <p:tag name="KSO_WM_UNIT_LAYERLEVEL" val="1_1"/>
  <p:tag name="KSO_WM_BEAUTIFY_FLAG" val="#wm#"/>
  <p:tag name="KSO_WM_DIAGRAM_GROUP_CODE" val="m1-1"/>
  <p:tag name="KSO_WM_UNIT_LINE_FORE_SCHEMECOLOR_INDEX" val="14"/>
  <p:tag name="KSO_WM_UNI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i"/>
  <p:tag name="KSO_WM_UNIT_INDEX" val="1_15"/>
  <p:tag name="KSO_WM_UNIT_ID" val="diagram20185997_1*m_i*1_15"/>
  <p:tag name="KSO_WM_UNIT_LAYERLEVEL" val="1_1"/>
  <p:tag name="KSO_WM_BEAUTIFY_FLAG" val="#wm#"/>
  <p:tag name="KSO_WM_DIAGRAM_GROUP_CODE" val="m1-1"/>
  <p:tag name="KSO_WM_UNIT_LINE_FORE_SCHEMECOLOR_INDEX" val="14"/>
  <p:tag name="KSO_WM_UNIT_LINE_FILL_TYP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i"/>
  <p:tag name="KSO_WM_UNIT_INDEX" val="1_16"/>
  <p:tag name="KSO_WM_UNIT_ID" val="diagram20185997_1*m_i*1_16"/>
  <p:tag name="KSO_WM_UNIT_LAYERLEVEL" val="1_1"/>
  <p:tag name="KSO_WM_BEAUTIFY_FLAG" val="#wm#"/>
  <p:tag name="KSO_WM_DIAGRAM_GROUP_CODE" val="m1-1"/>
  <p:tag name="KSO_WM_UNIT_LINE_FORE_SCHEMECOLOR_INDEX" val="14"/>
  <p:tag name="KSO_WM_UNIT_LINE_FILL_TYP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i"/>
  <p:tag name="KSO_WM_UNIT_INDEX" val="1_17"/>
  <p:tag name="KSO_WM_UNIT_ID" val="diagram20185997_1*m_i*1_17"/>
  <p:tag name="KSO_WM_UNIT_LAYERLEVEL" val="1_1"/>
  <p:tag name="KSO_WM_BEAUTIFY_FLAG" val="#wm#"/>
  <p:tag name="KSO_WM_DIAGRAM_GROUP_CODE" val="m1-1"/>
  <p:tag name="KSO_WM_UNIT_LINE_FORE_SCHEMECOLOR_INDEX" val="14"/>
  <p:tag name="KSO_WM_UNIT_LINE_FILL_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68787_4*l_i*1_2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787_4*l_i*1_1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87_4*l_h_i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87_4*l_h_i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f"/>
  <p:tag name="KSO_WM_UNIT_INDEX" val="1_1_1"/>
  <p:tag name="KSO_WM_UNIT_ID" val="diagram20185997_1*m_h_f*1_1_1"/>
  <p:tag name="KSO_WM_UNIT_LAYERLEVEL" val="1_1_1"/>
  <p:tag name="KSO_WM_UNIT_VALUE" val="39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此部分内容作为文字排版占位显示_x000B_ （建议使用主题字体）"/>
  <p:tag name="KSO_WM_UNIT_TEXT_FILL_FORE_SCHEMECOLOR_INDEX" val="14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787_4*l_h_i*1_1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787_4*l_h_i*1_1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8787_4*l_h_a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787_4*l_h_f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787_4*l_h_i*1_2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787_4*l_h_i*1_2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8787_4*l_h_a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787_4*l_h_f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787_4*l_h_i*1_3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787_4*l_h_i*1_3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a"/>
  <p:tag name="KSO_WM_UNIT_INDEX" val="1_1_2"/>
  <p:tag name="KSO_WM_UNIT_ID" val="diagram20185997_1*m_h_a*1_1_2"/>
  <p:tag name="KSO_WM_UNIT_LAYERLEVEL" val="1_1_1"/>
  <p:tag name="KSO_WM_UNIT_VALUE" val="8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标题文本预设"/>
  <p:tag name="KSO_WM_UNIT_TEXT_FILL_FORE_SCHEMECOLOR_INDEX" val="14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8787_4*l_h_a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787_4*l_h_f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68787_4*l_h_i*1_4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8787_4*l_h_i*1_4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8787_4*l_h_a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787_4*l_h_f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787_4*l_h_i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87_4*l_h_i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68787_4*l_h_x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8787_4*l_h_x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i"/>
  <p:tag name="KSO_WM_UNIT_INDEX" val="1_2_1"/>
  <p:tag name="KSO_WM_UNIT_ID" val="diagram20185997_1*m_h_i*1_2_1"/>
  <p:tag name="KSO_WM_UNIT_LAYERLEVEL" val="1_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8787_4*l_h_x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3"/>
  <p:tag name="KSO_WM_UNIT_ID" val="diagram20168787_4*l_x*1_3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2"/>
  <p:tag name="KSO_WM_UNIT_ID" val="diagram20168787_4*l_x*1_2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1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8787_4*l_h_x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68787_4*l_i*1_3"/>
  <p:tag name="KSO_WM_TEMPLATE_CATEGORY" val="diagram"/>
  <p:tag name="KSO_WM_TEMPLATE_INDEX" val="20168787"/>
  <p:tag name="KSO_WM_UNIT_LAYERLEVEL" val="1_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725_4*l_h_a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725_4*l_h_f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725_4*l_h_i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5*1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725_4*l_h_x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725_4*l_h_a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i"/>
  <p:tag name="KSO_WM_UNIT_INDEX" val="1_2_3"/>
  <p:tag name="KSO_WM_UNIT_ID" val="diagram20185997_1*m_h_i*1_2_3"/>
  <p:tag name="KSO_WM_UNIT_LAYERLEVEL" val="1_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725_4*l_h_f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725_4*l_h_i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4*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725_4*l_h_x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725_4*l_h_a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725_4*l_h_f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725_4*l_h_i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3*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725_4*l_h_x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1"/>
  <p:tag name="KSO_WM_UNIT_ID" val="diagram20187725_4*i*2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87725_4*i*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diagram20187725_4*i*1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f"/>
  <p:tag name="KSO_WM_UNIT_INDEX" val="1_2_1"/>
  <p:tag name="KSO_WM_UNIT_ID" val="diagram20185997_1*m_h_f*1_2_1"/>
  <p:tag name="KSO_WM_UNIT_LAYERLEVEL" val="1_1_1"/>
  <p:tag name="KSO_WM_UNIT_VALUE" val="39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此部分内容作为文字排版占位显示_x000B_ （建议使用主题字体）"/>
  <p:tag name="KSO_WM_UNIT_TEXT_FILL_FORE_SCHEMECOLOR_INDEX" val="14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2"/>
  <p:tag name="KSO_WM_UNIT_ID" val="diagram20187725_4*i*2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3"/>
  <p:tag name="KSO_WM_UNIT_ID" val="diagram20187725_4*i*2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4"/>
  <p:tag name="KSO_WM_UNIT_ID" val="diagram20187725_4*i*24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5"/>
  <p:tag name="KSO_WM_UNIT_ID" val="diagram20187725_4*i*2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6"/>
  <p:tag name="KSO_WM_UNIT_ID" val="diagram20187725_4*i*2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7"/>
  <p:tag name="KSO_WM_UNIT_ID" val="diagram20187725_4*i*2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8"/>
  <p:tag name="KSO_WM_UNIT_ID" val="diagram20187725_4*i*2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87725_4*i*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diagram20187725_4*i*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diagram20187725_4*i*4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a"/>
  <p:tag name="KSO_WM_UNIT_INDEX" val="1_2_2"/>
  <p:tag name="KSO_WM_UNIT_ID" val="diagram20185997_1*m_h_a*1_2_2"/>
  <p:tag name="KSO_WM_UNIT_LAYERLEVEL" val="1_1_1"/>
  <p:tag name="KSO_WM_UNIT_VALUE" val="8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标题文本预设"/>
  <p:tag name="KSO_WM_UNIT_TEXT_FILL_FORE_SCHEMECOLOR_INDEX" val="14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diagram20187725_4*i*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diagram20187725_4*i*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diagram20187725_4*i*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diagram20187725_4*i*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diagram20187725_4*i*9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diagram20187725_4*i*10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diagram20187725_4*i*1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3"/>
  <p:tag name="KSO_WM_UNIT_ID" val="diagram20187725_4*i*1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5"/>
  <p:tag name="KSO_WM_UNIT_ID" val="diagram20187725_4*i*1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6"/>
  <p:tag name="KSO_WM_UNIT_ID" val="diagram20187725_4*i*1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97"/>
  <p:tag name="KSO_WM_TAG_VERSION" val="1.0"/>
  <p:tag name="KSO_WM_UNIT_TYPE" val="m_h_i"/>
  <p:tag name="KSO_WM_UNIT_INDEX" val="1_3_1"/>
  <p:tag name="KSO_WM_UNIT_ID" val="diagram20185997_1*m_h_i*1_3_1"/>
  <p:tag name="KSO_WM_UNIT_LAYERLEVEL" val="1_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7"/>
  <p:tag name="KSO_WM_UNIT_ID" val="diagram20187725_4*i*1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8"/>
  <p:tag name="KSO_WM_UNIT_ID" val="diagram20187725_4*i*1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9"/>
  <p:tag name="KSO_WM_UNIT_ID" val="diagram20187725_4*i*19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0"/>
  <p:tag name="KSO_WM_UNIT_ID" val="diagram20187725_4*i*20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526</Words>
  <Application>Microsoft Office PowerPoint</Application>
  <PresentationFormat>自定义</PresentationFormat>
  <Paragraphs>98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思源黑体 CN Regular</vt:lpstr>
      <vt:lpstr>微软雅黑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521</cp:revision>
  <dcterms:created xsi:type="dcterms:W3CDTF">2021-12-13T01:52:00Z</dcterms:created>
  <dcterms:modified xsi:type="dcterms:W3CDTF">2022-02-21T08:30:49Z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F4EF26B76F974AADBB6F1D1DAAD09609</vt:lpwstr>
  </property>
</Properties>
</file>