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283" r:id="rId2"/>
    <p:sldId id="2644" r:id="rId3"/>
    <p:sldId id="4040" r:id="rId4"/>
    <p:sldId id="2646" r:id="rId5"/>
    <p:sldId id="4027" r:id="rId6"/>
    <p:sldId id="4041" r:id="rId7"/>
    <p:sldId id="4042" r:id="rId8"/>
    <p:sldId id="4043" r:id="rId9"/>
    <p:sldId id="4044" r:id="rId10"/>
    <p:sldId id="4045" r:id="rId11"/>
    <p:sldId id="4046" r:id="rId12"/>
    <p:sldId id="4050" r:id="rId13"/>
    <p:sldId id="4047" r:id="rId14"/>
    <p:sldId id="4051" r:id="rId15"/>
    <p:sldId id="2647" r:id="rId16"/>
    <p:sldId id="4052" r:id="rId17"/>
    <p:sldId id="2634" r:id="rId18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o jun" initials="cj" lastIdx="1" clrIdx="0"/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5B9BD5"/>
    <a:srgbClr val="ED7D31"/>
    <a:srgbClr val="FEA900"/>
    <a:srgbClr val="E93252"/>
    <a:srgbClr val="6DF5ED"/>
    <a:srgbClr val="FFFFFF"/>
    <a:srgbClr val="F8F8F8"/>
    <a:srgbClr val="120C16"/>
    <a:srgbClr val="0358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33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2022/2/21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33.png"/><Relationship Id="rId4" Type="http://schemas.openxmlformats.org/officeDocument/2006/relationships/image" Target="../media/image4.sv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38.png"/><Relationship Id="rId5" Type="http://schemas.openxmlformats.org/officeDocument/2006/relationships/image" Target="../media/image5.png"/><Relationship Id="rId10" Type="http://schemas.openxmlformats.org/officeDocument/2006/relationships/image" Target="../media/image37.png"/><Relationship Id="rId4" Type="http://schemas.openxmlformats.org/officeDocument/2006/relationships/image" Target="../media/image4.sv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11" Type="http://schemas.openxmlformats.org/officeDocument/2006/relationships/image" Target="../media/image43.png"/><Relationship Id="rId5" Type="http://schemas.openxmlformats.org/officeDocument/2006/relationships/image" Target="../media/image5.png"/><Relationship Id="rId10" Type="http://schemas.openxmlformats.org/officeDocument/2006/relationships/image" Target="../media/image42.png"/><Relationship Id="rId4" Type="http://schemas.openxmlformats.org/officeDocument/2006/relationships/image" Target="../media/image4.svg"/><Relationship Id="rId9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1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17" Type="http://schemas.openxmlformats.org/officeDocument/2006/relationships/image" Target="../media/image19.png"/><Relationship Id="rId2" Type="http://schemas.openxmlformats.org/officeDocument/2006/relationships/image" Target="../media/image3.png"/><Relationship Id="rId16" Type="http://schemas.openxmlformats.org/officeDocument/2006/relationships/image" Target="../media/image1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6.svg"/><Relationship Id="rId15" Type="http://schemas.openxmlformats.org/officeDocument/2006/relationships/image" Target="../media/image17.png"/><Relationship Id="rId10" Type="http://schemas.openxmlformats.org/officeDocument/2006/relationships/image" Target="../media/image12.svg"/><Relationship Id="rId4" Type="http://schemas.openxmlformats.org/officeDocument/2006/relationships/image" Target="../media/image5.png"/><Relationship Id="rId9" Type="http://schemas.openxmlformats.org/officeDocument/2006/relationships/image" Target="../media/image11.png"/><Relationship Id="rId14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23.jpeg"/><Relationship Id="rId4" Type="http://schemas.openxmlformats.org/officeDocument/2006/relationships/image" Target="../media/image4.sv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sv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3152456" y="1567122"/>
            <a:ext cx="38404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3600" b="1" dirty="0"/>
              <a:t>麦当劳私域大盘点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   </a:t>
            </a:r>
            <a:r>
              <a:rPr lang="zh-CN" altLang="en-US" b="1" dirty="0"/>
              <a:t>部门：项目二组</a:t>
            </a:r>
            <a:endParaRPr lang="en-US" altLang="zh-CN" sz="3600" b="1" dirty="0"/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姓名：张泳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花名：彩虹</a:t>
            </a:r>
            <a:endParaRPr lang="en-US" altLang="zh-CN" b="1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66351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07211" y="420638"/>
            <a:ext cx="27597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看人下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altLang="en-US" sz="1600" b="1" dirty="0">
                <a:sym typeface="+mn-ea"/>
              </a:rPr>
              <a:t>菜</a:t>
            </a:r>
            <a:r>
              <a:rPr lang="en-US" altLang="zh-CN" sz="1600" b="1" dirty="0">
                <a:sym typeface="+mn-ea"/>
              </a:rPr>
              <a:t>”——</a:t>
            </a:r>
            <a:r>
              <a:rPr lang="zh-CN" altLang="en-US" sz="1600" b="1" dirty="0">
                <a:sym typeface="+mn-ea"/>
              </a:rPr>
              <a:t>免费用户运营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375785" y="948690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</a:rPr>
              <a:t>21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天优惠养习惯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96125" y="948690"/>
            <a:ext cx="232918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周一会员日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20210" y="4124960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连续 21 天给用户发放优惠福利，不仅可以让用户养成每天打开小程序领券的习惯，还能为线下门店引流，可谓“一箭双雕”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54520" y="4124960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微软雅黑" panose="020B0503020204020204" charset="-122"/>
                <a:ea typeface="微软雅黑" panose="020B0503020204020204" charset="-122"/>
              </a:rPr>
              <a:t>将用户由新手期带入成熟期——每到周一，用户就会自动想到麦当劳的会员活动，登录小程序查看相关的优惠活动，从而产生购买需求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</a:rPr>
              <a:t>；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403985" y="94932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一键绑定入会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163955" y="4125595"/>
            <a:ext cx="2646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缩短了普通用户的注册链路，降低了入会门槛，扩大了免费用户基数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47140" y="1477645"/>
            <a:ext cx="2479675" cy="225679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67150" y="1676400"/>
            <a:ext cx="3087370" cy="18586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52945" y="1477010"/>
            <a:ext cx="2416175" cy="2385695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3" name="对角圆角矩形 12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7" name="图片 16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07211" y="420638"/>
            <a:ext cx="27597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看人下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altLang="en-US" sz="1600" b="1" dirty="0">
                <a:sym typeface="+mn-ea"/>
              </a:rPr>
              <a:t>菜</a:t>
            </a:r>
            <a:r>
              <a:rPr lang="en-US" altLang="zh-CN" sz="1600" b="1" dirty="0">
                <a:sym typeface="+mn-ea"/>
              </a:rPr>
              <a:t>”——</a:t>
            </a:r>
            <a:r>
              <a:rPr lang="zh-CN" altLang="en-US" sz="1600" b="1" dirty="0">
                <a:sym typeface="+mn-ea"/>
              </a:rPr>
              <a:t>付费用户运营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66690" y="1584960"/>
            <a:ext cx="4600575" cy="2491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OH 麦卡</a:t>
            </a: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权益覆盖广，25 元购买 9 款 4 件套餐；6 折早餐；12 元购买麦咖啡；每天两次免费外送费；</a:t>
            </a:r>
            <a:b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b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</a:b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专项会员卡：</a:t>
            </a: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</a:t>
            </a: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用户人数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推荐的「浓情蜜意双人餐」、「三人成行三人餐」；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按照</a:t>
            </a:r>
            <a:r>
              <a:rPr lang="zh-CN" sz="12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用户口味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推荐的「咖啡 5 次券」、「麦咖啡 6 折月卡」；</a:t>
            </a:r>
          </a:p>
          <a:p>
            <a:pPr indent="0">
              <a:buFont typeface="Arial" panose="020B0604020202020204" pitchFamily="34" charset="0"/>
              <a:buNone/>
            </a:pP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sz="16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外卖卡：</a:t>
            </a:r>
          </a:p>
          <a:p>
            <a:pPr indent="0">
              <a:buFont typeface="Arial" panose="020B0604020202020204" pitchFamily="34" charset="0"/>
              <a:buNone/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免配送费的「麦乐送月卡」；</a:t>
            </a:r>
          </a:p>
          <a:p>
            <a:pPr indent="0">
              <a:buFont typeface="Arial" panose="020B0604020202020204" pitchFamily="34" charset="0"/>
              <a:buNone/>
            </a:pP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3985" y="94932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多种付费会员卡</a:t>
            </a:r>
          </a:p>
        </p:txBody>
      </p:sp>
      <p:pic>
        <p:nvPicPr>
          <p:cNvPr id="113" name="图片 112"/>
          <p:cNvPicPr/>
          <p:nvPr/>
        </p:nvPicPr>
        <p:blipFill>
          <a:blip r:embed="rId8"/>
          <a:stretch>
            <a:fillRect/>
          </a:stretch>
        </p:blipFill>
        <p:spPr>
          <a:xfrm>
            <a:off x="519430" y="1478280"/>
            <a:ext cx="4487545" cy="30035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组合 4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7" name="对角圆角矩形 6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07211" y="420638"/>
            <a:ext cx="27597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看人下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altLang="en-US" sz="1600" b="1" dirty="0">
                <a:sym typeface="+mn-ea"/>
              </a:rPr>
              <a:t>菜</a:t>
            </a:r>
            <a:r>
              <a:rPr lang="en-US" altLang="zh-CN" sz="1600" b="1" dirty="0">
                <a:sym typeface="+mn-ea"/>
              </a:rPr>
              <a:t>”——</a:t>
            </a:r>
            <a:r>
              <a:rPr lang="zh-CN" altLang="en-US" sz="1600" b="1" dirty="0">
                <a:sym typeface="+mn-ea"/>
              </a:rPr>
              <a:t>付费用户运营</a:t>
            </a:r>
            <a:endParaRPr lang="en-US" altLang="zh-CN" sz="1600" b="1" dirty="0">
              <a:sym typeface="+mn-ea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3735" y="1080770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职场卡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08325" y="108140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早餐卡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69585" y="109029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外卖卡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1810" y="4766310"/>
            <a:ext cx="22218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/>
              <a:t>主打职场人的正餐、外卖配送场景。19元/月，以开卡立返40元，一次回本、多用多省，为噱头吸引用户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49295" y="4773295"/>
            <a:ext cx="19107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/>
              <a:t>早餐卡的权益比较简单，只要9.9元就能享受到22款套餐的6折优惠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58760" y="4766310"/>
            <a:ext cx="219646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/>
              <a:t>主打周末家庭出玩就餐场景。39元/季度，开卡后立得一份价值44元的周末餐，开卡即回本；</a:t>
            </a:r>
          </a:p>
        </p:txBody>
      </p:sp>
      <p:pic>
        <p:nvPicPr>
          <p:cNvPr id="115" name="图片 114"/>
          <p:cNvPicPr/>
          <p:nvPr/>
        </p:nvPicPr>
        <p:blipFill>
          <a:blip r:embed="rId8"/>
          <a:stretch>
            <a:fillRect/>
          </a:stretch>
        </p:blipFill>
        <p:spPr>
          <a:xfrm>
            <a:off x="193675" y="1939290"/>
            <a:ext cx="2886710" cy="15024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6" name="图片 115"/>
          <p:cNvPicPr/>
          <p:nvPr/>
        </p:nvPicPr>
        <p:blipFill>
          <a:blip r:embed="rId9"/>
          <a:stretch>
            <a:fillRect/>
          </a:stretch>
        </p:blipFill>
        <p:spPr>
          <a:xfrm>
            <a:off x="3385820" y="1506855"/>
            <a:ext cx="1477645" cy="31788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7" name="图片 116"/>
          <p:cNvPicPr/>
          <p:nvPr/>
        </p:nvPicPr>
        <p:blipFill>
          <a:blip r:embed="rId10"/>
          <a:stretch>
            <a:fillRect/>
          </a:stretch>
        </p:blipFill>
        <p:spPr>
          <a:xfrm>
            <a:off x="5782945" y="1570990"/>
            <a:ext cx="1418590" cy="305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文本框 12"/>
          <p:cNvSpPr txBox="1"/>
          <p:nvPr/>
        </p:nvSpPr>
        <p:spPr>
          <a:xfrm>
            <a:off x="7995285" y="1089660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家庭卡</a:t>
            </a:r>
          </a:p>
        </p:txBody>
      </p:sp>
      <p:pic>
        <p:nvPicPr>
          <p:cNvPr id="118" name="图片 117"/>
          <p:cNvPicPr/>
          <p:nvPr/>
        </p:nvPicPr>
        <p:blipFill>
          <a:blip r:embed="rId11"/>
          <a:stretch>
            <a:fillRect/>
          </a:stretch>
        </p:blipFill>
        <p:spPr>
          <a:xfrm>
            <a:off x="8164195" y="1570990"/>
            <a:ext cx="1424940" cy="2971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文本框 14"/>
          <p:cNvSpPr txBox="1"/>
          <p:nvPr/>
        </p:nvSpPr>
        <p:spPr>
          <a:xfrm>
            <a:off x="5709285" y="4805045"/>
            <a:ext cx="17608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/>
              <a:t>针对常年点外卖这个特定的细分人群外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4" name="对角圆角矩形 1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07211" y="420638"/>
            <a:ext cx="27597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看人下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altLang="en-US" sz="1600" b="1" dirty="0">
                <a:sym typeface="+mn-ea"/>
              </a:rPr>
              <a:t>菜</a:t>
            </a:r>
            <a:r>
              <a:rPr lang="en-US" altLang="zh-CN" sz="1600" b="1" dirty="0">
                <a:sym typeface="+mn-ea"/>
              </a:rPr>
              <a:t>”——</a:t>
            </a:r>
            <a:r>
              <a:rPr lang="zh-CN" altLang="en-US" sz="1600" b="1" dirty="0">
                <a:sym typeface="+mn-ea"/>
              </a:rPr>
              <a:t>付费用户运营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259070" y="1811020"/>
            <a:ext cx="4600575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Font typeface="Arial" panose="020B0604020202020204" pitchFamily="34" charset="0"/>
              <a:buNone/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推出了「麦有礼」礼品卡，方便用户赠送给亲友。</a:t>
            </a:r>
          </a:p>
          <a:p>
            <a:pPr indent="0">
              <a:buFont typeface="Arial" panose="020B0604020202020204" pitchFamily="34" charset="0"/>
              <a:buNone/>
            </a:pP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为了增强用户的消费动力，麦当劳还为用户创造了几个消费场景：</a:t>
            </a:r>
          </a:p>
          <a:p>
            <a:pPr indent="0">
              <a:buFont typeface="Arial" panose="020B0604020202020204" pitchFamily="34" charset="0"/>
              <a:buNone/>
            </a:pP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比如，用户在定制「麦咖啡礼品卡」时，不但可以选择数量，赠送 1 杯、5 杯或者 365 杯，还可以选择赠送的卡面，麦当劳提供了生日、情侣、工作三种社交赠礼的插画封面。；</a:t>
            </a:r>
          </a:p>
          <a:p>
            <a:pPr indent="0">
              <a:buFont typeface="Arial" panose="020B0604020202020204" pitchFamily="34" charset="0"/>
              <a:buNone/>
            </a:pP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>
              <a:buFont typeface="Arial" panose="020B0604020202020204" pitchFamily="34" charset="0"/>
              <a:buNone/>
            </a:pPr>
            <a:endParaRPr lang="zh-CN" sz="12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403985" y="94932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麦咖啡礼卡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270" y="1584960"/>
            <a:ext cx="4106545" cy="2686685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0" name="对角圆角矩形 9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35878"/>
            <a:ext cx="27863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小程序触达技巧</a:t>
            </a:r>
            <a:r>
              <a:rPr lang="en-US" altLang="zh-CN" sz="1600" b="1" dirty="0">
                <a:sym typeface="+mn-ea"/>
              </a:rPr>
              <a:t>——</a:t>
            </a:r>
            <a:r>
              <a:rPr lang="zh-CN" altLang="en-US" sz="1600" b="1" dirty="0">
                <a:sym typeface="+mn-ea"/>
              </a:rPr>
              <a:t>千人前面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8585" y="117475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673735" y="1080770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首页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108325" y="108140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开屏推送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569585" y="109029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下单页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11810" y="4766310"/>
            <a:ext cx="22218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/>
              <a:t>免费会员和付费会员引导购买福利</a:t>
            </a:r>
          </a:p>
          <a:p>
            <a:pPr algn="ctr"/>
            <a:r>
              <a:rPr lang="zh-CN" altLang="en-US" sz="1000"/>
              <a:t>差异化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249295" y="4773295"/>
            <a:ext cx="1910715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/>
              <a:t>开屏作为流量最大的页面，是推广付费卡营销活动，从而实现锁客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858760" y="4766310"/>
            <a:ext cx="21964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/>
              <a:t>推送一个类似于瑞幸优惠券裂变的活动，引导用户将福袋分享给好友；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7995285" y="1089660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</a:rPr>
              <a:t>支付成功页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709285" y="4805045"/>
            <a:ext cx="176085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000"/>
              <a:t>设置了一个“OH麦卡（职场卡）”专栏，展现权益，再配上“全天可用，一次回本”促销性文案，尽可能吸引用户开卡；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4035" y="1654175"/>
            <a:ext cx="2199640" cy="136652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305" y="3077210"/>
            <a:ext cx="2174240" cy="1185545"/>
          </a:xfrm>
          <a:prstGeom prst="rect">
            <a:avLst/>
          </a:prstGeom>
        </p:spPr>
      </p:pic>
      <p:pic>
        <p:nvPicPr>
          <p:cNvPr id="119" name="图片 118"/>
          <p:cNvPicPr/>
          <p:nvPr/>
        </p:nvPicPr>
        <p:blipFill>
          <a:blip r:embed="rId10"/>
          <a:stretch>
            <a:fillRect/>
          </a:stretch>
        </p:blipFill>
        <p:spPr>
          <a:xfrm>
            <a:off x="3448685" y="1654175"/>
            <a:ext cx="1285875" cy="271208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0" name="图片 119"/>
          <p:cNvPicPr/>
          <p:nvPr/>
        </p:nvPicPr>
        <p:blipFill>
          <a:blip r:embed="rId11"/>
          <a:stretch>
            <a:fillRect/>
          </a:stretch>
        </p:blipFill>
        <p:spPr>
          <a:xfrm>
            <a:off x="5930265" y="1591310"/>
            <a:ext cx="1318895" cy="283718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1" name="图片 120"/>
          <p:cNvPicPr/>
          <p:nvPr/>
        </p:nvPicPr>
        <p:blipFill>
          <a:blip r:embed="rId12"/>
          <a:stretch>
            <a:fillRect/>
          </a:stretch>
        </p:blipFill>
        <p:spPr>
          <a:xfrm>
            <a:off x="8321675" y="1654175"/>
            <a:ext cx="1270000" cy="273113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6" name="组合 15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7" name="对角圆角矩形 16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0429" y="453560"/>
            <a:ext cx="24416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/>
                </a:solidFill>
              </a:rPr>
              <a:t>案例中亮点及可复用的点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>
            <p:custDataLst>
              <p:tags r:id="rId1"/>
            </p:custDataLst>
          </p:nvPr>
        </p:nvSpPr>
        <p:spPr>
          <a:xfrm rot="19743805">
            <a:off x="2309495" y="120733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任意多边形 6"/>
          <p:cNvSpPr/>
          <p:nvPr>
            <p:custDataLst>
              <p:tags r:id="rId2"/>
            </p:custDataLst>
          </p:nvPr>
        </p:nvSpPr>
        <p:spPr>
          <a:xfrm rot="19743805">
            <a:off x="2610847" y="120733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矩形3"/>
          <p:cNvSpPr/>
          <p:nvPr>
            <p:custDataLst>
              <p:tags r:id="rId3"/>
            </p:custDataLst>
          </p:nvPr>
        </p:nvSpPr>
        <p:spPr>
          <a:xfrm>
            <a:off x="2939059" y="1074655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以用户消费路径设置引流触点，及不同的痛点文案及引流承接渠道</a:t>
            </a:r>
          </a:p>
        </p:txBody>
      </p:sp>
      <p:sp>
        <p:nvSpPr>
          <p:cNvPr id="9" name="任意多边形 8"/>
          <p:cNvSpPr/>
          <p:nvPr>
            <p:custDataLst>
              <p:tags r:id="rId4"/>
            </p:custDataLst>
          </p:nvPr>
        </p:nvSpPr>
        <p:spPr>
          <a:xfrm rot="19743805">
            <a:off x="2309495" y="243853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>
            <p:custDataLst>
              <p:tags r:id="rId5"/>
            </p:custDataLst>
          </p:nvPr>
        </p:nvSpPr>
        <p:spPr>
          <a:xfrm rot="19743805">
            <a:off x="2610847" y="243853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2" name="矩形2"/>
          <p:cNvSpPr/>
          <p:nvPr>
            <p:custDataLst>
              <p:tags r:id="rId6"/>
            </p:custDataLst>
          </p:nvPr>
        </p:nvSpPr>
        <p:spPr>
          <a:xfrm>
            <a:off x="2938780" y="2305685"/>
            <a:ext cx="4620895" cy="647700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用户消费行为培养，从新到老，从单次到多次，从免费付费</a:t>
            </a:r>
          </a:p>
        </p:txBody>
      </p:sp>
      <p:sp>
        <p:nvSpPr>
          <p:cNvPr id="13" name="任意多边形 12"/>
          <p:cNvSpPr/>
          <p:nvPr>
            <p:custDataLst>
              <p:tags r:id="rId7"/>
            </p:custDataLst>
          </p:nvPr>
        </p:nvSpPr>
        <p:spPr>
          <a:xfrm rot="19743805">
            <a:off x="2309495" y="36697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任意多边形 13"/>
          <p:cNvSpPr/>
          <p:nvPr>
            <p:custDataLst>
              <p:tags r:id="rId8"/>
            </p:custDataLst>
          </p:nvPr>
        </p:nvSpPr>
        <p:spPr>
          <a:xfrm rot="19743805">
            <a:off x="2610847" y="3669726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矩形1"/>
          <p:cNvSpPr/>
          <p:nvPr>
            <p:custDataLst>
              <p:tags r:id="rId9"/>
            </p:custDataLst>
          </p:nvPr>
        </p:nvSpPr>
        <p:spPr>
          <a:xfrm>
            <a:off x="2939059" y="3537044"/>
            <a:ext cx="4467647" cy="647828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79" y="connsiteY0-80"/>
              </a:cxn>
              <a:cxn ang="0">
                <a:pos x="connsiteX1-81" y="connsiteY1-82"/>
              </a:cxn>
              <a:cxn ang="0">
                <a:pos x="connsiteX2-83" y="connsiteY2-84"/>
              </a:cxn>
              <a:cxn ang="0">
                <a:pos x="connsiteX3-85" y="connsiteY3-86"/>
              </a:cxn>
              <a:cxn ang="0">
                <a:pos x="connsiteX4-87" y="connsiteY4-88"/>
              </a:cxn>
              <a:cxn ang="0">
                <a:pos x="connsiteX5-89" y="connsiteY5-90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19050" cap="sq">
            <a:solidFill>
              <a:srgbClr val="FFC000"/>
            </a:solidFill>
            <a:beve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rot="0" spcFirstLastPara="0" vertOverflow="overflow" horzOverflow="overflow" vert="horz" wrap="square" lIns="75583" tIns="39303" rIns="75583" bIns="39303" numCol="1" spcCol="0" rtlCol="0" fromWordArt="0" anchor="b" anchorCtr="0" forceAA="0" compatLnSpc="1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600" b="1" spc="15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针对不同场景消费的用户推荐不同的会员卡，锁定客户复购</a:t>
            </a:r>
          </a:p>
        </p:txBody>
      </p:sp>
      <p:sp>
        <p:nvSpPr>
          <p:cNvPr id="16" name="任意多边形 15"/>
          <p:cNvSpPr/>
          <p:nvPr>
            <p:custDataLst>
              <p:tags r:id="rId10"/>
            </p:custDataLst>
          </p:nvPr>
        </p:nvSpPr>
        <p:spPr>
          <a:xfrm rot="19743805">
            <a:off x="2619102" y="1207971"/>
            <a:ext cx="190695" cy="618283"/>
          </a:xfrm>
          <a:custGeom>
            <a:avLst/>
            <a:gdLst>
              <a:gd name="connsiteX0" fmla="*/ 128434 w 128434"/>
              <a:gd name="connsiteY0" fmla="*/ 64576 h 416103"/>
              <a:gd name="connsiteX1" fmla="*/ 128434 w 128434"/>
              <a:gd name="connsiteY1" fmla="*/ 416103 h 416103"/>
              <a:gd name="connsiteX2" fmla="*/ 0 w 128434"/>
              <a:gd name="connsiteY2" fmla="*/ 339125 h 416103"/>
              <a:gd name="connsiteX3" fmla="*/ 0 w 128434"/>
              <a:gd name="connsiteY3" fmla="*/ 0 h 416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8434" h="416103">
                <a:moveTo>
                  <a:pt x="128434" y="64576"/>
                </a:moveTo>
                <a:lnTo>
                  <a:pt x="128434" y="416103"/>
                </a:lnTo>
                <a:lnTo>
                  <a:pt x="0" y="339125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rgbClr val="1D6DC2">
              <a:shade val="50000"/>
            </a:srgbClr>
          </a:lnRef>
          <a:fillRef idx="1">
            <a:srgbClr val="1D6DC2"/>
          </a:fillRef>
          <a:effectRef idx="0">
            <a:srgbClr val="1D6DC2"/>
          </a:effectRef>
          <a:fontRef idx="minor">
            <a:srgbClr val="FFFFFF"/>
          </a:fontRef>
        </p:style>
        <p:txBody>
          <a:bodyPr lIns="75583" tIns="39303" rIns="75583" bIns="39303" rtlCol="0" anchor="ctr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51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881170" y="453560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/>
              <a:t>评分表</a:t>
            </a:r>
            <a:endParaRPr lang="zh-CN" altLang="en-US" sz="1600" b="1" dirty="0">
              <a:solidFill>
                <a:schemeClr val="tx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id="{AEA42C6F-2D4F-4B31-9A91-04A54EAC50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567" y="1465642"/>
            <a:ext cx="3018780" cy="297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807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A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3886835" y="1041400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1042035" y="1943735"/>
            <a:ext cx="8206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600" b="1">
                <a:solidFill>
                  <a:schemeClr val="tx1"/>
                </a:solidFill>
              </a:rPr>
              <a:t>最专业的品牌私域运营服务商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4688840" y="3872865"/>
            <a:ext cx="737870" cy="749300"/>
            <a:chOff x="6602" y="7573"/>
            <a:chExt cx="1162" cy="1180"/>
          </a:xfrm>
        </p:grpSpPr>
        <p:pic>
          <p:nvPicPr>
            <p:cNvPr id="3" name="图片 2" descr="015d8b6baa35987936daeba60c0d12a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14" y="7591"/>
              <a:ext cx="1139" cy="1144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33" y="8016"/>
              <a:ext cx="300" cy="295"/>
            </a:xfrm>
            <a:prstGeom prst="rect">
              <a:avLst/>
            </a:prstGeom>
          </p:spPr>
        </p:pic>
        <p:sp>
          <p:nvSpPr>
            <p:cNvPr id="4" name="矩形 3"/>
            <p:cNvSpPr/>
            <p:nvPr/>
          </p:nvSpPr>
          <p:spPr>
            <a:xfrm>
              <a:off x="6602" y="7573"/>
              <a:ext cx="1162" cy="1180"/>
            </a:xfrm>
            <a:prstGeom prst="rect">
              <a:avLst/>
            </a:prstGeom>
            <a:noFill/>
            <a:ln w="12700" cmpd="sng">
              <a:solidFill>
                <a:srgbClr val="120C16"/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" name="图片 11" descr="resource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398395" y="3971608"/>
            <a:ext cx="475615" cy="4756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7" name="文本框 46"/>
          <p:cNvSpPr txBox="1"/>
          <p:nvPr/>
        </p:nvSpPr>
        <p:spPr>
          <a:xfrm>
            <a:off x="2013585" y="4518660"/>
            <a:ext cx="1244600" cy="394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Wei Zi Jun</a:t>
            </a:r>
          </a:p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+86   139  0227  0098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6908165" y="4670425"/>
            <a:ext cx="1186815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510970969@qq.com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4628515" y="4670425"/>
            <a:ext cx="840740" cy="2432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zh-CN" sz="900" b="1">
                <a:latin typeface="+mj-lt"/>
                <a:ea typeface="微软雅黑" panose="020B0503020204020204" charset="-122"/>
                <a:cs typeface="+mj-lt"/>
              </a:rPr>
              <a:t>WeChat</a:t>
            </a:r>
          </a:p>
        </p:txBody>
      </p:sp>
      <p:pic>
        <p:nvPicPr>
          <p:cNvPr id="11" name="图片 10" descr="resource"/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241540" y="4093845"/>
            <a:ext cx="454660" cy="3073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文本框 5"/>
          <p:cNvSpPr txBox="1"/>
          <p:nvPr/>
        </p:nvSpPr>
        <p:spPr>
          <a:xfrm>
            <a:off x="1594168" y="2640965"/>
            <a:ext cx="71018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3600" b="1">
                <a:solidFill>
                  <a:schemeClr val="tx1"/>
                </a:solidFill>
              </a:rPr>
              <a:t>帮你管理最有价值的用户资产</a:t>
            </a:r>
            <a:endParaRPr lang="en-US" altLang="zh-CN" sz="3600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6571" y="43815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行业现状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/>
        </p:nvSpPr>
        <p:spPr>
          <a:xfrm>
            <a:off x="2322830" y="642620"/>
            <a:ext cx="5377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线下门店是私域引流重要阵地</a:t>
            </a:r>
          </a:p>
        </p:txBody>
      </p:sp>
      <p:pic>
        <p:nvPicPr>
          <p:cNvPr id="5" name="图片 4"/>
          <p:cNvPicPr/>
          <p:nvPr/>
        </p:nvPicPr>
        <p:blipFill>
          <a:blip r:embed="rId6"/>
          <a:stretch>
            <a:fillRect/>
          </a:stretch>
        </p:blipFill>
        <p:spPr>
          <a:xfrm>
            <a:off x="2147570" y="1863725"/>
            <a:ext cx="5953760" cy="32931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圆角矩形 7"/>
          <p:cNvSpPr/>
          <p:nvPr/>
        </p:nvSpPr>
        <p:spPr>
          <a:xfrm>
            <a:off x="6369050" y="1774190"/>
            <a:ext cx="1226185" cy="734060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22830" y="1127125"/>
            <a:ext cx="5377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/>
              <a:t>越是知名品牌，重线下体验，引流越重要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0" name="对角圆角矩形 9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66571" y="438150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行业现状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6369050" y="1774190"/>
            <a:ext cx="1226185" cy="734060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306955" y="775335"/>
            <a:ext cx="537718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zh-CN" altLang="en-US"/>
              <a:t>客户所有消费路径都是触点机会</a:t>
            </a:r>
          </a:p>
        </p:txBody>
      </p:sp>
      <p:grpSp>
        <p:nvGrpSpPr>
          <p:cNvPr id="741" name="组合 740"/>
          <p:cNvGrpSpPr/>
          <p:nvPr/>
        </p:nvGrpSpPr>
        <p:grpSpPr>
          <a:xfrm>
            <a:off x="1981200" y="1127125"/>
            <a:ext cx="6297930" cy="4236720"/>
            <a:chOff x="3049" y="1051"/>
            <a:chExt cx="9918" cy="6672"/>
          </a:xfrm>
        </p:grpSpPr>
        <p:grpSp>
          <p:nvGrpSpPr>
            <p:cNvPr id="740" name="组合 739"/>
            <p:cNvGrpSpPr/>
            <p:nvPr/>
          </p:nvGrpSpPr>
          <p:grpSpPr>
            <a:xfrm>
              <a:off x="3049" y="1051"/>
              <a:ext cx="2309" cy="6672"/>
              <a:chOff x="834" y="1832"/>
              <a:chExt cx="2309" cy="6672"/>
            </a:xfrm>
          </p:grpSpPr>
          <p:sp>
            <p:nvSpPr>
              <p:cNvPr id="728" name="矩形 727"/>
              <p:cNvSpPr/>
              <p:nvPr/>
            </p:nvSpPr>
            <p:spPr>
              <a:xfrm>
                <a:off x="2305" y="4390"/>
                <a:ext cx="458" cy="1607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27" name="矩形 726"/>
              <p:cNvSpPr/>
              <p:nvPr/>
            </p:nvSpPr>
            <p:spPr>
              <a:xfrm>
                <a:off x="1110" y="4376"/>
                <a:ext cx="458" cy="1607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5" name="object 14"/>
              <p:cNvSpPr/>
              <p:nvPr/>
            </p:nvSpPr>
            <p:spPr>
              <a:xfrm>
                <a:off x="1728" y="1832"/>
                <a:ext cx="487" cy="53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6" name="object 13"/>
              <p:cNvSpPr/>
              <p:nvPr/>
            </p:nvSpPr>
            <p:spPr>
              <a:xfrm>
                <a:off x="834" y="3235"/>
                <a:ext cx="2275" cy="452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377" name="文本框 376"/>
              <p:cNvSpPr txBox="1"/>
              <p:nvPr/>
            </p:nvSpPr>
            <p:spPr>
              <a:xfrm>
                <a:off x="935" y="3261"/>
                <a:ext cx="2088" cy="3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000" b="1">
                    <a:solidFill>
                      <a:schemeClr val="bg1"/>
                    </a:solidFill>
                  </a:rPr>
                  <a:t>品牌总部私域流量池</a:t>
                </a:r>
              </a:p>
            </p:txBody>
          </p:sp>
          <p:sp>
            <p:nvSpPr>
              <p:cNvPr id="378" name="矩形 377"/>
              <p:cNvSpPr/>
              <p:nvPr/>
            </p:nvSpPr>
            <p:spPr>
              <a:xfrm>
                <a:off x="834" y="3687"/>
                <a:ext cx="2259" cy="1607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379" name="图片 378" descr="resource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851" y="2838"/>
                <a:ext cx="262" cy="370"/>
              </a:xfrm>
              <a:prstGeom prst="rect">
                <a:avLst/>
              </a:prstGeom>
            </p:spPr>
          </p:pic>
          <p:pic>
            <p:nvPicPr>
              <p:cNvPr id="380" name="图片 379" descr="resource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141" y="2838"/>
                <a:ext cx="262" cy="370"/>
              </a:xfrm>
              <a:prstGeom prst="rect">
                <a:avLst/>
              </a:prstGeom>
            </p:spPr>
          </p:pic>
          <p:pic>
            <p:nvPicPr>
              <p:cNvPr id="381" name="图片 380" descr="resource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431" y="2838"/>
                <a:ext cx="262" cy="370"/>
              </a:xfrm>
              <a:prstGeom prst="rect">
                <a:avLst/>
              </a:prstGeom>
            </p:spPr>
          </p:pic>
          <p:pic>
            <p:nvPicPr>
              <p:cNvPr id="382" name="图片 381" descr="resource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721" y="2838"/>
                <a:ext cx="262" cy="370"/>
              </a:xfrm>
              <a:prstGeom prst="rect">
                <a:avLst/>
              </a:prstGeom>
            </p:spPr>
          </p:pic>
          <p:pic>
            <p:nvPicPr>
              <p:cNvPr id="383" name="图片 382" descr="resource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011" y="2838"/>
                <a:ext cx="262" cy="370"/>
              </a:xfrm>
              <a:prstGeom prst="rect">
                <a:avLst/>
              </a:prstGeom>
            </p:spPr>
          </p:pic>
          <p:pic>
            <p:nvPicPr>
              <p:cNvPr id="384" name="图片 383" descr="resource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301" y="2838"/>
                <a:ext cx="262" cy="370"/>
              </a:xfrm>
              <a:prstGeom prst="rect">
                <a:avLst/>
              </a:prstGeom>
            </p:spPr>
          </p:pic>
          <p:pic>
            <p:nvPicPr>
              <p:cNvPr id="385" name="图片 384" descr="resource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591" y="2838"/>
                <a:ext cx="262" cy="370"/>
              </a:xfrm>
              <a:prstGeom prst="rect">
                <a:avLst/>
              </a:prstGeom>
            </p:spPr>
          </p:pic>
          <p:pic>
            <p:nvPicPr>
              <p:cNvPr id="386" name="图片 385" descr="resource"/>
              <p:cNvPicPr>
                <a:picLocks noChangeAspect="1"/>
              </p:cNvPicPr>
              <p:nvPr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2881" y="2838"/>
                <a:ext cx="262" cy="370"/>
              </a:xfrm>
              <a:prstGeom prst="rect">
                <a:avLst/>
              </a:prstGeom>
            </p:spPr>
          </p:pic>
          <p:sp>
            <p:nvSpPr>
              <p:cNvPr id="387" name="矩形 386"/>
              <p:cNvSpPr/>
              <p:nvPr/>
            </p:nvSpPr>
            <p:spPr>
              <a:xfrm>
                <a:off x="851" y="5424"/>
                <a:ext cx="2259" cy="3081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88" name="组合 387"/>
              <p:cNvGrpSpPr/>
              <p:nvPr/>
            </p:nvGrpSpPr>
            <p:grpSpPr>
              <a:xfrm>
                <a:off x="970" y="3766"/>
                <a:ext cx="2018" cy="294"/>
                <a:chOff x="1709" y="3412"/>
                <a:chExt cx="2238" cy="342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pic>
              <p:nvPicPr>
                <p:cNvPr id="389" name="图片 388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390" name="图片 389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391" name="图片 390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392" name="图片 391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393" name="图片 392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394" name="图片 393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395" name="图片 394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396" name="图片 395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grpSp>
            <p:nvGrpSpPr>
              <p:cNvPr id="397" name="组合 396"/>
              <p:cNvGrpSpPr/>
              <p:nvPr/>
            </p:nvGrpSpPr>
            <p:grpSpPr>
              <a:xfrm>
                <a:off x="970" y="4129"/>
                <a:ext cx="2018" cy="294"/>
                <a:chOff x="1709" y="3412"/>
                <a:chExt cx="2238" cy="342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pic>
              <p:nvPicPr>
                <p:cNvPr id="398" name="图片 397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399" name="图片 398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00" name="图片 399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01" name="图片 400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02" name="图片 401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03" name="图片 402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04" name="图片 403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05" name="图片 404" descr="resource"/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grpSp>
            <p:nvGrpSpPr>
              <p:cNvPr id="406" name="组合 405"/>
              <p:cNvGrpSpPr/>
              <p:nvPr/>
            </p:nvGrpSpPr>
            <p:grpSpPr>
              <a:xfrm>
                <a:off x="970" y="4492"/>
                <a:ext cx="2018" cy="294"/>
                <a:chOff x="1709" y="3412"/>
                <a:chExt cx="2238" cy="342"/>
              </a:xfrm>
              <a:solidFill>
                <a:schemeClr val="accent2"/>
              </a:solidFill>
            </p:grpSpPr>
            <p:pic>
              <p:nvPicPr>
                <p:cNvPr id="407" name="图片 406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08" name="图片 407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09" name="图片 408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10" name="图片 409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11" name="图片 410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12" name="图片 411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13" name="图片 412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14" name="图片 413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grpSp>
            <p:nvGrpSpPr>
              <p:cNvPr id="415" name="组合 414"/>
              <p:cNvGrpSpPr/>
              <p:nvPr/>
            </p:nvGrpSpPr>
            <p:grpSpPr>
              <a:xfrm>
                <a:off x="970" y="4855"/>
                <a:ext cx="2018" cy="294"/>
                <a:chOff x="1709" y="3412"/>
                <a:chExt cx="2238" cy="342"/>
              </a:xfrm>
              <a:solidFill>
                <a:schemeClr val="accent2"/>
              </a:solidFill>
            </p:grpSpPr>
            <p:pic>
              <p:nvPicPr>
                <p:cNvPr id="416" name="图片 415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17" name="图片 416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18" name="图片 417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19" name="图片 418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20" name="图片 419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21" name="图片 420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22" name="图片 421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23" name="图片 422" descr="resource"/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grpSp>
            <p:nvGrpSpPr>
              <p:cNvPr id="424" name="组合 423"/>
              <p:cNvGrpSpPr/>
              <p:nvPr/>
            </p:nvGrpSpPr>
            <p:grpSpPr>
              <a:xfrm>
                <a:off x="970" y="6248"/>
                <a:ext cx="2018" cy="294"/>
                <a:chOff x="1709" y="3412"/>
                <a:chExt cx="2238" cy="342"/>
              </a:xfrm>
              <a:solidFill>
                <a:srgbClr val="FF0000"/>
              </a:solidFill>
            </p:grpSpPr>
            <p:pic>
              <p:nvPicPr>
                <p:cNvPr id="425" name="图片 424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26" name="图片 425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27" name="图片 426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28" name="图片 427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29" name="图片 428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30" name="图片 429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31" name="图片 430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32" name="图片 431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grpSp>
            <p:nvGrpSpPr>
              <p:cNvPr id="433" name="组合 432"/>
              <p:cNvGrpSpPr/>
              <p:nvPr/>
            </p:nvGrpSpPr>
            <p:grpSpPr>
              <a:xfrm>
                <a:off x="970" y="6623"/>
                <a:ext cx="2018" cy="294"/>
                <a:chOff x="1709" y="3412"/>
                <a:chExt cx="2238" cy="342"/>
              </a:xfrm>
              <a:solidFill>
                <a:srgbClr val="FF0000"/>
              </a:solidFill>
            </p:grpSpPr>
            <p:pic>
              <p:nvPicPr>
                <p:cNvPr id="434" name="图片 433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35" name="图片 434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36" name="图片 435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37" name="图片 436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38" name="图片 437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39" name="图片 438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40" name="图片 439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41" name="图片 440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pic>
            <p:nvPicPr>
              <p:cNvPr id="442" name="图片 441" descr="resource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970" y="5498"/>
                <a:ext cx="225" cy="295"/>
              </a:xfrm>
              <a:prstGeom prst="rect">
                <a:avLst/>
              </a:prstGeom>
            </p:spPr>
          </p:pic>
          <p:pic>
            <p:nvPicPr>
              <p:cNvPr id="443" name="图片 442" descr="resource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226" y="5498"/>
                <a:ext cx="225" cy="295"/>
              </a:xfrm>
              <a:prstGeom prst="rect">
                <a:avLst/>
              </a:prstGeom>
            </p:spPr>
          </p:pic>
          <p:pic>
            <p:nvPicPr>
              <p:cNvPr id="444" name="图片 443" descr="resource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482" y="5498"/>
                <a:ext cx="225" cy="295"/>
              </a:xfrm>
              <a:prstGeom prst="rect">
                <a:avLst/>
              </a:prstGeom>
            </p:spPr>
          </p:pic>
          <p:pic>
            <p:nvPicPr>
              <p:cNvPr id="445" name="图片 444" descr="resource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738" y="5498"/>
                <a:ext cx="225" cy="295"/>
              </a:xfrm>
              <a:prstGeom prst="rect">
                <a:avLst/>
              </a:prstGeom>
            </p:spPr>
          </p:pic>
          <p:pic>
            <p:nvPicPr>
              <p:cNvPr id="446" name="图片 445" descr="resource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1994" y="5498"/>
                <a:ext cx="225" cy="295"/>
              </a:xfrm>
              <a:prstGeom prst="rect">
                <a:avLst/>
              </a:prstGeom>
            </p:spPr>
          </p:pic>
          <p:pic>
            <p:nvPicPr>
              <p:cNvPr id="447" name="图片 446" descr="resource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250" y="5498"/>
                <a:ext cx="225" cy="295"/>
              </a:xfrm>
              <a:prstGeom prst="rect">
                <a:avLst/>
              </a:prstGeom>
            </p:spPr>
          </p:pic>
          <p:pic>
            <p:nvPicPr>
              <p:cNvPr id="448" name="图片 447" descr="resource"/>
              <p:cNvPicPr>
                <a:picLocks noChangeAspect="1"/>
              </p:cNvPicPr>
              <p:nvPr/>
            </p:nvPicPr>
            <p:blipFill>
              <a:blip r:embed="rId15">
                <a:extLst>
                  <a:ext uri="{96DAC541-7B7A-43D3-8B79-37D633B846F1}">
                    <asvg:svgBlip xmlns:asvg="http://schemas.microsoft.com/office/drawing/2016/SVG/main" r:embed="rId16"/>
                  </a:ext>
                </a:extLst>
              </a:blip>
              <a:stretch>
                <a:fillRect/>
              </a:stretch>
            </p:blipFill>
            <p:spPr>
              <a:xfrm>
                <a:off x="2506" y="5498"/>
                <a:ext cx="225" cy="295"/>
              </a:xfrm>
              <a:prstGeom prst="rect">
                <a:avLst/>
              </a:prstGeom>
            </p:spPr>
          </p:pic>
          <p:grpSp>
            <p:nvGrpSpPr>
              <p:cNvPr id="450" name="组合 449"/>
              <p:cNvGrpSpPr/>
              <p:nvPr/>
            </p:nvGrpSpPr>
            <p:grpSpPr>
              <a:xfrm>
                <a:off x="970" y="5873"/>
                <a:ext cx="2018" cy="294"/>
                <a:chOff x="1709" y="3412"/>
                <a:chExt cx="2238" cy="342"/>
              </a:xfrm>
              <a:solidFill>
                <a:srgbClr val="FF0000"/>
              </a:solidFill>
            </p:grpSpPr>
            <p:pic>
              <p:nvPicPr>
                <p:cNvPr id="451" name="图片 450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52" name="图片 451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53" name="图片 452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54" name="图片 453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55" name="图片 454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56" name="图片 455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57" name="图片 456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58" name="图片 457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grpSp>
            <p:nvGrpSpPr>
              <p:cNvPr id="459" name="组合 458"/>
              <p:cNvGrpSpPr/>
              <p:nvPr/>
            </p:nvGrpSpPr>
            <p:grpSpPr>
              <a:xfrm>
                <a:off x="970" y="7373"/>
                <a:ext cx="2018" cy="294"/>
                <a:chOff x="1709" y="3412"/>
                <a:chExt cx="2238" cy="342"/>
              </a:xfrm>
              <a:solidFill>
                <a:srgbClr val="FF0000"/>
              </a:solidFill>
            </p:grpSpPr>
            <p:pic>
              <p:nvPicPr>
                <p:cNvPr id="460" name="图片 459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61" name="图片 460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62" name="图片 461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63" name="图片 462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64" name="图片 463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65" name="图片 464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66" name="图片 465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67" name="图片 466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grpSp>
            <p:nvGrpSpPr>
              <p:cNvPr id="468" name="组合 467"/>
              <p:cNvGrpSpPr/>
              <p:nvPr/>
            </p:nvGrpSpPr>
            <p:grpSpPr>
              <a:xfrm>
                <a:off x="970" y="7748"/>
                <a:ext cx="2018" cy="294"/>
                <a:chOff x="1709" y="3412"/>
                <a:chExt cx="2238" cy="342"/>
              </a:xfrm>
              <a:solidFill>
                <a:srgbClr val="FF0000"/>
              </a:solidFill>
            </p:grpSpPr>
            <p:pic>
              <p:nvPicPr>
                <p:cNvPr id="469" name="图片 468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70" name="图片 469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71" name="图片 470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72" name="图片 471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73" name="图片 472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74" name="图片 473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75" name="图片 474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76" name="图片 475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grpSp>
            <p:nvGrpSpPr>
              <p:cNvPr id="477" name="组合 476"/>
              <p:cNvGrpSpPr/>
              <p:nvPr/>
            </p:nvGrpSpPr>
            <p:grpSpPr>
              <a:xfrm>
                <a:off x="970" y="6998"/>
                <a:ext cx="2018" cy="294"/>
                <a:chOff x="1709" y="3412"/>
                <a:chExt cx="2238" cy="342"/>
              </a:xfrm>
              <a:solidFill>
                <a:srgbClr val="FF0000"/>
              </a:solidFill>
            </p:grpSpPr>
            <p:pic>
              <p:nvPicPr>
                <p:cNvPr id="478" name="图片 477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79" name="图片 478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80" name="图片 479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81" name="图片 480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82" name="图片 481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83" name="图片 482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84" name="图片 483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85" name="图片 484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grpSp>
            <p:nvGrpSpPr>
              <p:cNvPr id="486" name="组合 485"/>
              <p:cNvGrpSpPr/>
              <p:nvPr/>
            </p:nvGrpSpPr>
            <p:grpSpPr>
              <a:xfrm>
                <a:off x="970" y="8123"/>
                <a:ext cx="2018" cy="294"/>
                <a:chOff x="1709" y="3412"/>
                <a:chExt cx="2238" cy="342"/>
              </a:xfrm>
              <a:solidFill>
                <a:srgbClr val="FF0000"/>
              </a:solidFill>
            </p:grpSpPr>
            <p:pic>
              <p:nvPicPr>
                <p:cNvPr id="487" name="图片 486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70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88" name="图片 487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99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89" name="图片 488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277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90" name="图片 489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61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91" name="图片 490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45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92" name="图片 491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129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93" name="图片 492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13" y="3412"/>
                  <a:ext cx="250" cy="343"/>
                </a:xfrm>
                <a:prstGeom prst="rect">
                  <a:avLst/>
                </a:prstGeom>
              </p:spPr>
            </p:pic>
            <p:pic>
              <p:nvPicPr>
                <p:cNvPr id="494" name="图片 493" descr="resource"/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697" y="3412"/>
                  <a:ext cx="250" cy="343"/>
                </a:xfrm>
                <a:prstGeom prst="rect">
                  <a:avLst/>
                </a:prstGeom>
              </p:spPr>
            </p:pic>
          </p:grpSp>
          <p:sp>
            <p:nvSpPr>
              <p:cNvPr id="495" name="文本框 494"/>
              <p:cNvSpPr txBox="1"/>
              <p:nvPr/>
            </p:nvSpPr>
            <p:spPr>
              <a:xfrm>
                <a:off x="1139" y="2384"/>
                <a:ext cx="1728" cy="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zh-CN" altLang="en-US" sz="1200" b="1">
                    <a:solidFill>
                      <a:schemeClr val="tx1"/>
                    </a:solidFill>
                  </a:rPr>
                  <a:t>总部运营团队</a:t>
                </a:r>
              </a:p>
            </p:txBody>
          </p:sp>
          <p:grpSp>
            <p:nvGrpSpPr>
              <p:cNvPr id="733" name="组合 732"/>
              <p:cNvGrpSpPr/>
              <p:nvPr/>
            </p:nvGrpSpPr>
            <p:grpSpPr>
              <a:xfrm>
                <a:off x="1260" y="5168"/>
                <a:ext cx="157" cy="307"/>
                <a:chOff x="2144" y="3333"/>
                <a:chExt cx="276" cy="456"/>
              </a:xfrm>
            </p:grpSpPr>
            <p:sp>
              <p:nvSpPr>
                <p:cNvPr id="731" name="等腰三角形 730"/>
                <p:cNvSpPr/>
                <p:nvPr/>
              </p:nvSpPr>
              <p:spPr>
                <a:xfrm rot="10800000">
                  <a:off x="2144" y="3483"/>
                  <a:ext cx="276" cy="1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2" name="等腰三角形 731"/>
                <p:cNvSpPr/>
                <p:nvPr/>
              </p:nvSpPr>
              <p:spPr>
                <a:xfrm rot="10800000">
                  <a:off x="2144" y="3333"/>
                  <a:ext cx="276" cy="1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4" name="等腰三角形 733"/>
                <p:cNvSpPr/>
                <p:nvPr/>
              </p:nvSpPr>
              <p:spPr>
                <a:xfrm rot="10800000">
                  <a:off x="2144" y="3633"/>
                  <a:ext cx="276" cy="1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735" name="组合 734"/>
              <p:cNvGrpSpPr/>
              <p:nvPr/>
            </p:nvGrpSpPr>
            <p:grpSpPr>
              <a:xfrm>
                <a:off x="2434" y="5168"/>
                <a:ext cx="157" cy="307"/>
                <a:chOff x="2144" y="3333"/>
                <a:chExt cx="276" cy="456"/>
              </a:xfrm>
            </p:grpSpPr>
            <p:sp>
              <p:nvSpPr>
                <p:cNvPr id="736" name="等腰三角形 735"/>
                <p:cNvSpPr/>
                <p:nvPr/>
              </p:nvSpPr>
              <p:spPr>
                <a:xfrm rot="10800000">
                  <a:off x="2144" y="3483"/>
                  <a:ext cx="276" cy="1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7" name="等腰三角形 736"/>
                <p:cNvSpPr/>
                <p:nvPr/>
              </p:nvSpPr>
              <p:spPr>
                <a:xfrm rot="10800000">
                  <a:off x="2144" y="3333"/>
                  <a:ext cx="276" cy="1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8" name="等腰三角形 737"/>
                <p:cNvSpPr/>
                <p:nvPr/>
              </p:nvSpPr>
              <p:spPr>
                <a:xfrm rot="10800000">
                  <a:off x="2144" y="3633"/>
                  <a:ext cx="276" cy="157"/>
                </a:xfrm>
                <a:prstGeom prst="triangl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grpSp>
          <p:nvGrpSpPr>
            <p:cNvPr id="48" name="组合 47"/>
            <p:cNvGrpSpPr/>
            <p:nvPr/>
          </p:nvGrpSpPr>
          <p:grpSpPr>
            <a:xfrm>
              <a:off x="8199" y="1653"/>
              <a:ext cx="4768" cy="924"/>
              <a:chOff x="4416" y="1990"/>
              <a:chExt cx="4768" cy="924"/>
            </a:xfrm>
          </p:grpSpPr>
          <p:sp>
            <p:nvSpPr>
              <p:cNvPr id="76" name="矩形 75"/>
              <p:cNvSpPr/>
              <p:nvPr/>
            </p:nvSpPr>
            <p:spPr>
              <a:xfrm>
                <a:off x="4842" y="1990"/>
                <a:ext cx="4342" cy="92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4416" y="2106"/>
                <a:ext cx="704" cy="676"/>
                <a:chOff x="9565" y="3461"/>
                <a:chExt cx="704" cy="676"/>
              </a:xfrm>
            </p:grpSpPr>
            <p:sp>
              <p:nvSpPr>
                <p:cNvPr id="82" name="object 9"/>
                <p:cNvSpPr/>
                <p:nvPr/>
              </p:nvSpPr>
              <p:spPr>
                <a:xfrm>
                  <a:off x="9586" y="3480"/>
                  <a:ext cx="664" cy="636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3" name="object 10"/>
                <p:cNvSpPr/>
                <p:nvPr/>
              </p:nvSpPr>
              <p:spPr>
                <a:xfrm>
                  <a:off x="9565" y="3461"/>
                  <a:ext cx="705" cy="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20" h="655320">
                      <a:moveTo>
                        <a:pt x="636219" y="655269"/>
                      </a:moveTo>
                      <a:lnTo>
                        <a:pt x="19050" y="655269"/>
                      </a:lnTo>
                      <a:lnTo>
                        <a:pt x="15735" y="654977"/>
                      </a:lnTo>
                      <a:lnTo>
                        <a:pt x="0" y="636219"/>
                      </a:lnTo>
                      <a:lnTo>
                        <a:pt x="0" y="19049"/>
                      </a:lnTo>
                      <a:lnTo>
                        <a:pt x="19050" y="0"/>
                      </a:lnTo>
                      <a:lnTo>
                        <a:pt x="636219" y="0"/>
                      </a:lnTo>
                      <a:lnTo>
                        <a:pt x="655269" y="19049"/>
                      </a:lnTo>
                      <a:lnTo>
                        <a:pt x="38100" y="19049"/>
                      </a:lnTo>
                      <a:lnTo>
                        <a:pt x="19050" y="38099"/>
                      </a:lnTo>
                      <a:lnTo>
                        <a:pt x="38100" y="38099"/>
                      </a:lnTo>
                      <a:lnTo>
                        <a:pt x="38100" y="617169"/>
                      </a:lnTo>
                      <a:lnTo>
                        <a:pt x="19050" y="617169"/>
                      </a:lnTo>
                      <a:lnTo>
                        <a:pt x="38100" y="636219"/>
                      </a:lnTo>
                      <a:lnTo>
                        <a:pt x="655269" y="636219"/>
                      </a:lnTo>
                      <a:lnTo>
                        <a:pt x="654977" y="639521"/>
                      </a:lnTo>
                      <a:lnTo>
                        <a:pt x="639521" y="654977"/>
                      </a:lnTo>
                      <a:lnTo>
                        <a:pt x="636219" y="655269"/>
                      </a:lnTo>
                      <a:close/>
                    </a:path>
                    <a:path w="655320" h="655320">
                      <a:moveTo>
                        <a:pt x="38100" y="38099"/>
                      </a:moveTo>
                      <a:lnTo>
                        <a:pt x="19050" y="38099"/>
                      </a:lnTo>
                      <a:lnTo>
                        <a:pt x="38100" y="19049"/>
                      </a:lnTo>
                      <a:lnTo>
                        <a:pt x="38100" y="38099"/>
                      </a:lnTo>
                      <a:close/>
                    </a:path>
                    <a:path w="655320" h="655320">
                      <a:moveTo>
                        <a:pt x="617169" y="38099"/>
                      </a:moveTo>
                      <a:lnTo>
                        <a:pt x="38100" y="38099"/>
                      </a:lnTo>
                      <a:lnTo>
                        <a:pt x="38100" y="19049"/>
                      </a:lnTo>
                      <a:lnTo>
                        <a:pt x="617169" y="19049"/>
                      </a:lnTo>
                      <a:lnTo>
                        <a:pt x="617169" y="3809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617169" y="19049"/>
                      </a:lnTo>
                      <a:lnTo>
                        <a:pt x="636219" y="38099"/>
                      </a:lnTo>
                      <a:lnTo>
                        <a:pt x="655269" y="38099"/>
                      </a:lnTo>
                      <a:lnTo>
                        <a:pt x="655269" y="617169"/>
                      </a:lnTo>
                      <a:lnTo>
                        <a:pt x="63621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38099"/>
                      </a:moveTo>
                      <a:lnTo>
                        <a:pt x="636219" y="38099"/>
                      </a:lnTo>
                      <a:lnTo>
                        <a:pt x="617169" y="19049"/>
                      </a:lnTo>
                      <a:lnTo>
                        <a:pt x="655269" y="19049"/>
                      </a:lnTo>
                      <a:lnTo>
                        <a:pt x="655269" y="38099"/>
                      </a:lnTo>
                      <a:close/>
                    </a:path>
                    <a:path w="655320" h="655320">
                      <a:moveTo>
                        <a:pt x="38100" y="636219"/>
                      </a:moveTo>
                      <a:lnTo>
                        <a:pt x="19050" y="617169"/>
                      </a:lnTo>
                      <a:lnTo>
                        <a:pt x="38100" y="617169"/>
                      </a:lnTo>
                      <a:lnTo>
                        <a:pt x="38100" y="63621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38100" y="636219"/>
                      </a:lnTo>
                      <a:lnTo>
                        <a:pt x="38100" y="617169"/>
                      </a:lnTo>
                      <a:lnTo>
                        <a:pt x="61716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636219"/>
                      </a:moveTo>
                      <a:lnTo>
                        <a:pt x="617169" y="636219"/>
                      </a:lnTo>
                      <a:lnTo>
                        <a:pt x="636219" y="617169"/>
                      </a:lnTo>
                      <a:lnTo>
                        <a:pt x="655269" y="617169"/>
                      </a:lnTo>
                      <a:lnTo>
                        <a:pt x="655269" y="6362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84" name="object 11"/>
                <p:cNvSpPr/>
                <p:nvPr/>
              </p:nvSpPr>
              <p:spPr>
                <a:xfrm>
                  <a:off x="9756" y="3644"/>
                  <a:ext cx="324" cy="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90" h="300355">
                      <a:moveTo>
                        <a:pt x="208025" y="39293"/>
                      </a:moveTo>
                      <a:lnTo>
                        <a:pt x="92430" y="39293"/>
                      </a:lnTo>
                      <a:lnTo>
                        <a:pt x="98945" y="35864"/>
                      </a:lnTo>
                      <a:lnTo>
                        <a:pt x="105727" y="33058"/>
                      </a:lnTo>
                      <a:lnTo>
                        <a:pt x="112674" y="30860"/>
                      </a:lnTo>
                      <a:lnTo>
                        <a:pt x="112674" y="5587"/>
                      </a:lnTo>
                      <a:lnTo>
                        <a:pt x="118275" y="0"/>
                      </a:lnTo>
                      <a:lnTo>
                        <a:pt x="182232" y="0"/>
                      </a:lnTo>
                      <a:lnTo>
                        <a:pt x="187820" y="5587"/>
                      </a:lnTo>
                      <a:lnTo>
                        <a:pt x="187820" y="30860"/>
                      </a:lnTo>
                      <a:lnTo>
                        <a:pt x="194779" y="33058"/>
                      </a:lnTo>
                      <a:lnTo>
                        <a:pt x="201549" y="35864"/>
                      </a:lnTo>
                      <a:lnTo>
                        <a:pt x="208025" y="39293"/>
                      </a:lnTo>
                      <a:close/>
                    </a:path>
                    <a:path w="300990" h="300355">
                      <a:moveTo>
                        <a:pt x="74510" y="278650"/>
                      </a:moveTo>
                      <a:lnTo>
                        <a:pt x="66598" y="278650"/>
                      </a:lnTo>
                      <a:lnTo>
                        <a:pt x="21386" y="233565"/>
                      </a:lnTo>
                      <a:lnTo>
                        <a:pt x="21386" y="225653"/>
                      </a:lnTo>
                      <a:lnTo>
                        <a:pt x="39306" y="207721"/>
                      </a:lnTo>
                      <a:lnTo>
                        <a:pt x="35915" y="201256"/>
                      </a:lnTo>
                      <a:lnTo>
                        <a:pt x="33096" y="194487"/>
                      </a:lnTo>
                      <a:lnTo>
                        <a:pt x="30899" y="187540"/>
                      </a:lnTo>
                      <a:lnTo>
                        <a:pt x="5587" y="187540"/>
                      </a:lnTo>
                      <a:lnTo>
                        <a:pt x="0" y="181965"/>
                      </a:lnTo>
                      <a:lnTo>
                        <a:pt x="0" y="118097"/>
                      </a:lnTo>
                      <a:lnTo>
                        <a:pt x="5587" y="112521"/>
                      </a:lnTo>
                      <a:lnTo>
                        <a:pt x="30899" y="112521"/>
                      </a:lnTo>
                      <a:lnTo>
                        <a:pt x="33096" y="105575"/>
                      </a:lnTo>
                      <a:lnTo>
                        <a:pt x="35915" y="98806"/>
                      </a:lnTo>
                      <a:lnTo>
                        <a:pt x="39306" y="92303"/>
                      </a:lnTo>
                      <a:lnTo>
                        <a:pt x="26314" y="79286"/>
                      </a:lnTo>
                      <a:lnTo>
                        <a:pt x="21386" y="74409"/>
                      </a:lnTo>
                      <a:lnTo>
                        <a:pt x="21386" y="66497"/>
                      </a:lnTo>
                      <a:lnTo>
                        <a:pt x="66598" y="21361"/>
                      </a:lnTo>
                      <a:lnTo>
                        <a:pt x="74510" y="21361"/>
                      </a:lnTo>
                      <a:lnTo>
                        <a:pt x="92430" y="39293"/>
                      </a:lnTo>
                      <a:lnTo>
                        <a:pt x="251814" y="39293"/>
                      </a:lnTo>
                      <a:lnTo>
                        <a:pt x="279069" y="66497"/>
                      </a:lnTo>
                      <a:lnTo>
                        <a:pt x="279069" y="74409"/>
                      </a:lnTo>
                      <a:lnTo>
                        <a:pt x="278446" y="75031"/>
                      </a:lnTo>
                      <a:lnTo>
                        <a:pt x="150228" y="75031"/>
                      </a:lnTo>
                      <a:lnTo>
                        <a:pt x="121017" y="80930"/>
                      </a:lnTo>
                      <a:lnTo>
                        <a:pt x="97145" y="97010"/>
                      </a:lnTo>
                      <a:lnTo>
                        <a:pt x="81041" y="120846"/>
                      </a:lnTo>
                      <a:lnTo>
                        <a:pt x="75133" y="150012"/>
                      </a:lnTo>
                      <a:lnTo>
                        <a:pt x="81041" y="179200"/>
                      </a:lnTo>
                      <a:lnTo>
                        <a:pt x="97145" y="203047"/>
                      </a:lnTo>
                      <a:lnTo>
                        <a:pt x="121017" y="219131"/>
                      </a:lnTo>
                      <a:lnTo>
                        <a:pt x="150228" y="225031"/>
                      </a:lnTo>
                      <a:lnTo>
                        <a:pt x="278452" y="225031"/>
                      </a:lnTo>
                      <a:lnTo>
                        <a:pt x="279069" y="225653"/>
                      </a:lnTo>
                      <a:lnTo>
                        <a:pt x="279069" y="233565"/>
                      </a:lnTo>
                      <a:lnTo>
                        <a:pt x="251820" y="260769"/>
                      </a:lnTo>
                      <a:lnTo>
                        <a:pt x="92430" y="260769"/>
                      </a:lnTo>
                      <a:lnTo>
                        <a:pt x="74510" y="278650"/>
                      </a:lnTo>
                      <a:close/>
                    </a:path>
                    <a:path w="300990" h="300355">
                      <a:moveTo>
                        <a:pt x="251814" y="39293"/>
                      </a:moveTo>
                      <a:lnTo>
                        <a:pt x="208025" y="39293"/>
                      </a:lnTo>
                      <a:lnTo>
                        <a:pt x="225983" y="21361"/>
                      </a:lnTo>
                      <a:lnTo>
                        <a:pt x="233908" y="21361"/>
                      </a:lnTo>
                      <a:lnTo>
                        <a:pt x="238785" y="26288"/>
                      </a:lnTo>
                      <a:lnTo>
                        <a:pt x="251814" y="39293"/>
                      </a:lnTo>
                      <a:close/>
                    </a:path>
                    <a:path w="300990" h="300355">
                      <a:moveTo>
                        <a:pt x="278452" y="225031"/>
                      </a:moveTo>
                      <a:lnTo>
                        <a:pt x="150228" y="225031"/>
                      </a:lnTo>
                      <a:lnTo>
                        <a:pt x="179461" y="219131"/>
                      </a:lnTo>
                      <a:lnTo>
                        <a:pt x="203344" y="203047"/>
                      </a:lnTo>
                      <a:lnTo>
                        <a:pt x="219453" y="179200"/>
                      </a:lnTo>
                      <a:lnTo>
                        <a:pt x="225361" y="150012"/>
                      </a:lnTo>
                      <a:lnTo>
                        <a:pt x="219453" y="120846"/>
                      </a:lnTo>
                      <a:lnTo>
                        <a:pt x="203344" y="97010"/>
                      </a:lnTo>
                      <a:lnTo>
                        <a:pt x="179461" y="80930"/>
                      </a:lnTo>
                      <a:lnTo>
                        <a:pt x="150228" y="75031"/>
                      </a:lnTo>
                      <a:lnTo>
                        <a:pt x="278446" y="75031"/>
                      </a:lnTo>
                      <a:lnTo>
                        <a:pt x="261150" y="92303"/>
                      </a:lnTo>
                      <a:lnTo>
                        <a:pt x="264591" y="98806"/>
                      </a:lnTo>
                      <a:lnTo>
                        <a:pt x="267398" y="105575"/>
                      </a:lnTo>
                      <a:lnTo>
                        <a:pt x="269608" y="112521"/>
                      </a:lnTo>
                      <a:lnTo>
                        <a:pt x="294919" y="112521"/>
                      </a:lnTo>
                      <a:lnTo>
                        <a:pt x="300507" y="118097"/>
                      </a:lnTo>
                      <a:lnTo>
                        <a:pt x="300507" y="181965"/>
                      </a:lnTo>
                      <a:lnTo>
                        <a:pt x="294868" y="187540"/>
                      </a:lnTo>
                      <a:lnTo>
                        <a:pt x="269608" y="187540"/>
                      </a:lnTo>
                      <a:lnTo>
                        <a:pt x="267398" y="194487"/>
                      </a:lnTo>
                      <a:lnTo>
                        <a:pt x="264591" y="201256"/>
                      </a:lnTo>
                      <a:lnTo>
                        <a:pt x="261150" y="207721"/>
                      </a:lnTo>
                      <a:lnTo>
                        <a:pt x="278452" y="225031"/>
                      </a:lnTo>
                      <a:close/>
                    </a:path>
                    <a:path w="300990" h="300355">
                      <a:moveTo>
                        <a:pt x="150228" y="200037"/>
                      </a:moveTo>
                      <a:lnTo>
                        <a:pt x="130767" y="196103"/>
                      </a:lnTo>
                      <a:lnTo>
                        <a:pt x="114860" y="185378"/>
                      </a:lnTo>
                      <a:lnTo>
                        <a:pt x="104127" y="169476"/>
                      </a:lnTo>
                      <a:lnTo>
                        <a:pt x="100190" y="150012"/>
                      </a:lnTo>
                      <a:lnTo>
                        <a:pt x="104127" y="130570"/>
                      </a:lnTo>
                      <a:lnTo>
                        <a:pt x="114860" y="114679"/>
                      </a:lnTo>
                      <a:lnTo>
                        <a:pt x="130767" y="103958"/>
                      </a:lnTo>
                      <a:lnTo>
                        <a:pt x="150228" y="100025"/>
                      </a:lnTo>
                      <a:lnTo>
                        <a:pt x="169713" y="103958"/>
                      </a:lnTo>
                      <a:lnTo>
                        <a:pt x="185635" y="114679"/>
                      </a:lnTo>
                      <a:lnTo>
                        <a:pt x="192607" y="124993"/>
                      </a:lnTo>
                      <a:lnTo>
                        <a:pt x="150228" y="124993"/>
                      </a:lnTo>
                      <a:lnTo>
                        <a:pt x="140501" y="126966"/>
                      </a:lnTo>
                      <a:lnTo>
                        <a:pt x="132538" y="132340"/>
                      </a:lnTo>
                      <a:lnTo>
                        <a:pt x="127159" y="140295"/>
                      </a:lnTo>
                      <a:lnTo>
                        <a:pt x="125183" y="150012"/>
                      </a:lnTo>
                      <a:lnTo>
                        <a:pt x="127159" y="159745"/>
                      </a:lnTo>
                      <a:lnTo>
                        <a:pt x="132538" y="167698"/>
                      </a:lnTo>
                      <a:lnTo>
                        <a:pt x="140501" y="173063"/>
                      </a:lnTo>
                      <a:lnTo>
                        <a:pt x="150228" y="175031"/>
                      </a:lnTo>
                      <a:lnTo>
                        <a:pt x="192625" y="175031"/>
                      </a:lnTo>
                      <a:lnTo>
                        <a:pt x="185635" y="185378"/>
                      </a:lnTo>
                      <a:lnTo>
                        <a:pt x="169713" y="196103"/>
                      </a:lnTo>
                      <a:lnTo>
                        <a:pt x="150228" y="200037"/>
                      </a:lnTo>
                      <a:close/>
                    </a:path>
                    <a:path w="300990" h="300355">
                      <a:moveTo>
                        <a:pt x="192625" y="175031"/>
                      </a:moveTo>
                      <a:lnTo>
                        <a:pt x="150228" y="175031"/>
                      </a:lnTo>
                      <a:lnTo>
                        <a:pt x="159970" y="173063"/>
                      </a:lnTo>
                      <a:lnTo>
                        <a:pt x="167932" y="167698"/>
                      </a:lnTo>
                      <a:lnTo>
                        <a:pt x="173302" y="159745"/>
                      </a:lnTo>
                      <a:lnTo>
                        <a:pt x="175272" y="150012"/>
                      </a:lnTo>
                      <a:lnTo>
                        <a:pt x="173302" y="140295"/>
                      </a:lnTo>
                      <a:lnTo>
                        <a:pt x="167932" y="132340"/>
                      </a:lnTo>
                      <a:lnTo>
                        <a:pt x="159970" y="126966"/>
                      </a:lnTo>
                      <a:lnTo>
                        <a:pt x="150228" y="124993"/>
                      </a:lnTo>
                      <a:lnTo>
                        <a:pt x="192607" y="124993"/>
                      </a:lnTo>
                      <a:lnTo>
                        <a:pt x="196376" y="130570"/>
                      </a:lnTo>
                      <a:lnTo>
                        <a:pt x="200317" y="150012"/>
                      </a:lnTo>
                      <a:lnTo>
                        <a:pt x="196376" y="169476"/>
                      </a:lnTo>
                      <a:lnTo>
                        <a:pt x="192625" y="175031"/>
                      </a:lnTo>
                      <a:close/>
                    </a:path>
                    <a:path w="300990" h="300355">
                      <a:moveTo>
                        <a:pt x="157162" y="162521"/>
                      </a:moveTo>
                      <a:lnTo>
                        <a:pt x="143344" y="162521"/>
                      </a:lnTo>
                      <a:lnTo>
                        <a:pt x="137744" y="156933"/>
                      </a:lnTo>
                      <a:lnTo>
                        <a:pt x="137744" y="143128"/>
                      </a:lnTo>
                      <a:lnTo>
                        <a:pt x="143344" y="137540"/>
                      </a:lnTo>
                      <a:lnTo>
                        <a:pt x="157162" y="137540"/>
                      </a:lnTo>
                      <a:lnTo>
                        <a:pt x="162763" y="143128"/>
                      </a:lnTo>
                      <a:lnTo>
                        <a:pt x="162763" y="156933"/>
                      </a:lnTo>
                      <a:lnTo>
                        <a:pt x="157162" y="162521"/>
                      </a:lnTo>
                      <a:close/>
                    </a:path>
                    <a:path w="300990" h="300355">
                      <a:moveTo>
                        <a:pt x="182181" y="300062"/>
                      </a:moveTo>
                      <a:lnTo>
                        <a:pt x="118275" y="300062"/>
                      </a:lnTo>
                      <a:lnTo>
                        <a:pt x="112674" y="294474"/>
                      </a:lnTo>
                      <a:lnTo>
                        <a:pt x="112674" y="269163"/>
                      </a:lnTo>
                      <a:lnTo>
                        <a:pt x="105727" y="266966"/>
                      </a:lnTo>
                      <a:lnTo>
                        <a:pt x="98945" y="264198"/>
                      </a:lnTo>
                      <a:lnTo>
                        <a:pt x="92430" y="260769"/>
                      </a:lnTo>
                      <a:lnTo>
                        <a:pt x="208025" y="260769"/>
                      </a:lnTo>
                      <a:lnTo>
                        <a:pt x="201549" y="264198"/>
                      </a:lnTo>
                      <a:lnTo>
                        <a:pt x="194779" y="266966"/>
                      </a:lnTo>
                      <a:lnTo>
                        <a:pt x="187820" y="269163"/>
                      </a:lnTo>
                      <a:lnTo>
                        <a:pt x="187820" y="294474"/>
                      </a:lnTo>
                      <a:lnTo>
                        <a:pt x="182181" y="300062"/>
                      </a:lnTo>
                      <a:close/>
                    </a:path>
                    <a:path w="300990" h="300355">
                      <a:moveTo>
                        <a:pt x="233908" y="278650"/>
                      </a:moveTo>
                      <a:lnTo>
                        <a:pt x="225983" y="278650"/>
                      </a:lnTo>
                      <a:lnTo>
                        <a:pt x="208025" y="260769"/>
                      </a:lnTo>
                      <a:lnTo>
                        <a:pt x="251820" y="260769"/>
                      </a:lnTo>
                      <a:lnTo>
                        <a:pt x="233908" y="2786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1" name="文本框 10"/>
              <p:cNvSpPr txBox="1"/>
              <p:nvPr/>
            </p:nvSpPr>
            <p:spPr>
              <a:xfrm>
                <a:off x="5138" y="2219"/>
                <a:ext cx="1266" cy="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sz="900" b="1">
                    <a:solidFill>
                      <a:schemeClr val="tx1"/>
                    </a:solidFill>
                  </a:rPr>
                  <a:t>老用户导入</a:t>
                </a:r>
              </a:p>
            </p:txBody>
          </p:sp>
          <p:cxnSp>
            <p:nvCxnSpPr>
              <p:cNvPr id="12" name="直接连接符 11"/>
              <p:cNvCxnSpPr/>
              <p:nvPr/>
            </p:nvCxnSpPr>
            <p:spPr>
              <a:xfrm>
                <a:off x="6320" y="2158"/>
                <a:ext cx="0" cy="57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组合 46"/>
              <p:cNvGrpSpPr/>
              <p:nvPr/>
            </p:nvGrpSpPr>
            <p:grpSpPr>
              <a:xfrm>
                <a:off x="6371" y="2125"/>
                <a:ext cx="1881" cy="636"/>
                <a:chOff x="6371" y="2160"/>
                <a:chExt cx="1881" cy="636"/>
              </a:xfrm>
            </p:grpSpPr>
            <p:grpSp>
              <p:nvGrpSpPr>
                <p:cNvPr id="7" name="组合 6"/>
                <p:cNvGrpSpPr/>
                <p:nvPr/>
              </p:nvGrpSpPr>
              <p:grpSpPr>
                <a:xfrm>
                  <a:off x="6376" y="2483"/>
                  <a:ext cx="1876" cy="313"/>
                  <a:chOff x="6376" y="2448"/>
                  <a:chExt cx="1876" cy="313"/>
                </a:xfrm>
              </p:grpSpPr>
              <p:grpSp>
                <p:nvGrpSpPr>
                  <p:cNvPr id="16" name="组合 15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7" name="剪去单角的矩形 16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" name="文本框 17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通讯录导入</a:t>
                      </a:r>
                    </a:p>
                  </p:txBody>
                </p:sp>
              </p:grpSp>
              <p:grpSp>
                <p:nvGrpSpPr>
                  <p:cNvPr id="22" name="组合 21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23" name="剪去单角的矩形 22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4" name="文本框 23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微信导入</a:t>
                      </a:r>
                    </a:p>
                  </p:txBody>
                </p:sp>
              </p:grpSp>
            </p:grpSp>
            <p:grpSp>
              <p:nvGrpSpPr>
                <p:cNvPr id="37" name="组合 36"/>
                <p:cNvGrpSpPr/>
                <p:nvPr/>
              </p:nvGrpSpPr>
              <p:grpSpPr>
                <a:xfrm>
                  <a:off x="6371" y="2160"/>
                  <a:ext cx="1876" cy="313"/>
                  <a:chOff x="6376" y="2448"/>
                  <a:chExt cx="1876" cy="313"/>
                </a:xfrm>
              </p:grpSpPr>
              <p:grpSp>
                <p:nvGrpSpPr>
                  <p:cNvPr id="38" name="组合 37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39" name="剪去单角的矩形 38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0" name="文本框 39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智能语音</a:t>
                      </a:r>
                    </a:p>
                  </p:txBody>
                </p:sp>
              </p:grpSp>
              <p:grpSp>
                <p:nvGrpSpPr>
                  <p:cNvPr id="41" name="组合 40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42" name="剪去单角的矩形 41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43" name="文本框 42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营销短信</a:t>
                      </a:r>
                    </a:p>
                  </p:txBody>
                </p:sp>
              </p:grpSp>
            </p:grpSp>
          </p:grpSp>
        </p:grpSp>
        <p:grpSp>
          <p:nvGrpSpPr>
            <p:cNvPr id="49" name="组合 48"/>
            <p:cNvGrpSpPr/>
            <p:nvPr/>
          </p:nvGrpSpPr>
          <p:grpSpPr>
            <a:xfrm>
              <a:off x="8199" y="2606"/>
              <a:ext cx="4768" cy="924"/>
              <a:chOff x="4416" y="1990"/>
              <a:chExt cx="4768" cy="924"/>
            </a:xfrm>
          </p:grpSpPr>
          <p:sp>
            <p:nvSpPr>
              <p:cNvPr id="50" name="矩形 49"/>
              <p:cNvSpPr/>
              <p:nvPr/>
            </p:nvSpPr>
            <p:spPr>
              <a:xfrm>
                <a:off x="4842" y="1990"/>
                <a:ext cx="4342" cy="92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51" name="组合 50"/>
              <p:cNvGrpSpPr/>
              <p:nvPr/>
            </p:nvGrpSpPr>
            <p:grpSpPr>
              <a:xfrm>
                <a:off x="4416" y="2106"/>
                <a:ext cx="704" cy="676"/>
                <a:chOff x="9565" y="3461"/>
                <a:chExt cx="704" cy="676"/>
              </a:xfrm>
            </p:grpSpPr>
            <p:sp>
              <p:nvSpPr>
                <p:cNvPr id="10" name="object 9"/>
                <p:cNvSpPr/>
                <p:nvPr/>
              </p:nvSpPr>
              <p:spPr>
                <a:xfrm>
                  <a:off x="9586" y="3480"/>
                  <a:ext cx="664" cy="636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3" name="object 10"/>
                <p:cNvSpPr/>
                <p:nvPr/>
              </p:nvSpPr>
              <p:spPr>
                <a:xfrm>
                  <a:off x="9565" y="3461"/>
                  <a:ext cx="705" cy="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20" h="655320">
                      <a:moveTo>
                        <a:pt x="636219" y="655269"/>
                      </a:moveTo>
                      <a:lnTo>
                        <a:pt x="19050" y="655269"/>
                      </a:lnTo>
                      <a:lnTo>
                        <a:pt x="15735" y="654977"/>
                      </a:lnTo>
                      <a:lnTo>
                        <a:pt x="0" y="636219"/>
                      </a:lnTo>
                      <a:lnTo>
                        <a:pt x="0" y="19049"/>
                      </a:lnTo>
                      <a:lnTo>
                        <a:pt x="19050" y="0"/>
                      </a:lnTo>
                      <a:lnTo>
                        <a:pt x="636219" y="0"/>
                      </a:lnTo>
                      <a:lnTo>
                        <a:pt x="655269" y="19049"/>
                      </a:lnTo>
                      <a:lnTo>
                        <a:pt x="38100" y="19049"/>
                      </a:lnTo>
                      <a:lnTo>
                        <a:pt x="19050" y="38099"/>
                      </a:lnTo>
                      <a:lnTo>
                        <a:pt x="38100" y="38099"/>
                      </a:lnTo>
                      <a:lnTo>
                        <a:pt x="38100" y="617169"/>
                      </a:lnTo>
                      <a:lnTo>
                        <a:pt x="19050" y="617169"/>
                      </a:lnTo>
                      <a:lnTo>
                        <a:pt x="38100" y="636219"/>
                      </a:lnTo>
                      <a:lnTo>
                        <a:pt x="655269" y="636219"/>
                      </a:lnTo>
                      <a:lnTo>
                        <a:pt x="654977" y="639521"/>
                      </a:lnTo>
                      <a:lnTo>
                        <a:pt x="639521" y="654977"/>
                      </a:lnTo>
                      <a:lnTo>
                        <a:pt x="636219" y="655269"/>
                      </a:lnTo>
                      <a:close/>
                    </a:path>
                    <a:path w="655320" h="655320">
                      <a:moveTo>
                        <a:pt x="38100" y="38099"/>
                      </a:moveTo>
                      <a:lnTo>
                        <a:pt x="19050" y="38099"/>
                      </a:lnTo>
                      <a:lnTo>
                        <a:pt x="38100" y="19049"/>
                      </a:lnTo>
                      <a:lnTo>
                        <a:pt x="38100" y="38099"/>
                      </a:lnTo>
                      <a:close/>
                    </a:path>
                    <a:path w="655320" h="655320">
                      <a:moveTo>
                        <a:pt x="617169" y="38099"/>
                      </a:moveTo>
                      <a:lnTo>
                        <a:pt x="38100" y="38099"/>
                      </a:lnTo>
                      <a:lnTo>
                        <a:pt x="38100" y="19049"/>
                      </a:lnTo>
                      <a:lnTo>
                        <a:pt x="617169" y="19049"/>
                      </a:lnTo>
                      <a:lnTo>
                        <a:pt x="617169" y="3809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617169" y="19049"/>
                      </a:lnTo>
                      <a:lnTo>
                        <a:pt x="636219" y="38099"/>
                      </a:lnTo>
                      <a:lnTo>
                        <a:pt x="655269" y="38099"/>
                      </a:lnTo>
                      <a:lnTo>
                        <a:pt x="655269" y="617169"/>
                      </a:lnTo>
                      <a:lnTo>
                        <a:pt x="63621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38099"/>
                      </a:moveTo>
                      <a:lnTo>
                        <a:pt x="636219" y="38099"/>
                      </a:lnTo>
                      <a:lnTo>
                        <a:pt x="617169" y="19049"/>
                      </a:lnTo>
                      <a:lnTo>
                        <a:pt x="655269" y="19049"/>
                      </a:lnTo>
                      <a:lnTo>
                        <a:pt x="655269" y="38099"/>
                      </a:lnTo>
                      <a:close/>
                    </a:path>
                    <a:path w="655320" h="655320">
                      <a:moveTo>
                        <a:pt x="38100" y="636219"/>
                      </a:moveTo>
                      <a:lnTo>
                        <a:pt x="19050" y="617169"/>
                      </a:lnTo>
                      <a:lnTo>
                        <a:pt x="38100" y="617169"/>
                      </a:lnTo>
                      <a:lnTo>
                        <a:pt x="38100" y="63621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38100" y="636219"/>
                      </a:lnTo>
                      <a:lnTo>
                        <a:pt x="38100" y="617169"/>
                      </a:lnTo>
                      <a:lnTo>
                        <a:pt x="61716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636219"/>
                      </a:moveTo>
                      <a:lnTo>
                        <a:pt x="617169" y="636219"/>
                      </a:lnTo>
                      <a:lnTo>
                        <a:pt x="636219" y="617169"/>
                      </a:lnTo>
                      <a:lnTo>
                        <a:pt x="655269" y="617169"/>
                      </a:lnTo>
                      <a:lnTo>
                        <a:pt x="655269" y="6362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54" name="object 11"/>
                <p:cNvSpPr/>
                <p:nvPr/>
              </p:nvSpPr>
              <p:spPr>
                <a:xfrm>
                  <a:off x="9756" y="3644"/>
                  <a:ext cx="324" cy="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90" h="300355">
                      <a:moveTo>
                        <a:pt x="208025" y="39293"/>
                      </a:moveTo>
                      <a:lnTo>
                        <a:pt x="92430" y="39293"/>
                      </a:lnTo>
                      <a:lnTo>
                        <a:pt x="98945" y="35864"/>
                      </a:lnTo>
                      <a:lnTo>
                        <a:pt x="105727" y="33058"/>
                      </a:lnTo>
                      <a:lnTo>
                        <a:pt x="112674" y="30860"/>
                      </a:lnTo>
                      <a:lnTo>
                        <a:pt x="112674" y="5587"/>
                      </a:lnTo>
                      <a:lnTo>
                        <a:pt x="118275" y="0"/>
                      </a:lnTo>
                      <a:lnTo>
                        <a:pt x="182232" y="0"/>
                      </a:lnTo>
                      <a:lnTo>
                        <a:pt x="187820" y="5587"/>
                      </a:lnTo>
                      <a:lnTo>
                        <a:pt x="187820" y="30860"/>
                      </a:lnTo>
                      <a:lnTo>
                        <a:pt x="194779" y="33058"/>
                      </a:lnTo>
                      <a:lnTo>
                        <a:pt x="201549" y="35864"/>
                      </a:lnTo>
                      <a:lnTo>
                        <a:pt x="208025" y="39293"/>
                      </a:lnTo>
                      <a:close/>
                    </a:path>
                    <a:path w="300990" h="300355">
                      <a:moveTo>
                        <a:pt x="74510" y="278650"/>
                      </a:moveTo>
                      <a:lnTo>
                        <a:pt x="66598" y="278650"/>
                      </a:lnTo>
                      <a:lnTo>
                        <a:pt x="21386" y="233565"/>
                      </a:lnTo>
                      <a:lnTo>
                        <a:pt x="21386" y="225653"/>
                      </a:lnTo>
                      <a:lnTo>
                        <a:pt x="39306" y="207721"/>
                      </a:lnTo>
                      <a:lnTo>
                        <a:pt x="35915" y="201256"/>
                      </a:lnTo>
                      <a:lnTo>
                        <a:pt x="33096" y="194487"/>
                      </a:lnTo>
                      <a:lnTo>
                        <a:pt x="30899" y="187540"/>
                      </a:lnTo>
                      <a:lnTo>
                        <a:pt x="5587" y="187540"/>
                      </a:lnTo>
                      <a:lnTo>
                        <a:pt x="0" y="181965"/>
                      </a:lnTo>
                      <a:lnTo>
                        <a:pt x="0" y="118097"/>
                      </a:lnTo>
                      <a:lnTo>
                        <a:pt x="5587" y="112521"/>
                      </a:lnTo>
                      <a:lnTo>
                        <a:pt x="30899" y="112521"/>
                      </a:lnTo>
                      <a:lnTo>
                        <a:pt x="33096" y="105575"/>
                      </a:lnTo>
                      <a:lnTo>
                        <a:pt x="35915" y="98806"/>
                      </a:lnTo>
                      <a:lnTo>
                        <a:pt x="39306" y="92303"/>
                      </a:lnTo>
                      <a:lnTo>
                        <a:pt x="26314" y="79286"/>
                      </a:lnTo>
                      <a:lnTo>
                        <a:pt x="21386" y="74409"/>
                      </a:lnTo>
                      <a:lnTo>
                        <a:pt x="21386" y="66497"/>
                      </a:lnTo>
                      <a:lnTo>
                        <a:pt x="66598" y="21361"/>
                      </a:lnTo>
                      <a:lnTo>
                        <a:pt x="74510" y="21361"/>
                      </a:lnTo>
                      <a:lnTo>
                        <a:pt x="92430" y="39293"/>
                      </a:lnTo>
                      <a:lnTo>
                        <a:pt x="251814" y="39293"/>
                      </a:lnTo>
                      <a:lnTo>
                        <a:pt x="279069" y="66497"/>
                      </a:lnTo>
                      <a:lnTo>
                        <a:pt x="279069" y="74409"/>
                      </a:lnTo>
                      <a:lnTo>
                        <a:pt x="278446" y="75031"/>
                      </a:lnTo>
                      <a:lnTo>
                        <a:pt x="150228" y="75031"/>
                      </a:lnTo>
                      <a:lnTo>
                        <a:pt x="121017" y="80930"/>
                      </a:lnTo>
                      <a:lnTo>
                        <a:pt x="97145" y="97010"/>
                      </a:lnTo>
                      <a:lnTo>
                        <a:pt x="81041" y="120846"/>
                      </a:lnTo>
                      <a:lnTo>
                        <a:pt x="75133" y="150012"/>
                      </a:lnTo>
                      <a:lnTo>
                        <a:pt x="81041" y="179200"/>
                      </a:lnTo>
                      <a:lnTo>
                        <a:pt x="97145" y="203047"/>
                      </a:lnTo>
                      <a:lnTo>
                        <a:pt x="121017" y="219131"/>
                      </a:lnTo>
                      <a:lnTo>
                        <a:pt x="150228" y="225031"/>
                      </a:lnTo>
                      <a:lnTo>
                        <a:pt x="278452" y="225031"/>
                      </a:lnTo>
                      <a:lnTo>
                        <a:pt x="279069" y="225653"/>
                      </a:lnTo>
                      <a:lnTo>
                        <a:pt x="279069" y="233565"/>
                      </a:lnTo>
                      <a:lnTo>
                        <a:pt x="251820" y="260769"/>
                      </a:lnTo>
                      <a:lnTo>
                        <a:pt x="92430" y="260769"/>
                      </a:lnTo>
                      <a:lnTo>
                        <a:pt x="74510" y="278650"/>
                      </a:lnTo>
                      <a:close/>
                    </a:path>
                    <a:path w="300990" h="300355">
                      <a:moveTo>
                        <a:pt x="251814" y="39293"/>
                      </a:moveTo>
                      <a:lnTo>
                        <a:pt x="208025" y="39293"/>
                      </a:lnTo>
                      <a:lnTo>
                        <a:pt x="225983" y="21361"/>
                      </a:lnTo>
                      <a:lnTo>
                        <a:pt x="233908" y="21361"/>
                      </a:lnTo>
                      <a:lnTo>
                        <a:pt x="238785" y="26288"/>
                      </a:lnTo>
                      <a:lnTo>
                        <a:pt x="251814" y="39293"/>
                      </a:lnTo>
                      <a:close/>
                    </a:path>
                    <a:path w="300990" h="300355">
                      <a:moveTo>
                        <a:pt x="278452" y="225031"/>
                      </a:moveTo>
                      <a:lnTo>
                        <a:pt x="150228" y="225031"/>
                      </a:lnTo>
                      <a:lnTo>
                        <a:pt x="179461" y="219131"/>
                      </a:lnTo>
                      <a:lnTo>
                        <a:pt x="203344" y="203047"/>
                      </a:lnTo>
                      <a:lnTo>
                        <a:pt x="219453" y="179200"/>
                      </a:lnTo>
                      <a:lnTo>
                        <a:pt x="225361" y="150012"/>
                      </a:lnTo>
                      <a:lnTo>
                        <a:pt x="219453" y="120846"/>
                      </a:lnTo>
                      <a:lnTo>
                        <a:pt x="203344" y="97010"/>
                      </a:lnTo>
                      <a:lnTo>
                        <a:pt x="179461" y="80930"/>
                      </a:lnTo>
                      <a:lnTo>
                        <a:pt x="150228" y="75031"/>
                      </a:lnTo>
                      <a:lnTo>
                        <a:pt x="278446" y="75031"/>
                      </a:lnTo>
                      <a:lnTo>
                        <a:pt x="261150" y="92303"/>
                      </a:lnTo>
                      <a:lnTo>
                        <a:pt x="264591" y="98806"/>
                      </a:lnTo>
                      <a:lnTo>
                        <a:pt x="267398" y="105575"/>
                      </a:lnTo>
                      <a:lnTo>
                        <a:pt x="269608" y="112521"/>
                      </a:lnTo>
                      <a:lnTo>
                        <a:pt x="294919" y="112521"/>
                      </a:lnTo>
                      <a:lnTo>
                        <a:pt x="300507" y="118097"/>
                      </a:lnTo>
                      <a:lnTo>
                        <a:pt x="300507" y="181965"/>
                      </a:lnTo>
                      <a:lnTo>
                        <a:pt x="294868" y="187540"/>
                      </a:lnTo>
                      <a:lnTo>
                        <a:pt x="269608" y="187540"/>
                      </a:lnTo>
                      <a:lnTo>
                        <a:pt x="267398" y="194487"/>
                      </a:lnTo>
                      <a:lnTo>
                        <a:pt x="264591" y="201256"/>
                      </a:lnTo>
                      <a:lnTo>
                        <a:pt x="261150" y="207721"/>
                      </a:lnTo>
                      <a:lnTo>
                        <a:pt x="278452" y="225031"/>
                      </a:lnTo>
                      <a:close/>
                    </a:path>
                    <a:path w="300990" h="300355">
                      <a:moveTo>
                        <a:pt x="150228" y="200037"/>
                      </a:moveTo>
                      <a:lnTo>
                        <a:pt x="130767" y="196103"/>
                      </a:lnTo>
                      <a:lnTo>
                        <a:pt x="114860" y="185378"/>
                      </a:lnTo>
                      <a:lnTo>
                        <a:pt x="104127" y="169476"/>
                      </a:lnTo>
                      <a:lnTo>
                        <a:pt x="100190" y="150012"/>
                      </a:lnTo>
                      <a:lnTo>
                        <a:pt x="104127" y="130570"/>
                      </a:lnTo>
                      <a:lnTo>
                        <a:pt x="114860" y="114679"/>
                      </a:lnTo>
                      <a:lnTo>
                        <a:pt x="130767" y="103958"/>
                      </a:lnTo>
                      <a:lnTo>
                        <a:pt x="150228" y="100025"/>
                      </a:lnTo>
                      <a:lnTo>
                        <a:pt x="169713" y="103958"/>
                      </a:lnTo>
                      <a:lnTo>
                        <a:pt x="185635" y="114679"/>
                      </a:lnTo>
                      <a:lnTo>
                        <a:pt x="192607" y="124993"/>
                      </a:lnTo>
                      <a:lnTo>
                        <a:pt x="150228" y="124993"/>
                      </a:lnTo>
                      <a:lnTo>
                        <a:pt x="140501" y="126966"/>
                      </a:lnTo>
                      <a:lnTo>
                        <a:pt x="132538" y="132340"/>
                      </a:lnTo>
                      <a:lnTo>
                        <a:pt x="127159" y="140295"/>
                      </a:lnTo>
                      <a:lnTo>
                        <a:pt x="125183" y="150012"/>
                      </a:lnTo>
                      <a:lnTo>
                        <a:pt x="127159" y="159745"/>
                      </a:lnTo>
                      <a:lnTo>
                        <a:pt x="132538" y="167698"/>
                      </a:lnTo>
                      <a:lnTo>
                        <a:pt x="140501" y="173063"/>
                      </a:lnTo>
                      <a:lnTo>
                        <a:pt x="150228" y="175031"/>
                      </a:lnTo>
                      <a:lnTo>
                        <a:pt x="192625" y="175031"/>
                      </a:lnTo>
                      <a:lnTo>
                        <a:pt x="185635" y="185378"/>
                      </a:lnTo>
                      <a:lnTo>
                        <a:pt x="169713" y="196103"/>
                      </a:lnTo>
                      <a:lnTo>
                        <a:pt x="150228" y="200037"/>
                      </a:lnTo>
                      <a:close/>
                    </a:path>
                    <a:path w="300990" h="300355">
                      <a:moveTo>
                        <a:pt x="192625" y="175031"/>
                      </a:moveTo>
                      <a:lnTo>
                        <a:pt x="150228" y="175031"/>
                      </a:lnTo>
                      <a:lnTo>
                        <a:pt x="159970" y="173063"/>
                      </a:lnTo>
                      <a:lnTo>
                        <a:pt x="167932" y="167698"/>
                      </a:lnTo>
                      <a:lnTo>
                        <a:pt x="173302" y="159745"/>
                      </a:lnTo>
                      <a:lnTo>
                        <a:pt x="175272" y="150012"/>
                      </a:lnTo>
                      <a:lnTo>
                        <a:pt x="173302" y="140295"/>
                      </a:lnTo>
                      <a:lnTo>
                        <a:pt x="167932" y="132340"/>
                      </a:lnTo>
                      <a:lnTo>
                        <a:pt x="159970" y="126966"/>
                      </a:lnTo>
                      <a:lnTo>
                        <a:pt x="150228" y="124993"/>
                      </a:lnTo>
                      <a:lnTo>
                        <a:pt x="192607" y="124993"/>
                      </a:lnTo>
                      <a:lnTo>
                        <a:pt x="196376" y="130570"/>
                      </a:lnTo>
                      <a:lnTo>
                        <a:pt x="200317" y="150012"/>
                      </a:lnTo>
                      <a:lnTo>
                        <a:pt x="196376" y="169476"/>
                      </a:lnTo>
                      <a:lnTo>
                        <a:pt x="192625" y="175031"/>
                      </a:lnTo>
                      <a:close/>
                    </a:path>
                    <a:path w="300990" h="300355">
                      <a:moveTo>
                        <a:pt x="157162" y="162521"/>
                      </a:moveTo>
                      <a:lnTo>
                        <a:pt x="143344" y="162521"/>
                      </a:lnTo>
                      <a:lnTo>
                        <a:pt x="137744" y="156933"/>
                      </a:lnTo>
                      <a:lnTo>
                        <a:pt x="137744" y="143128"/>
                      </a:lnTo>
                      <a:lnTo>
                        <a:pt x="143344" y="137540"/>
                      </a:lnTo>
                      <a:lnTo>
                        <a:pt x="157162" y="137540"/>
                      </a:lnTo>
                      <a:lnTo>
                        <a:pt x="162763" y="143128"/>
                      </a:lnTo>
                      <a:lnTo>
                        <a:pt x="162763" y="156933"/>
                      </a:lnTo>
                      <a:lnTo>
                        <a:pt x="157162" y="162521"/>
                      </a:lnTo>
                      <a:close/>
                    </a:path>
                    <a:path w="300990" h="300355">
                      <a:moveTo>
                        <a:pt x="182181" y="300062"/>
                      </a:moveTo>
                      <a:lnTo>
                        <a:pt x="118275" y="300062"/>
                      </a:lnTo>
                      <a:lnTo>
                        <a:pt x="112674" y="294474"/>
                      </a:lnTo>
                      <a:lnTo>
                        <a:pt x="112674" y="269163"/>
                      </a:lnTo>
                      <a:lnTo>
                        <a:pt x="105727" y="266966"/>
                      </a:lnTo>
                      <a:lnTo>
                        <a:pt x="98945" y="264198"/>
                      </a:lnTo>
                      <a:lnTo>
                        <a:pt x="92430" y="260769"/>
                      </a:lnTo>
                      <a:lnTo>
                        <a:pt x="208025" y="260769"/>
                      </a:lnTo>
                      <a:lnTo>
                        <a:pt x="201549" y="264198"/>
                      </a:lnTo>
                      <a:lnTo>
                        <a:pt x="194779" y="266966"/>
                      </a:lnTo>
                      <a:lnTo>
                        <a:pt x="187820" y="269163"/>
                      </a:lnTo>
                      <a:lnTo>
                        <a:pt x="187820" y="294474"/>
                      </a:lnTo>
                      <a:lnTo>
                        <a:pt x="182181" y="300062"/>
                      </a:lnTo>
                      <a:close/>
                    </a:path>
                    <a:path w="300990" h="300355">
                      <a:moveTo>
                        <a:pt x="233908" y="278650"/>
                      </a:moveTo>
                      <a:lnTo>
                        <a:pt x="225983" y="278650"/>
                      </a:lnTo>
                      <a:lnTo>
                        <a:pt x="208025" y="260769"/>
                      </a:lnTo>
                      <a:lnTo>
                        <a:pt x="251820" y="260769"/>
                      </a:lnTo>
                      <a:lnTo>
                        <a:pt x="233908" y="2786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55" name="文本框 54"/>
              <p:cNvSpPr txBox="1"/>
              <p:nvPr/>
            </p:nvSpPr>
            <p:spPr>
              <a:xfrm>
                <a:off x="5073" y="2232"/>
                <a:ext cx="1529" cy="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sz="900" b="1">
                    <a:solidFill>
                      <a:schemeClr val="tx1"/>
                    </a:solidFill>
                  </a:rPr>
                  <a:t>产品服务导入</a:t>
                </a:r>
              </a:p>
            </p:txBody>
          </p:sp>
          <p:cxnSp>
            <p:nvCxnSpPr>
              <p:cNvPr id="56" name="直接连接符 55"/>
              <p:cNvCxnSpPr/>
              <p:nvPr/>
            </p:nvCxnSpPr>
            <p:spPr>
              <a:xfrm>
                <a:off x="6320" y="2158"/>
                <a:ext cx="0" cy="57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7" name="组合 56"/>
              <p:cNvGrpSpPr/>
              <p:nvPr/>
            </p:nvGrpSpPr>
            <p:grpSpPr>
              <a:xfrm>
                <a:off x="6371" y="2125"/>
                <a:ext cx="1881" cy="636"/>
                <a:chOff x="6371" y="2160"/>
                <a:chExt cx="1881" cy="636"/>
              </a:xfrm>
            </p:grpSpPr>
            <p:grpSp>
              <p:nvGrpSpPr>
                <p:cNvPr id="58" name="组合 57"/>
                <p:cNvGrpSpPr/>
                <p:nvPr/>
              </p:nvGrpSpPr>
              <p:grpSpPr>
                <a:xfrm>
                  <a:off x="6376" y="2483"/>
                  <a:ext cx="1876" cy="313"/>
                  <a:chOff x="6376" y="2448"/>
                  <a:chExt cx="1876" cy="313"/>
                </a:xfrm>
              </p:grpSpPr>
              <p:grpSp>
                <p:nvGrpSpPr>
                  <p:cNvPr id="59" name="组合 58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60" name="剪去单角的矩形 59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1" name="文本框 60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防伪扫码</a:t>
                      </a:r>
                    </a:p>
                  </p:txBody>
                </p:sp>
              </p:grpSp>
              <p:grpSp>
                <p:nvGrpSpPr>
                  <p:cNvPr id="62" name="组合 61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63" name="剪去单角的矩形 62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64" name="文本框 63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福利扫码</a:t>
                      </a:r>
                    </a:p>
                  </p:txBody>
                </p:sp>
              </p:grpSp>
            </p:grpSp>
            <p:grpSp>
              <p:nvGrpSpPr>
                <p:cNvPr id="68" name="组合 67"/>
                <p:cNvGrpSpPr/>
                <p:nvPr/>
              </p:nvGrpSpPr>
              <p:grpSpPr>
                <a:xfrm>
                  <a:off x="6371" y="2160"/>
                  <a:ext cx="1876" cy="313"/>
                  <a:chOff x="6376" y="2448"/>
                  <a:chExt cx="1876" cy="313"/>
                </a:xfrm>
              </p:grpSpPr>
              <p:grpSp>
                <p:nvGrpSpPr>
                  <p:cNvPr id="69" name="组合 68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70" name="剪去单角的矩形 69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1" name="文本框 70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保修扫码</a:t>
                      </a:r>
                    </a:p>
                  </p:txBody>
                </p:sp>
              </p:grpSp>
              <p:grpSp>
                <p:nvGrpSpPr>
                  <p:cNvPr id="72" name="组合 71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73" name="剪去单角的矩形 72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74" name="文本框 73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账单扫码</a:t>
                      </a:r>
                    </a:p>
                  </p:txBody>
                </p:sp>
              </p:grpSp>
            </p:grpSp>
          </p:grpSp>
        </p:grpSp>
        <p:grpSp>
          <p:nvGrpSpPr>
            <p:cNvPr id="148" name="组合 147"/>
            <p:cNvGrpSpPr/>
            <p:nvPr/>
          </p:nvGrpSpPr>
          <p:grpSpPr>
            <a:xfrm>
              <a:off x="8199" y="3559"/>
              <a:ext cx="4768" cy="924"/>
              <a:chOff x="4416" y="1990"/>
              <a:chExt cx="4768" cy="924"/>
            </a:xfrm>
          </p:grpSpPr>
          <p:sp>
            <p:nvSpPr>
              <p:cNvPr id="149" name="矩形 148"/>
              <p:cNvSpPr/>
              <p:nvPr/>
            </p:nvSpPr>
            <p:spPr>
              <a:xfrm>
                <a:off x="4842" y="1990"/>
                <a:ext cx="4342" cy="92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50" name="组合 149"/>
              <p:cNvGrpSpPr/>
              <p:nvPr/>
            </p:nvGrpSpPr>
            <p:grpSpPr>
              <a:xfrm>
                <a:off x="4416" y="2106"/>
                <a:ext cx="704" cy="676"/>
                <a:chOff x="9565" y="3461"/>
                <a:chExt cx="704" cy="676"/>
              </a:xfrm>
            </p:grpSpPr>
            <p:sp>
              <p:nvSpPr>
                <p:cNvPr id="151" name="object 9"/>
                <p:cNvSpPr/>
                <p:nvPr/>
              </p:nvSpPr>
              <p:spPr>
                <a:xfrm>
                  <a:off x="9586" y="3480"/>
                  <a:ext cx="664" cy="636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2" name="object 10"/>
                <p:cNvSpPr/>
                <p:nvPr/>
              </p:nvSpPr>
              <p:spPr>
                <a:xfrm>
                  <a:off x="9565" y="3461"/>
                  <a:ext cx="705" cy="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20" h="655320">
                      <a:moveTo>
                        <a:pt x="636219" y="655269"/>
                      </a:moveTo>
                      <a:lnTo>
                        <a:pt x="19050" y="655269"/>
                      </a:lnTo>
                      <a:lnTo>
                        <a:pt x="15735" y="654977"/>
                      </a:lnTo>
                      <a:lnTo>
                        <a:pt x="0" y="636219"/>
                      </a:lnTo>
                      <a:lnTo>
                        <a:pt x="0" y="19049"/>
                      </a:lnTo>
                      <a:lnTo>
                        <a:pt x="19050" y="0"/>
                      </a:lnTo>
                      <a:lnTo>
                        <a:pt x="636219" y="0"/>
                      </a:lnTo>
                      <a:lnTo>
                        <a:pt x="655269" y="19049"/>
                      </a:lnTo>
                      <a:lnTo>
                        <a:pt x="38100" y="19049"/>
                      </a:lnTo>
                      <a:lnTo>
                        <a:pt x="19050" y="38099"/>
                      </a:lnTo>
                      <a:lnTo>
                        <a:pt x="38100" y="38099"/>
                      </a:lnTo>
                      <a:lnTo>
                        <a:pt x="38100" y="617169"/>
                      </a:lnTo>
                      <a:lnTo>
                        <a:pt x="19050" y="617169"/>
                      </a:lnTo>
                      <a:lnTo>
                        <a:pt x="38100" y="636219"/>
                      </a:lnTo>
                      <a:lnTo>
                        <a:pt x="655269" y="636219"/>
                      </a:lnTo>
                      <a:lnTo>
                        <a:pt x="654977" y="639521"/>
                      </a:lnTo>
                      <a:lnTo>
                        <a:pt x="639521" y="654977"/>
                      </a:lnTo>
                      <a:lnTo>
                        <a:pt x="636219" y="655269"/>
                      </a:lnTo>
                      <a:close/>
                    </a:path>
                    <a:path w="655320" h="655320">
                      <a:moveTo>
                        <a:pt x="38100" y="38099"/>
                      </a:moveTo>
                      <a:lnTo>
                        <a:pt x="19050" y="38099"/>
                      </a:lnTo>
                      <a:lnTo>
                        <a:pt x="38100" y="19049"/>
                      </a:lnTo>
                      <a:lnTo>
                        <a:pt x="38100" y="38099"/>
                      </a:lnTo>
                      <a:close/>
                    </a:path>
                    <a:path w="655320" h="655320">
                      <a:moveTo>
                        <a:pt x="617169" y="38099"/>
                      </a:moveTo>
                      <a:lnTo>
                        <a:pt x="38100" y="38099"/>
                      </a:lnTo>
                      <a:lnTo>
                        <a:pt x="38100" y="19049"/>
                      </a:lnTo>
                      <a:lnTo>
                        <a:pt x="617169" y="19049"/>
                      </a:lnTo>
                      <a:lnTo>
                        <a:pt x="617169" y="3809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617169" y="19049"/>
                      </a:lnTo>
                      <a:lnTo>
                        <a:pt x="636219" y="38099"/>
                      </a:lnTo>
                      <a:lnTo>
                        <a:pt x="655269" y="38099"/>
                      </a:lnTo>
                      <a:lnTo>
                        <a:pt x="655269" y="617169"/>
                      </a:lnTo>
                      <a:lnTo>
                        <a:pt x="63621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38099"/>
                      </a:moveTo>
                      <a:lnTo>
                        <a:pt x="636219" y="38099"/>
                      </a:lnTo>
                      <a:lnTo>
                        <a:pt x="617169" y="19049"/>
                      </a:lnTo>
                      <a:lnTo>
                        <a:pt x="655269" y="19049"/>
                      </a:lnTo>
                      <a:lnTo>
                        <a:pt x="655269" y="38099"/>
                      </a:lnTo>
                      <a:close/>
                    </a:path>
                    <a:path w="655320" h="655320">
                      <a:moveTo>
                        <a:pt x="38100" y="636219"/>
                      </a:moveTo>
                      <a:lnTo>
                        <a:pt x="19050" y="617169"/>
                      </a:lnTo>
                      <a:lnTo>
                        <a:pt x="38100" y="617169"/>
                      </a:lnTo>
                      <a:lnTo>
                        <a:pt x="38100" y="63621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38100" y="636219"/>
                      </a:lnTo>
                      <a:lnTo>
                        <a:pt x="38100" y="617169"/>
                      </a:lnTo>
                      <a:lnTo>
                        <a:pt x="61716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636219"/>
                      </a:moveTo>
                      <a:lnTo>
                        <a:pt x="617169" y="636219"/>
                      </a:lnTo>
                      <a:lnTo>
                        <a:pt x="636219" y="617169"/>
                      </a:lnTo>
                      <a:lnTo>
                        <a:pt x="655269" y="617169"/>
                      </a:lnTo>
                      <a:lnTo>
                        <a:pt x="655269" y="6362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53" name="object 11"/>
                <p:cNvSpPr/>
                <p:nvPr/>
              </p:nvSpPr>
              <p:spPr>
                <a:xfrm>
                  <a:off x="9756" y="3644"/>
                  <a:ext cx="324" cy="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90" h="300355">
                      <a:moveTo>
                        <a:pt x="208025" y="39293"/>
                      </a:moveTo>
                      <a:lnTo>
                        <a:pt x="92430" y="39293"/>
                      </a:lnTo>
                      <a:lnTo>
                        <a:pt x="98945" y="35864"/>
                      </a:lnTo>
                      <a:lnTo>
                        <a:pt x="105727" y="33058"/>
                      </a:lnTo>
                      <a:lnTo>
                        <a:pt x="112674" y="30860"/>
                      </a:lnTo>
                      <a:lnTo>
                        <a:pt x="112674" y="5587"/>
                      </a:lnTo>
                      <a:lnTo>
                        <a:pt x="118275" y="0"/>
                      </a:lnTo>
                      <a:lnTo>
                        <a:pt x="182232" y="0"/>
                      </a:lnTo>
                      <a:lnTo>
                        <a:pt x="187820" y="5587"/>
                      </a:lnTo>
                      <a:lnTo>
                        <a:pt x="187820" y="30860"/>
                      </a:lnTo>
                      <a:lnTo>
                        <a:pt x="194779" y="33058"/>
                      </a:lnTo>
                      <a:lnTo>
                        <a:pt x="201549" y="35864"/>
                      </a:lnTo>
                      <a:lnTo>
                        <a:pt x="208025" y="39293"/>
                      </a:lnTo>
                      <a:close/>
                    </a:path>
                    <a:path w="300990" h="300355">
                      <a:moveTo>
                        <a:pt x="74510" y="278650"/>
                      </a:moveTo>
                      <a:lnTo>
                        <a:pt x="66598" y="278650"/>
                      </a:lnTo>
                      <a:lnTo>
                        <a:pt x="21386" y="233565"/>
                      </a:lnTo>
                      <a:lnTo>
                        <a:pt x="21386" y="225653"/>
                      </a:lnTo>
                      <a:lnTo>
                        <a:pt x="39306" y="207721"/>
                      </a:lnTo>
                      <a:lnTo>
                        <a:pt x="35915" y="201256"/>
                      </a:lnTo>
                      <a:lnTo>
                        <a:pt x="33096" y="194487"/>
                      </a:lnTo>
                      <a:lnTo>
                        <a:pt x="30899" y="187540"/>
                      </a:lnTo>
                      <a:lnTo>
                        <a:pt x="5587" y="187540"/>
                      </a:lnTo>
                      <a:lnTo>
                        <a:pt x="0" y="181965"/>
                      </a:lnTo>
                      <a:lnTo>
                        <a:pt x="0" y="118097"/>
                      </a:lnTo>
                      <a:lnTo>
                        <a:pt x="5587" y="112521"/>
                      </a:lnTo>
                      <a:lnTo>
                        <a:pt x="30899" y="112521"/>
                      </a:lnTo>
                      <a:lnTo>
                        <a:pt x="33096" y="105575"/>
                      </a:lnTo>
                      <a:lnTo>
                        <a:pt x="35915" y="98806"/>
                      </a:lnTo>
                      <a:lnTo>
                        <a:pt x="39306" y="92303"/>
                      </a:lnTo>
                      <a:lnTo>
                        <a:pt x="26314" y="79286"/>
                      </a:lnTo>
                      <a:lnTo>
                        <a:pt x="21386" y="74409"/>
                      </a:lnTo>
                      <a:lnTo>
                        <a:pt x="21386" y="66497"/>
                      </a:lnTo>
                      <a:lnTo>
                        <a:pt x="66598" y="21361"/>
                      </a:lnTo>
                      <a:lnTo>
                        <a:pt x="74510" y="21361"/>
                      </a:lnTo>
                      <a:lnTo>
                        <a:pt x="92430" y="39293"/>
                      </a:lnTo>
                      <a:lnTo>
                        <a:pt x="251814" y="39293"/>
                      </a:lnTo>
                      <a:lnTo>
                        <a:pt x="279069" y="66497"/>
                      </a:lnTo>
                      <a:lnTo>
                        <a:pt x="279069" y="74409"/>
                      </a:lnTo>
                      <a:lnTo>
                        <a:pt x="278446" y="75031"/>
                      </a:lnTo>
                      <a:lnTo>
                        <a:pt x="150228" y="75031"/>
                      </a:lnTo>
                      <a:lnTo>
                        <a:pt x="121017" y="80930"/>
                      </a:lnTo>
                      <a:lnTo>
                        <a:pt x="97145" y="97010"/>
                      </a:lnTo>
                      <a:lnTo>
                        <a:pt x="81041" y="120846"/>
                      </a:lnTo>
                      <a:lnTo>
                        <a:pt x="75133" y="150012"/>
                      </a:lnTo>
                      <a:lnTo>
                        <a:pt x="81041" y="179200"/>
                      </a:lnTo>
                      <a:lnTo>
                        <a:pt x="97145" y="203047"/>
                      </a:lnTo>
                      <a:lnTo>
                        <a:pt x="121017" y="219131"/>
                      </a:lnTo>
                      <a:lnTo>
                        <a:pt x="150228" y="225031"/>
                      </a:lnTo>
                      <a:lnTo>
                        <a:pt x="278452" y="225031"/>
                      </a:lnTo>
                      <a:lnTo>
                        <a:pt x="279069" y="225653"/>
                      </a:lnTo>
                      <a:lnTo>
                        <a:pt x="279069" y="233565"/>
                      </a:lnTo>
                      <a:lnTo>
                        <a:pt x="251820" y="260769"/>
                      </a:lnTo>
                      <a:lnTo>
                        <a:pt x="92430" y="260769"/>
                      </a:lnTo>
                      <a:lnTo>
                        <a:pt x="74510" y="278650"/>
                      </a:lnTo>
                      <a:close/>
                    </a:path>
                    <a:path w="300990" h="300355">
                      <a:moveTo>
                        <a:pt x="251814" y="39293"/>
                      </a:moveTo>
                      <a:lnTo>
                        <a:pt x="208025" y="39293"/>
                      </a:lnTo>
                      <a:lnTo>
                        <a:pt x="225983" y="21361"/>
                      </a:lnTo>
                      <a:lnTo>
                        <a:pt x="233908" y="21361"/>
                      </a:lnTo>
                      <a:lnTo>
                        <a:pt x="238785" y="26288"/>
                      </a:lnTo>
                      <a:lnTo>
                        <a:pt x="251814" y="39293"/>
                      </a:lnTo>
                      <a:close/>
                    </a:path>
                    <a:path w="300990" h="300355">
                      <a:moveTo>
                        <a:pt x="278452" y="225031"/>
                      </a:moveTo>
                      <a:lnTo>
                        <a:pt x="150228" y="225031"/>
                      </a:lnTo>
                      <a:lnTo>
                        <a:pt x="179461" y="219131"/>
                      </a:lnTo>
                      <a:lnTo>
                        <a:pt x="203344" y="203047"/>
                      </a:lnTo>
                      <a:lnTo>
                        <a:pt x="219453" y="179200"/>
                      </a:lnTo>
                      <a:lnTo>
                        <a:pt x="225361" y="150012"/>
                      </a:lnTo>
                      <a:lnTo>
                        <a:pt x="219453" y="120846"/>
                      </a:lnTo>
                      <a:lnTo>
                        <a:pt x="203344" y="97010"/>
                      </a:lnTo>
                      <a:lnTo>
                        <a:pt x="179461" y="80930"/>
                      </a:lnTo>
                      <a:lnTo>
                        <a:pt x="150228" y="75031"/>
                      </a:lnTo>
                      <a:lnTo>
                        <a:pt x="278446" y="75031"/>
                      </a:lnTo>
                      <a:lnTo>
                        <a:pt x="261150" y="92303"/>
                      </a:lnTo>
                      <a:lnTo>
                        <a:pt x="264591" y="98806"/>
                      </a:lnTo>
                      <a:lnTo>
                        <a:pt x="267398" y="105575"/>
                      </a:lnTo>
                      <a:lnTo>
                        <a:pt x="269608" y="112521"/>
                      </a:lnTo>
                      <a:lnTo>
                        <a:pt x="294919" y="112521"/>
                      </a:lnTo>
                      <a:lnTo>
                        <a:pt x="300507" y="118097"/>
                      </a:lnTo>
                      <a:lnTo>
                        <a:pt x="300507" y="181965"/>
                      </a:lnTo>
                      <a:lnTo>
                        <a:pt x="294868" y="187540"/>
                      </a:lnTo>
                      <a:lnTo>
                        <a:pt x="269608" y="187540"/>
                      </a:lnTo>
                      <a:lnTo>
                        <a:pt x="267398" y="194487"/>
                      </a:lnTo>
                      <a:lnTo>
                        <a:pt x="264591" y="201256"/>
                      </a:lnTo>
                      <a:lnTo>
                        <a:pt x="261150" y="207721"/>
                      </a:lnTo>
                      <a:lnTo>
                        <a:pt x="278452" y="225031"/>
                      </a:lnTo>
                      <a:close/>
                    </a:path>
                    <a:path w="300990" h="300355">
                      <a:moveTo>
                        <a:pt x="150228" y="200037"/>
                      </a:moveTo>
                      <a:lnTo>
                        <a:pt x="130767" y="196103"/>
                      </a:lnTo>
                      <a:lnTo>
                        <a:pt x="114860" y="185378"/>
                      </a:lnTo>
                      <a:lnTo>
                        <a:pt x="104127" y="169476"/>
                      </a:lnTo>
                      <a:lnTo>
                        <a:pt x="100190" y="150012"/>
                      </a:lnTo>
                      <a:lnTo>
                        <a:pt x="104127" y="130570"/>
                      </a:lnTo>
                      <a:lnTo>
                        <a:pt x="114860" y="114679"/>
                      </a:lnTo>
                      <a:lnTo>
                        <a:pt x="130767" y="103958"/>
                      </a:lnTo>
                      <a:lnTo>
                        <a:pt x="150228" y="100025"/>
                      </a:lnTo>
                      <a:lnTo>
                        <a:pt x="169713" y="103958"/>
                      </a:lnTo>
                      <a:lnTo>
                        <a:pt x="185635" y="114679"/>
                      </a:lnTo>
                      <a:lnTo>
                        <a:pt x="192607" y="124993"/>
                      </a:lnTo>
                      <a:lnTo>
                        <a:pt x="150228" y="124993"/>
                      </a:lnTo>
                      <a:lnTo>
                        <a:pt x="140501" y="126966"/>
                      </a:lnTo>
                      <a:lnTo>
                        <a:pt x="132538" y="132340"/>
                      </a:lnTo>
                      <a:lnTo>
                        <a:pt x="127159" y="140295"/>
                      </a:lnTo>
                      <a:lnTo>
                        <a:pt x="125183" y="150012"/>
                      </a:lnTo>
                      <a:lnTo>
                        <a:pt x="127159" y="159745"/>
                      </a:lnTo>
                      <a:lnTo>
                        <a:pt x="132538" y="167698"/>
                      </a:lnTo>
                      <a:lnTo>
                        <a:pt x="140501" y="173063"/>
                      </a:lnTo>
                      <a:lnTo>
                        <a:pt x="150228" y="175031"/>
                      </a:lnTo>
                      <a:lnTo>
                        <a:pt x="192625" y="175031"/>
                      </a:lnTo>
                      <a:lnTo>
                        <a:pt x="185635" y="185378"/>
                      </a:lnTo>
                      <a:lnTo>
                        <a:pt x="169713" y="196103"/>
                      </a:lnTo>
                      <a:lnTo>
                        <a:pt x="150228" y="200037"/>
                      </a:lnTo>
                      <a:close/>
                    </a:path>
                    <a:path w="300990" h="300355">
                      <a:moveTo>
                        <a:pt x="192625" y="175031"/>
                      </a:moveTo>
                      <a:lnTo>
                        <a:pt x="150228" y="175031"/>
                      </a:lnTo>
                      <a:lnTo>
                        <a:pt x="159970" y="173063"/>
                      </a:lnTo>
                      <a:lnTo>
                        <a:pt x="167932" y="167698"/>
                      </a:lnTo>
                      <a:lnTo>
                        <a:pt x="173302" y="159745"/>
                      </a:lnTo>
                      <a:lnTo>
                        <a:pt x="175272" y="150012"/>
                      </a:lnTo>
                      <a:lnTo>
                        <a:pt x="173302" y="140295"/>
                      </a:lnTo>
                      <a:lnTo>
                        <a:pt x="167932" y="132340"/>
                      </a:lnTo>
                      <a:lnTo>
                        <a:pt x="159970" y="126966"/>
                      </a:lnTo>
                      <a:lnTo>
                        <a:pt x="150228" y="124993"/>
                      </a:lnTo>
                      <a:lnTo>
                        <a:pt x="192607" y="124993"/>
                      </a:lnTo>
                      <a:lnTo>
                        <a:pt x="196376" y="130570"/>
                      </a:lnTo>
                      <a:lnTo>
                        <a:pt x="200317" y="150012"/>
                      </a:lnTo>
                      <a:lnTo>
                        <a:pt x="196376" y="169476"/>
                      </a:lnTo>
                      <a:lnTo>
                        <a:pt x="192625" y="175031"/>
                      </a:lnTo>
                      <a:close/>
                    </a:path>
                    <a:path w="300990" h="300355">
                      <a:moveTo>
                        <a:pt x="157162" y="162521"/>
                      </a:moveTo>
                      <a:lnTo>
                        <a:pt x="143344" y="162521"/>
                      </a:lnTo>
                      <a:lnTo>
                        <a:pt x="137744" y="156933"/>
                      </a:lnTo>
                      <a:lnTo>
                        <a:pt x="137744" y="143128"/>
                      </a:lnTo>
                      <a:lnTo>
                        <a:pt x="143344" y="137540"/>
                      </a:lnTo>
                      <a:lnTo>
                        <a:pt x="157162" y="137540"/>
                      </a:lnTo>
                      <a:lnTo>
                        <a:pt x="162763" y="143128"/>
                      </a:lnTo>
                      <a:lnTo>
                        <a:pt x="162763" y="156933"/>
                      </a:lnTo>
                      <a:lnTo>
                        <a:pt x="157162" y="162521"/>
                      </a:lnTo>
                      <a:close/>
                    </a:path>
                    <a:path w="300990" h="300355">
                      <a:moveTo>
                        <a:pt x="182181" y="300062"/>
                      </a:moveTo>
                      <a:lnTo>
                        <a:pt x="118275" y="300062"/>
                      </a:lnTo>
                      <a:lnTo>
                        <a:pt x="112674" y="294474"/>
                      </a:lnTo>
                      <a:lnTo>
                        <a:pt x="112674" y="269163"/>
                      </a:lnTo>
                      <a:lnTo>
                        <a:pt x="105727" y="266966"/>
                      </a:lnTo>
                      <a:lnTo>
                        <a:pt x="98945" y="264198"/>
                      </a:lnTo>
                      <a:lnTo>
                        <a:pt x="92430" y="260769"/>
                      </a:lnTo>
                      <a:lnTo>
                        <a:pt x="208025" y="260769"/>
                      </a:lnTo>
                      <a:lnTo>
                        <a:pt x="201549" y="264198"/>
                      </a:lnTo>
                      <a:lnTo>
                        <a:pt x="194779" y="266966"/>
                      </a:lnTo>
                      <a:lnTo>
                        <a:pt x="187820" y="269163"/>
                      </a:lnTo>
                      <a:lnTo>
                        <a:pt x="187820" y="294474"/>
                      </a:lnTo>
                      <a:lnTo>
                        <a:pt x="182181" y="300062"/>
                      </a:lnTo>
                      <a:close/>
                    </a:path>
                    <a:path w="300990" h="300355">
                      <a:moveTo>
                        <a:pt x="233908" y="278650"/>
                      </a:moveTo>
                      <a:lnTo>
                        <a:pt x="225983" y="278650"/>
                      </a:lnTo>
                      <a:lnTo>
                        <a:pt x="208025" y="260769"/>
                      </a:lnTo>
                      <a:lnTo>
                        <a:pt x="251820" y="260769"/>
                      </a:lnTo>
                      <a:lnTo>
                        <a:pt x="233908" y="2786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54" name="文本框 153"/>
              <p:cNvSpPr txBox="1"/>
              <p:nvPr/>
            </p:nvSpPr>
            <p:spPr>
              <a:xfrm>
                <a:off x="5073" y="2219"/>
                <a:ext cx="1379" cy="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sz="900" b="1">
                    <a:solidFill>
                      <a:schemeClr val="tx1"/>
                    </a:solidFill>
                  </a:rPr>
                  <a:t>媒体广告导入</a:t>
                </a:r>
              </a:p>
            </p:txBody>
          </p:sp>
          <p:cxnSp>
            <p:nvCxnSpPr>
              <p:cNvPr id="155" name="直接连接符 154"/>
              <p:cNvCxnSpPr/>
              <p:nvPr/>
            </p:nvCxnSpPr>
            <p:spPr>
              <a:xfrm>
                <a:off x="6320" y="2158"/>
                <a:ext cx="0" cy="57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56" name="组合 155"/>
              <p:cNvGrpSpPr/>
              <p:nvPr/>
            </p:nvGrpSpPr>
            <p:grpSpPr>
              <a:xfrm>
                <a:off x="6371" y="2125"/>
                <a:ext cx="2765" cy="635"/>
                <a:chOff x="6371" y="2160"/>
                <a:chExt cx="2765" cy="635"/>
              </a:xfrm>
            </p:grpSpPr>
            <p:grpSp>
              <p:nvGrpSpPr>
                <p:cNvPr id="157" name="组合 156"/>
                <p:cNvGrpSpPr/>
                <p:nvPr/>
              </p:nvGrpSpPr>
              <p:grpSpPr>
                <a:xfrm>
                  <a:off x="6376" y="2483"/>
                  <a:ext cx="2760" cy="312"/>
                  <a:chOff x="6376" y="2448"/>
                  <a:chExt cx="2760" cy="312"/>
                </a:xfrm>
              </p:grpSpPr>
              <p:grpSp>
                <p:nvGrpSpPr>
                  <p:cNvPr id="158" name="组合 157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59" name="剪去单角的矩形 158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0" name="文本框 159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快捷短语</a:t>
                      </a:r>
                    </a:p>
                  </p:txBody>
                </p:sp>
              </p:grpSp>
              <p:grpSp>
                <p:nvGrpSpPr>
                  <p:cNvPr id="161" name="组合 160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62" name="剪去单角的矩形 161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3" name="文本框 162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互动导入</a:t>
                      </a:r>
                    </a:p>
                  </p:txBody>
                </p:sp>
              </p:grpSp>
              <p:grpSp>
                <p:nvGrpSpPr>
                  <p:cNvPr id="164" name="组合 163"/>
                  <p:cNvGrpSpPr/>
                  <p:nvPr/>
                </p:nvGrpSpPr>
                <p:grpSpPr>
                  <a:xfrm>
                    <a:off x="814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65" name="剪去单角的矩形 164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66" name="文本框 165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菜单栏导入</a:t>
                      </a:r>
                    </a:p>
                  </p:txBody>
                </p:sp>
              </p:grpSp>
            </p:grpSp>
            <p:grpSp>
              <p:nvGrpSpPr>
                <p:cNvPr id="167" name="组合 166"/>
                <p:cNvGrpSpPr/>
                <p:nvPr/>
              </p:nvGrpSpPr>
              <p:grpSpPr>
                <a:xfrm>
                  <a:off x="6371" y="2160"/>
                  <a:ext cx="2760" cy="312"/>
                  <a:chOff x="6376" y="2448"/>
                  <a:chExt cx="2760" cy="312"/>
                </a:xfrm>
              </p:grpSpPr>
              <p:grpSp>
                <p:nvGrpSpPr>
                  <p:cNvPr id="168" name="组合 167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69" name="剪去单角的矩形 168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0" name="文本框 169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欢迎语导入</a:t>
                      </a:r>
                    </a:p>
                  </p:txBody>
                </p:sp>
              </p:grpSp>
              <p:grpSp>
                <p:nvGrpSpPr>
                  <p:cNvPr id="171" name="组合 170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72" name="剪去单角的矩形 171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3" name="文本框 172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文章导入</a:t>
                      </a:r>
                    </a:p>
                  </p:txBody>
                </p:sp>
              </p:grpSp>
              <p:grpSp>
                <p:nvGrpSpPr>
                  <p:cNvPr id="174" name="组合 173"/>
                  <p:cNvGrpSpPr/>
                  <p:nvPr/>
                </p:nvGrpSpPr>
                <p:grpSpPr>
                  <a:xfrm>
                    <a:off x="814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75" name="剪去单角的矩形 174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76" name="文本框 175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福利导入</a:t>
                      </a:r>
                    </a:p>
                  </p:txBody>
                </p:sp>
              </p:grpSp>
            </p:grpSp>
          </p:grpSp>
        </p:grpSp>
        <p:grpSp>
          <p:nvGrpSpPr>
            <p:cNvPr id="177" name="组合 176"/>
            <p:cNvGrpSpPr/>
            <p:nvPr/>
          </p:nvGrpSpPr>
          <p:grpSpPr>
            <a:xfrm>
              <a:off x="8199" y="4512"/>
              <a:ext cx="4768" cy="924"/>
              <a:chOff x="4416" y="1990"/>
              <a:chExt cx="4768" cy="924"/>
            </a:xfrm>
          </p:grpSpPr>
          <p:sp>
            <p:nvSpPr>
              <p:cNvPr id="178" name="矩形 177"/>
              <p:cNvSpPr/>
              <p:nvPr/>
            </p:nvSpPr>
            <p:spPr>
              <a:xfrm>
                <a:off x="4842" y="1990"/>
                <a:ext cx="4342" cy="92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179" name="组合 178"/>
              <p:cNvGrpSpPr/>
              <p:nvPr/>
            </p:nvGrpSpPr>
            <p:grpSpPr>
              <a:xfrm>
                <a:off x="4416" y="2106"/>
                <a:ext cx="704" cy="676"/>
                <a:chOff x="9565" y="3461"/>
                <a:chExt cx="704" cy="676"/>
              </a:xfrm>
            </p:grpSpPr>
            <p:sp>
              <p:nvSpPr>
                <p:cNvPr id="180" name="object 9"/>
                <p:cNvSpPr/>
                <p:nvPr/>
              </p:nvSpPr>
              <p:spPr>
                <a:xfrm>
                  <a:off x="9586" y="3480"/>
                  <a:ext cx="664" cy="636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1" name="object 10"/>
                <p:cNvSpPr/>
                <p:nvPr/>
              </p:nvSpPr>
              <p:spPr>
                <a:xfrm>
                  <a:off x="9565" y="3461"/>
                  <a:ext cx="705" cy="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20" h="655320">
                      <a:moveTo>
                        <a:pt x="636219" y="655269"/>
                      </a:moveTo>
                      <a:lnTo>
                        <a:pt x="19050" y="655269"/>
                      </a:lnTo>
                      <a:lnTo>
                        <a:pt x="15735" y="654977"/>
                      </a:lnTo>
                      <a:lnTo>
                        <a:pt x="0" y="636219"/>
                      </a:lnTo>
                      <a:lnTo>
                        <a:pt x="0" y="19049"/>
                      </a:lnTo>
                      <a:lnTo>
                        <a:pt x="19050" y="0"/>
                      </a:lnTo>
                      <a:lnTo>
                        <a:pt x="636219" y="0"/>
                      </a:lnTo>
                      <a:lnTo>
                        <a:pt x="655269" y="19049"/>
                      </a:lnTo>
                      <a:lnTo>
                        <a:pt x="38100" y="19049"/>
                      </a:lnTo>
                      <a:lnTo>
                        <a:pt x="19050" y="38099"/>
                      </a:lnTo>
                      <a:lnTo>
                        <a:pt x="38100" y="38099"/>
                      </a:lnTo>
                      <a:lnTo>
                        <a:pt x="38100" y="617169"/>
                      </a:lnTo>
                      <a:lnTo>
                        <a:pt x="19050" y="617169"/>
                      </a:lnTo>
                      <a:lnTo>
                        <a:pt x="38100" y="636219"/>
                      </a:lnTo>
                      <a:lnTo>
                        <a:pt x="655269" y="636219"/>
                      </a:lnTo>
                      <a:lnTo>
                        <a:pt x="654977" y="639521"/>
                      </a:lnTo>
                      <a:lnTo>
                        <a:pt x="639521" y="654977"/>
                      </a:lnTo>
                      <a:lnTo>
                        <a:pt x="636219" y="655269"/>
                      </a:lnTo>
                      <a:close/>
                    </a:path>
                    <a:path w="655320" h="655320">
                      <a:moveTo>
                        <a:pt x="38100" y="38099"/>
                      </a:moveTo>
                      <a:lnTo>
                        <a:pt x="19050" y="38099"/>
                      </a:lnTo>
                      <a:lnTo>
                        <a:pt x="38100" y="19049"/>
                      </a:lnTo>
                      <a:lnTo>
                        <a:pt x="38100" y="38099"/>
                      </a:lnTo>
                      <a:close/>
                    </a:path>
                    <a:path w="655320" h="655320">
                      <a:moveTo>
                        <a:pt x="617169" y="38099"/>
                      </a:moveTo>
                      <a:lnTo>
                        <a:pt x="38100" y="38099"/>
                      </a:lnTo>
                      <a:lnTo>
                        <a:pt x="38100" y="19049"/>
                      </a:lnTo>
                      <a:lnTo>
                        <a:pt x="617169" y="19049"/>
                      </a:lnTo>
                      <a:lnTo>
                        <a:pt x="617169" y="3809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617169" y="19049"/>
                      </a:lnTo>
                      <a:lnTo>
                        <a:pt x="636219" y="38099"/>
                      </a:lnTo>
                      <a:lnTo>
                        <a:pt x="655269" y="38099"/>
                      </a:lnTo>
                      <a:lnTo>
                        <a:pt x="655269" y="617169"/>
                      </a:lnTo>
                      <a:lnTo>
                        <a:pt x="63621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38099"/>
                      </a:moveTo>
                      <a:lnTo>
                        <a:pt x="636219" y="38099"/>
                      </a:lnTo>
                      <a:lnTo>
                        <a:pt x="617169" y="19049"/>
                      </a:lnTo>
                      <a:lnTo>
                        <a:pt x="655269" y="19049"/>
                      </a:lnTo>
                      <a:lnTo>
                        <a:pt x="655269" y="38099"/>
                      </a:lnTo>
                      <a:close/>
                    </a:path>
                    <a:path w="655320" h="655320">
                      <a:moveTo>
                        <a:pt x="38100" y="636219"/>
                      </a:moveTo>
                      <a:lnTo>
                        <a:pt x="19050" y="617169"/>
                      </a:lnTo>
                      <a:lnTo>
                        <a:pt x="38100" y="617169"/>
                      </a:lnTo>
                      <a:lnTo>
                        <a:pt x="38100" y="63621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38100" y="636219"/>
                      </a:lnTo>
                      <a:lnTo>
                        <a:pt x="38100" y="617169"/>
                      </a:lnTo>
                      <a:lnTo>
                        <a:pt x="61716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636219"/>
                      </a:moveTo>
                      <a:lnTo>
                        <a:pt x="617169" y="636219"/>
                      </a:lnTo>
                      <a:lnTo>
                        <a:pt x="636219" y="617169"/>
                      </a:lnTo>
                      <a:lnTo>
                        <a:pt x="655269" y="617169"/>
                      </a:lnTo>
                      <a:lnTo>
                        <a:pt x="655269" y="6362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182" name="object 11"/>
                <p:cNvSpPr/>
                <p:nvPr/>
              </p:nvSpPr>
              <p:spPr>
                <a:xfrm>
                  <a:off x="9756" y="3644"/>
                  <a:ext cx="324" cy="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90" h="300355">
                      <a:moveTo>
                        <a:pt x="208025" y="39293"/>
                      </a:moveTo>
                      <a:lnTo>
                        <a:pt x="92430" y="39293"/>
                      </a:lnTo>
                      <a:lnTo>
                        <a:pt x="98945" y="35864"/>
                      </a:lnTo>
                      <a:lnTo>
                        <a:pt x="105727" y="33058"/>
                      </a:lnTo>
                      <a:lnTo>
                        <a:pt x="112674" y="30860"/>
                      </a:lnTo>
                      <a:lnTo>
                        <a:pt x="112674" y="5587"/>
                      </a:lnTo>
                      <a:lnTo>
                        <a:pt x="118275" y="0"/>
                      </a:lnTo>
                      <a:lnTo>
                        <a:pt x="182232" y="0"/>
                      </a:lnTo>
                      <a:lnTo>
                        <a:pt x="187820" y="5587"/>
                      </a:lnTo>
                      <a:lnTo>
                        <a:pt x="187820" y="30860"/>
                      </a:lnTo>
                      <a:lnTo>
                        <a:pt x="194779" y="33058"/>
                      </a:lnTo>
                      <a:lnTo>
                        <a:pt x="201549" y="35864"/>
                      </a:lnTo>
                      <a:lnTo>
                        <a:pt x="208025" y="39293"/>
                      </a:lnTo>
                      <a:close/>
                    </a:path>
                    <a:path w="300990" h="300355">
                      <a:moveTo>
                        <a:pt x="74510" y="278650"/>
                      </a:moveTo>
                      <a:lnTo>
                        <a:pt x="66598" y="278650"/>
                      </a:lnTo>
                      <a:lnTo>
                        <a:pt x="21386" y="233565"/>
                      </a:lnTo>
                      <a:lnTo>
                        <a:pt x="21386" y="225653"/>
                      </a:lnTo>
                      <a:lnTo>
                        <a:pt x="39306" y="207721"/>
                      </a:lnTo>
                      <a:lnTo>
                        <a:pt x="35915" y="201256"/>
                      </a:lnTo>
                      <a:lnTo>
                        <a:pt x="33096" y="194487"/>
                      </a:lnTo>
                      <a:lnTo>
                        <a:pt x="30899" y="187540"/>
                      </a:lnTo>
                      <a:lnTo>
                        <a:pt x="5587" y="187540"/>
                      </a:lnTo>
                      <a:lnTo>
                        <a:pt x="0" y="181965"/>
                      </a:lnTo>
                      <a:lnTo>
                        <a:pt x="0" y="118097"/>
                      </a:lnTo>
                      <a:lnTo>
                        <a:pt x="5587" y="112521"/>
                      </a:lnTo>
                      <a:lnTo>
                        <a:pt x="30899" y="112521"/>
                      </a:lnTo>
                      <a:lnTo>
                        <a:pt x="33096" y="105575"/>
                      </a:lnTo>
                      <a:lnTo>
                        <a:pt x="35915" y="98806"/>
                      </a:lnTo>
                      <a:lnTo>
                        <a:pt x="39306" y="92303"/>
                      </a:lnTo>
                      <a:lnTo>
                        <a:pt x="26314" y="79286"/>
                      </a:lnTo>
                      <a:lnTo>
                        <a:pt x="21386" y="74409"/>
                      </a:lnTo>
                      <a:lnTo>
                        <a:pt x="21386" y="66497"/>
                      </a:lnTo>
                      <a:lnTo>
                        <a:pt x="66598" y="21361"/>
                      </a:lnTo>
                      <a:lnTo>
                        <a:pt x="74510" y="21361"/>
                      </a:lnTo>
                      <a:lnTo>
                        <a:pt x="92430" y="39293"/>
                      </a:lnTo>
                      <a:lnTo>
                        <a:pt x="251814" y="39293"/>
                      </a:lnTo>
                      <a:lnTo>
                        <a:pt x="279069" y="66497"/>
                      </a:lnTo>
                      <a:lnTo>
                        <a:pt x="279069" y="74409"/>
                      </a:lnTo>
                      <a:lnTo>
                        <a:pt x="278446" y="75031"/>
                      </a:lnTo>
                      <a:lnTo>
                        <a:pt x="150228" y="75031"/>
                      </a:lnTo>
                      <a:lnTo>
                        <a:pt x="121017" y="80930"/>
                      </a:lnTo>
                      <a:lnTo>
                        <a:pt x="97145" y="97010"/>
                      </a:lnTo>
                      <a:lnTo>
                        <a:pt x="81041" y="120846"/>
                      </a:lnTo>
                      <a:lnTo>
                        <a:pt x="75133" y="150012"/>
                      </a:lnTo>
                      <a:lnTo>
                        <a:pt x="81041" y="179200"/>
                      </a:lnTo>
                      <a:lnTo>
                        <a:pt x="97145" y="203047"/>
                      </a:lnTo>
                      <a:lnTo>
                        <a:pt x="121017" y="219131"/>
                      </a:lnTo>
                      <a:lnTo>
                        <a:pt x="150228" y="225031"/>
                      </a:lnTo>
                      <a:lnTo>
                        <a:pt x="278452" y="225031"/>
                      </a:lnTo>
                      <a:lnTo>
                        <a:pt x="279069" y="225653"/>
                      </a:lnTo>
                      <a:lnTo>
                        <a:pt x="279069" y="233565"/>
                      </a:lnTo>
                      <a:lnTo>
                        <a:pt x="251820" y="260769"/>
                      </a:lnTo>
                      <a:lnTo>
                        <a:pt x="92430" y="260769"/>
                      </a:lnTo>
                      <a:lnTo>
                        <a:pt x="74510" y="278650"/>
                      </a:lnTo>
                      <a:close/>
                    </a:path>
                    <a:path w="300990" h="300355">
                      <a:moveTo>
                        <a:pt x="251814" y="39293"/>
                      </a:moveTo>
                      <a:lnTo>
                        <a:pt x="208025" y="39293"/>
                      </a:lnTo>
                      <a:lnTo>
                        <a:pt x="225983" y="21361"/>
                      </a:lnTo>
                      <a:lnTo>
                        <a:pt x="233908" y="21361"/>
                      </a:lnTo>
                      <a:lnTo>
                        <a:pt x="238785" y="26288"/>
                      </a:lnTo>
                      <a:lnTo>
                        <a:pt x="251814" y="39293"/>
                      </a:lnTo>
                      <a:close/>
                    </a:path>
                    <a:path w="300990" h="300355">
                      <a:moveTo>
                        <a:pt x="278452" y="225031"/>
                      </a:moveTo>
                      <a:lnTo>
                        <a:pt x="150228" y="225031"/>
                      </a:lnTo>
                      <a:lnTo>
                        <a:pt x="179461" y="219131"/>
                      </a:lnTo>
                      <a:lnTo>
                        <a:pt x="203344" y="203047"/>
                      </a:lnTo>
                      <a:lnTo>
                        <a:pt x="219453" y="179200"/>
                      </a:lnTo>
                      <a:lnTo>
                        <a:pt x="225361" y="150012"/>
                      </a:lnTo>
                      <a:lnTo>
                        <a:pt x="219453" y="120846"/>
                      </a:lnTo>
                      <a:lnTo>
                        <a:pt x="203344" y="97010"/>
                      </a:lnTo>
                      <a:lnTo>
                        <a:pt x="179461" y="80930"/>
                      </a:lnTo>
                      <a:lnTo>
                        <a:pt x="150228" y="75031"/>
                      </a:lnTo>
                      <a:lnTo>
                        <a:pt x="278446" y="75031"/>
                      </a:lnTo>
                      <a:lnTo>
                        <a:pt x="261150" y="92303"/>
                      </a:lnTo>
                      <a:lnTo>
                        <a:pt x="264591" y="98806"/>
                      </a:lnTo>
                      <a:lnTo>
                        <a:pt x="267398" y="105575"/>
                      </a:lnTo>
                      <a:lnTo>
                        <a:pt x="269608" y="112521"/>
                      </a:lnTo>
                      <a:lnTo>
                        <a:pt x="294919" y="112521"/>
                      </a:lnTo>
                      <a:lnTo>
                        <a:pt x="300507" y="118097"/>
                      </a:lnTo>
                      <a:lnTo>
                        <a:pt x="300507" y="181965"/>
                      </a:lnTo>
                      <a:lnTo>
                        <a:pt x="294868" y="187540"/>
                      </a:lnTo>
                      <a:lnTo>
                        <a:pt x="269608" y="187540"/>
                      </a:lnTo>
                      <a:lnTo>
                        <a:pt x="267398" y="194487"/>
                      </a:lnTo>
                      <a:lnTo>
                        <a:pt x="264591" y="201256"/>
                      </a:lnTo>
                      <a:lnTo>
                        <a:pt x="261150" y="207721"/>
                      </a:lnTo>
                      <a:lnTo>
                        <a:pt x="278452" y="225031"/>
                      </a:lnTo>
                      <a:close/>
                    </a:path>
                    <a:path w="300990" h="300355">
                      <a:moveTo>
                        <a:pt x="150228" y="200037"/>
                      </a:moveTo>
                      <a:lnTo>
                        <a:pt x="130767" y="196103"/>
                      </a:lnTo>
                      <a:lnTo>
                        <a:pt x="114860" y="185378"/>
                      </a:lnTo>
                      <a:lnTo>
                        <a:pt x="104127" y="169476"/>
                      </a:lnTo>
                      <a:lnTo>
                        <a:pt x="100190" y="150012"/>
                      </a:lnTo>
                      <a:lnTo>
                        <a:pt x="104127" y="130570"/>
                      </a:lnTo>
                      <a:lnTo>
                        <a:pt x="114860" y="114679"/>
                      </a:lnTo>
                      <a:lnTo>
                        <a:pt x="130767" y="103958"/>
                      </a:lnTo>
                      <a:lnTo>
                        <a:pt x="150228" y="100025"/>
                      </a:lnTo>
                      <a:lnTo>
                        <a:pt x="169713" y="103958"/>
                      </a:lnTo>
                      <a:lnTo>
                        <a:pt x="185635" y="114679"/>
                      </a:lnTo>
                      <a:lnTo>
                        <a:pt x="192607" y="124993"/>
                      </a:lnTo>
                      <a:lnTo>
                        <a:pt x="150228" y="124993"/>
                      </a:lnTo>
                      <a:lnTo>
                        <a:pt x="140501" y="126966"/>
                      </a:lnTo>
                      <a:lnTo>
                        <a:pt x="132538" y="132340"/>
                      </a:lnTo>
                      <a:lnTo>
                        <a:pt x="127159" y="140295"/>
                      </a:lnTo>
                      <a:lnTo>
                        <a:pt x="125183" y="150012"/>
                      </a:lnTo>
                      <a:lnTo>
                        <a:pt x="127159" y="159745"/>
                      </a:lnTo>
                      <a:lnTo>
                        <a:pt x="132538" y="167698"/>
                      </a:lnTo>
                      <a:lnTo>
                        <a:pt x="140501" y="173063"/>
                      </a:lnTo>
                      <a:lnTo>
                        <a:pt x="150228" y="175031"/>
                      </a:lnTo>
                      <a:lnTo>
                        <a:pt x="192625" y="175031"/>
                      </a:lnTo>
                      <a:lnTo>
                        <a:pt x="185635" y="185378"/>
                      </a:lnTo>
                      <a:lnTo>
                        <a:pt x="169713" y="196103"/>
                      </a:lnTo>
                      <a:lnTo>
                        <a:pt x="150228" y="200037"/>
                      </a:lnTo>
                      <a:close/>
                    </a:path>
                    <a:path w="300990" h="300355">
                      <a:moveTo>
                        <a:pt x="192625" y="175031"/>
                      </a:moveTo>
                      <a:lnTo>
                        <a:pt x="150228" y="175031"/>
                      </a:lnTo>
                      <a:lnTo>
                        <a:pt x="159970" y="173063"/>
                      </a:lnTo>
                      <a:lnTo>
                        <a:pt x="167932" y="167698"/>
                      </a:lnTo>
                      <a:lnTo>
                        <a:pt x="173302" y="159745"/>
                      </a:lnTo>
                      <a:lnTo>
                        <a:pt x="175272" y="150012"/>
                      </a:lnTo>
                      <a:lnTo>
                        <a:pt x="173302" y="140295"/>
                      </a:lnTo>
                      <a:lnTo>
                        <a:pt x="167932" y="132340"/>
                      </a:lnTo>
                      <a:lnTo>
                        <a:pt x="159970" y="126966"/>
                      </a:lnTo>
                      <a:lnTo>
                        <a:pt x="150228" y="124993"/>
                      </a:lnTo>
                      <a:lnTo>
                        <a:pt x="192607" y="124993"/>
                      </a:lnTo>
                      <a:lnTo>
                        <a:pt x="196376" y="130570"/>
                      </a:lnTo>
                      <a:lnTo>
                        <a:pt x="200317" y="150012"/>
                      </a:lnTo>
                      <a:lnTo>
                        <a:pt x="196376" y="169476"/>
                      </a:lnTo>
                      <a:lnTo>
                        <a:pt x="192625" y="175031"/>
                      </a:lnTo>
                      <a:close/>
                    </a:path>
                    <a:path w="300990" h="300355">
                      <a:moveTo>
                        <a:pt x="157162" y="162521"/>
                      </a:moveTo>
                      <a:lnTo>
                        <a:pt x="143344" y="162521"/>
                      </a:lnTo>
                      <a:lnTo>
                        <a:pt x="137744" y="156933"/>
                      </a:lnTo>
                      <a:lnTo>
                        <a:pt x="137744" y="143128"/>
                      </a:lnTo>
                      <a:lnTo>
                        <a:pt x="143344" y="137540"/>
                      </a:lnTo>
                      <a:lnTo>
                        <a:pt x="157162" y="137540"/>
                      </a:lnTo>
                      <a:lnTo>
                        <a:pt x="162763" y="143128"/>
                      </a:lnTo>
                      <a:lnTo>
                        <a:pt x="162763" y="156933"/>
                      </a:lnTo>
                      <a:lnTo>
                        <a:pt x="157162" y="162521"/>
                      </a:lnTo>
                      <a:close/>
                    </a:path>
                    <a:path w="300990" h="300355">
                      <a:moveTo>
                        <a:pt x="182181" y="300062"/>
                      </a:moveTo>
                      <a:lnTo>
                        <a:pt x="118275" y="300062"/>
                      </a:lnTo>
                      <a:lnTo>
                        <a:pt x="112674" y="294474"/>
                      </a:lnTo>
                      <a:lnTo>
                        <a:pt x="112674" y="269163"/>
                      </a:lnTo>
                      <a:lnTo>
                        <a:pt x="105727" y="266966"/>
                      </a:lnTo>
                      <a:lnTo>
                        <a:pt x="98945" y="264198"/>
                      </a:lnTo>
                      <a:lnTo>
                        <a:pt x="92430" y="260769"/>
                      </a:lnTo>
                      <a:lnTo>
                        <a:pt x="208025" y="260769"/>
                      </a:lnTo>
                      <a:lnTo>
                        <a:pt x="201549" y="264198"/>
                      </a:lnTo>
                      <a:lnTo>
                        <a:pt x="194779" y="266966"/>
                      </a:lnTo>
                      <a:lnTo>
                        <a:pt x="187820" y="269163"/>
                      </a:lnTo>
                      <a:lnTo>
                        <a:pt x="187820" y="294474"/>
                      </a:lnTo>
                      <a:lnTo>
                        <a:pt x="182181" y="300062"/>
                      </a:lnTo>
                      <a:close/>
                    </a:path>
                    <a:path w="300990" h="300355">
                      <a:moveTo>
                        <a:pt x="233908" y="278650"/>
                      </a:moveTo>
                      <a:lnTo>
                        <a:pt x="225983" y="278650"/>
                      </a:lnTo>
                      <a:lnTo>
                        <a:pt x="208025" y="260769"/>
                      </a:lnTo>
                      <a:lnTo>
                        <a:pt x="251820" y="260769"/>
                      </a:lnTo>
                      <a:lnTo>
                        <a:pt x="233908" y="2786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183" name="文本框 182"/>
              <p:cNvSpPr txBox="1"/>
              <p:nvPr/>
            </p:nvSpPr>
            <p:spPr>
              <a:xfrm>
                <a:off x="5032" y="2219"/>
                <a:ext cx="1415" cy="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sz="900" b="1">
                    <a:solidFill>
                      <a:schemeClr val="tx1"/>
                    </a:solidFill>
                  </a:rPr>
                  <a:t>线下门店导入</a:t>
                </a:r>
              </a:p>
            </p:txBody>
          </p:sp>
          <p:cxnSp>
            <p:nvCxnSpPr>
              <p:cNvPr id="184" name="直接连接符 183"/>
              <p:cNvCxnSpPr/>
              <p:nvPr/>
            </p:nvCxnSpPr>
            <p:spPr>
              <a:xfrm>
                <a:off x="6320" y="2158"/>
                <a:ext cx="0" cy="57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85" name="组合 184"/>
              <p:cNvGrpSpPr/>
              <p:nvPr/>
            </p:nvGrpSpPr>
            <p:grpSpPr>
              <a:xfrm>
                <a:off x="6371" y="2125"/>
                <a:ext cx="2760" cy="636"/>
                <a:chOff x="6371" y="2160"/>
                <a:chExt cx="2760" cy="636"/>
              </a:xfrm>
            </p:grpSpPr>
            <p:grpSp>
              <p:nvGrpSpPr>
                <p:cNvPr id="186" name="组合 185"/>
                <p:cNvGrpSpPr/>
                <p:nvPr/>
              </p:nvGrpSpPr>
              <p:grpSpPr>
                <a:xfrm>
                  <a:off x="6376" y="2483"/>
                  <a:ext cx="1876" cy="313"/>
                  <a:chOff x="6376" y="2448"/>
                  <a:chExt cx="1876" cy="313"/>
                </a:xfrm>
              </p:grpSpPr>
              <p:grpSp>
                <p:nvGrpSpPr>
                  <p:cNvPr id="187" name="组合 186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88" name="剪去单角的矩形 187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89" name="文本框 188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店员扫码</a:t>
                      </a:r>
                    </a:p>
                  </p:txBody>
                </p:sp>
              </p:grpSp>
              <p:grpSp>
                <p:nvGrpSpPr>
                  <p:cNvPr id="190" name="组合 189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91" name="剪去单角的矩形 190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2" name="文本框 191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海报扫码</a:t>
                      </a:r>
                    </a:p>
                  </p:txBody>
                </p:sp>
              </p:grpSp>
            </p:grpSp>
            <p:grpSp>
              <p:nvGrpSpPr>
                <p:cNvPr id="196" name="组合 195"/>
                <p:cNvGrpSpPr/>
                <p:nvPr/>
              </p:nvGrpSpPr>
              <p:grpSpPr>
                <a:xfrm>
                  <a:off x="6371" y="2160"/>
                  <a:ext cx="2760" cy="312"/>
                  <a:chOff x="6376" y="2448"/>
                  <a:chExt cx="2760" cy="312"/>
                </a:xfrm>
              </p:grpSpPr>
              <p:grpSp>
                <p:nvGrpSpPr>
                  <p:cNvPr id="197" name="组合 196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198" name="剪去单角的矩形 197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199" name="文本框 198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收银台</a:t>
                      </a:r>
                    </a:p>
                  </p:txBody>
                </p:sp>
              </p:grpSp>
              <p:grpSp>
                <p:nvGrpSpPr>
                  <p:cNvPr id="200" name="组合 199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201" name="剪去单角的矩形 200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2" name="文本框 201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店员朋友圈</a:t>
                      </a:r>
                    </a:p>
                  </p:txBody>
                </p:sp>
              </p:grpSp>
              <p:grpSp>
                <p:nvGrpSpPr>
                  <p:cNvPr id="203" name="组合 202"/>
                  <p:cNvGrpSpPr/>
                  <p:nvPr/>
                </p:nvGrpSpPr>
                <p:grpSpPr>
                  <a:xfrm>
                    <a:off x="814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204" name="剪去单角的矩形 203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05" name="文本框 204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价格牌扫码</a:t>
                      </a:r>
                    </a:p>
                  </p:txBody>
                </p:sp>
              </p:grpSp>
            </p:grpSp>
          </p:grpSp>
        </p:grpSp>
        <p:grpSp>
          <p:nvGrpSpPr>
            <p:cNvPr id="261" name="组合 260"/>
            <p:cNvGrpSpPr/>
            <p:nvPr/>
          </p:nvGrpSpPr>
          <p:grpSpPr>
            <a:xfrm>
              <a:off x="8199" y="5465"/>
              <a:ext cx="4768" cy="924"/>
              <a:chOff x="4416" y="1990"/>
              <a:chExt cx="4768" cy="924"/>
            </a:xfrm>
          </p:grpSpPr>
          <p:sp>
            <p:nvSpPr>
              <p:cNvPr id="262" name="矩形 261"/>
              <p:cNvSpPr/>
              <p:nvPr/>
            </p:nvSpPr>
            <p:spPr>
              <a:xfrm>
                <a:off x="4842" y="1990"/>
                <a:ext cx="4342" cy="92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263" name="组合 262"/>
              <p:cNvGrpSpPr/>
              <p:nvPr/>
            </p:nvGrpSpPr>
            <p:grpSpPr>
              <a:xfrm>
                <a:off x="4416" y="2106"/>
                <a:ext cx="704" cy="676"/>
                <a:chOff x="9565" y="3461"/>
                <a:chExt cx="704" cy="676"/>
              </a:xfrm>
            </p:grpSpPr>
            <p:sp>
              <p:nvSpPr>
                <p:cNvPr id="264" name="object 9"/>
                <p:cNvSpPr/>
                <p:nvPr/>
              </p:nvSpPr>
              <p:spPr>
                <a:xfrm>
                  <a:off x="9586" y="3480"/>
                  <a:ext cx="664" cy="636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5" name="object 10"/>
                <p:cNvSpPr/>
                <p:nvPr/>
              </p:nvSpPr>
              <p:spPr>
                <a:xfrm>
                  <a:off x="9565" y="3461"/>
                  <a:ext cx="705" cy="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20" h="655320">
                      <a:moveTo>
                        <a:pt x="636219" y="655269"/>
                      </a:moveTo>
                      <a:lnTo>
                        <a:pt x="19050" y="655269"/>
                      </a:lnTo>
                      <a:lnTo>
                        <a:pt x="15735" y="654977"/>
                      </a:lnTo>
                      <a:lnTo>
                        <a:pt x="0" y="636219"/>
                      </a:lnTo>
                      <a:lnTo>
                        <a:pt x="0" y="19049"/>
                      </a:lnTo>
                      <a:lnTo>
                        <a:pt x="19050" y="0"/>
                      </a:lnTo>
                      <a:lnTo>
                        <a:pt x="636219" y="0"/>
                      </a:lnTo>
                      <a:lnTo>
                        <a:pt x="655269" y="19049"/>
                      </a:lnTo>
                      <a:lnTo>
                        <a:pt x="38100" y="19049"/>
                      </a:lnTo>
                      <a:lnTo>
                        <a:pt x="19050" y="38099"/>
                      </a:lnTo>
                      <a:lnTo>
                        <a:pt x="38100" y="38099"/>
                      </a:lnTo>
                      <a:lnTo>
                        <a:pt x="38100" y="617169"/>
                      </a:lnTo>
                      <a:lnTo>
                        <a:pt x="19050" y="617169"/>
                      </a:lnTo>
                      <a:lnTo>
                        <a:pt x="38100" y="636219"/>
                      </a:lnTo>
                      <a:lnTo>
                        <a:pt x="655269" y="636219"/>
                      </a:lnTo>
                      <a:lnTo>
                        <a:pt x="654977" y="639521"/>
                      </a:lnTo>
                      <a:lnTo>
                        <a:pt x="639521" y="654977"/>
                      </a:lnTo>
                      <a:lnTo>
                        <a:pt x="636219" y="655269"/>
                      </a:lnTo>
                      <a:close/>
                    </a:path>
                    <a:path w="655320" h="655320">
                      <a:moveTo>
                        <a:pt x="38100" y="38099"/>
                      </a:moveTo>
                      <a:lnTo>
                        <a:pt x="19050" y="38099"/>
                      </a:lnTo>
                      <a:lnTo>
                        <a:pt x="38100" y="19049"/>
                      </a:lnTo>
                      <a:lnTo>
                        <a:pt x="38100" y="38099"/>
                      </a:lnTo>
                      <a:close/>
                    </a:path>
                    <a:path w="655320" h="655320">
                      <a:moveTo>
                        <a:pt x="617169" y="38099"/>
                      </a:moveTo>
                      <a:lnTo>
                        <a:pt x="38100" y="38099"/>
                      </a:lnTo>
                      <a:lnTo>
                        <a:pt x="38100" y="19049"/>
                      </a:lnTo>
                      <a:lnTo>
                        <a:pt x="617169" y="19049"/>
                      </a:lnTo>
                      <a:lnTo>
                        <a:pt x="617169" y="3809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617169" y="19049"/>
                      </a:lnTo>
                      <a:lnTo>
                        <a:pt x="636219" y="38099"/>
                      </a:lnTo>
                      <a:lnTo>
                        <a:pt x="655269" y="38099"/>
                      </a:lnTo>
                      <a:lnTo>
                        <a:pt x="655269" y="617169"/>
                      </a:lnTo>
                      <a:lnTo>
                        <a:pt x="63621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38099"/>
                      </a:moveTo>
                      <a:lnTo>
                        <a:pt x="636219" y="38099"/>
                      </a:lnTo>
                      <a:lnTo>
                        <a:pt x="617169" y="19049"/>
                      </a:lnTo>
                      <a:lnTo>
                        <a:pt x="655269" y="19049"/>
                      </a:lnTo>
                      <a:lnTo>
                        <a:pt x="655269" y="38099"/>
                      </a:lnTo>
                      <a:close/>
                    </a:path>
                    <a:path w="655320" h="655320">
                      <a:moveTo>
                        <a:pt x="38100" y="636219"/>
                      </a:moveTo>
                      <a:lnTo>
                        <a:pt x="19050" y="617169"/>
                      </a:lnTo>
                      <a:lnTo>
                        <a:pt x="38100" y="617169"/>
                      </a:lnTo>
                      <a:lnTo>
                        <a:pt x="38100" y="63621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38100" y="636219"/>
                      </a:lnTo>
                      <a:lnTo>
                        <a:pt x="38100" y="617169"/>
                      </a:lnTo>
                      <a:lnTo>
                        <a:pt x="61716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636219"/>
                      </a:moveTo>
                      <a:lnTo>
                        <a:pt x="617169" y="636219"/>
                      </a:lnTo>
                      <a:lnTo>
                        <a:pt x="636219" y="617169"/>
                      </a:lnTo>
                      <a:lnTo>
                        <a:pt x="655269" y="617169"/>
                      </a:lnTo>
                      <a:lnTo>
                        <a:pt x="655269" y="6362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266" name="object 11"/>
                <p:cNvSpPr/>
                <p:nvPr/>
              </p:nvSpPr>
              <p:spPr>
                <a:xfrm>
                  <a:off x="9756" y="3644"/>
                  <a:ext cx="324" cy="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90" h="300355">
                      <a:moveTo>
                        <a:pt x="208025" y="39293"/>
                      </a:moveTo>
                      <a:lnTo>
                        <a:pt x="92430" y="39293"/>
                      </a:lnTo>
                      <a:lnTo>
                        <a:pt x="98945" y="35864"/>
                      </a:lnTo>
                      <a:lnTo>
                        <a:pt x="105727" y="33058"/>
                      </a:lnTo>
                      <a:lnTo>
                        <a:pt x="112674" y="30860"/>
                      </a:lnTo>
                      <a:lnTo>
                        <a:pt x="112674" y="5587"/>
                      </a:lnTo>
                      <a:lnTo>
                        <a:pt x="118275" y="0"/>
                      </a:lnTo>
                      <a:lnTo>
                        <a:pt x="182232" y="0"/>
                      </a:lnTo>
                      <a:lnTo>
                        <a:pt x="187820" y="5587"/>
                      </a:lnTo>
                      <a:lnTo>
                        <a:pt x="187820" y="30860"/>
                      </a:lnTo>
                      <a:lnTo>
                        <a:pt x="194779" y="33058"/>
                      </a:lnTo>
                      <a:lnTo>
                        <a:pt x="201549" y="35864"/>
                      </a:lnTo>
                      <a:lnTo>
                        <a:pt x="208025" y="39293"/>
                      </a:lnTo>
                      <a:close/>
                    </a:path>
                    <a:path w="300990" h="300355">
                      <a:moveTo>
                        <a:pt x="74510" y="278650"/>
                      </a:moveTo>
                      <a:lnTo>
                        <a:pt x="66598" y="278650"/>
                      </a:lnTo>
                      <a:lnTo>
                        <a:pt x="21386" y="233565"/>
                      </a:lnTo>
                      <a:lnTo>
                        <a:pt x="21386" y="225653"/>
                      </a:lnTo>
                      <a:lnTo>
                        <a:pt x="39306" y="207721"/>
                      </a:lnTo>
                      <a:lnTo>
                        <a:pt x="35915" y="201256"/>
                      </a:lnTo>
                      <a:lnTo>
                        <a:pt x="33096" y="194487"/>
                      </a:lnTo>
                      <a:lnTo>
                        <a:pt x="30899" y="187540"/>
                      </a:lnTo>
                      <a:lnTo>
                        <a:pt x="5587" y="187540"/>
                      </a:lnTo>
                      <a:lnTo>
                        <a:pt x="0" y="181965"/>
                      </a:lnTo>
                      <a:lnTo>
                        <a:pt x="0" y="118097"/>
                      </a:lnTo>
                      <a:lnTo>
                        <a:pt x="5587" y="112521"/>
                      </a:lnTo>
                      <a:lnTo>
                        <a:pt x="30899" y="112521"/>
                      </a:lnTo>
                      <a:lnTo>
                        <a:pt x="33096" y="105575"/>
                      </a:lnTo>
                      <a:lnTo>
                        <a:pt x="35915" y="98806"/>
                      </a:lnTo>
                      <a:lnTo>
                        <a:pt x="39306" y="92303"/>
                      </a:lnTo>
                      <a:lnTo>
                        <a:pt x="26314" y="79286"/>
                      </a:lnTo>
                      <a:lnTo>
                        <a:pt x="21386" y="74409"/>
                      </a:lnTo>
                      <a:lnTo>
                        <a:pt x="21386" y="66497"/>
                      </a:lnTo>
                      <a:lnTo>
                        <a:pt x="66598" y="21361"/>
                      </a:lnTo>
                      <a:lnTo>
                        <a:pt x="74510" y="21361"/>
                      </a:lnTo>
                      <a:lnTo>
                        <a:pt x="92430" y="39293"/>
                      </a:lnTo>
                      <a:lnTo>
                        <a:pt x="251814" y="39293"/>
                      </a:lnTo>
                      <a:lnTo>
                        <a:pt x="279069" y="66497"/>
                      </a:lnTo>
                      <a:lnTo>
                        <a:pt x="279069" y="74409"/>
                      </a:lnTo>
                      <a:lnTo>
                        <a:pt x="278446" y="75031"/>
                      </a:lnTo>
                      <a:lnTo>
                        <a:pt x="150228" y="75031"/>
                      </a:lnTo>
                      <a:lnTo>
                        <a:pt x="121017" y="80930"/>
                      </a:lnTo>
                      <a:lnTo>
                        <a:pt x="97145" y="97010"/>
                      </a:lnTo>
                      <a:lnTo>
                        <a:pt x="81041" y="120846"/>
                      </a:lnTo>
                      <a:lnTo>
                        <a:pt x="75133" y="150012"/>
                      </a:lnTo>
                      <a:lnTo>
                        <a:pt x="81041" y="179200"/>
                      </a:lnTo>
                      <a:lnTo>
                        <a:pt x="97145" y="203047"/>
                      </a:lnTo>
                      <a:lnTo>
                        <a:pt x="121017" y="219131"/>
                      </a:lnTo>
                      <a:lnTo>
                        <a:pt x="150228" y="225031"/>
                      </a:lnTo>
                      <a:lnTo>
                        <a:pt x="278452" y="225031"/>
                      </a:lnTo>
                      <a:lnTo>
                        <a:pt x="279069" y="225653"/>
                      </a:lnTo>
                      <a:lnTo>
                        <a:pt x="279069" y="233565"/>
                      </a:lnTo>
                      <a:lnTo>
                        <a:pt x="251820" y="260769"/>
                      </a:lnTo>
                      <a:lnTo>
                        <a:pt x="92430" y="260769"/>
                      </a:lnTo>
                      <a:lnTo>
                        <a:pt x="74510" y="278650"/>
                      </a:lnTo>
                      <a:close/>
                    </a:path>
                    <a:path w="300990" h="300355">
                      <a:moveTo>
                        <a:pt x="251814" y="39293"/>
                      </a:moveTo>
                      <a:lnTo>
                        <a:pt x="208025" y="39293"/>
                      </a:lnTo>
                      <a:lnTo>
                        <a:pt x="225983" y="21361"/>
                      </a:lnTo>
                      <a:lnTo>
                        <a:pt x="233908" y="21361"/>
                      </a:lnTo>
                      <a:lnTo>
                        <a:pt x="238785" y="26288"/>
                      </a:lnTo>
                      <a:lnTo>
                        <a:pt x="251814" y="39293"/>
                      </a:lnTo>
                      <a:close/>
                    </a:path>
                    <a:path w="300990" h="300355">
                      <a:moveTo>
                        <a:pt x="278452" y="225031"/>
                      </a:moveTo>
                      <a:lnTo>
                        <a:pt x="150228" y="225031"/>
                      </a:lnTo>
                      <a:lnTo>
                        <a:pt x="179461" y="219131"/>
                      </a:lnTo>
                      <a:lnTo>
                        <a:pt x="203344" y="203047"/>
                      </a:lnTo>
                      <a:lnTo>
                        <a:pt x="219453" y="179200"/>
                      </a:lnTo>
                      <a:lnTo>
                        <a:pt x="225361" y="150012"/>
                      </a:lnTo>
                      <a:lnTo>
                        <a:pt x="219453" y="120846"/>
                      </a:lnTo>
                      <a:lnTo>
                        <a:pt x="203344" y="97010"/>
                      </a:lnTo>
                      <a:lnTo>
                        <a:pt x="179461" y="80930"/>
                      </a:lnTo>
                      <a:lnTo>
                        <a:pt x="150228" y="75031"/>
                      </a:lnTo>
                      <a:lnTo>
                        <a:pt x="278446" y="75031"/>
                      </a:lnTo>
                      <a:lnTo>
                        <a:pt x="261150" y="92303"/>
                      </a:lnTo>
                      <a:lnTo>
                        <a:pt x="264591" y="98806"/>
                      </a:lnTo>
                      <a:lnTo>
                        <a:pt x="267398" y="105575"/>
                      </a:lnTo>
                      <a:lnTo>
                        <a:pt x="269608" y="112521"/>
                      </a:lnTo>
                      <a:lnTo>
                        <a:pt x="294919" y="112521"/>
                      </a:lnTo>
                      <a:lnTo>
                        <a:pt x="300507" y="118097"/>
                      </a:lnTo>
                      <a:lnTo>
                        <a:pt x="300507" y="181965"/>
                      </a:lnTo>
                      <a:lnTo>
                        <a:pt x="294868" y="187540"/>
                      </a:lnTo>
                      <a:lnTo>
                        <a:pt x="269608" y="187540"/>
                      </a:lnTo>
                      <a:lnTo>
                        <a:pt x="267398" y="194487"/>
                      </a:lnTo>
                      <a:lnTo>
                        <a:pt x="264591" y="201256"/>
                      </a:lnTo>
                      <a:lnTo>
                        <a:pt x="261150" y="207721"/>
                      </a:lnTo>
                      <a:lnTo>
                        <a:pt x="278452" y="225031"/>
                      </a:lnTo>
                      <a:close/>
                    </a:path>
                    <a:path w="300990" h="300355">
                      <a:moveTo>
                        <a:pt x="150228" y="200037"/>
                      </a:moveTo>
                      <a:lnTo>
                        <a:pt x="130767" y="196103"/>
                      </a:lnTo>
                      <a:lnTo>
                        <a:pt x="114860" y="185378"/>
                      </a:lnTo>
                      <a:lnTo>
                        <a:pt x="104127" y="169476"/>
                      </a:lnTo>
                      <a:lnTo>
                        <a:pt x="100190" y="150012"/>
                      </a:lnTo>
                      <a:lnTo>
                        <a:pt x="104127" y="130570"/>
                      </a:lnTo>
                      <a:lnTo>
                        <a:pt x="114860" y="114679"/>
                      </a:lnTo>
                      <a:lnTo>
                        <a:pt x="130767" y="103958"/>
                      </a:lnTo>
                      <a:lnTo>
                        <a:pt x="150228" y="100025"/>
                      </a:lnTo>
                      <a:lnTo>
                        <a:pt x="169713" y="103958"/>
                      </a:lnTo>
                      <a:lnTo>
                        <a:pt x="185635" y="114679"/>
                      </a:lnTo>
                      <a:lnTo>
                        <a:pt x="192607" y="124993"/>
                      </a:lnTo>
                      <a:lnTo>
                        <a:pt x="150228" y="124993"/>
                      </a:lnTo>
                      <a:lnTo>
                        <a:pt x="140501" y="126966"/>
                      </a:lnTo>
                      <a:lnTo>
                        <a:pt x="132538" y="132340"/>
                      </a:lnTo>
                      <a:lnTo>
                        <a:pt x="127159" y="140295"/>
                      </a:lnTo>
                      <a:lnTo>
                        <a:pt x="125183" y="150012"/>
                      </a:lnTo>
                      <a:lnTo>
                        <a:pt x="127159" y="159745"/>
                      </a:lnTo>
                      <a:lnTo>
                        <a:pt x="132538" y="167698"/>
                      </a:lnTo>
                      <a:lnTo>
                        <a:pt x="140501" y="173063"/>
                      </a:lnTo>
                      <a:lnTo>
                        <a:pt x="150228" y="175031"/>
                      </a:lnTo>
                      <a:lnTo>
                        <a:pt x="192625" y="175031"/>
                      </a:lnTo>
                      <a:lnTo>
                        <a:pt x="185635" y="185378"/>
                      </a:lnTo>
                      <a:lnTo>
                        <a:pt x="169713" y="196103"/>
                      </a:lnTo>
                      <a:lnTo>
                        <a:pt x="150228" y="200037"/>
                      </a:lnTo>
                      <a:close/>
                    </a:path>
                    <a:path w="300990" h="300355">
                      <a:moveTo>
                        <a:pt x="192625" y="175031"/>
                      </a:moveTo>
                      <a:lnTo>
                        <a:pt x="150228" y="175031"/>
                      </a:lnTo>
                      <a:lnTo>
                        <a:pt x="159970" y="173063"/>
                      </a:lnTo>
                      <a:lnTo>
                        <a:pt x="167932" y="167698"/>
                      </a:lnTo>
                      <a:lnTo>
                        <a:pt x="173302" y="159745"/>
                      </a:lnTo>
                      <a:lnTo>
                        <a:pt x="175272" y="150012"/>
                      </a:lnTo>
                      <a:lnTo>
                        <a:pt x="173302" y="140295"/>
                      </a:lnTo>
                      <a:lnTo>
                        <a:pt x="167932" y="132340"/>
                      </a:lnTo>
                      <a:lnTo>
                        <a:pt x="159970" y="126966"/>
                      </a:lnTo>
                      <a:lnTo>
                        <a:pt x="150228" y="124993"/>
                      </a:lnTo>
                      <a:lnTo>
                        <a:pt x="192607" y="124993"/>
                      </a:lnTo>
                      <a:lnTo>
                        <a:pt x="196376" y="130570"/>
                      </a:lnTo>
                      <a:lnTo>
                        <a:pt x="200317" y="150012"/>
                      </a:lnTo>
                      <a:lnTo>
                        <a:pt x="196376" y="169476"/>
                      </a:lnTo>
                      <a:lnTo>
                        <a:pt x="192625" y="175031"/>
                      </a:lnTo>
                      <a:close/>
                    </a:path>
                    <a:path w="300990" h="300355">
                      <a:moveTo>
                        <a:pt x="157162" y="162521"/>
                      </a:moveTo>
                      <a:lnTo>
                        <a:pt x="143344" y="162521"/>
                      </a:lnTo>
                      <a:lnTo>
                        <a:pt x="137744" y="156933"/>
                      </a:lnTo>
                      <a:lnTo>
                        <a:pt x="137744" y="143128"/>
                      </a:lnTo>
                      <a:lnTo>
                        <a:pt x="143344" y="137540"/>
                      </a:lnTo>
                      <a:lnTo>
                        <a:pt x="157162" y="137540"/>
                      </a:lnTo>
                      <a:lnTo>
                        <a:pt x="162763" y="143128"/>
                      </a:lnTo>
                      <a:lnTo>
                        <a:pt x="162763" y="156933"/>
                      </a:lnTo>
                      <a:lnTo>
                        <a:pt x="157162" y="162521"/>
                      </a:lnTo>
                      <a:close/>
                    </a:path>
                    <a:path w="300990" h="300355">
                      <a:moveTo>
                        <a:pt x="182181" y="300062"/>
                      </a:moveTo>
                      <a:lnTo>
                        <a:pt x="118275" y="300062"/>
                      </a:lnTo>
                      <a:lnTo>
                        <a:pt x="112674" y="294474"/>
                      </a:lnTo>
                      <a:lnTo>
                        <a:pt x="112674" y="269163"/>
                      </a:lnTo>
                      <a:lnTo>
                        <a:pt x="105727" y="266966"/>
                      </a:lnTo>
                      <a:lnTo>
                        <a:pt x="98945" y="264198"/>
                      </a:lnTo>
                      <a:lnTo>
                        <a:pt x="92430" y="260769"/>
                      </a:lnTo>
                      <a:lnTo>
                        <a:pt x="208025" y="260769"/>
                      </a:lnTo>
                      <a:lnTo>
                        <a:pt x="201549" y="264198"/>
                      </a:lnTo>
                      <a:lnTo>
                        <a:pt x="194779" y="266966"/>
                      </a:lnTo>
                      <a:lnTo>
                        <a:pt x="187820" y="269163"/>
                      </a:lnTo>
                      <a:lnTo>
                        <a:pt x="187820" y="294474"/>
                      </a:lnTo>
                      <a:lnTo>
                        <a:pt x="182181" y="300062"/>
                      </a:lnTo>
                      <a:close/>
                    </a:path>
                    <a:path w="300990" h="300355">
                      <a:moveTo>
                        <a:pt x="233908" y="278650"/>
                      </a:moveTo>
                      <a:lnTo>
                        <a:pt x="225983" y="278650"/>
                      </a:lnTo>
                      <a:lnTo>
                        <a:pt x="208025" y="260769"/>
                      </a:lnTo>
                      <a:lnTo>
                        <a:pt x="251820" y="260769"/>
                      </a:lnTo>
                      <a:lnTo>
                        <a:pt x="233908" y="2786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267" name="文本框 266"/>
              <p:cNvSpPr txBox="1"/>
              <p:nvPr/>
            </p:nvSpPr>
            <p:spPr>
              <a:xfrm>
                <a:off x="5032" y="2219"/>
                <a:ext cx="1372" cy="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sz="900" b="1">
                    <a:solidFill>
                      <a:schemeClr val="tx1"/>
                    </a:solidFill>
                  </a:rPr>
                  <a:t>线上平台导入</a:t>
                </a:r>
              </a:p>
            </p:txBody>
          </p:sp>
          <p:cxnSp>
            <p:nvCxnSpPr>
              <p:cNvPr id="268" name="直接连接符 267"/>
              <p:cNvCxnSpPr/>
              <p:nvPr/>
            </p:nvCxnSpPr>
            <p:spPr>
              <a:xfrm>
                <a:off x="6320" y="2158"/>
                <a:ext cx="0" cy="57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69" name="组合 268"/>
              <p:cNvGrpSpPr/>
              <p:nvPr/>
            </p:nvGrpSpPr>
            <p:grpSpPr>
              <a:xfrm>
                <a:off x="6371" y="2125"/>
                <a:ext cx="2765" cy="635"/>
                <a:chOff x="6371" y="2160"/>
                <a:chExt cx="2765" cy="635"/>
              </a:xfrm>
            </p:grpSpPr>
            <p:grpSp>
              <p:nvGrpSpPr>
                <p:cNvPr id="270" name="组合 269"/>
                <p:cNvGrpSpPr/>
                <p:nvPr/>
              </p:nvGrpSpPr>
              <p:grpSpPr>
                <a:xfrm>
                  <a:off x="6376" y="2483"/>
                  <a:ext cx="2760" cy="312"/>
                  <a:chOff x="6376" y="2448"/>
                  <a:chExt cx="2760" cy="312"/>
                </a:xfrm>
              </p:grpSpPr>
              <p:grpSp>
                <p:nvGrpSpPr>
                  <p:cNvPr id="271" name="组合 270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272" name="剪去单角的矩形 271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3" name="文本框 272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京东</a:t>
                      </a:r>
                    </a:p>
                  </p:txBody>
                </p:sp>
              </p:grpSp>
              <p:grpSp>
                <p:nvGrpSpPr>
                  <p:cNvPr id="274" name="组合 273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275" name="剪去单角的矩形 274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6" name="文本框 275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官网</a:t>
                      </a:r>
                    </a:p>
                  </p:txBody>
                </p:sp>
              </p:grpSp>
              <p:grpSp>
                <p:nvGrpSpPr>
                  <p:cNvPr id="277" name="组合 276"/>
                  <p:cNvGrpSpPr/>
                  <p:nvPr/>
                </p:nvGrpSpPr>
                <p:grpSpPr>
                  <a:xfrm>
                    <a:off x="814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278" name="剪去单角的矩形 277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79" name="文本框 278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altLang="en-US" sz="700">
                          <a:solidFill>
                            <a:schemeClr val="bg1"/>
                          </a:solidFill>
                        </a:rPr>
                        <a:t>线上商城</a:t>
                      </a:r>
                    </a:p>
                  </p:txBody>
                </p:sp>
              </p:grpSp>
            </p:grpSp>
            <p:grpSp>
              <p:nvGrpSpPr>
                <p:cNvPr id="280" name="组合 279"/>
                <p:cNvGrpSpPr/>
                <p:nvPr/>
              </p:nvGrpSpPr>
              <p:grpSpPr>
                <a:xfrm>
                  <a:off x="6371" y="2160"/>
                  <a:ext cx="2760" cy="312"/>
                  <a:chOff x="6376" y="2448"/>
                  <a:chExt cx="2760" cy="312"/>
                </a:xfrm>
              </p:grpSpPr>
              <p:grpSp>
                <p:nvGrpSpPr>
                  <p:cNvPr id="281" name="组合 280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282" name="剪去单角的矩形 281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3" name="文本框 282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天猫</a:t>
                      </a:r>
                    </a:p>
                  </p:txBody>
                </p:sp>
              </p:grpSp>
              <p:grpSp>
                <p:nvGrpSpPr>
                  <p:cNvPr id="284" name="组合 283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285" name="剪去单角的矩形 284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6" name="文本框 285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小程序</a:t>
                      </a:r>
                    </a:p>
                  </p:txBody>
                </p:sp>
              </p:grpSp>
              <p:grpSp>
                <p:nvGrpSpPr>
                  <p:cNvPr id="287" name="组合 286"/>
                  <p:cNvGrpSpPr/>
                  <p:nvPr/>
                </p:nvGrpSpPr>
                <p:grpSpPr>
                  <a:xfrm>
                    <a:off x="814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288" name="剪去单角的矩形 287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289" name="文本框 288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en-US" altLang="zh-CN" sz="700">
                          <a:solidFill>
                            <a:schemeClr val="bg1"/>
                          </a:solidFill>
                        </a:rPr>
                        <a:t>APP</a:t>
                      </a:r>
                    </a:p>
                  </p:txBody>
                </p:sp>
              </p:grpSp>
            </p:grpSp>
          </p:grpSp>
        </p:grpSp>
        <p:grpSp>
          <p:nvGrpSpPr>
            <p:cNvPr id="314" name="组合 313"/>
            <p:cNvGrpSpPr/>
            <p:nvPr/>
          </p:nvGrpSpPr>
          <p:grpSpPr>
            <a:xfrm>
              <a:off x="8199" y="6418"/>
              <a:ext cx="4768" cy="924"/>
              <a:chOff x="4416" y="1990"/>
              <a:chExt cx="4768" cy="924"/>
            </a:xfrm>
          </p:grpSpPr>
          <p:sp>
            <p:nvSpPr>
              <p:cNvPr id="315" name="矩形 314"/>
              <p:cNvSpPr/>
              <p:nvPr/>
            </p:nvSpPr>
            <p:spPr>
              <a:xfrm>
                <a:off x="4842" y="1990"/>
                <a:ext cx="4342" cy="924"/>
              </a:xfrm>
              <a:prstGeom prst="rect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316" name="组合 315"/>
              <p:cNvGrpSpPr/>
              <p:nvPr/>
            </p:nvGrpSpPr>
            <p:grpSpPr>
              <a:xfrm>
                <a:off x="4416" y="2106"/>
                <a:ext cx="704" cy="676"/>
                <a:chOff x="9565" y="3461"/>
                <a:chExt cx="704" cy="676"/>
              </a:xfrm>
            </p:grpSpPr>
            <p:sp>
              <p:nvSpPr>
                <p:cNvPr id="317" name="object 9"/>
                <p:cNvSpPr/>
                <p:nvPr/>
              </p:nvSpPr>
              <p:spPr>
                <a:xfrm>
                  <a:off x="9586" y="3480"/>
                  <a:ext cx="664" cy="636"/>
                </a:xfrm>
                <a:prstGeom prst="rect">
                  <a:avLst/>
                </a:prstGeom>
                <a:blipFill>
                  <a:blip r:embed="rId17" cstate="print"/>
                  <a:stretch>
                    <a:fillRect/>
                  </a:stretch>
                </a:blip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8" name="object 10"/>
                <p:cNvSpPr/>
                <p:nvPr/>
              </p:nvSpPr>
              <p:spPr>
                <a:xfrm>
                  <a:off x="9565" y="3461"/>
                  <a:ext cx="705" cy="6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320" h="655320">
                      <a:moveTo>
                        <a:pt x="636219" y="655269"/>
                      </a:moveTo>
                      <a:lnTo>
                        <a:pt x="19050" y="655269"/>
                      </a:lnTo>
                      <a:lnTo>
                        <a:pt x="15735" y="654977"/>
                      </a:lnTo>
                      <a:lnTo>
                        <a:pt x="0" y="636219"/>
                      </a:lnTo>
                      <a:lnTo>
                        <a:pt x="0" y="19049"/>
                      </a:lnTo>
                      <a:lnTo>
                        <a:pt x="19050" y="0"/>
                      </a:lnTo>
                      <a:lnTo>
                        <a:pt x="636219" y="0"/>
                      </a:lnTo>
                      <a:lnTo>
                        <a:pt x="655269" y="19049"/>
                      </a:lnTo>
                      <a:lnTo>
                        <a:pt x="38100" y="19049"/>
                      </a:lnTo>
                      <a:lnTo>
                        <a:pt x="19050" y="38099"/>
                      </a:lnTo>
                      <a:lnTo>
                        <a:pt x="38100" y="38099"/>
                      </a:lnTo>
                      <a:lnTo>
                        <a:pt x="38100" y="617169"/>
                      </a:lnTo>
                      <a:lnTo>
                        <a:pt x="19050" y="617169"/>
                      </a:lnTo>
                      <a:lnTo>
                        <a:pt x="38100" y="636219"/>
                      </a:lnTo>
                      <a:lnTo>
                        <a:pt x="655269" y="636219"/>
                      </a:lnTo>
                      <a:lnTo>
                        <a:pt x="654977" y="639521"/>
                      </a:lnTo>
                      <a:lnTo>
                        <a:pt x="639521" y="654977"/>
                      </a:lnTo>
                      <a:lnTo>
                        <a:pt x="636219" y="655269"/>
                      </a:lnTo>
                      <a:close/>
                    </a:path>
                    <a:path w="655320" h="655320">
                      <a:moveTo>
                        <a:pt x="38100" y="38099"/>
                      </a:moveTo>
                      <a:lnTo>
                        <a:pt x="19050" y="38099"/>
                      </a:lnTo>
                      <a:lnTo>
                        <a:pt x="38100" y="19049"/>
                      </a:lnTo>
                      <a:lnTo>
                        <a:pt x="38100" y="38099"/>
                      </a:lnTo>
                      <a:close/>
                    </a:path>
                    <a:path w="655320" h="655320">
                      <a:moveTo>
                        <a:pt x="617169" y="38099"/>
                      </a:moveTo>
                      <a:lnTo>
                        <a:pt x="38100" y="38099"/>
                      </a:lnTo>
                      <a:lnTo>
                        <a:pt x="38100" y="19049"/>
                      </a:lnTo>
                      <a:lnTo>
                        <a:pt x="617169" y="19049"/>
                      </a:lnTo>
                      <a:lnTo>
                        <a:pt x="617169" y="3809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617169" y="19049"/>
                      </a:lnTo>
                      <a:lnTo>
                        <a:pt x="636219" y="38099"/>
                      </a:lnTo>
                      <a:lnTo>
                        <a:pt x="655269" y="38099"/>
                      </a:lnTo>
                      <a:lnTo>
                        <a:pt x="655269" y="617169"/>
                      </a:lnTo>
                      <a:lnTo>
                        <a:pt x="63621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38099"/>
                      </a:moveTo>
                      <a:lnTo>
                        <a:pt x="636219" y="38099"/>
                      </a:lnTo>
                      <a:lnTo>
                        <a:pt x="617169" y="19049"/>
                      </a:lnTo>
                      <a:lnTo>
                        <a:pt x="655269" y="19049"/>
                      </a:lnTo>
                      <a:lnTo>
                        <a:pt x="655269" y="38099"/>
                      </a:lnTo>
                      <a:close/>
                    </a:path>
                    <a:path w="655320" h="655320">
                      <a:moveTo>
                        <a:pt x="38100" y="636219"/>
                      </a:moveTo>
                      <a:lnTo>
                        <a:pt x="19050" y="617169"/>
                      </a:lnTo>
                      <a:lnTo>
                        <a:pt x="38100" y="617169"/>
                      </a:lnTo>
                      <a:lnTo>
                        <a:pt x="38100" y="636219"/>
                      </a:lnTo>
                      <a:close/>
                    </a:path>
                    <a:path w="655320" h="655320">
                      <a:moveTo>
                        <a:pt x="617169" y="636219"/>
                      </a:moveTo>
                      <a:lnTo>
                        <a:pt x="38100" y="636219"/>
                      </a:lnTo>
                      <a:lnTo>
                        <a:pt x="38100" y="617169"/>
                      </a:lnTo>
                      <a:lnTo>
                        <a:pt x="617169" y="617169"/>
                      </a:lnTo>
                      <a:lnTo>
                        <a:pt x="617169" y="636219"/>
                      </a:lnTo>
                      <a:close/>
                    </a:path>
                    <a:path w="655320" h="655320">
                      <a:moveTo>
                        <a:pt x="655269" y="636219"/>
                      </a:moveTo>
                      <a:lnTo>
                        <a:pt x="617169" y="636219"/>
                      </a:lnTo>
                      <a:lnTo>
                        <a:pt x="636219" y="617169"/>
                      </a:lnTo>
                      <a:lnTo>
                        <a:pt x="655269" y="617169"/>
                      </a:lnTo>
                      <a:lnTo>
                        <a:pt x="655269" y="6362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  <p:sp>
              <p:nvSpPr>
                <p:cNvPr id="319" name="object 11"/>
                <p:cNvSpPr/>
                <p:nvPr/>
              </p:nvSpPr>
              <p:spPr>
                <a:xfrm>
                  <a:off x="9756" y="3644"/>
                  <a:ext cx="324" cy="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990" h="300355">
                      <a:moveTo>
                        <a:pt x="208025" y="39293"/>
                      </a:moveTo>
                      <a:lnTo>
                        <a:pt x="92430" y="39293"/>
                      </a:lnTo>
                      <a:lnTo>
                        <a:pt x="98945" y="35864"/>
                      </a:lnTo>
                      <a:lnTo>
                        <a:pt x="105727" y="33058"/>
                      </a:lnTo>
                      <a:lnTo>
                        <a:pt x="112674" y="30860"/>
                      </a:lnTo>
                      <a:lnTo>
                        <a:pt x="112674" y="5587"/>
                      </a:lnTo>
                      <a:lnTo>
                        <a:pt x="118275" y="0"/>
                      </a:lnTo>
                      <a:lnTo>
                        <a:pt x="182232" y="0"/>
                      </a:lnTo>
                      <a:lnTo>
                        <a:pt x="187820" y="5587"/>
                      </a:lnTo>
                      <a:lnTo>
                        <a:pt x="187820" y="30860"/>
                      </a:lnTo>
                      <a:lnTo>
                        <a:pt x="194779" y="33058"/>
                      </a:lnTo>
                      <a:lnTo>
                        <a:pt x="201549" y="35864"/>
                      </a:lnTo>
                      <a:lnTo>
                        <a:pt x="208025" y="39293"/>
                      </a:lnTo>
                      <a:close/>
                    </a:path>
                    <a:path w="300990" h="300355">
                      <a:moveTo>
                        <a:pt x="74510" y="278650"/>
                      </a:moveTo>
                      <a:lnTo>
                        <a:pt x="66598" y="278650"/>
                      </a:lnTo>
                      <a:lnTo>
                        <a:pt x="21386" y="233565"/>
                      </a:lnTo>
                      <a:lnTo>
                        <a:pt x="21386" y="225653"/>
                      </a:lnTo>
                      <a:lnTo>
                        <a:pt x="39306" y="207721"/>
                      </a:lnTo>
                      <a:lnTo>
                        <a:pt x="35915" y="201256"/>
                      </a:lnTo>
                      <a:lnTo>
                        <a:pt x="33096" y="194487"/>
                      </a:lnTo>
                      <a:lnTo>
                        <a:pt x="30899" y="187540"/>
                      </a:lnTo>
                      <a:lnTo>
                        <a:pt x="5587" y="187540"/>
                      </a:lnTo>
                      <a:lnTo>
                        <a:pt x="0" y="181965"/>
                      </a:lnTo>
                      <a:lnTo>
                        <a:pt x="0" y="118097"/>
                      </a:lnTo>
                      <a:lnTo>
                        <a:pt x="5587" y="112521"/>
                      </a:lnTo>
                      <a:lnTo>
                        <a:pt x="30899" y="112521"/>
                      </a:lnTo>
                      <a:lnTo>
                        <a:pt x="33096" y="105575"/>
                      </a:lnTo>
                      <a:lnTo>
                        <a:pt x="35915" y="98806"/>
                      </a:lnTo>
                      <a:lnTo>
                        <a:pt x="39306" y="92303"/>
                      </a:lnTo>
                      <a:lnTo>
                        <a:pt x="26314" y="79286"/>
                      </a:lnTo>
                      <a:lnTo>
                        <a:pt x="21386" y="74409"/>
                      </a:lnTo>
                      <a:lnTo>
                        <a:pt x="21386" y="66497"/>
                      </a:lnTo>
                      <a:lnTo>
                        <a:pt x="66598" y="21361"/>
                      </a:lnTo>
                      <a:lnTo>
                        <a:pt x="74510" y="21361"/>
                      </a:lnTo>
                      <a:lnTo>
                        <a:pt x="92430" y="39293"/>
                      </a:lnTo>
                      <a:lnTo>
                        <a:pt x="251814" y="39293"/>
                      </a:lnTo>
                      <a:lnTo>
                        <a:pt x="279069" y="66497"/>
                      </a:lnTo>
                      <a:lnTo>
                        <a:pt x="279069" y="74409"/>
                      </a:lnTo>
                      <a:lnTo>
                        <a:pt x="278446" y="75031"/>
                      </a:lnTo>
                      <a:lnTo>
                        <a:pt x="150228" y="75031"/>
                      </a:lnTo>
                      <a:lnTo>
                        <a:pt x="121017" y="80930"/>
                      </a:lnTo>
                      <a:lnTo>
                        <a:pt x="97145" y="97010"/>
                      </a:lnTo>
                      <a:lnTo>
                        <a:pt x="81041" y="120846"/>
                      </a:lnTo>
                      <a:lnTo>
                        <a:pt x="75133" y="150012"/>
                      </a:lnTo>
                      <a:lnTo>
                        <a:pt x="81041" y="179200"/>
                      </a:lnTo>
                      <a:lnTo>
                        <a:pt x="97145" y="203047"/>
                      </a:lnTo>
                      <a:lnTo>
                        <a:pt x="121017" y="219131"/>
                      </a:lnTo>
                      <a:lnTo>
                        <a:pt x="150228" y="225031"/>
                      </a:lnTo>
                      <a:lnTo>
                        <a:pt x="278452" y="225031"/>
                      </a:lnTo>
                      <a:lnTo>
                        <a:pt x="279069" y="225653"/>
                      </a:lnTo>
                      <a:lnTo>
                        <a:pt x="279069" y="233565"/>
                      </a:lnTo>
                      <a:lnTo>
                        <a:pt x="251820" y="260769"/>
                      </a:lnTo>
                      <a:lnTo>
                        <a:pt x="92430" y="260769"/>
                      </a:lnTo>
                      <a:lnTo>
                        <a:pt x="74510" y="278650"/>
                      </a:lnTo>
                      <a:close/>
                    </a:path>
                    <a:path w="300990" h="300355">
                      <a:moveTo>
                        <a:pt x="251814" y="39293"/>
                      </a:moveTo>
                      <a:lnTo>
                        <a:pt x="208025" y="39293"/>
                      </a:lnTo>
                      <a:lnTo>
                        <a:pt x="225983" y="21361"/>
                      </a:lnTo>
                      <a:lnTo>
                        <a:pt x="233908" y="21361"/>
                      </a:lnTo>
                      <a:lnTo>
                        <a:pt x="238785" y="26288"/>
                      </a:lnTo>
                      <a:lnTo>
                        <a:pt x="251814" y="39293"/>
                      </a:lnTo>
                      <a:close/>
                    </a:path>
                    <a:path w="300990" h="300355">
                      <a:moveTo>
                        <a:pt x="278452" y="225031"/>
                      </a:moveTo>
                      <a:lnTo>
                        <a:pt x="150228" y="225031"/>
                      </a:lnTo>
                      <a:lnTo>
                        <a:pt x="179461" y="219131"/>
                      </a:lnTo>
                      <a:lnTo>
                        <a:pt x="203344" y="203047"/>
                      </a:lnTo>
                      <a:lnTo>
                        <a:pt x="219453" y="179200"/>
                      </a:lnTo>
                      <a:lnTo>
                        <a:pt x="225361" y="150012"/>
                      </a:lnTo>
                      <a:lnTo>
                        <a:pt x="219453" y="120846"/>
                      </a:lnTo>
                      <a:lnTo>
                        <a:pt x="203344" y="97010"/>
                      </a:lnTo>
                      <a:lnTo>
                        <a:pt x="179461" y="80930"/>
                      </a:lnTo>
                      <a:lnTo>
                        <a:pt x="150228" y="75031"/>
                      </a:lnTo>
                      <a:lnTo>
                        <a:pt x="278446" y="75031"/>
                      </a:lnTo>
                      <a:lnTo>
                        <a:pt x="261150" y="92303"/>
                      </a:lnTo>
                      <a:lnTo>
                        <a:pt x="264591" y="98806"/>
                      </a:lnTo>
                      <a:lnTo>
                        <a:pt x="267398" y="105575"/>
                      </a:lnTo>
                      <a:lnTo>
                        <a:pt x="269608" y="112521"/>
                      </a:lnTo>
                      <a:lnTo>
                        <a:pt x="294919" y="112521"/>
                      </a:lnTo>
                      <a:lnTo>
                        <a:pt x="300507" y="118097"/>
                      </a:lnTo>
                      <a:lnTo>
                        <a:pt x="300507" y="181965"/>
                      </a:lnTo>
                      <a:lnTo>
                        <a:pt x="294868" y="187540"/>
                      </a:lnTo>
                      <a:lnTo>
                        <a:pt x="269608" y="187540"/>
                      </a:lnTo>
                      <a:lnTo>
                        <a:pt x="267398" y="194487"/>
                      </a:lnTo>
                      <a:lnTo>
                        <a:pt x="264591" y="201256"/>
                      </a:lnTo>
                      <a:lnTo>
                        <a:pt x="261150" y="207721"/>
                      </a:lnTo>
                      <a:lnTo>
                        <a:pt x="278452" y="225031"/>
                      </a:lnTo>
                      <a:close/>
                    </a:path>
                    <a:path w="300990" h="300355">
                      <a:moveTo>
                        <a:pt x="150228" y="200037"/>
                      </a:moveTo>
                      <a:lnTo>
                        <a:pt x="130767" y="196103"/>
                      </a:lnTo>
                      <a:lnTo>
                        <a:pt x="114860" y="185378"/>
                      </a:lnTo>
                      <a:lnTo>
                        <a:pt x="104127" y="169476"/>
                      </a:lnTo>
                      <a:lnTo>
                        <a:pt x="100190" y="150012"/>
                      </a:lnTo>
                      <a:lnTo>
                        <a:pt x="104127" y="130570"/>
                      </a:lnTo>
                      <a:lnTo>
                        <a:pt x="114860" y="114679"/>
                      </a:lnTo>
                      <a:lnTo>
                        <a:pt x="130767" y="103958"/>
                      </a:lnTo>
                      <a:lnTo>
                        <a:pt x="150228" y="100025"/>
                      </a:lnTo>
                      <a:lnTo>
                        <a:pt x="169713" y="103958"/>
                      </a:lnTo>
                      <a:lnTo>
                        <a:pt x="185635" y="114679"/>
                      </a:lnTo>
                      <a:lnTo>
                        <a:pt x="192607" y="124993"/>
                      </a:lnTo>
                      <a:lnTo>
                        <a:pt x="150228" y="124993"/>
                      </a:lnTo>
                      <a:lnTo>
                        <a:pt x="140501" y="126966"/>
                      </a:lnTo>
                      <a:lnTo>
                        <a:pt x="132538" y="132340"/>
                      </a:lnTo>
                      <a:lnTo>
                        <a:pt x="127159" y="140295"/>
                      </a:lnTo>
                      <a:lnTo>
                        <a:pt x="125183" y="150012"/>
                      </a:lnTo>
                      <a:lnTo>
                        <a:pt x="127159" y="159745"/>
                      </a:lnTo>
                      <a:lnTo>
                        <a:pt x="132538" y="167698"/>
                      </a:lnTo>
                      <a:lnTo>
                        <a:pt x="140501" y="173063"/>
                      </a:lnTo>
                      <a:lnTo>
                        <a:pt x="150228" y="175031"/>
                      </a:lnTo>
                      <a:lnTo>
                        <a:pt x="192625" y="175031"/>
                      </a:lnTo>
                      <a:lnTo>
                        <a:pt x="185635" y="185378"/>
                      </a:lnTo>
                      <a:lnTo>
                        <a:pt x="169713" y="196103"/>
                      </a:lnTo>
                      <a:lnTo>
                        <a:pt x="150228" y="200037"/>
                      </a:lnTo>
                      <a:close/>
                    </a:path>
                    <a:path w="300990" h="300355">
                      <a:moveTo>
                        <a:pt x="192625" y="175031"/>
                      </a:moveTo>
                      <a:lnTo>
                        <a:pt x="150228" y="175031"/>
                      </a:lnTo>
                      <a:lnTo>
                        <a:pt x="159970" y="173063"/>
                      </a:lnTo>
                      <a:lnTo>
                        <a:pt x="167932" y="167698"/>
                      </a:lnTo>
                      <a:lnTo>
                        <a:pt x="173302" y="159745"/>
                      </a:lnTo>
                      <a:lnTo>
                        <a:pt x="175272" y="150012"/>
                      </a:lnTo>
                      <a:lnTo>
                        <a:pt x="173302" y="140295"/>
                      </a:lnTo>
                      <a:lnTo>
                        <a:pt x="167932" y="132340"/>
                      </a:lnTo>
                      <a:lnTo>
                        <a:pt x="159970" y="126966"/>
                      </a:lnTo>
                      <a:lnTo>
                        <a:pt x="150228" y="124993"/>
                      </a:lnTo>
                      <a:lnTo>
                        <a:pt x="192607" y="124993"/>
                      </a:lnTo>
                      <a:lnTo>
                        <a:pt x="196376" y="130570"/>
                      </a:lnTo>
                      <a:lnTo>
                        <a:pt x="200317" y="150012"/>
                      </a:lnTo>
                      <a:lnTo>
                        <a:pt x="196376" y="169476"/>
                      </a:lnTo>
                      <a:lnTo>
                        <a:pt x="192625" y="175031"/>
                      </a:lnTo>
                      <a:close/>
                    </a:path>
                    <a:path w="300990" h="300355">
                      <a:moveTo>
                        <a:pt x="157162" y="162521"/>
                      </a:moveTo>
                      <a:lnTo>
                        <a:pt x="143344" y="162521"/>
                      </a:lnTo>
                      <a:lnTo>
                        <a:pt x="137744" y="156933"/>
                      </a:lnTo>
                      <a:lnTo>
                        <a:pt x="137744" y="143128"/>
                      </a:lnTo>
                      <a:lnTo>
                        <a:pt x="143344" y="137540"/>
                      </a:lnTo>
                      <a:lnTo>
                        <a:pt x="157162" y="137540"/>
                      </a:lnTo>
                      <a:lnTo>
                        <a:pt x="162763" y="143128"/>
                      </a:lnTo>
                      <a:lnTo>
                        <a:pt x="162763" y="156933"/>
                      </a:lnTo>
                      <a:lnTo>
                        <a:pt x="157162" y="162521"/>
                      </a:lnTo>
                      <a:close/>
                    </a:path>
                    <a:path w="300990" h="300355">
                      <a:moveTo>
                        <a:pt x="182181" y="300062"/>
                      </a:moveTo>
                      <a:lnTo>
                        <a:pt x="118275" y="300062"/>
                      </a:lnTo>
                      <a:lnTo>
                        <a:pt x="112674" y="294474"/>
                      </a:lnTo>
                      <a:lnTo>
                        <a:pt x="112674" y="269163"/>
                      </a:lnTo>
                      <a:lnTo>
                        <a:pt x="105727" y="266966"/>
                      </a:lnTo>
                      <a:lnTo>
                        <a:pt x="98945" y="264198"/>
                      </a:lnTo>
                      <a:lnTo>
                        <a:pt x="92430" y="260769"/>
                      </a:lnTo>
                      <a:lnTo>
                        <a:pt x="208025" y="260769"/>
                      </a:lnTo>
                      <a:lnTo>
                        <a:pt x="201549" y="264198"/>
                      </a:lnTo>
                      <a:lnTo>
                        <a:pt x="194779" y="266966"/>
                      </a:lnTo>
                      <a:lnTo>
                        <a:pt x="187820" y="269163"/>
                      </a:lnTo>
                      <a:lnTo>
                        <a:pt x="187820" y="294474"/>
                      </a:lnTo>
                      <a:lnTo>
                        <a:pt x="182181" y="300062"/>
                      </a:lnTo>
                      <a:close/>
                    </a:path>
                    <a:path w="300990" h="300355">
                      <a:moveTo>
                        <a:pt x="233908" y="278650"/>
                      </a:moveTo>
                      <a:lnTo>
                        <a:pt x="225983" y="278650"/>
                      </a:lnTo>
                      <a:lnTo>
                        <a:pt x="208025" y="260769"/>
                      </a:lnTo>
                      <a:lnTo>
                        <a:pt x="251820" y="260769"/>
                      </a:lnTo>
                      <a:lnTo>
                        <a:pt x="233908" y="27865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</p:spPr>
              <p:txBody>
                <a:bodyPr wrap="square" lIns="0" tIns="0" rIns="0" bIns="0" rtlCol="0"/>
                <a:lstStyle/>
                <a:p>
                  <a:endParaRPr/>
                </a:p>
              </p:txBody>
            </p:sp>
          </p:grpSp>
          <p:sp>
            <p:nvSpPr>
              <p:cNvPr id="320" name="文本框 319"/>
              <p:cNvSpPr txBox="1"/>
              <p:nvPr/>
            </p:nvSpPr>
            <p:spPr>
              <a:xfrm>
                <a:off x="5033" y="2219"/>
                <a:ext cx="1371" cy="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40000"/>
                  </a:lnSpc>
                </a:pPr>
                <a:r>
                  <a:rPr lang="zh-CN" sz="900" b="1">
                    <a:solidFill>
                      <a:schemeClr val="tx1"/>
                    </a:solidFill>
                  </a:rPr>
                  <a:t>营销裂变导入</a:t>
                </a:r>
              </a:p>
            </p:txBody>
          </p:sp>
          <p:cxnSp>
            <p:nvCxnSpPr>
              <p:cNvPr id="321" name="直接连接符 320"/>
              <p:cNvCxnSpPr/>
              <p:nvPr/>
            </p:nvCxnSpPr>
            <p:spPr>
              <a:xfrm>
                <a:off x="6320" y="2158"/>
                <a:ext cx="0" cy="570"/>
              </a:xfrm>
              <a:prstGeom prst="line">
                <a:avLst/>
              </a:prstGeom>
              <a:ln w="635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2" name="组合 321"/>
              <p:cNvGrpSpPr/>
              <p:nvPr/>
            </p:nvGrpSpPr>
            <p:grpSpPr>
              <a:xfrm>
                <a:off x="6371" y="2125"/>
                <a:ext cx="1881" cy="636"/>
                <a:chOff x="6371" y="2160"/>
                <a:chExt cx="1881" cy="636"/>
              </a:xfrm>
            </p:grpSpPr>
            <p:grpSp>
              <p:nvGrpSpPr>
                <p:cNvPr id="323" name="组合 322"/>
                <p:cNvGrpSpPr/>
                <p:nvPr/>
              </p:nvGrpSpPr>
              <p:grpSpPr>
                <a:xfrm>
                  <a:off x="6376" y="2483"/>
                  <a:ext cx="1876" cy="313"/>
                  <a:chOff x="6376" y="2448"/>
                  <a:chExt cx="1876" cy="313"/>
                </a:xfrm>
              </p:grpSpPr>
              <p:grpSp>
                <p:nvGrpSpPr>
                  <p:cNvPr id="324" name="组合 323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325" name="剪去单角的矩形 324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26" name="文本框 325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雷达探针</a:t>
                      </a:r>
                    </a:p>
                  </p:txBody>
                </p:sp>
              </p:grpSp>
              <p:grpSp>
                <p:nvGrpSpPr>
                  <p:cNvPr id="327" name="组合 326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328" name="剪去单角的矩形 327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29" name="文本框 328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联合营销</a:t>
                      </a:r>
                    </a:p>
                  </p:txBody>
                </p:sp>
              </p:grpSp>
            </p:grpSp>
            <p:grpSp>
              <p:nvGrpSpPr>
                <p:cNvPr id="333" name="组合 332"/>
                <p:cNvGrpSpPr/>
                <p:nvPr/>
              </p:nvGrpSpPr>
              <p:grpSpPr>
                <a:xfrm>
                  <a:off x="6371" y="2160"/>
                  <a:ext cx="1876" cy="313"/>
                  <a:chOff x="6376" y="2448"/>
                  <a:chExt cx="1876" cy="313"/>
                </a:xfrm>
              </p:grpSpPr>
              <p:grpSp>
                <p:nvGrpSpPr>
                  <p:cNvPr id="334" name="组合 333"/>
                  <p:cNvGrpSpPr/>
                  <p:nvPr/>
                </p:nvGrpSpPr>
                <p:grpSpPr>
                  <a:xfrm>
                    <a:off x="6376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335" name="剪去单角的矩形 334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36" name="文本框 335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跨界互导</a:t>
                      </a:r>
                    </a:p>
                  </p:txBody>
                </p:sp>
              </p:grpSp>
              <p:grpSp>
                <p:nvGrpSpPr>
                  <p:cNvPr id="337" name="组合 336"/>
                  <p:cNvGrpSpPr/>
                  <p:nvPr/>
                </p:nvGrpSpPr>
                <p:grpSpPr>
                  <a:xfrm>
                    <a:off x="7261" y="2448"/>
                    <a:ext cx="991" cy="313"/>
                    <a:chOff x="5506" y="3607"/>
                    <a:chExt cx="991" cy="313"/>
                  </a:xfrm>
                </p:grpSpPr>
                <p:sp>
                  <p:nvSpPr>
                    <p:cNvPr id="338" name="剪去单角的矩形 337"/>
                    <p:cNvSpPr/>
                    <p:nvPr/>
                  </p:nvSpPr>
                  <p:spPr>
                    <a:xfrm>
                      <a:off x="5581" y="3648"/>
                      <a:ext cx="803" cy="232"/>
                    </a:xfrm>
                    <a:prstGeom prst="snip1Rect">
                      <a:avLst/>
                    </a:prstGeom>
                    <a:solidFill>
                      <a:srgbClr val="595959">
                        <a:alpha val="77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/>
                    </a:p>
                  </p:txBody>
                </p:sp>
                <p:sp>
                  <p:nvSpPr>
                    <p:cNvPr id="339" name="文本框 338"/>
                    <p:cNvSpPr txBox="1"/>
                    <p:nvPr/>
                  </p:nvSpPr>
                  <p:spPr>
                    <a:xfrm>
                      <a:off x="5506" y="3607"/>
                      <a:ext cx="991" cy="313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l"/>
                      <a:r>
                        <a:rPr lang="zh-CN" sz="700">
                          <a:solidFill>
                            <a:schemeClr val="bg1"/>
                          </a:solidFill>
                        </a:rPr>
                        <a:t>裂变好友</a:t>
                      </a:r>
                    </a:p>
                  </p:txBody>
                </p:sp>
              </p:grpSp>
            </p:grpSp>
          </p:grpSp>
        </p:grpSp>
        <p:cxnSp>
          <p:nvCxnSpPr>
            <p:cNvPr id="724" name="直接箭头连接符 723"/>
            <p:cNvCxnSpPr/>
            <p:nvPr/>
          </p:nvCxnSpPr>
          <p:spPr>
            <a:xfrm flipH="1">
              <a:off x="5345" y="2111"/>
              <a:ext cx="2854" cy="928"/>
            </a:xfrm>
            <a:prstGeom prst="straightConnector1">
              <a:avLst/>
            </a:prstGeom>
            <a:ln w="38100">
              <a:solidFill>
                <a:srgbClr val="035A9B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直接箭头连接符 369"/>
            <p:cNvCxnSpPr/>
            <p:nvPr/>
          </p:nvCxnSpPr>
          <p:spPr>
            <a:xfrm flipH="1" flipV="1">
              <a:off x="5345" y="4376"/>
              <a:ext cx="2875" cy="2490"/>
            </a:xfrm>
            <a:prstGeom prst="straightConnector1">
              <a:avLst/>
            </a:prstGeom>
            <a:ln w="38100">
              <a:solidFill>
                <a:srgbClr val="035A9B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直接箭头连接符 370"/>
            <p:cNvCxnSpPr/>
            <p:nvPr/>
          </p:nvCxnSpPr>
          <p:spPr>
            <a:xfrm flipH="1">
              <a:off x="5331" y="3014"/>
              <a:ext cx="2914" cy="290"/>
            </a:xfrm>
            <a:prstGeom prst="straightConnector1">
              <a:avLst/>
            </a:prstGeom>
            <a:ln w="38100">
              <a:solidFill>
                <a:srgbClr val="035A9B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2" name="直接箭头连接符 371"/>
            <p:cNvCxnSpPr/>
            <p:nvPr/>
          </p:nvCxnSpPr>
          <p:spPr>
            <a:xfrm flipH="1" flipV="1">
              <a:off x="5331" y="4098"/>
              <a:ext cx="2889" cy="1825"/>
            </a:xfrm>
            <a:prstGeom prst="straightConnector1">
              <a:avLst/>
            </a:prstGeom>
            <a:ln w="38100">
              <a:solidFill>
                <a:srgbClr val="035A9B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3" name="直接箭头连接符 372"/>
            <p:cNvCxnSpPr/>
            <p:nvPr/>
          </p:nvCxnSpPr>
          <p:spPr>
            <a:xfrm flipH="1" flipV="1">
              <a:off x="5398" y="3555"/>
              <a:ext cx="2847" cy="420"/>
            </a:xfrm>
            <a:prstGeom prst="straightConnector1">
              <a:avLst/>
            </a:prstGeom>
            <a:ln w="38100">
              <a:solidFill>
                <a:srgbClr val="035A9B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4" name="直接箭头连接符 373"/>
            <p:cNvCxnSpPr/>
            <p:nvPr/>
          </p:nvCxnSpPr>
          <p:spPr>
            <a:xfrm flipH="1" flipV="1">
              <a:off x="5437" y="3793"/>
              <a:ext cx="2808" cy="1199"/>
            </a:xfrm>
            <a:prstGeom prst="straightConnector1">
              <a:avLst/>
            </a:prstGeom>
            <a:ln w="38100">
              <a:solidFill>
                <a:srgbClr val="035A9B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圆角矩形 12"/>
          <p:cNvSpPr/>
          <p:nvPr/>
        </p:nvSpPr>
        <p:spPr>
          <a:xfrm>
            <a:off x="5234305" y="3246120"/>
            <a:ext cx="3121660" cy="685165"/>
          </a:xfrm>
          <a:prstGeom prst="roundRect">
            <a:avLst/>
          </a:prstGeom>
          <a:noFill/>
          <a:ln w="28575">
            <a:solidFill>
              <a:schemeClr val="accent2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230401" y="407938"/>
            <a:ext cx="99568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案例拆解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601970" y="2305685"/>
            <a:ext cx="38633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ctr">
              <a:buFont typeface="Wingdings" panose="05000000000000000000" charset="0"/>
              <a:buNone/>
            </a:pPr>
            <a:r>
              <a:rPr lang="zh-CN" altLang="en-US"/>
              <a:t>从</a:t>
            </a:r>
            <a:r>
              <a:rPr lang="zh-CN" altLang="en-US" b="1"/>
              <a:t>引流、小程序、会员分层</a:t>
            </a:r>
            <a:r>
              <a:rPr lang="zh-CN" altLang="en-US"/>
              <a:t>几个方面来拆解麦当劳的私域运营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601970" y="1490980"/>
            <a:ext cx="295910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/>
              <a:t>麦当劳门店私域运营</a:t>
            </a:r>
          </a:p>
        </p:txBody>
      </p:sp>
      <p:pic>
        <p:nvPicPr>
          <p:cNvPr id="101" name="图片 100"/>
          <p:cNvPicPr/>
          <p:nvPr/>
        </p:nvPicPr>
        <p:blipFill>
          <a:blip r:embed="rId7"/>
          <a:stretch>
            <a:fillRect/>
          </a:stretch>
        </p:blipFill>
        <p:spPr>
          <a:xfrm>
            <a:off x="1094740" y="1490980"/>
            <a:ext cx="3971925" cy="2978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5645785" y="3270250"/>
            <a:ext cx="3818890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/>
              <a:t>适合</a:t>
            </a:r>
            <a:r>
              <a:rPr lang="zh-CN" altLang="en-US" b="1"/>
              <a:t>用户体量大</a:t>
            </a:r>
            <a:r>
              <a:rPr lang="zh-CN" altLang="en-US"/>
              <a:t>、</a:t>
            </a:r>
            <a:r>
              <a:rPr lang="zh-CN" altLang="en-US" b="1"/>
              <a:t>高势能</a:t>
            </a:r>
            <a:r>
              <a:rPr lang="zh-CN" altLang="en-US"/>
              <a:t>的品牌，或是</a:t>
            </a:r>
            <a:r>
              <a:rPr lang="zh-CN" altLang="en-US" b="1"/>
              <a:t>高复购</a:t>
            </a:r>
            <a:r>
              <a:rPr lang="zh-CN" altLang="en-US"/>
              <a:t>、用户</a:t>
            </a:r>
            <a:r>
              <a:rPr lang="zh-CN" altLang="en-US" b="1"/>
              <a:t>决策简单</a:t>
            </a:r>
            <a:r>
              <a:rPr lang="zh-CN" altLang="en-US"/>
              <a:t>、</a:t>
            </a:r>
            <a:r>
              <a:rPr lang="zh-CN" altLang="en-US" b="1"/>
              <a:t>低客单</a:t>
            </a:r>
            <a:r>
              <a:rPr lang="zh-CN" altLang="en-US"/>
              <a:t>的行业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04128"/>
            <a:ext cx="778637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无处不在的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b="1" dirty="0">
                <a:sym typeface="+mn-ea"/>
              </a:rPr>
              <a:t>码</a:t>
            </a:r>
            <a:r>
              <a:rPr lang="en-US" altLang="zh-CN" sz="1600" b="1" dirty="0">
                <a:sym typeface="+mn-ea"/>
              </a:rPr>
              <a:t>”——在「点餐-付款-用餐」消费动线中的每个环节，植入私域运营动作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98245" y="132270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1600">
                <a:latin typeface="微软雅黑" panose="020B0503020204020204" charset="-122"/>
                <a:ea typeface="微软雅黑" panose="020B0503020204020204" charset="-122"/>
              </a:rPr>
              <a:t>进店的店门口</a:t>
            </a:r>
          </a:p>
        </p:txBody>
      </p:sp>
      <p:pic>
        <p:nvPicPr>
          <p:cNvPr id="102" name="图片 101"/>
          <p:cNvPicPr/>
          <p:nvPr/>
        </p:nvPicPr>
        <p:blipFill>
          <a:blip r:embed="rId8"/>
          <a:stretch>
            <a:fillRect/>
          </a:stretch>
        </p:blipFill>
        <p:spPr>
          <a:xfrm>
            <a:off x="752475" y="2245360"/>
            <a:ext cx="3079750" cy="201803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/>
          <p:nvPr/>
        </p:nvPicPr>
        <p:blipFill>
          <a:blip r:embed="rId9"/>
          <a:stretch>
            <a:fillRect/>
          </a:stretch>
        </p:blipFill>
        <p:spPr>
          <a:xfrm>
            <a:off x="4439285" y="2240915"/>
            <a:ext cx="2080260" cy="20186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文本框 4"/>
          <p:cNvSpPr txBox="1"/>
          <p:nvPr/>
        </p:nvSpPr>
        <p:spPr>
          <a:xfrm>
            <a:off x="4495800" y="132270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1600">
                <a:latin typeface="微软雅黑" panose="020B0503020204020204" charset="-122"/>
                <a:ea typeface="微软雅黑" panose="020B0503020204020204" charset="-122"/>
              </a:rPr>
              <a:t>餐桌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引导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035165" y="132270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点餐机外围</a:t>
            </a:r>
            <a:endParaRPr sz="1600"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107" name="图片 106"/>
          <p:cNvPicPr/>
          <p:nvPr/>
        </p:nvPicPr>
        <p:blipFill>
          <a:blip r:embed="rId10"/>
          <a:stretch>
            <a:fillRect/>
          </a:stretch>
        </p:blipFill>
        <p:spPr>
          <a:xfrm>
            <a:off x="7126605" y="2112010"/>
            <a:ext cx="1833880" cy="2275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975360" y="4605020"/>
            <a:ext cx="26130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大门玻璃上贴着一张横版海报，引导用户扫码进入私域开通会员卡；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4236720" y="4605020"/>
            <a:ext cx="2613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通过地面标识的引导，能把部分排队点餐的客流引入私域，减轻工作人员压力，也节约了排队的时间；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49745" y="4605020"/>
            <a:ext cx="26130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点餐机的外围贴上KT板，告知用户最近在做的活动，以及引导用户扫码进入私域开通会员卡；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3" name="对角圆角矩形 12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4" name="图片 13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20638"/>
            <a:ext cx="27851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无处不在的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b="1" dirty="0">
                <a:sym typeface="+mn-ea"/>
              </a:rPr>
              <a:t>码</a:t>
            </a:r>
            <a:r>
              <a:rPr lang="en-US" altLang="zh-CN" sz="1600" b="1" dirty="0">
                <a:sym typeface="+mn-ea"/>
              </a:rPr>
              <a:t>”——对应场景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65860" y="107251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1600">
                <a:latin typeface="微软雅黑" panose="020B0503020204020204" charset="-122"/>
                <a:ea typeface="微软雅黑" panose="020B0503020204020204" charset="-122"/>
              </a:rPr>
              <a:t>订单页引导社群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08450" y="1064260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1600">
                <a:latin typeface="微软雅黑" panose="020B0503020204020204" charset="-122"/>
                <a:ea typeface="微软雅黑" panose="020B0503020204020204" charset="-122"/>
                <a:sym typeface="+mn-ea"/>
              </a:rPr>
              <a:t>吧台处地面</a:t>
            </a:r>
            <a:endParaRPr lang="en-US" sz="160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002780" y="107251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1600">
                <a:latin typeface="微软雅黑" panose="020B0503020204020204" charset="-122"/>
                <a:ea typeface="微软雅黑" panose="020B0503020204020204" charset="-122"/>
              </a:rPr>
              <a:t>取餐环节</a:t>
            </a:r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引导</a:t>
            </a:r>
          </a:p>
        </p:txBody>
      </p:sp>
      <p:pic>
        <p:nvPicPr>
          <p:cNvPr id="8" name="图片 7"/>
          <p:cNvPicPr/>
          <p:nvPr/>
        </p:nvPicPr>
        <p:blipFill>
          <a:blip r:embed="rId7"/>
          <a:stretch>
            <a:fillRect/>
          </a:stretch>
        </p:blipFill>
        <p:spPr>
          <a:xfrm>
            <a:off x="4199255" y="2089785"/>
            <a:ext cx="1785620" cy="201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8"/>
          <a:stretch>
            <a:fillRect/>
          </a:stretch>
        </p:blipFill>
        <p:spPr>
          <a:xfrm>
            <a:off x="1443355" y="1582420"/>
            <a:ext cx="1430020" cy="307530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9" name="图片 108"/>
          <p:cNvPicPr/>
          <p:nvPr/>
        </p:nvPicPr>
        <p:blipFill>
          <a:blip r:embed="rId9"/>
          <a:stretch>
            <a:fillRect/>
          </a:stretch>
        </p:blipFill>
        <p:spPr>
          <a:xfrm>
            <a:off x="6726555" y="2153920"/>
            <a:ext cx="2519680" cy="1890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文本框 8"/>
          <p:cNvSpPr txBox="1"/>
          <p:nvPr/>
        </p:nvSpPr>
        <p:spPr>
          <a:xfrm>
            <a:off x="925830" y="4758055"/>
            <a:ext cx="2646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通过小程序下单后，订单页会跳出社群码，通过权益引导用户进入社群，在群内做一系列的运营动作引导复购；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3706495" y="4756150"/>
            <a:ext cx="2646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通过小程序下单后，订单页会跳出社群码，通过权益引导用户进入社群，在群内做一系列的运营动作引导复购；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726555" y="4751070"/>
            <a:ext cx="264668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当取餐时，服务员会拿着一张手卡，以“免费甜筒”为诱饵，让我扫码进企微群；要考虑可实施性、易执行性，在执行与加粉之间取价值最大化；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4" name="对角圆角矩形 1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5" name="图片 14" descr="黑色ROI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20638"/>
            <a:ext cx="27851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无处不在的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b="1" dirty="0">
                <a:sym typeface="+mn-ea"/>
              </a:rPr>
              <a:t>码</a:t>
            </a:r>
            <a:r>
              <a:rPr lang="en-US" altLang="zh-CN" sz="1600" b="1" dirty="0">
                <a:sym typeface="+mn-ea"/>
              </a:rPr>
              <a:t>”——对应场景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165860" y="107251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1600">
                <a:latin typeface="微软雅黑" panose="020B0503020204020204" charset="-122"/>
                <a:ea typeface="微软雅黑" panose="020B0503020204020204" charset="-122"/>
              </a:rPr>
              <a:t>设置醒目引流海报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280785" y="949325"/>
            <a:ext cx="2329180" cy="58356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sz="1600">
                <a:latin typeface="微软雅黑" panose="020B0503020204020204" charset="-122"/>
                <a:ea typeface="微软雅黑" panose="020B0503020204020204" charset="-122"/>
              </a:rPr>
              <a:t>付款页面植入「视频号」链接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5830" y="4758055"/>
            <a:ext cx="2646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引流海报要引发用户关注，一定要击中用户的痛点。麦当劳就用简单的四个字“不想排队？”戳中用户</a:t>
            </a:r>
            <a:r>
              <a:rPr lang="en-US" altLang="zh-CN" sz="1200"/>
              <a:t>;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508115" y="4758055"/>
            <a:ext cx="2646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/>
              <a:t>麦当劳的视频号与公众号是完全打通的，当用户进入视频号以后，还可以轻松跳转至公众号，引流更加高效</a:t>
            </a:r>
            <a:r>
              <a:rPr lang="en-US" altLang="zh-CN" sz="1200"/>
              <a:t>;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0080" y="1801495"/>
            <a:ext cx="3695065" cy="256286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47260" y="1767205"/>
            <a:ext cx="4860925" cy="259715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8" name="对角圆角矩形 7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094511" y="420638"/>
            <a:ext cx="27851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sz="1600" b="1" dirty="0">
                <a:sym typeface="+mn-ea"/>
              </a:rPr>
              <a:t>无处不在的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b="1" dirty="0">
                <a:sym typeface="+mn-ea"/>
              </a:rPr>
              <a:t>码</a:t>
            </a:r>
            <a:r>
              <a:rPr lang="en-US" altLang="zh-CN" sz="1600" b="1" dirty="0">
                <a:sym typeface="+mn-ea"/>
              </a:rPr>
              <a:t>”——对应场景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375535" y="871855"/>
            <a:ext cx="196723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外卖清单引流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87745" y="828040"/>
            <a:ext cx="2329180" cy="33718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1600">
                <a:latin typeface="微软雅黑" panose="020B0503020204020204" charset="-122"/>
                <a:ea typeface="微软雅黑" panose="020B0503020204020204" charset="-122"/>
              </a:rPr>
              <a:t>餐桌帖扫码点餐引流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135505" y="4557395"/>
            <a:ext cx="26466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针对点外卖的用户，在小票上加入了「下载 App 免外送费」的提醒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5928360" y="4557395"/>
            <a:ext cx="26466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>
                <a:latin typeface="微软雅黑" panose="020B0503020204020204" charset="-122"/>
                <a:ea typeface="微软雅黑" panose="020B0503020204020204" charset="-122"/>
              </a:rPr>
              <a:t>在用餐的桌子上，粘贴有小程序入口的「会员海报」，看似在兜售会员，其实也在引导用户扫码进入小程序</a:t>
            </a:r>
            <a:r>
              <a:rPr lang="zh-CN" sz="1200">
                <a:latin typeface="微软雅黑" panose="020B0503020204020204" charset="-122"/>
                <a:ea typeface="微软雅黑" panose="020B0503020204020204" charset="-122"/>
              </a:rPr>
              <a:t>；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26335" y="1265555"/>
            <a:ext cx="1864995" cy="3235325"/>
          </a:xfrm>
          <a:prstGeom prst="rect">
            <a:avLst/>
          </a:prstGeom>
        </p:spPr>
      </p:pic>
      <p:pic>
        <p:nvPicPr>
          <p:cNvPr id="112" name="图片 111"/>
          <p:cNvPicPr/>
          <p:nvPr/>
        </p:nvPicPr>
        <p:blipFill>
          <a:blip r:embed="rId9"/>
          <a:stretch>
            <a:fillRect/>
          </a:stretch>
        </p:blipFill>
        <p:spPr>
          <a:xfrm>
            <a:off x="5897880" y="1471930"/>
            <a:ext cx="2708275" cy="28225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8" name="组合 7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10" name="对角圆角矩形 9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/>
        </p:nvSpPr>
        <p:spPr>
          <a:xfrm>
            <a:off x="1107211" y="420638"/>
            <a:ext cx="2759710" cy="3371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600" b="1" dirty="0">
                <a:sym typeface="+mn-ea"/>
              </a:rPr>
              <a:t>看人下</a:t>
            </a:r>
            <a:r>
              <a:rPr lang="en-US" altLang="zh-CN" sz="1600" b="1" dirty="0">
                <a:sym typeface="+mn-ea"/>
              </a:rPr>
              <a:t>“</a:t>
            </a:r>
            <a:r>
              <a:rPr lang="zh-CN" altLang="en-US" sz="1600" b="1" dirty="0">
                <a:sym typeface="+mn-ea"/>
              </a:rPr>
              <a:t>菜</a:t>
            </a:r>
            <a:r>
              <a:rPr lang="en-US" altLang="zh-CN" sz="1600" b="1" dirty="0">
                <a:sym typeface="+mn-ea"/>
              </a:rPr>
              <a:t>”——</a:t>
            </a:r>
            <a:r>
              <a:rPr lang="zh-CN" altLang="en-US" sz="1600" b="1" dirty="0">
                <a:sym typeface="+mn-ea"/>
              </a:rPr>
              <a:t>用户分层运营</a:t>
            </a:r>
          </a:p>
        </p:txBody>
      </p:sp>
      <p:grpSp>
        <p:nvGrpSpPr>
          <p:cNvPr id="36" name="组合 3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33" name="图片 32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34" name="图片 33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35" name="图片 34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grpSp>
        <p:nvGrpSpPr>
          <p:cNvPr id="2" name="组合 1"/>
          <p:cNvGrpSpPr/>
          <p:nvPr/>
        </p:nvGrpSpPr>
        <p:grpSpPr>
          <a:xfrm>
            <a:off x="5455285" y="-1672590"/>
            <a:ext cx="176530" cy="118745"/>
            <a:chOff x="12515" y="1472"/>
            <a:chExt cx="990" cy="420"/>
          </a:xfrm>
        </p:grpSpPr>
        <p:sp>
          <p:nvSpPr>
            <p:cNvPr id="4" name="对角圆角矩形 3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03875" y="2269490"/>
            <a:ext cx="2007235" cy="58356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>
                <a:latin typeface="微软雅黑" panose="020B0503020204020204" charset="-122"/>
                <a:ea typeface="微软雅黑" panose="020B0503020204020204" charset="-122"/>
              </a:rPr>
              <a:t>付费用户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632075" y="2270125"/>
            <a:ext cx="2007235" cy="583565"/>
          </a:xfrm>
          <a:prstGeom prst="rect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sz="3200" b="1">
                <a:latin typeface="微软雅黑" panose="020B0503020204020204" charset="-122"/>
                <a:ea typeface="微软雅黑" panose="020B0503020204020204" charset="-122"/>
              </a:rPr>
              <a:t>免费用户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4888230" y="2224405"/>
            <a:ext cx="483870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800" b="1">
                <a:solidFill>
                  <a:srgbClr val="FFC000"/>
                </a:solidFill>
              </a:rPr>
              <a:t>&amp;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995410" y="375920"/>
            <a:ext cx="628650" cy="266700"/>
            <a:chOff x="12515" y="1472"/>
            <a:chExt cx="990" cy="420"/>
          </a:xfrm>
        </p:grpSpPr>
        <p:sp>
          <p:nvSpPr>
            <p:cNvPr id="7" name="对角圆角矩形 6"/>
            <p:cNvSpPr/>
            <p:nvPr/>
          </p:nvSpPr>
          <p:spPr>
            <a:xfrm>
              <a:off x="12515" y="147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黑色ROI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2670" y="1476"/>
              <a:ext cx="680" cy="41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160126_3*l_h_i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160126_3*l_h_i*1_1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160126_3*l_h_f*1_1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1"/>
  <p:tag name="KSO_WM_UNIT_ID" val="diagram160126_3*l_h_i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160126_3*l_h_i*1_2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diagram160126_3*l_h_f*1_2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diagram160126_3*l_h_i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2"/>
  <p:tag name="KSO_WM_UNIT_TEXT_FILL_TYPE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160126_3*l_h_i*1_3_2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SUBTYPE" val="a"/>
  <p:tag name="KSO_WM_UNIT_PRESET_TEXT" val="点击此处添加正文，文字是您思想的提炼，为了演示发布的良好效果，请言简意赅的阐述您的观点。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diagram160126_3*l_h_f*1_3_1"/>
  <p:tag name="KSO_WM_TEMPLATE_CATEGORY" val="diagram"/>
  <p:tag name="KSO_WM_TEMPLATE_INDEX" val="160126"/>
  <p:tag name="KSO_WM_UNIT_LAYERLEVEL" val="1_1_1"/>
  <p:tag name="KSO_WM_TAG_VERSION" val="1.0"/>
  <p:tag name="KSO_WM_BEAUTIFY_FLAG" val="#wm#"/>
  <p:tag name="KSO_WM_UNIT_LINE_FORE_SCHEMECOLOR_INDEX" val="5"/>
  <p:tag name="KSO_WM_UNIT_LINE_FILL_TYPE" val="2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1193</Words>
  <Application>Microsoft Office PowerPoint</Application>
  <PresentationFormat>自定义</PresentationFormat>
  <Paragraphs>137</Paragraphs>
  <Slides>17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2" baseType="lpstr">
      <vt:lpstr>微软雅黑</vt:lpstr>
      <vt:lpstr>Arial</vt:lpstr>
      <vt:lpstr>Calibri</vt:lpstr>
      <vt:lpstr>Wingdings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458</cp:revision>
  <dcterms:created xsi:type="dcterms:W3CDTF">2019-12-22T05:53:00Z</dcterms:created>
  <dcterms:modified xsi:type="dcterms:W3CDTF">2022-02-21T08:33:42Z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B6C4C479AB1D4B7BA1D20C7E1AF377E6</vt:lpwstr>
  </property>
</Properties>
</file>