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00" r:id="rId2"/>
    <p:sldId id="3841" r:id="rId3"/>
    <p:sldId id="3864" r:id="rId4"/>
    <p:sldId id="3870" r:id="rId5"/>
    <p:sldId id="3869" r:id="rId6"/>
    <p:sldId id="3343" r:id="rId7"/>
    <p:sldId id="3849" r:id="rId8"/>
    <p:sldId id="3857" r:id="rId9"/>
    <p:sldId id="3850" r:id="rId10"/>
    <p:sldId id="3862" r:id="rId11"/>
    <p:sldId id="3863" r:id="rId12"/>
    <p:sldId id="3851" r:id="rId13"/>
    <p:sldId id="3865" r:id="rId14"/>
    <p:sldId id="3852" r:id="rId15"/>
    <p:sldId id="3866" r:id="rId16"/>
    <p:sldId id="3867" r:id="rId17"/>
    <p:sldId id="3469" r:id="rId18"/>
    <p:sldId id="3871" r:id="rId19"/>
    <p:sldId id="3840" r:id="rId20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同学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3E6"/>
    <a:srgbClr val="607AE1"/>
    <a:srgbClr val="4C58D2"/>
    <a:srgbClr val="FFFFFF"/>
    <a:srgbClr val="595959"/>
    <a:srgbClr val="EBF1FF"/>
    <a:srgbClr val="4D5BD3"/>
    <a:srgbClr val="F8F9FE"/>
    <a:srgbClr val="78C165"/>
    <a:srgbClr val="FFB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98325-E1F5-41F1-99F6-AD9C2FDA17B6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2353D5E-F254-446C-BAB3-F8F22BFCD147}">
      <dgm:prSet/>
      <dgm:spPr>
        <a:solidFill>
          <a:srgbClr val="607AE1"/>
        </a:solidFill>
      </dgm:spPr>
      <dgm:t>
        <a:bodyPr/>
        <a:lstStyle/>
        <a:p>
          <a:r>
            <a:rPr lang="zh-CN" b="1"/>
            <a:t>加粉号运营</a:t>
          </a:r>
          <a:endParaRPr lang="en-US"/>
        </a:p>
      </dgm:t>
    </dgm:pt>
    <dgm:pt modelId="{C135CD2C-9DDC-4692-A26B-DDE80C8DD7D6}" type="parTrans" cxnId="{D56F6B5D-BB24-400D-8FC8-35062D280C4D}">
      <dgm:prSet/>
      <dgm:spPr/>
      <dgm:t>
        <a:bodyPr/>
        <a:lstStyle/>
        <a:p>
          <a:endParaRPr lang="en-US"/>
        </a:p>
      </dgm:t>
    </dgm:pt>
    <dgm:pt modelId="{C889E318-5EA1-4B75-9F62-0BFD8D3CEF80}" type="sibTrans" cxnId="{D56F6B5D-BB24-400D-8FC8-35062D280C4D}">
      <dgm:prSet/>
      <dgm:spPr/>
      <dgm:t>
        <a:bodyPr/>
        <a:lstStyle/>
        <a:p>
          <a:endParaRPr lang="en-US"/>
        </a:p>
      </dgm:t>
    </dgm:pt>
    <dgm:pt modelId="{0482523F-C4FE-42E6-B3C4-B5F1A1DA00BF}">
      <dgm:prSet/>
      <dgm:spPr>
        <a:solidFill>
          <a:srgbClr val="6783E6"/>
        </a:solidFill>
      </dgm:spPr>
      <dgm:t>
        <a:bodyPr/>
        <a:lstStyle/>
        <a:p>
          <a:r>
            <a:rPr lang="zh-CN" b="1" dirty="0"/>
            <a:t>社群运营</a:t>
          </a:r>
          <a:endParaRPr lang="en-US" dirty="0"/>
        </a:p>
      </dgm:t>
    </dgm:pt>
    <dgm:pt modelId="{43817737-22E5-4FEC-A513-674F98C63887}" type="parTrans" cxnId="{CCC364C4-06F8-4CD7-9416-8D71F8239E6E}">
      <dgm:prSet/>
      <dgm:spPr/>
      <dgm:t>
        <a:bodyPr/>
        <a:lstStyle/>
        <a:p>
          <a:endParaRPr lang="en-US"/>
        </a:p>
      </dgm:t>
    </dgm:pt>
    <dgm:pt modelId="{DA08CB2E-A1AF-42B1-A22B-ED06E0A10277}" type="sibTrans" cxnId="{CCC364C4-06F8-4CD7-9416-8D71F8239E6E}">
      <dgm:prSet/>
      <dgm:spPr/>
      <dgm:t>
        <a:bodyPr/>
        <a:lstStyle/>
        <a:p>
          <a:endParaRPr lang="en-US"/>
        </a:p>
      </dgm:t>
    </dgm:pt>
    <dgm:pt modelId="{7EB1AC81-56DF-2844-BB87-B8926D48361F}" type="pres">
      <dgm:prSet presAssocID="{E5D98325-E1F5-41F1-99F6-AD9C2FDA17B6}" presName="linear" presStyleCnt="0">
        <dgm:presLayoutVars>
          <dgm:dir/>
          <dgm:animLvl val="lvl"/>
          <dgm:resizeHandles val="exact"/>
        </dgm:presLayoutVars>
      </dgm:prSet>
      <dgm:spPr/>
    </dgm:pt>
    <dgm:pt modelId="{F579F985-7BF8-E040-A22E-8EC4A9E1D806}" type="pres">
      <dgm:prSet presAssocID="{22353D5E-F254-446C-BAB3-F8F22BFCD147}" presName="parentLin" presStyleCnt="0"/>
      <dgm:spPr/>
    </dgm:pt>
    <dgm:pt modelId="{B6E67D8E-2285-A948-93C3-5FD0CA3F0143}" type="pres">
      <dgm:prSet presAssocID="{22353D5E-F254-446C-BAB3-F8F22BFCD147}" presName="parentLeftMargin" presStyleLbl="node1" presStyleIdx="0" presStyleCnt="2"/>
      <dgm:spPr/>
    </dgm:pt>
    <dgm:pt modelId="{40B1D634-533A-2445-9B3B-F9AB02FDEC5A}" type="pres">
      <dgm:prSet presAssocID="{22353D5E-F254-446C-BAB3-F8F22BFCD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25EF8-6FBC-8644-A3DF-8EEEC7047690}" type="pres">
      <dgm:prSet presAssocID="{22353D5E-F254-446C-BAB3-F8F22BFCD147}" presName="negativeSpace" presStyleCnt="0"/>
      <dgm:spPr/>
    </dgm:pt>
    <dgm:pt modelId="{5859B812-8BCF-3442-BF61-5130C12D2261}" type="pres">
      <dgm:prSet presAssocID="{22353D5E-F254-446C-BAB3-F8F22BFCD147}" presName="childText" presStyleLbl="conFgAcc1" presStyleIdx="0" presStyleCnt="2">
        <dgm:presLayoutVars>
          <dgm:bulletEnabled val="1"/>
        </dgm:presLayoutVars>
      </dgm:prSet>
      <dgm:spPr/>
    </dgm:pt>
    <dgm:pt modelId="{30C89D1C-28CA-EF4E-A1AD-727721FEB38E}" type="pres">
      <dgm:prSet presAssocID="{C889E318-5EA1-4B75-9F62-0BFD8D3CEF80}" presName="spaceBetweenRectangles" presStyleCnt="0"/>
      <dgm:spPr/>
    </dgm:pt>
    <dgm:pt modelId="{F2BDDDE3-356F-F44B-BF7C-33AE0ED03054}" type="pres">
      <dgm:prSet presAssocID="{0482523F-C4FE-42E6-B3C4-B5F1A1DA00BF}" presName="parentLin" presStyleCnt="0"/>
      <dgm:spPr/>
    </dgm:pt>
    <dgm:pt modelId="{37B3206F-57A9-DB4D-9841-3609F7BF7FBF}" type="pres">
      <dgm:prSet presAssocID="{0482523F-C4FE-42E6-B3C4-B5F1A1DA00BF}" presName="parentLeftMargin" presStyleLbl="node1" presStyleIdx="0" presStyleCnt="2"/>
      <dgm:spPr/>
    </dgm:pt>
    <dgm:pt modelId="{7150AF1A-2ECC-C344-A1B6-03BC588631CA}" type="pres">
      <dgm:prSet presAssocID="{0482523F-C4FE-42E6-B3C4-B5F1A1DA00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BE88AFB-5373-DC40-A8CF-07E42D4CEF91}" type="pres">
      <dgm:prSet presAssocID="{0482523F-C4FE-42E6-B3C4-B5F1A1DA00BF}" presName="negativeSpace" presStyleCnt="0"/>
      <dgm:spPr/>
    </dgm:pt>
    <dgm:pt modelId="{EEE85754-D58C-324F-94A4-3C167FED5CB4}" type="pres">
      <dgm:prSet presAssocID="{0482523F-C4FE-42E6-B3C4-B5F1A1DA00B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A801A15-2644-C44B-ACC4-DAF4C042AE83}" type="presOf" srcId="{E5D98325-E1F5-41F1-99F6-AD9C2FDA17B6}" destId="{7EB1AC81-56DF-2844-BB87-B8926D48361F}" srcOrd="0" destOrd="0" presId="urn:microsoft.com/office/officeart/2005/8/layout/list1"/>
    <dgm:cxn modelId="{9482E721-4B8B-6548-979E-E1E98ED5CEBA}" type="presOf" srcId="{0482523F-C4FE-42E6-B3C4-B5F1A1DA00BF}" destId="{37B3206F-57A9-DB4D-9841-3609F7BF7FBF}" srcOrd="0" destOrd="0" presId="urn:microsoft.com/office/officeart/2005/8/layout/list1"/>
    <dgm:cxn modelId="{D56F6B5D-BB24-400D-8FC8-35062D280C4D}" srcId="{E5D98325-E1F5-41F1-99F6-AD9C2FDA17B6}" destId="{22353D5E-F254-446C-BAB3-F8F22BFCD147}" srcOrd="0" destOrd="0" parTransId="{C135CD2C-9DDC-4692-A26B-DDE80C8DD7D6}" sibTransId="{C889E318-5EA1-4B75-9F62-0BFD8D3CEF80}"/>
    <dgm:cxn modelId="{E1B39466-CAA7-D841-86F2-3F64641B3C63}" type="presOf" srcId="{22353D5E-F254-446C-BAB3-F8F22BFCD147}" destId="{B6E67D8E-2285-A948-93C3-5FD0CA3F0143}" srcOrd="0" destOrd="0" presId="urn:microsoft.com/office/officeart/2005/8/layout/list1"/>
    <dgm:cxn modelId="{8DCF1FBB-4527-B640-9EA8-F1A04165018A}" type="presOf" srcId="{22353D5E-F254-446C-BAB3-F8F22BFCD147}" destId="{40B1D634-533A-2445-9B3B-F9AB02FDEC5A}" srcOrd="1" destOrd="0" presId="urn:microsoft.com/office/officeart/2005/8/layout/list1"/>
    <dgm:cxn modelId="{CCC364C4-06F8-4CD7-9416-8D71F8239E6E}" srcId="{E5D98325-E1F5-41F1-99F6-AD9C2FDA17B6}" destId="{0482523F-C4FE-42E6-B3C4-B5F1A1DA00BF}" srcOrd="1" destOrd="0" parTransId="{43817737-22E5-4FEC-A513-674F98C63887}" sibTransId="{DA08CB2E-A1AF-42B1-A22B-ED06E0A10277}"/>
    <dgm:cxn modelId="{7A9082D2-BF16-214F-913E-1A92BD0CC694}" type="presOf" srcId="{0482523F-C4FE-42E6-B3C4-B5F1A1DA00BF}" destId="{7150AF1A-2ECC-C344-A1B6-03BC588631CA}" srcOrd="1" destOrd="0" presId="urn:microsoft.com/office/officeart/2005/8/layout/list1"/>
    <dgm:cxn modelId="{9E539C9E-CEEF-1641-BABA-2243F1C4B995}" type="presParOf" srcId="{7EB1AC81-56DF-2844-BB87-B8926D48361F}" destId="{F579F985-7BF8-E040-A22E-8EC4A9E1D806}" srcOrd="0" destOrd="0" presId="urn:microsoft.com/office/officeart/2005/8/layout/list1"/>
    <dgm:cxn modelId="{58345A05-F7F7-5C4A-A60C-AF5BF33CE3F4}" type="presParOf" srcId="{F579F985-7BF8-E040-A22E-8EC4A9E1D806}" destId="{B6E67D8E-2285-A948-93C3-5FD0CA3F0143}" srcOrd="0" destOrd="0" presId="urn:microsoft.com/office/officeart/2005/8/layout/list1"/>
    <dgm:cxn modelId="{018A4715-86D7-8B4C-825F-3A396FA43060}" type="presParOf" srcId="{F579F985-7BF8-E040-A22E-8EC4A9E1D806}" destId="{40B1D634-533A-2445-9B3B-F9AB02FDEC5A}" srcOrd="1" destOrd="0" presId="urn:microsoft.com/office/officeart/2005/8/layout/list1"/>
    <dgm:cxn modelId="{31BA1A99-76EC-6E4F-A872-ED1E28D0742E}" type="presParOf" srcId="{7EB1AC81-56DF-2844-BB87-B8926D48361F}" destId="{67A25EF8-6FBC-8644-A3DF-8EEEC7047690}" srcOrd="1" destOrd="0" presId="urn:microsoft.com/office/officeart/2005/8/layout/list1"/>
    <dgm:cxn modelId="{ABC04090-641B-7146-BB23-0F0A23EFAA32}" type="presParOf" srcId="{7EB1AC81-56DF-2844-BB87-B8926D48361F}" destId="{5859B812-8BCF-3442-BF61-5130C12D2261}" srcOrd="2" destOrd="0" presId="urn:microsoft.com/office/officeart/2005/8/layout/list1"/>
    <dgm:cxn modelId="{E85CAB3A-0DD3-B645-BD05-1E21CB5E6684}" type="presParOf" srcId="{7EB1AC81-56DF-2844-BB87-B8926D48361F}" destId="{30C89D1C-28CA-EF4E-A1AD-727721FEB38E}" srcOrd="3" destOrd="0" presId="urn:microsoft.com/office/officeart/2005/8/layout/list1"/>
    <dgm:cxn modelId="{2FD7AE2A-604B-D543-88DD-394B56A0A2C5}" type="presParOf" srcId="{7EB1AC81-56DF-2844-BB87-B8926D48361F}" destId="{F2BDDDE3-356F-F44B-BF7C-33AE0ED03054}" srcOrd="4" destOrd="0" presId="urn:microsoft.com/office/officeart/2005/8/layout/list1"/>
    <dgm:cxn modelId="{B7C1BD4C-8F56-C941-8724-303012CE9458}" type="presParOf" srcId="{F2BDDDE3-356F-F44B-BF7C-33AE0ED03054}" destId="{37B3206F-57A9-DB4D-9841-3609F7BF7FBF}" srcOrd="0" destOrd="0" presId="urn:microsoft.com/office/officeart/2005/8/layout/list1"/>
    <dgm:cxn modelId="{5E1DD741-7054-024F-B493-916061CFF69C}" type="presParOf" srcId="{F2BDDDE3-356F-F44B-BF7C-33AE0ED03054}" destId="{7150AF1A-2ECC-C344-A1B6-03BC588631CA}" srcOrd="1" destOrd="0" presId="urn:microsoft.com/office/officeart/2005/8/layout/list1"/>
    <dgm:cxn modelId="{4E1FD559-4EC5-A84F-8732-082EA26E49D7}" type="presParOf" srcId="{7EB1AC81-56DF-2844-BB87-B8926D48361F}" destId="{1BE88AFB-5373-DC40-A8CF-07E42D4CEF91}" srcOrd="5" destOrd="0" presId="urn:microsoft.com/office/officeart/2005/8/layout/list1"/>
    <dgm:cxn modelId="{40E699E4-34AE-FE42-BE08-8C58DAC62B8B}" type="presParOf" srcId="{7EB1AC81-56DF-2844-BB87-B8926D48361F}" destId="{EEE85754-D58C-324F-94A4-3C167FED5C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9B812-8BCF-3442-BF61-5130C12D2261}">
      <dsp:nvSpPr>
        <dsp:cNvPr id="0" name=""/>
        <dsp:cNvSpPr/>
      </dsp:nvSpPr>
      <dsp:spPr>
        <a:xfrm>
          <a:off x="0" y="655359"/>
          <a:ext cx="884926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D634-533A-2445-9B3B-F9AB02FDEC5A}">
      <dsp:nvSpPr>
        <dsp:cNvPr id="0" name=""/>
        <dsp:cNvSpPr/>
      </dsp:nvSpPr>
      <dsp:spPr>
        <a:xfrm>
          <a:off x="442463" y="35439"/>
          <a:ext cx="6194482" cy="1239840"/>
        </a:xfrm>
        <a:prstGeom prst="roundRect">
          <a:avLst/>
        </a:prstGeom>
        <a:solidFill>
          <a:srgbClr val="607A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37" tIns="0" rIns="23413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b="1" kern="1200"/>
            <a:t>加粉号运营</a:t>
          </a:r>
          <a:endParaRPr lang="en-US" sz="4200" kern="1200"/>
        </a:p>
      </dsp:txBody>
      <dsp:txXfrm>
        <a:off x="502987" y="95963"/>
        <a:ext cx="6073434" cy="1118792"/>
      </dsp:txXfrm>
    </dsp:sp>
    <dsp:sp modelId="{EEE85754-D58C-324F-94A4-3C167FED5CB4}">
      <dsp:nvSpPr>
        <dsp:cNvPr id="0" name=""/>
        <dsp:cNvSpPr/>
      </dsp:nvSpPr>
      <dsp:spPr>
        <a:xfrm>
          <a:off x="0" y="2560479"/>
          <a:ext cx="884926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0AF1A-2ECC-C344-A1B6-03BC588631CA}">
      <dsp:nvSpPr>
        <dsp:cNvPr id="0" name=""/>
        <dsp:cNvSpPr/>
      </dsp:nvSpPr>
      <dsp:spPr>
        <a:xfrm>
          <a:off x="442463" y="1940559"/>
          <a:ext cx="6194482" cy="1239840"/>
        </a:xfrm>
        <a:prstGeom prst="roundRect">
          <a:avLst/>
        </a:prstGeom>
        <a:solidFill>
          <a:srgbClr val="678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37" tIns="0" rIns="23413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b="1" kern="1200" dirty="0"/>
            <a:t>社群运营</a:t>
          </a:r>
          <a:endParaRPr lang="en-US" sz="4200" kern="1200" dirty="0"/>
        </a:p>
      </dsp:txBody>
      <dsp:txXfrm>
        <a:off x="502987" y="2001083"/>
        <a:ext cx="6073434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24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84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5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6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89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54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4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3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4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7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7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sv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27723" y="1351280"/>
            <a:ext cx="485203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bg1"/>
                </a:solidFill>
              </a:rPr>
              <a:t>钱大妈私域案例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680" y="2432893"/>
            <a:ext cx="333819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运营四部 开阳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82980" y="383603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EDF958C-3F5F-7D42-8772-0B816389CEA3}"/>
              </a:ext>
            </a:extLst>
          </p:cNvPr>
          <p:cNvSpPr txBox="1"/>
          <p:nvPr/>
        </p:nvSpPr>
        <p:spPr>
          <a:xfrm>
            <a:off x="541500" y="270196"/>
            <a:ext cx="9177011" cy="9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门店路径</a:t>
            </a:r>
            <a:r>
              <a:rPr lang="en-US" altLang="zh-CN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下单</a:t>
            </a:r>
            <a:r>
              <a:rPr lang="en-US" altLang="zh-CN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CN" altLang="en-US"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复购</a:t>
            </a:r>
            <a:endParaRPr lang="en-US" altLang="zh-CN" sz="3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857228-E963-C444-8661-9AE06EE35DF6}"/>
              </a:ext>
            </a:extLst>
          </p:cNvPr>
          <p:cNvSpPr txBox="1"/>
          <p:nvPr/>
        </p:nvSpPr>
        <p:spPr>
          <a:xfrm>
            <a:off x="541502" y="1224005"/>
            <a:ext cx="5099277" cy="396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店内海报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锁客：充值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999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元送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135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元券包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优化点：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扫码支付时识别用户是否加粉，是否进群，没有的话提醒店员做引导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小程序下单时识别用户是否加粉，是否进群，没有的话弹出加粉引导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65BB40-CBFB-6F4D-AF6B-72F38A06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184" y="0"/>
            <a:ext cx="3514830" cy="5759450"/>
          </a:xfrm>
          <a:prstGeom prst="rect">
            <a:avLst/>
          </a:prstGeom>
        </p:spPr>
      </p:pic>
      <p:sp>
        <p:nvSpPr>
          <p:cNvPr id="6" name="框架 5">
            <a:extLst>
              <a:ext uri="{FF2B5EF4-FFF2-40B4-BE49-F238E27FC236}">
                <a16:creationId xmlns:a16="http://schemas.microsoft.com/office/drawing/2014/main" id="{CC1E0A70-F73B-FD48-9B4B-96092D7084BB}"/>
              </a:ext>
            </a:extLst>
          </p:cNvPr>
          <p:cNvSpPr/>
          <p:nvPr/>
        </p:nvSpPr>
        <p:spPr>
          <a:xfrm>
            <a:off x="8847117" y="3342439"/>
            <a:ext cx="1412896" cy="1182060"/>
          </a:xfrm>
          <a:prstGeom prst="frame">
            <a:avLst/>
          </a:prstGeom>
          <a:solidFill>
            <a:srgbClr val="607AE1"/>
          </a:solidFill>
          <a:ln>
            <a:solidFill>
              <a:srgbClr val="678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4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EDF958C-3F5F-7D42-8772-0B816389CEA3}"/>
              </a:ext>
            </a:extLst>
          </p:cNvPr>
          <p:cNvSpPr txBox="1"/>
          <p:nvPr/>
        </p:nvSpPr>
        <p:spPr>
          <a:xfrm>
            <a:off x="541500" y="270196"/>
            <a:ext cx="9177011" cy="9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门店路径</a:t>
            </a:r>
            <a:r>
              <a:rPr lang="en-US" altLang="zh-CN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下单</a:t>
            </a:r>
            <a:r>
              <a:rPr lang="en-US" altLang="zh-CN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复购</a:t>
            </a:r>
            <a:endParaRPr lang="en-US" altLang="zh-CN" sz="3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857228-E963-C444-8661-9AE06EE35DF6}"/>
              </a:ext>
            </a:extLst>
          </p:cNvPr>
          <p:cNvSpPr txBox="1"/>
          <p:nvPr/>
        </p:nvSpPr>
        <p:spPr>
          <a:xfrm>
            <a:off x="629392" y="1638795"/>
            <a:ext cx="5011387" cy="3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街坊群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特价菜群内提前通知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群内预定菜品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限时抢购活动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群内分享食谱推当日菜品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65BB40-CBFB-6F4D-AF6B-72F38A06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184" y="0"/>
            <a:ext cx="3514830" cy="5759450"/>
          </a:xfrm>
          <a:prstGeom prst="rect">
            <a:avLst/>
          </a:prstGeom>
        </p:spPr>
      </p:pic>
      <p:sp>
        <p:nvSpPr>
          <p:cNvPr id="6" name="框架 5">
            <a:extLst>
              <a:ext uri="{FF2B5EF4-FFF2-40B4-BE49-F238E27FC236}">
                <a16:creationId xmlns:a16="http://schemas.microsoft.com/office/drawing/2014/main" id="{CC1E0A70-F73B-FD48-9B4B-96092D7084BB}"/>
              </a:ext>
            </a:extLst>
          </p:cNvPr>
          <p:cNvSpPr/>
          <p:nvPr/>
        </p:nvSpPr>
        <p:spPr>
          <a:xfrm>
            <a:off x="8847117" y="3342439"/>
            <a:ext cx="1412896" cy="1182060"/>
          </a:xfrm>
          <a:prstGeom prst="frame">
            <a:avLst/>
          </a:prstGeom>
          <a:solidFill>
            <a:srgbClr val="607AE1"/>
          </a:solidFill>
          <a:ln>
            <a:solidFill>
              <a:srgbClr val="678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90" y="970280"/>
            <a:ext cx="3774891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656886D-722E-3540-8B75-01D9F846F364}"/>
              </a:ext>
            </a:extLst>
          </p:cNvPr>
          <p:cNvSpPr txBox="1"/>
          <p:nvPr/>
        </p:nvSpPr>
        <p:spPr>
          <a:xfrm>
            <a:off x="581034" y="1579880"/>
            <a:ext cx="9177011" cy="4072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街坊群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朋友圈转发开业活动发红包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首次到店发朋友圈领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元券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老带新到店，新客户获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元优惠券，老客户获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元红包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购物满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元，抽奖一次，中奖要发朋友圈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痛点分析：店铺在裂变的操作上执行力参差不齐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解决方式：部分执行力差的门店可以交由总部代运营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3DE327-B806-1745-B61F-DC1BD71F5047}"/>
              </a:ext>
            </a:extLst>
          </p:cNvPr>
          <p:cNvSpPr txBox="1"/>
          <p:nvPr/>
        </p:nvSpPr>
        <p:spPr>
          <a:xfrm>
            <a:off x="541500" y="270196"/>
            <a:ext cx="9177011" cy="9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门店路径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裂变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传播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44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169920" y="2356511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0180" y="1080770"/>
            <a:ext cx="2298700" cy="2668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品牌背景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门店触点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运营分析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73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57446" cy="575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F597A2-BE1B-D548-A8C9-3CFE71173BB3}"/>
              </a:ext>
            </a:extLst>
          </p:cNvPr>
          <p:cNvSpPr txBox="1"/>
          <p:nvPr/>
        </p:nvSpPr>
        <p:spPr>
          <a:xfrm>
            <a:off x="705375" y="467772"/>
            <a:ext cx="8849261" cy="95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运营分析</a:t>
            </a:r>
            <a:endParaRPr lang="en-US" altLang="zh-CN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zh-CN" sz="1600" dirty="0">
                  <a:solidFill>
                    <a:schemeClr val="accent2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90" y="970280"/>
            <a:ext cx="648859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文本框 118">
            <a:extLst>
              <a:ext uri="{FF2B5EF4-FFF2-40B4-BE49-F238E27FC236}">
                <a16:creationId xmlns:a16="http://schemas.microsoft.com/office/drawing/2014/main" id="{748AAF99-C9C2-B848-BC1B-86285E3F6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284138"/>
              </p:ext>
            </p:extLst>
          </p:nvPr>
        </p:nvGraphicFramePr>
        <p:xfrm>
          <a:off x="705375" y="1533186"/>
          <a:ext cx="8849261" cy="365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331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60012" cy="57594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949917" cy="575945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071417" cy="575945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4A3087-A01B-F349-BC52-E0685CD284BD}"/>
              </a:ext>
            </a:extLst>
          </p:cNvPr>
          <p:cNvSpPr txBox="1"/>
          <p:nvPr/>
        </p:nvSpPr>
        <p:spPr>
          <a:xfrm>
            <a:off x="643818" y="556293"/>
            <a:ext cx="2847759" cy="125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1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加粉号运营</a:t>
            </a:r>
            <a:endParaRPr lang="en-US" altLang="zh-CN" sz="41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DB001C-D5DB-074C-BDC0-F5D47FA92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1"/>
          <a:stretch/>
        </p:blipFill>
        <p:spPr>
          <a:xfrm>
            <a:off x="4627072" y="540394"/>
            <a:ext cx="2270382" cy="467866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8BC4FAC-1F54-E843-B357-0868B478EF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1"/>
          <a:stretch/>
        </p:blipFill>
        <p:spPr>
          <a:xfrm>
            <a:off x="7270896" y="540394"/>
            <a:ext cx="2270384" cy="467866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zh-CN" sz="16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90" y="970280"/>
            <a:ext cx="6488594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656886D-722E-3540-8B75-01D9F846F364}"/>
              </a:ext>
            </a:extLst>
          </p:cNvPr>
          <p:cNvSpPr txBox="1"/>
          <p:nvPr/>
        </p:nvSpPr>
        <p:spPr>
          <a:xfrm>
            <a:off x="643818" y="1306286"/>
            <a:ext cx="3132535" cy="384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企微加粉号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暂时只有自动欢迎语，无人接待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未收到点对点群发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朋友圈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每天更新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篇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主要是菜品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活动推荐和食谱推荐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痛点分析：企微加粉号目前缺少运营；朋友圈更新数量不足，触达次数未完全利用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解决方式：由中台去制作点对点群发的内容和朋友圈内容，店长只需一键发送或者由系统去完成自动群发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6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2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60012" cy="575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4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6414" y="0"/>
            <a:ext cx="6343598" cy="575945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4A3087-A01B-F349-BC52-E0685CD284BD}"/>
              </a:ext>
            </a:extLst>
          </p:cNvPr>
          <p:cNvSpPr txBox="1"/>
          <p:nvPr/>
        </p:nvSpPr>
        <p:spPr>
          <a:xfrm>
            <a:off x="4937631" y="511951"/>
            <a:ext cx="4468656" cy="1110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加粉号运营</a:t>
            </a:r>
            <a:endParaRPr lang="en-US" altLang="zh-CN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BC4FAC-1F54-E843-B357-0868B478E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1"/>
          <a:stretch/>
        </p:blipFill>
        <p:spPr>
          <a:xfrm>
            <a:off x="1008707" y="567348"/>
            <a:ext cx="2248338" cy="4633231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C656886D-722E-3540-8B75-01D9F846F364}"/>
              </a:ext>
            </a:extLst>
          </p:cNvPr>
          <p:cNvSpPr txBox="1"/>
          <p:nvPr/>
        </p:nvSpPr>
        <p:spPr>
          <a:xfrm>
            <a:off x="4937631" y="1414921"/>
            <a:ext cx="4820414" cy="37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zh-CN" altLang="en-US" sz="1400" b="1" dirty="0"/>
              <a:t>街坊群</a:t>
            </a:r>
            <a:endParaRPr lang="en-US" altLang="zh-CN" sz="1400" b="1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zh-CN" sz="1400" dirty="0"/>
              <a:t>7</a:t>
            </a:r>
            <a:r>
              <a:rPr lang="zh-CN" altLang="en-US" sz="1400" dirty="0"/>
              <a:t>点左右群发当天菜品价格清单、菜品小程序链接</a:t>
            </a:r>
            <a:endParaRPr lang="en-US" altLang="zh-CN" sz="1400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zh-CN" sz="1400" dirty="0"/>
              <a:t>19</a:t>
            </a:r>
            <a:r>
              <a:rPr lang="zh-CN" altLang="en-US" sz="1400" dirty="0"/>
              <a:t>点开始群内每半小时公布打折消息</a:t>
            </a:r>
            <a:endParaRPr lang="en-US" altLang="zh-CN" sz="1400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zh-CN" sz="1400" dirty="0"/>
              <a:t>22</a:t>
            </a:r>
            <a:r>
              <a:rPr lang="zh-CN" altLang="en-US" sz="1400" dirty="0"/>
              <a:t>点会发红包</a:t>
            </a:r>
            <a:endParaRPr lang="en-US" altLang="zh-CN" sz="1400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/>
              <a:t>打烊前把剩余菜品拍照发到社群，同时发布一个包场价可全部拿走</a:t>
            </a:r>
            <a:endParaRPr lang="en-US" altLang="zh-CN" sz="1400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/>
              <a:t>有社群风险管控</a:t>
            </a:r>
            <a:endParaRPr lang="en-US" altLang="zh-CN" sz="1400" dirty="0"/>
          </a:p>
          <a:p>
            <a:pPr marL="3429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400" dirty="0"/>
              <a:t>有舆情控制，店长或店员会在群里直接免费换菜品送货上门</a:t>
            </a:r>
            <a:endParaRPr lang="en-US" altLang="zh-CN" sz="1400" dirty="0"/>
          </a:p>
          <a:p>
            <a:pPr>
              <a:spcAft>
                <a:spcPts val="600"/>
              </a:spcAft>
            </a:pPr>
            <a:endParaRPr lang="en-US" altLang="zh-CN" sz="1400" b="1" dirty="0"/>
          </a:p>
          <a:p>
            <a:pPr>
              <a:spcAft>
                <a:spcPts val="600"/>
              </a:spcAft>
            </a:pPr>
            <a:r>
              <a:rPr lang="zh-CN" altLang="en-US" sz="1400" b="1" dirty="0"/>
              <a:t>痛点分析：不同店铺执行力不一样，相当一部分门店没有很好的进行社群管理并利用社群提升经营效益</a:t>
            </a:r>
            <a:endParaRPr lang="en-US" altLang="zh-CN" sz="1400" b="1" dirty="0"/>
          </a:p>
          <a:p>
            <a:pPr>
              <a:spcAft>
                <a:spcPts val="600"/>
              </a:spcAft>
            </a:pPr>
            <a:r>
              <a:rPr lang="zh-CN" altLang="en-US" sz="1400" b="1" dirty="0"/>
              <a:t>解决方式：由总部根据不同网点的菜品分配社群机器人帮助进行社群素材群发；引入「社区团购」插件，提升社群拼团转化率</a:t>
            </a:r>
            <a:endParaRPr lang="en-US" altLang="zh-CN" sz="14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zh-CN" sz="16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7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其它：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KOC&amp;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会员体系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52875" y="1324610"/>
            <a:ext cx="5949315" cy="3569970"/>
            <a:chOff x="6225" y="2086"/>
            <a:chExt cx="9369" cy="5622"/>
          </a:xfrm>
        </p:grpSpPr>
        <p:pic>
          <p:nvPicPr>
            <p:cNvPr id="4" name="图片 3" descr="图片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5" y="2086"/>
              <a:ext cx="9369" cy="5097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8430" y="7026"/>
              <a:ext cx="4968" cy="682"/>
              <a:chOff x="7986" y="7590"/>
              <a:chExt cx="4968" cy="6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12"/>
              <p:cNvSpPr/>
              <p:nvPr/>
            </p:nvSpPr>
            <p:spPr>
              <a:xfrm>
                <a:off x="7986" y="7590"/>
                <a:ext cx="4968" cy="683"/>
              </a:xfrm>
              <a:prstGeom prst="roundRect">
                <a:avLst/>
              </a:prstGeom>
              <a:solidFill>
                <a:srgbClr val="EBF1FF"/>
              </a:solidFill>
              <a:ln w="254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630" y="7650"/>
                <a:ext cx="3681" cy="5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中国私域行业领军企业</a:t>
                </a: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760730" y="1748790"/>
            <a:ext cx="3155950" cy="251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KOC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体系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分销体系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加入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KOC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管理工具并引入积分成长体系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把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KOC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发展成「分销员」，给予一定的佣金并自动结算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会员体系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会员特权：生日惊喜，会员折扣，会员日，预约留菜，积分抵现，充值赠礼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60730" y="886460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评分表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5601EE-9CC9-44A9-9895-10BB67828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10" y="2425992"/>
            <a:ext cx="1876450" cy="197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9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02055" y="2825115"/>
            <a:ext cx="265620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261745" y="365061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94535" y="1716405"/>
            <a:ext cx="1080000" cy="1080000"/>
            <a:chOff x="7401" y="6417"/>
            <a:chExt cx="1190" cy="1190"/>
          </a:xfrm>
        </p:grpSpPr>
        <p:sp>
          <p:nvSpPr>
            <p:cNvPr id="16" name="矩形 15"/>
            <p:cNvSpPr/>
            <p:nvPr/>
          </p:nvSpPr>
          <p:spPr>
            <a:xfrm>
              <a:off x="7401" y="6417"/>
              <a:ext cx="119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32" y="6446"/>
              <a:ext cx="1134" cy="1134"/>
              <a:chOff x="6602" y="7573"/>
              <a:chExt cx="1162" cy="1180"/>
            </a:xfrm>
          </p:grpSpPr>
          <p:pic>
            <p:nvPicPr>
              <p:cNvPr id="7" name="图片 6" descr="015d8b6baa35987936daeba60c0d12a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4" y="7591"/>
                <a:ext cx="1139" cy="114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" y="8016"/>
                <a:ext cx="300" cy="29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02" y="7573"/>
                <a:ext cx="1162" cy="1180"/>
              </a:xfrm>
              <a:prstGeom prst="rect">
                <a:avLst/>
              </a:prstGeom>
              <a:noFill/>
              <a:ln w="12700" cmpd="sng">
                <a:solidFill>
                  <a:srgbClr val="120C1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169920" y="1192736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0180" y="1080770"/>
            <a:ext cx="2298700" cy="2668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品牌背景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门店触点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运营分析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60012" cy="5759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51" y="-1167233"/>
            <a:ext cx="2036444" cy="3038949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323462" y="-285754"/>
            <a:ext cx="1373899" cy="137671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105795" y="-7726"/>
            <a:ext cx="3409138" cy="2144327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637645" y="1229963"/>
            <a:ext cx="995775" cy="9978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2769" y="4363945"/>
            <a:ext cx="2053269" cy="1991173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90140" y="4567703"/>
            <a:ext cx="779740" cy="78133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66967" y="612046"/>
            <a:ext cx="4526080" cy="453535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F94A9A-0282-4648-AD91-00D31533A246}"/>
              </a:ext>
            </a:extLst>
          </p:cNvPr>
          <p:cNvSpPr txBox="1"/>
          <p:nvPr/>
        </p:nvSpPr>
        <p:spPr>
          <a:xfrm>
            <a:off x="2696823" y="1976622"/>
            <a:ext cx="4866366" cy="1806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zh-CN" altLang="en-US" sz="3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不卖隔夜肉”</a:t>
            </a:r>
            <a:endParaRPr lang="en-US" altLang="zh-CN" sz="3000" b="1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zh-CN" altLang="en-US" sz="3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分时折扣”</a:t>
            </a:r>
            <a:endParaRPr lang="en-US" altLang="zh-CN" sz="30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78233" y="22105"/>
            <a:ext cx="5703548" cy="5715240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105768" y="4581154"/>
            <a:ext cx="1874294" cy="216174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180610" y="4402780"/>
            <a:ext cx="806210" cy="807862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  <a:spcAft>
                  <a:spcPts val="600"/>
                </a:spcAft>
              </a:pPr>
              <a:r>
                <a:rPr lang="zh-CN" altLang="zh-CN" sz="16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9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8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60012" cy="575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2619384" y="589370"/>
            <a:ext cx="2509282" cy="2514426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图片">
            <a:extLst>
              <a:ext uri="{FF2B5EF4-FFF2-40B4-BE49-F238E27FC236}">
                <a16:creationId xmlns:a16="http://schemas.microsoft.com/office/drawing/2014/main" id="{5E19F542-F613-364E-892C-539393E81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251"/>
          <a:stretch/>
        </p:blipFill>
        <p:spPr bwMode="auto">
          <a:xfrm>
            <a:off x="3578544" y="2164707"/>
            <a:ext cx="6280250" cy="3594743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4F94A9A-0282-4648-AD91-00D31533A246}"/>
              </a:ext>
            </a:extLst>
          </p:cNvPr>
          <p:cNvSpPr txBox="1"/>
          <p:nvPr/>
        </p:nvSpPr>
        <p:spPr>
          <a:xfrm>
            <a:off x="724344" y="633925"/>
            <a:ext cx="3847655" cy="2315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zh-CN" altLang="en-US" sz="5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不卖隔夜肉”</a:t>
            </a:r>
            <a:endParaRPr lang="en-US" altLang="zh-CN" sz="51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zh-CN" altLang="en-US" sz="5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分时折扣”</a:t>
            </a:r>
            <a:endParaRPr lang="en-US" altLang="zh-CN" sz="5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图片">
            <a:extLst>
              <a:ext uri="{FF2B5EF4-FFF2-40B4-BE49-F238E27FC236}">
                <a16:creationId xmlns:a16="http://schemas.microsoft.com/office/drawing/2014/main" id="{5534DC2B-D083-8742-9C1A-2D93BEB3A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6" b="6"/>
          <a:stretch/>
        </p:blipFill>
        <p:spPr bwMode="auto">
          <a:xfrm>
            <a:off x="7246133" y="10"/>
            <a:ext cx="3013879" cy="3165425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169920" y="1774626"/>
            <a:ext cx="3781425" cy="514350"/>
          </a:xfrm>
          <a:prstGeom prst="roundRect">
            <a:avLst/>
          </a:prstGeom>
          <a:solidFill>
            <a:srgbClr val="7092EC">
              <a:alpha val="4800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0180" y="1080770"/>
            <a:ext cx="2298700" cy="2668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品牌背景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门店触点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运营分析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60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89" y="970280"/>
            <a:ext cx="297878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钱大妈门店触点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656886D-722E-3540-8B75-01D9F846F364}"/>
              </a:ext>
            </a:extLst>
          </p:cNvPr>
          <p:cNvSpPr txBox="1"/>
          <p:nvPr/>
        </p:nvSpPr>
        <p:spPr>
          <a:xfrm>
            <a:off x="974091" y="1913920"/>
            <a:ext cx="2806602" cy="254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加粉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进群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下单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裂变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传播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BFBD28F-A54B-6440-A1A3-D47E93DE10CA}"/>
              </a:ext>
            </a:extLst>
          </p:cNvPr>
          <p:cNvGrpSpPr/>
          <p:nvPr/>
        </p:nvGrpSpPr>
        <p:grpSpPr>
          <a:xfrm>
            <a:off x="3952875" y="1324610"/>
            <a:ext cx="5949315" cy="3569970"/>
            <a:chOff x="6225" y="2086"/>
            <a:chExt cx="9369" cy="5622"/>
          </a:xfrm>
        </p:grpSpPr>
        <p:pic>
          <p:nvPicPr>
            <p:cNvPr id="52" name="图片 51" descr="图片5">
              <a:extLst>
                <a:ext uri="{FF2B5EF4-FFF2-40B4-BE49-F238E27FC236}">
                  <a16:creationId xmlns:a16="http://schemas.microsoft.com/office/drawing/2014/main" id="{2113BF31-CC77-7F44-846B-AF5A1231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5" y="2086"/>
              <a:ext cx="9369" cy="5097"/>
            </a:xfrm>
            <a:prstGeom prst="rect">
              <a:avLst/>
            </a:prstGeom>
          </p:spPr>
        </p:pic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9CDF1DC-A79A-7F41-B770-2C4F2B29E3D3}"/>
                </a:ext>
              </a:extLst>
            </p:cNvPr>
            <p:cNvGrpSpPr/>
            <p:nvPr/>
          </p:nvGrpSpPr>
          <p:grpSpPr>
            <a:xfrm>
              <a:off x="8430" y="7026"/>
              <a:ext cx="4968" cy="682"/>
              <a:chOff x="7986" y="7590"/>
              <a:chExt cx="4968" cy="6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>
                <a:extLst>
                  <a:ext uri="{FF2B5EF4-FFF2-40B4-BE49-F238E27FC236}">
                    <a16:creationId xmlns:a16="http://schemas.microsoft.com/office/drawing/2014/main" id="{314410DB-4A0E-104B-A47B-20F89FC99D99}"/>
                  </a:ext>
                </a:extLst>
              </p:cNvPr>
              <p:cNvSpPr/>
              <p:nvPr/>
            </p:nvSpPr>
            <p:spPr>
              <a:xfrm>
                <a:off x="7986" y="7590"/>
                <a:ext cx="4968" cy="683"/>
              </a:xfrm>
              <a:prstGeom prst="roundRect">
                <a:avLst/>
              </a:prstGeom>
              <a:solidFill>
                <a:srgbClr val="EBF1FF"/>
              </a:solidFill>
              <a:ln w="254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184297D-4CCD-D844-849E-D381DA08B98E}"/>
                  </a:ext>
                </a:extLst>
              </p:cNvPr>
              <p:cNvSpPr txBox="1"/>
              <p:nvPr/>
            </p:nvSpPr>
            <p:spPr>
              <a:xfrm>
                <a:off x="8630" y="7650"/>
                <a:ext cx="3681" cy="5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中国私域行业领军企业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9D2BA2B-AF05-7C43-ABAB-6C1EB4F13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93" r="1" b="30445"/>
          <a:stretch/>
        </p:blipFill>
        <p:spPr>
          <a:xfrm>
            <a:off x="5242111" y="10"/>
            <a:ext cx="5017901" cy="575944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8ACAB0-0D1E-4E42-B691-0BF5F34D237A}"/>
              </a:ext>
            </a:extLst>
          </p:cNvPr>
          <p:cNvSpPr txBox="1"/>
          <p:nvPr/>
        </p:nvSpPr>
        <p:spPr>
          <a:xfrm>
            <a:off x="705376" y="306637"/>
            <a:ext cx="4419174" cy="15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门店触点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加粉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18CD8F-7682-5148-9E61-34B88C52CF24}"/>
              </a:ext>
            </a:extLst>
          </p:cNvPr>
          <p:cNvSpPr txBox="1"/>
          <p:nvPr/>
        </p:nvSpPr>
        <p:spPr>
          <a:xfrm>
            <a:off x="705376" y="1539430"/>
            <a:ext cx="4171426" cy="380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开业横幅展架</a:t>
            </a:r>
            <a:endParaRPr lang="en-US" altLang="zh-CN" sz="15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加门店微信，自动拉进群，送面条或其他产品</a:t>
            </a:r>
            <a:endParaRPr lang="en-US" altLang="zh-CN" sz="15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zh-CN" sz="1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店内海报</a:t>
            </a:r>
            <a:r>
              <a:rPr lang="en-US" altLang="zh-CN" sz="1500" b="1" dirty="0">
                <a:solidFill>
                  <a:schemeClr val="bg1"/>
                </a:solidFill>
              </a:rPr>
              <a:t>1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扫码成为超级会员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zh-CN" sz="1500" dirty="0">
                <a:solidFill>
                  <a:schemeClr val="bg1"/>
                </a:solidFill>
              </a:rPr>
              <a:t>LBS</a:t>
            </a:r>
            <a:r>
              <a:rPr lang="zh-CN" altLang="en-US" sz="1500" dirty="0">
                <a:solidFill>
                  <a:schemeClr val="bg1"/>
                </a:solidFill>
              </a:rPr>
              <a:t>服务，自动推送附近的门店企微二维码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加企微自动欢迎语推小程序领券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痛点分析：实际上还有很多进店用户未加粉</a:t>
            </a:r>
            <a:endParaRPr lang="en-US" altLang="zh-CN" sz="1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解决方式：部分特价菜需要加粉领券下单时才是该秒杀价</a:t>
            </a:r>
            <a:endParaRPr lang="en-US" altLang="zh-CN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2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090" y="970280"/>
            <a:ext cx="2835275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门店路径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进群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C42E0D7-5EB5-6549-AB34-2B679C4F49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7" b="37898"/>
          <a:stretch/>
        </p:blipFill>
        <p:spPr>
          <a:xfrm>
            <a:off x="21" y="0"/>
            <a:ext cx="10259992" cy="311621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B73E18D-8333-5B40-BEE9-300DDC4A0A61}"/>
              </a:ext>
            </a:extLst>
          </p:cNvPr>
          <p:cNvSpPr txBox="1"/>
          <p:nvPr/>
        </p:nvSpPr>
        <p:spPr>
          <a:xfrm>
            <a:off x="3554634" y="3151699"/>
            <a:ext cx="6299248" cy="2059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店内海报</a:t>
            </a:r>
            <a:r>
              <a:rPr lang="en-US" altLang="zh-CN" sz="1500" b="1" dirty="0">
                <a:solidFill>
                  <a:schemeClr val="bg1"/>
                </a:solidFill>
              </a:rPr>
              <a:t>2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联系店员进街坊群预定菜品、抢特价菜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加的是门店个微群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痛点分析：实际上还有很多进店用户未进群</a:t>
            </a:r>
            <a:endParaRPr lang="en-US" altLang="zh-CN" sz="15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解决方式：部分特价菜需要进群领券下单时才是该秒杀价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778697-0A4F-3D44-81F9-CC20A2B82F9D}"/>
              </a:ext>
            </a:extLst>
          </p:cNvPr>
          <p:cNvSpPr txBox="1"/>
          <p:nvPr/>
        </p:nvSpPr>
        <p:spPr>
          <a:xfrm>
            <a:off x="404788" y="3151698"/>
            <a:ext cx="2904941" cy="2059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门店触点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zh-CN" alt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进群</a:t>
            </a:r>
          </a:p>
        </p:txBody>
      </p:sp>
    </p:spTree>
    <p:extLst>
      <p:ext uri="{BB962C8B-B14F-4D97-AF65-F5344CB8AC3E}">
        <p14:creationId xmlns:p14="http://schemas.microsoft.com/office/powerpoint/2010/main" val="119976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31EED9-D341-284E-809E-E9680131D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527" b="2"/>
          <a:stretch/>
        </p:blipFill>
        <p:spPr>
          <a:xfrm>
            <a:off x="4499535" y="1497373"/>
            <a:ext cx="5175643" cy="36631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DF958C-3F5F-7D42-8772-0B816389CEA3}"/>
              </a:ext>
            </a:extLst>
          </p:cNvPr>
          <p:cNvSpPr txBox="1"/>
          <p:nvPr/>
        </p:nvSpPr>
        <p:spPr>
          <a:xfrm>
            <a:off x="541500" y="270196"/>
            <a:ext cx="9177011" cy="9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门店路径</a:t>
            </a:r>
            <a:r>
              <a:rPr lang="en-US" altLang="zh-CN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——</a:t>
            </a: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下单</a:t>
            </a:r>
            <a:r>
              <a:rPr lang="en-US" altLang="zh-CN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zh-CN" alt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复购</a:t>
            </a:r>
            <a:endParaRPr lang="en-US" altLang="zh-CN" sz="3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857228-E963-C444-8661-9AE06EE35DF6}"/>
              </a:ext>
            </a:extLst>
          </p:cNvPr>
          <p:cNvSpPr txBox="1"/>
          <p:nvPr/>
        </p:nvSpPr>
        <p:spPr>
          <a:xfrm>
            <a:off x="541502" y="1497373"/>
            <a:ext cx="3373201" cy="369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店内海报</a:t>
            </a:r>
            <a:r>
              <a:rPr lang="en-US" altLang="zh-CN" sz="1500" b="1" dirty="0">
                <a:solidFill>
                  <a:schemeClr val="bg1"/>
                </a:solidFill>
              </a:rPr>
              <a:t>3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扫码进小程序下单，提前下单明天拿菜</a:t>
            </a:r>
            <a:endParaRPr lang="en-US" altLang="zh-CN" sz="1500" dirty="0">
              <a:solidFill>
                <a:schemeClr val="bg1"/>
              </a:solidFill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500" b="1" dirty="0">
                <a:solidFill>
                  <a:schemeClr val="bg1"/>
                </a:solidFill>
              </a:rPr>
              <a:t>小程序</a:t>
            </a:r>
            <a:endParaRPr lang="en-US" altLang="zh-CN" sz="1500" b="1" dirty="0">
              <a:solidFill>
                <a:schemeClr val="bg1"/>
              </a:solidFill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1500" dirty="0">
                <a:solidFill>
                  <a:schemeClr val="bg1"/>
                </a:solidFill>
              </a:rPr>
              <a:t>小程序有满减，秒杀，培养用户平时小程序下单到店自提的习惯</a:t>
            </a:r>
            <a:endParaRPr lang="en-US" altLang="zh-CN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47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839</Words>
  <Application>Microsoft Office PowerPoint</Application>
  <PresentationFormat>自定义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思源黑体 CN Regular</vt:lpstr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519</cp:revision>
  <dcterms:created xsi:type="dcterms:W3CDTF">2021-12-13T01:52:00Z</dcterms:created>
  <dcterms:modified xsi:type="dcterms:W3CDTF">2022-02-11T06:12:30Z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E02CA85A1D0E46EBB88AA576F9F26766</vt:lpwstr>
  </property>
</Properties>
</file>