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300" r:id="rId2"/>
    <p:sldId id="3871" r:id="rId3"/>
    <p:sldId id="3872" r:id="rId4"/>
    <p:sldId id="3876" r:id="rId5"/>
    <p:sldId id="3879" r:id="rId6"/>
    <p:sldId id="3873" r:id="rId7"/>
    <p:sldId id="3875" r:id="rId8"/>
    <p:sldId id="3878" r:id="rId9"/>
    <p:sldId id="3874" r:id="rId10"/>
    <p:sldId id="3870" r:id="rId11"/>
    <p:sldId id="3877" r:id="rId12"/>
    <p:sldId id="3880" r:id="rId13"/>
    <p:sldId id="3840" r:id="rId14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同学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95959"/>
    <a:srgbClr val="EBF1FF"/>
    <a:srgbClr val="4C58D2"/>
    <a:srgbClr val="4D5BD3"/>
    <a:srgbClr val="F8F9FE"/>
    <a:srgbClr val="78C165"/>
    <a:srgbClr val="FFB806"/>
    <a:srgbClr val="EE6461"/>
    <a:srgbClr val="A86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230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73810" y="1349375"/>
            <a:ext cx="5878195" cy="2452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关于需求洞察的复盘</a:t>
            </a: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九宫</a:t>
            </a:r>
          </a:p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2022/1/20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25" y="1236980"/>
            <a:ext cx="4535805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蓝河抽卡版刮奖逻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95" y="1115695"/>
            <a:ext cx="700405" cy="3507740"/>
          </a:xfrm>
          <a:prstGeom prst="rect">
            <a:avLst/>
          </a:prstGeom>
        </p:spPr>
      </p:pic>
      <p:pic>
        <p:nvPicPr>
          <p:cNvPr id="2" name="图片 1" descr="蓝河抽卡版直接利益点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305" y="1115060"/>
            <a:ext cx="701040" cy="3508375"/>
          </a:xfrm>
          <a:prstGeom prst="rect">
            <a:avLst/>
          </a:prstGeom>
        </p:spPr>
      </p:pic>
      <p:pic>
        <p:nvPicPr>
          <p:cNvPr id="6" name="图片 5" descr="蓝河包裹卡刮奖式背面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805" y="2084070"/>
            <a:ext cx="873125" cy="647700"/>
          </a:xfrm>
          <a:prstGeom prst="rect">
            <a:avLst/>
          </a:prstGeom>
        </p:spPr>
      </p:pic>
      <p:pic>
        <p:nvPicPr>
          <p:cNvPr id="7" name="图片 6" descr="蓝河包裹卡刮奖式正面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200" y="1346835"/>
            <a:ext cx="868045" cy="643890"/>
          </a:xfrm>
          <a:prstGeom prst="rect">
            <a:avLst/>
          </a:prstGeom>
        </p:spPr>
      </p:pic>
      <p:pic>
        <p:nvPicPr>
          <p:cNvPr id="14" name="图片 13" descr="蓝河包裹卡直接利益点背面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9850" y="3155315"/>
            <a:ext cx="891540" cy="661670"/>
          </a:xfrm>
          <a:prstGeom prst="rect">
            <a:avLst/>
          </a:prstGeom>
        </p:spPr>
      </p:pic>
      <p:pic>
        <p:nvPicPr>
          <p:cNvPr id="15" name="图片 14" descr="蓝河包裹卡直接利益点正面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9850" y="3938905"/>
            <a:ext cx="895985" cy="6648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58290" y="4653915"/>
            <a:ext cx="13817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7</a:t>
            </a:r>
            <a:r>
              <a:rPr lang="zh-CN" altLang="en-US" sz="1400"/>
              <a:t>字型抽奖</a:t>
            </a:r>
            <a:endParaRPr lang="en-US" altLang="zh-CN" sz="1400"/>
          </a:p>
        </p:txBody>
      </p:sp>
      <p:sp>
        <p:nvSpPr>
          <p:cNvPr id="19" name="文本框 18"/>
          <p:cNvSpPr txBox="1"/>
          <p:nvPr/>
        </p:nvSpPr>
        <p:spPr>
          <a:xfrm>
            <a:off x="675640" y="4653915"/>
            <a:ext cx="14947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7</a:t>
            </a:r>
            <a:r>
              <a:rPr lang="zh-CN" altLang="en-US" sz="1400"/>
              <a:t>字型包邮</a:t>
            </a:r>
            <a:endParaRPr lang="en-US" altLang="zh-CN" sz="1400"/>
          </a:p>
        </p:txBody>
      </p:sp>
      <p:sp>
        <p:nvSpPr>
          <p:cNvPr id="20" name="文本框 19"/>
          <p:cNvSpPr txBox="1"/>
          <p:nvPr/>
        </p:nvSpPr>
        <p:spPr>
          <a:xfrm>
            <a:off x="2507615" y="2790190"/>
            <a:ext cx="1998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卡片式抽奖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507615" y="4653915"/>
            <a:ext cx="1998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卡片式包邮送</a:t>
            </a:r>
          </a:p>
        </p:txBody>
      </p:sp>
      <p:graphicFrame>
        <p:nvGraphicFramePr>
          <p:cNvPr id="27" name="表格 26"/>
          <p:cNvGraphicFramePr/>
          <p:nvPr>
            <p:custDataLst>
              <p:tags r:id="rId1"/>
            </p:custDataLst>
          </p:nvPr>
        </p:nvGraphicFramePr>
        <p:xfrm>
          <a:off x="6857365" y="1195705"/>
          <a:ext cx="2303780" cy="19818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31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各样式加粉数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字型包邮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字形抽奖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卡片式包邮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1454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卡片式抽奖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817620" y="1262380"/>
            <a:ext cx="39192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派样印刷</a:t>
            </a:r>
            <a:r>
              <a:rPr lang="en-US" altLang="zh-CN"/>
              <a:t>3</a:t>
            </a:r>
            <a:r>
              <a:rPr lang="zh-CN" altLang="en-US"/>
              <a:t>万份（实发未知）</a:t>
            </a:r>
          </a:p>
          <a:p>
            <a:r>
              <a:rPr lang="zh-CN" altLang="en-US" sz="1200"/>
              <a:t>加粉</a:t>
            </a:r>
            <a:r>
              <a:rPr lang="en-US" altLang="zh-CN" sz="1200"/>
              <a:t>4428</a:t>
            </a:r>
          </a:p>
          <a:p>
            <a:r>
              <a:rPr lang="zh-CN" altLang="en-US" sz="1200"/>
              <a:t>预估加粉率</a:t>
            </a:r>
            <a:r>
              <a:rPr lang="en-US" altLang="zh-CN" sz="1200"/>
              <a:t>20-30%</a:t>
            </a:r>
          </a:p>
          <a:p>
            <a:endParaRPr lang="en-US" altLang="zh-CN" sz="1200"/>
          </a:p>
          <a:p>
            <a:r>
              <a:rPr lang="zh-CN" altLang="en-US" sz="1200"/>
              <a:t>有效预产期问卷</a:t>
            </a:r>
            <a:r>
              <a:rPr lang="en-US" altLang="zh-CN" sz="1200"/>
              <a:t>457</a:t>
            </a:r>
            <a:r>
              <a:rPr lang="zh-CN" altLang="en-US" sz="1200"/>
              <a:t>份</a:t>
            </a:r>
          </a:p>
          <a:p>
            <a:endParaRPr lang="zh-CN" altLang="en-US" sz="1200"/>
          </a:p>
          <a:p>
            <a:r>
              <a:rPr lang="en-US" altLang="zh-CN" sz="1200"/>
              <a:t>1-2</a:t>
            </a:r>
            <a:r>
              <a:rPr lang="zh-CN" altLang="en-US" sz="1200"/>
              <a:t>月重点跟进临近预产期用户</a:t>
            </a: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2"/>
          <a:srcRect b="71530"/>
          <a:stretch>
            <a:fillRect/>
          </a:stretch>
        </p:blipFill>
        <p:spPr>
          <a:xfrm>
            <a:off x="3817620" y="3470275"/>
            <a:ext cx="5343525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惊喜需求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私人订制的祝福、提醒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惊喜需求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私人订制的祝福、提醒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感受到私人订制的在意</a:t>
            </a:r>
          </a:p>
        </p:txBody>
      </p:sp>
      <p:pic>
        <p:nvPicPr>
          <p:cNvPr id="2" name="图片 1" descr="PPT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585" y="1675130"/>
            <a:ext cx="3420745" cy="2666365"/>
          </a:xfrm>
          <a:prstGeom prst="rect">
            <a:avLst/>
          </a:prstGeom>
        </p:spPr>
      </p:pic>
      <p:pic>
        <p:nvPicPr>
          <p:cNvPr id="13" name="图片 12" descr="PPT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885" y="1675130"/>
            <a:ext cx="3463925" cy="26663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13810" y="4512310"/>
            <a:ext cx="32829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下单后发货及物流主动提醒、反馈征求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评分表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AB943A-4DEA-42CB-AD5E-D06972553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70" y="1869071"/>
            <a:ext cx="2634995" cy="24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5360" y="494665"/>
            <a:ext cx="1459865" cy="431800"/>
            <a:chOff x="1226" y="779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226" y="779"/>
              <a:ext cx="680" cy="6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7" y="850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911" y="827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02055" y="2825115"/>
            <a:ext cx="265620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1261745" y="3650615"/>
            <a:ext cx="2458720" cy="663575"/>
            <a:chOff x="1594" y="6497"/>
            <a:chExt cx="3872" cy="1045"/>
          </a:xfrm>
        </p:grpSpPr>
        <p:grpSp>
          <p:nvGrpSpPr>
            <p:cNvPr id="42" name="组合 41"/>
            <p:cNvGrpSpPr/>
            <p:nvPr/>
          </p:nvGrpSpPr>
          <p:grpSpPr>
            <a:xfrm>
              <a:off x="1594" y="7166"/>
              <a:ext cx="3873" cy="376"/>
              <a:chOff x="1594" y="7166"/>
              <a:chExt cx="3873" cy="376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59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团队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64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运营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04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成绩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759" y="7166"/>
                <a:ext cx="709" cy="3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zh-CN" sz="9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案例</a:t>
                </a: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3705" y="6497"/>
              <a:ext cx="682" cy="680"/>
              <a:chOff x="3705" y="6497"/>
              <a:chExt cx="682" cy="680"/>
            </a:xfrm>
          </p:grpSpPr>
          <p:sp>
            <p:nvSpPr>
              <p:cNvPr id="14" name="圆角矩形 13"/>
              <p:cNvSpPr>
                <a:spLocks noChangeAspect="1"/>
              </p:cNvSpPr>
              <p:nvPr/>
            </p:nvSpPr>
            <p:spPr>
              <a:xfrm>
                <a:off x="3705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FFB80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3" name="图片 32" descr="45304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2" y="6530"/>
                <a:ext cx="567" cy="567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1594" y="6497"/>
              <a:ext cx="682" cy="680"/>
              <a:chOff x="1594" y="6497"/>
              <a:chExt cx="682" cy="680"/>
            </a:xfrm>
          </p:grpSpPr>
          <p:sp>
            <p:nvSpPr>
              <p:cNvPr id="9" name="圆角矩形 8"/>
              <p:cNvSpPr>
                <a:spLocks noChangeAspect="1"/>
              </p:cNvSpPr>
              <p:nvPr/>
            </p:nvSpPr>
            <p:spPr>
              <a:xfrm>
                <a:off x="1594" y="6497"/>
                <a:ext cx="683" cy="680"/>
              </a:xfrm>
              <a:prstGeom prst="roundRect">
                <a:avLst>
                  <a:gd name="adj" fmla="val 29982"/>
                </a:avLst>
              </a:prstGeom>
              <a:solidFill>
                <a:srgbClr val="78C16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6" name="图片 125" descr="32313533373738383b32313533373731383bcdc5b6d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" y="6610"/>
                <a:ext cx="495" cy="45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2650" y="6497"/>
              <a:ext cx="682" cy="680"/>
              <a:chOff x="2650" y="6497"/>
              <a:chExt cx="682" cy="680"/>
            </a:xfrm>
          </p:grpSpPr>
          <p:sp>
            <p:nvSpPr>
              <p:cNvPr id="13" name="圆角矩形 12"/>
              <p:cNvSpPr>
                <a:spLocks noChangeAspect="1"/>
              </p:cNvSpPr>
              <p:nvPr/>
            </p:nvSpPr>
            <p:spPr>
              <a:xfrm>
                <a:off x="265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EE646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27" descr="368105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6" y="6610"/>
                <a:ext cx="451" cy="397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4760" y="6497"/>
              <a:ext cx="682" cy="680"/>
              <a:chOff x="4760" y="6497"/>
              <a:chExt cx="682" cy="680"/>
            </a:xfrm>
          </p:grpSpPr>
          <p:sp>
            <p:nvSpPr>
              <p:cNvPr id="15" name="圆角矩形 14"/>
              <p:cNvSpPr>
                <a:spLocks noChangeAspect="1"/>
              </p:cNvSpPr>
              <p:nvPr/>
            </p:nvSpPr>
            <p:spPr>
              <a:xfrm>
                <a:off x="4760" y="6497"/>
                <a:ext cx="682" cy="680"/>
              </a:xfrm>
              <a:prstGeom prst="roundRect">
                <a:avLst>
                  <a:gd name="adj" fmla="val 29982"/>
                </a:avLst>
              </a:prstGeom>
              <a:solidFill>
                <a:srgbClr val="A868F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34" descr="343435383038393b343532323232333bc6f3d2b5cec4bba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5" y="6618"/>
                <a:ext cx="400" cy="454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微信图片_202112251658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4285" y="1047750"/>
            <a:ext cx="4852035" cy="38919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94535" y="1716405"/>
            <a:ext cx="1080000" cy="1080000"/>
            <a:chOff x="7401" y="6417"/>
            <a:chExt cx="1190" cy="1190"/>
          </a:xfrm>
        </p:grpSpPr>
        <p:sp>
          <p:nvSpPr>
            <p:cNvPr id="16" name="矩形 15"/>
            <p:cNvSpPr/>
            <p:nvPr/>
          </p:nvSpPr>
          <p:spPr>
            <a:xfrm>
              <a:off x="7401" y="6417"/>
              <a:ext cx="1191" cy="1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32" y="6446"/>
              <a:ext cx="1134" cy="1134"/>
              <a:chOff x="6602" y="7573"/>
              <a:chExt cx="1162" cy="1180"/>
            </a:xfrm>
          </p:grpSpPr>
          <p:pic>
            <p:nvPicPr>
              <p:cNvPr id="7" name="图片 6" descr="015d8b6baa35987936daeba60c0d12a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14" y="7591"/>
                <a:ext cx="1139" cy="1144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33" y="8016"/>
                <a:ext cx="300" cy="295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6602" y="7573"/>
                <a:ext cx="1162" cy="1180"/>
              </a:xfrm>
              <a:prstGeom prst="rect">
                <a:avLst/>
              </a:prstGeom>
              <a:noFill/>
              <a:ln w="12700" cmpd="sng">
                <a:solidFill>
                  <a:srgbClr val="120C16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21119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需求分类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根据用户对于是否可实现的可能的潜意识心里预期来分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17040" y="2032635"/>
            <a:ext cx="5895340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基础需求</a:t>
            </a:r>
            <a:r>
              <a:rPr lang="en-US" altLang="zh-CN"/>
              <a:t>——</a:t>
            </a:r>
            <a:r>
              <a:rPr lang="zh-CN" altLang="en-US"/>
              <a:t>得到没有太大愉悦，得不到会超级不爽</a:t>
            </a:r>
            <a:endParaRPr lang="en-US" altLang="zh-CN"/>
          </a:p>
          <a:p>
            <a:r>
              <a:rPr lang="en-US" altLang="zh-CN" sz="1000"/>
              <a:t>C</a:t>
            </a:r>
            <a:r>
              <a:rPr lang="zh-CN" altLang="en-US" sz="1000"/>
              <a:t>端：回复快、发货快、退款方便</a:t>
            </a:r>
          </a:p>
          <a:p>
            <a:r>
              <a:rPr lang="en-US" altLang="zh-CN" sz="1000"/>
              <a:t>B</a:t>
            </a:r>
            <a:r>
              <a:rPr lang="zh-CN" altLang="en-US" sz="1000"/>
              <a:t>端：错别字、盈亏平衡、听我的、调性</a:t>
            </a:r>
          </a:p>
          <a:p>
            <a:endParaRPr lang="zh-CN" altLang="en-US"/>
          </a:p>
          <a:p>
            <a:r>
              <a:rPr lang="zh-CN" altLang="en-US"/>
              <a:t>惊喜需求</a:t>
            </a:r>
            <a:r>
              <a:rPr lang="en-US" altLang="zh-CN"/>
              <a:t>——</a:t>
            </a:r>
            <a:r>
              <a:rPr lang="zh-CN" altLang="en-US"/>
              <a:t>得不到不会太失望，得到了会非常开心</a:t>
            </a:r>
            <a:endParaRPr lang="en-US" altLang="zh-CN"/>
          </a:p>
          <a:p>
            <a:r>
              <a:rPr lang="en-US" altLang="zh-CN" sz="1000"/>
              <a:t>C</a:t>
            </a:r>
            <a:r>
              <a:rPr lang="zh-CN" altLang="en-US" sz="1000"/>
              <a:t>端：真诚、友谊、关心、专业</a:t>
            </a:r>
          </a:p>
          <a:p>
            <a:r>
              <a:rPr lang="en-US" altLang="zh-CN" sz="1000"/>
              <a:t>B</a:t>
            </a:r>
            <a:r>
              <a:rPr lang="zh-CN" altLang="en-US" sz="1000"/>
              <a:t>端：低成本的创造性解决方案及结果</a:t>
            </a:r>
          </a:p>
          <a:p>
            <a:endParaRPr lang="zh-CN" altLang="en-US" sz="12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预防针策略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提前降低预期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将基础需求变为惊喜需求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62635" y="1416050"/>
            <a:ext cx="34842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注意：有时成交后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415" y="1006475"/>
            <a:ext cx="1727835" cy="3746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58405" y="4966970"/>
            <a:ext cx="14598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活动数量限制预告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920" y="1084580"/>
            <a:ext cx="1789430" cy="38823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10125" y="4951730"/>
            <a:ext cx="14598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服务在线时间预告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15" y="2173605"/>
            <a:ext cx="2819400" cy="20910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31975" y="4951730"/>
            <a:ext cx="14598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孕产证明预告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305" y="1415415"/>
            <a:ext cx="4363085" cy="3476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预防针策略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提前降低预期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将基础需求变为惊喜需求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47870" y="4954270"/>
            <a:ext cx="30486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/>
              <a:t>成交后发货延迟提醒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预防针策略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提前降低预期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将基础需求变为惊喜需求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845" y="956945"/>
            <a:ext cx="1763395" cy="38271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150" y="975360"/>
            <a:ext cx="1756410" cy="38087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860" y="1416050"/>
            <a:ext cx="3135630" cy="31356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70960" y="4883150"/>
            <a:ext cx="54127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二等奖为券</a:t>
            </a:r>
            <a:r>
              <a:rPr lang="en-US" altLang="zh-CN" sz="1000"/>
              <a:t>——</a:t>
            </a:r>
            <a:r>
              <a:rPr lang="zh-CN" altLang="en-US" sz="1000"/>
              <a:t>预防老客多次拿到包裹卡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396113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系统支持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91210" y="1084580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提高销售的服务半径、减少人工遗漏概率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935" y="2388235"/>
            <a:ext cx="2060575" cy="2393950"/>
          </a:xfrm>
          <a:prstGeom prst="rect">
            <a:avLst/>
          </a:prstGeom>
        </p:spPr>
      </p:pic>
      <p:pic>
        <p:nvPicPr>
          <p:cNvPr id="47" name="图片 47" descr="eb6367acd6051f53c283bb3b121a7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10" y="2388235"/>
            <a:ext cx="2270125" cy="23818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095" y="2408555"/>
            <a:ext cx="4792345" cy="23615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25220" y="4938395"/>
            <a:ext cx="3904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锁客：一客服务、销售分离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73215" y="4938395"/>
            <a:ext cx="15544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/>
              <a:t>未回复消息统计功能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 l="1085" b="3137"/>
          <a:stretch>
            <a:fillRect/>
          </a:stretch>
        </p:blipFill>
        <p:spPr>
          <a:xfrm>
            <a:off x="1974850" y="1620520"/>
            <a:ext cx="6600190" cy="490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953125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尊重、倾诉、友谊、同类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幸福感来源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贡献感、与世界的链接、共同感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投稿问题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70" y="1407795"/>
            <a:ext cx="1706245" cy="35121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图片 1" descr="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690" y="1416050"/>
            <a:ext cx="1842135" cy="34963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4480560" y="1807845"/>
            <a:ext cx="4641215" cy="228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773555" y="4980305"/>
            <a:ext cx="16452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/>
              <a:t>社群分享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56020" y="4636770"/>
            <a:ext cx="16452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IP</a:t>
            </a:r>
            <a:r>
              <a:rPr lang="zh-CN" altLang="en-US" sz="1200"/>
              <a:t>真实生活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温度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感受到品牌的在意</a:t>
            </a: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172085" y="1760538"/>
            <a:ext cx="9915525" cy="2828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98180" y="471170"/>
            <a:ext cx="1459865" cy="431800"/>
            <a:chOff x="13068" y="742"/>
            <a:chExt cx="2299" cy="680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3068" y="742"/>
              <a:ext cx="680" cy="680"/>
            </a:xfrm>
            <a:prstGeom prst="ellipse">
              <a:avLst/>
            </a:prstGeom>
            <a:solidFill>
              <a:srgbClr val="FE5701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31393938393834313b31393939353234363bbbf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" y="813"/>
              <a:ext cx="538" cy="53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3753" y="790"/>
              <a:ext cx="1614" cy="5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点燃私域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35330" y="567055"/>
            <a:ext cx="552513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惊喜需求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私人订制的祝福、提醒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5330" y="1085215"/>
            <a:ext cx="4946015" cy="33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感受到私人订制的在意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" y="1415415"/>
            <a:ext cx="1431925" cy="3105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670" y="1390015"/>
            <a:ext cx="1447165" cy="3137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73170" y="4754880"/>
            <a:ext cx="29762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完美日记生日祝福及生日礼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640" y="1381125"/>
            <a:ext cx="1450975" cy="3145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420" y="1415415"/>
            <a:ext cx="1435100" cy="31127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3390" y="1381125"/>
            <a:ext cx="1430020" cy="31019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463280" y="1450340"/>
            <a:ext cx="1419225" cy="30778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1ed4776-839c-4e45-bd8a-822b79ecf82f}"/>
  <p:tag name="TABLE_ENDDRAG_ORIGIN_RECT" val="181*154"/>
  <p:tag name="TABLE_ENDDRAG_RECT" val="545*89*181*15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自定义</PresentationFormat>
  <Paragraphs>81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思源黑体 CN Regular</vt:lpstr>
      <vt:lpstr>微软雅黑</vt:lpstr>
      <vt:lpstr>Arial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523</cp:revision>
  <dcterms:created xsi:type="dcterms:W3CDTF">2021-12-13T01:52:00Z</dcterms:created>
  <dcterms:modified xsi:type="dcterms:W3CDTF">2022-01-21T06:35:54Z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E02CA85A1D0E46EBB88AA576F9F26766</vt:lpwstr>
  </property>
</Properties>
</file>