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79" r:id="rId9"/>
    <p:sldId id="2680" r:id="rId10"/>
    <p:sldId id="2681" r:id="rId11"/>
    <p:sldId id="2683" r:id="rId12"/>
    <p:sldId id="2685" r:id="rId13"/>
    <p:sldId id="2647" r:id="rId14"/>
    <p:sldId id="2649" r:id="rId15"/>
    <p:sldId id="2634" r:id="rId16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A5A5A5"/>
    <a:srgbClr val="E93252"/>
    <a:srgbClr val="6DF5ED"/>
    <a:srgbClr val="FEA900"/>
    <a:srgbClr val="FFFFFF"/>
    <a:srgbClr val="ED7D31"/>
    <a:srgbClr val="FFC000"/>
    <a:srgbClr val="F8F8F8"/>
    <a:srgbClr val="120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52456" y="1567122"/>
            <a:ext cx="38404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用户分析流程复盘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姓名：张泳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花名：彩虹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Rectangle 9"/>
          <p:cNvSpPr/>
          <p:nvPr/>
        </p:nvSpPr>
        <p:spPr>
          <a:xfrm>
            <a:off x="1217930" y="4252595"/>
            <a:ext cx="2406015" cy="10109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13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做好用户分析规划</a:t>
            </a:r>
            <a:endParaRPr lang="zh-CN" altLang="en-US" sz="13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以目的为中心去进行细节及落地工作开展，围绕目的执行，做好规划，预留充足时间；</a:t>
            </a:r>
            <a:endParaRPr lang="zh-CN" altLang="en-US" sz="1100" dirty="0" smtClean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991360" y="1333500"/>
            <a:ext cx="6087745" cy="3249295"/>
            <a:chOff x="3211513" y="2211388"/>
            <a:chExt cx="6183313" cy="3302000"/>
          </a:xfrm>
        </p:grpSpPr>
        <p:sp>
          <p:nvSpPr>
            <p:cNvPr id="8" name="Freeform 8"/>
            <p:cNvSpPr/>
            <p:nvPr/>
          </p:nvSpPr>
          <p:spPr bwMode="auto">
            <a:xfrm>
              <a:off x="4937125" y="3259138"/>
              <a:ext cx="1504950" cy="1503363"/>
            </a:xfrm>
            <a:custGeom>
              <a:avLst/>
              <a:gdLst>
                <a:gd name="T0" fmla="*/ 279 w 401"/>
                <a:gd name="T1" fmla="*/ 53 h 401"/>
                <a:gd name="T2" fmla="*/ 269 w 401"/>
                <a:gd name="T3" fmla="*/ 68 h 401"/>
                <a:gd name="T4" fmla="*/ 200 w 401"/>
                <a:gd name="T5" fmla="*/ 0 h 401"/>
                <a:gd name="T6" fmla="*/ 126 w 401"/>
                <a:gd name="T7" fmla="*/ 74 h 401"/>
                <a:gd name="T8" fmla="*/ 152 w 401"/>
                <a:gd name="T9" fmla="*/ 87 h 401"/>
                <a:gd name="T10" fmla="*/ 152 w 401"/>
                <a:gd name="T11" fmla="*/ 155 h 401"/>
                <a:gd name="T12" fmla="*/ 84 w 401"/>
                <a:gd name="T13" fmla="*/ 155 h 401"/>
                <a:gd name="T14" fmla="*/ 71 w 401"/>
                <a:gd name="T15" fmla="*/ 129 h 401"/>
                <a:gd name="T16" fmla="*/ 0 w 401"/>
                <a:gd name="T17" fmla="*/ 200 h 401"/>
                <a:gd name="T18" fmla="*/ 69 w 401"/>
                <a:gd name="T19" fmla="*/ 269 h 401"/>
                <a:gd name="T20" fmla="*/ 54 w 401"/>
                <a:gd name="T21" fmla="*/ 279 h 401"/>
                <a:gd name="T22" fmla="*/ 54 w 401"/>
                <a:gd name="T23" fmla="*/ 347 h 401"/>
                <a:gd name="T24" fmla="*/ 122 w 401"/>
                <a:gd name="T25" fmla="*/ 347 h 401"/>
                <a:gd name="T26" fmla="*/ 132 w 401"/>
                <a:gd name="T27" fmla="*/ 332 h 401"/>
                <a:gd name="T28" fmla="*/ 200 w 401"/>
                <a:gd name="T29" fmla="*/ 401 h 401"/>
                <a:gd name="T30" fmla="*/ 269 w 401"/>
                <a:gd name="T31" fmla="*/ 332 h 401"/>
                <a:gd name="T32" fmla="*/ 249 w 401"/>
                <a:gd name="T33" fmla="*/ 320 h 401"/>
                <a:gd name="T34" fmla="*/ 249 w 401"/>
                <a:gd name="T35" fmla="*/ 252 h 401"/>
                <a:gd name="T36" fmla="*/ 317 w 401"/>
                <a:gd name="T37" fmla="*/ 252 h 401"/>
                <a:gd name="T38" fmla="*/ 329 w 401"/>
                <a:gd name="T39" fmla="*/ 272 h 401"/>
                <a:gd name="T40" fmla="*/ 401 w 401"/>
                <a:gd name="T41" fmla="*/ 200 h 401"/>
                <a:gd name="T42" fmla="*/ 332 w 401"/>
                <a:gd name="T43" fmla="*/ 132 h 401"/>
                <a:gd name="T44" fmla="*/ 347 w 401"/>
                <a:gd name="T45" fmla="*/ 121 h 401"/>
                <a:gd name="T46" fmla="*/ 347 w 401"/>
                <a:gd name="T47" fmla="*/ 53 h 401"/>
                <a:gd name="T48" fmla="*/ 279 w 401"/>
                <a:gd name="T49" fmla="*/ 5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401">
                  <a:moveTo>
                    <a:pt x="279" y="53"/>
                  </a:moveTo>
                  <a:cubicBezTo>
                    <a:pt x="275" y="58"/>
                    <a:pt x="271" y="63"/>
                    <a:pt x="269" y="68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36" y="76"/>
                    <a:pt x="145" y="80"/>
                    <a:pt x="152" y="87"/>
                  </a:cubicBezTo>
                  <a:cubicBezTo>
                    <a:pt x="171" y="106"/>
                    <a:pt x="171" y="137"/>
                    <a:pt x="152" y="155"/>
                  </a:cubicBezTo>
                  <a:cubicBezTo>
                    <a:pt x="133" y="174"/>
                    <a:pt x="103" y="174"/>
                    <a:pt x="84" y="155"/>
                  </a:cubicBezTo>
                  <a:cubicBezTo>
                    <a:pt x="77" y="148"/>
                    <a:pt x="72" y="139"/>
                    <a:pt x="71" y="129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1"/>
                    <a:pt x="58" y="274"/>
                    <a:pt x="54" y="279"/>
                  </a:cubicBezTo>
                  <a:cubicBezTo>
                    <a:pt x="35" y="298"/>
                    <a:pt x="35" y="328"/>
                    <a:pt x="54" y="347"/>
                  </a:cubicBezTo>
                  <a:cubicBezTo>
                    <a:pt x="72" y="366"/>
                    <a:pt x="103" y="366"/>
                    <a:pt x="122" y="347"/>
                  </a:cubicBezTo>
                  <a:cubicBezTo>
                    <a:pt x="126" y="342"/>
                    <a:pt x="129" y="337"/>
                    <a:pt x="132" y="332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61" y="330"/>
                    <a:pt x="254" y="326"/>
                    <a:pt x="249" y="320"/>
                  </a:cubicBezTo>
                  <a:cubicBezTo>
                    <a:pt x="230" y="301"/>
                    <a:pt x="230" y="271"/>
                    <a:pt x="249" y="252"/>
                  </a:cubicBezTo>
                  <a:cubicBezTo>
                    <a:pt x="267" y="233"/>
                    <a:pt x="298" y="233"/>
                    <a:pt x="317" y="252"/>
                  </a:cubicBezTo>
                  <a:cubicBezTo>
                    <a:pt x="322" y="258"/>
                    <a:pt x="327" y="265"/>
                    <a:pt x="329" y="272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29"/>
                    <a:pt x="343" y="126"/>
                    <a:pt x="347" y="121"/>
                  </a:cubicBezTo>
                  <a:cubicBezTo>
                    <a:pt x="366" y="103"/>
                    <a:pt x="366" y="72"/>
                    <a:pt x="347" y="53"/>
                  </a:cubicBezTo>
                  <a:cubicBezTo>
                    <a:pt x="328" y="35"/>
                    <a:pt x="298" y="35"/>
                    <a:pt x="279" y="53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5668963" y="4008438"/>
              <a:ext cx="1504950" cy="1504950"/>
            </a:xfrm>
            <a:custGeom>
              <a:avLst/>
              <a:gdLst>
                <a:gd name="T0" fmla="*/ 347 w 401"/>
                <a:gd name="T1" fmla="*/ 279 h 401"/>
                <a:gd name="T2" fmla="*/ 332 w 401"/>
                <a:gd name="T3" fmla="*/ 269 h 401"/>
                <a:gd name="T4" fmla="*/ 401 w 401"/>
                <a:gd name="T5" fmla="*/ 201 h 401"/>
                <a:gd name="T6" fmla="*/ 326 w 401"/>
                <a:gd name="T7" fmla="*/ 126 h 401"/>
                <a:gd name="T8" fmla="*/ 313 w 401"/>
                <a:gd name="T9" fmla="*/ 152 h 401"/>
                <a:gd name="T10" fmla="*/ 245 w 401"/>
                <a:gd name="T11" fmla="*/ 152 h 401"/>
                <a:gd name="T12" fmla="*/ 245 w 401"/>
                <a:gd name="T13" fmla="*/ 84 h 401"/>
                <a:gd name="T14" fmla="*/ 271 w 401"/>
                <a:gd name="T15" fmla="*/ 71 h 401"/>
                <a:gd name="T16" fmla="*/ 200 w 401"/>
                <a:gd name="T17" fmla="*/ 0 h 401"/>
                <a:gd name="T18" fmla="*/ 132 w 401"/>
                <a:gd name="T19" fmla="*/ 69 h 401"/>
                <a:gd name="T20" fmla="*/ 122 w 401"/>
                <a:gd name="T21" fmla="*/ 54 h 401"/>
                <a:gd name="T22" fmla="*/ 54 w 401"/>
                <a:gd name="T23" fmla="*/ 54 h 401"/>
                <a:gd name="T24" fmla="*/ 54 w 401"/>
                <a:gd name="T25" fmla="*/ 122 h 401"/>
                <a:gd name="T26" fmla="*/ 69 w 401"/>
                <a:gd name="T27" fmla="*/ 132 h 401"/>
                <a:gd name="T28" fmla="*/ 0 w 401"/>
                <a:gd name="T29" fmla="*/ 201 h 401"/>
                <a:gd name="T30" fmla="*/ 68 w 401"/>
                <a:gd name="T31" fmla="*/ 269 h 401"/>
                <a:gd name="T32" fmla="*/ 80 w 401"/>
                <a:gd name="T33" fmla="*/ 249 h 401"/>
                <a:gd name="T34" fmla="*/ 148 w 401"/>
                <a:gd name="T35" fmla="*/ 249 h 401"/>
                <a:gd name="T36" fmla="*/ 148 w 401"/>
                <a:gd name="T37" fmla="*/ 317 h 401"/>
                <a:gd name="T38" fmla="*/ 128 w 401"/>
                <a:gd name="T39" fmla="*/ 329 h 401"/>
                <a:gd name="T40" fmla="*/ 200 w 401"/>
                <a:gd name="T41" fmla="*/ 401 h 401"/>
                <a:gd name="T42" fmla="*/ 269 w 401"/>
                <a:gd name="T43" fmla="*/ 332 h 401"/>
                <a:gd name="T44" fmla="*/ 279 w 401"/>
                <a:gd name="T45" fmla="*/ 347 h 401"/>
                <a:gd name="T46" fmla="*/ 347 w 401"/>
                <a:gd name="T47" fmla="*/ 347 h 401"/>
                <a:gd name="T48" fmla="*/ 347 w 401"/>
                <a:gd name="T49" fmla="*/ 27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401">
                  <a:moveTo>
                    <a:pt x="347" y="279"/>
                  </a:moveTo>
                  <a:cubicBezTo>
                    <a:pt x="343" y="275"/>
                    <a:pt x="338" y="272"/>
                    <a:pt x="332" y="269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36"/>
                    <a:pt x="320" y="145"/>
                    <a:pt x="313" y="152"/>
                  </a:cubicBezTo>
                  <a:cubicBezTo>
                    <a:pt x="294" y="171"/>
                    <a:pt x="264" y="171"/>
                    <a:pt x="245" y="152"/>
                  </a:cubicBezTo>
                  <a:cubicBezTo>
                    <a:pt x="226" y="133"/>
                    <a:pt x="226" y="103"/>
                    <a:pt x="245" y="84"/>
                  </a:cubicBezTo>
                  <a:cubicBezTo>
                    <a:pt x="252" y="77"/>
                    <a:pt x="262" y="72"/>
                    <a:pt x="271" y="7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9" y="63"/>
                    <a:pt x="126" y="58"/>
                    <a:pt x="122" y="54"/>
                  </a:cubicBezTo>
                  <a:cubicBezTo>
                    <a:pt x="103" y="35"/>
                    <a:pt x="72" y="35"/>
                    <a:pt x="54" y="54"/>
                  </a:cubicBezTo>
                  <a:cubicBezTo>
                    <a:pt x="35" y="73"/>
                    <a:pt x="35" y="103"/>
                    <a:pt x="54" y="122"/>
                  </a:cubicBezTo>
                  <a:cubicBezTo>
                    <a:pt x="58" y="126"/>
                    <a:pt x="63" y="130"/>
                    <a:pt x="69" y="13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71" y="262"/>
                    <a:pt x="75" y="255"/>
                    <a:pt x="80" y="249"/>
                  </a:cubicBezTo>
                  <a:cubicBezTo>
                    <a:pt x="99" y="230"/>
                    <a:pt x="130" y="230"/>
                    <a:pt x="148" y="249"/>
                  </a:cubicBezTo>
                  <a:cubicBezTo>
                    <a:pt x="167" y="268"/>
                    <a:pt x="167" y="298"/>
                    <a:pt x="148" y="317"/>
                  </a:cubicBezTo>
                  <a:cubicBezTo>
                    <a:pt x="143" y="323"/>
                    <a:pt x="136" y="327"/>
                    <a:pt x="128" y="329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1" y="338"/>
                    <a:pt x="275" y="343"/>
                    <a:pt x="279" y="347"/>
                  </a:cubicBezTo>
                  <a:cubicBezTo>
                    <a:pt x="298" y="366"/>
                    <a:pt x="328" y="366"/>
                    <a:pt x="347" y="347"/>
                  </a:cubicBezTo>
                  <a:cubicBezTo>
                    <a:pt x="366" y="329"/>
                    <a:pt x="366" y="298"/>
                    <a:pt x="347" y="279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392863" y="3281363"/>
              <a:ext cx="1504950" cy="1504950"/>
            </a:xfrm>
            <a:custGeom>
              <a:avLst/>
              <a:gdLst>
                <a:gd name="T0" fmla="*/ 122 w 401"/>
                <a:gd name="T1" fmla="*/ 347 h 401"/>
                <a:gd name="T2" fmla="*/ 132 w 401"/>
                <a:gd name="T3" fmla="*/ 332 h 401"/>
                <a:gd name="T4" fmla="*/ 201 w 401"/>
                <a:gd name="T5" fmla="*/ 401 h 401"/>
                <a:gd name="T6" fmla="*/ 275 w 401"/>
                <a:gd name="T7" fmla="*/ 327 h 401"/>
                <a:gd name="T8" fmla="*/ 249 w 401"/>
                <a:gd name="T9" fmla="*/ 313 h 401"/>
                <a:gd name="T10" fmla="*/ 249 w 401"/>
                <a:gd name="T11" fmla="*/ 245 h 401"/>
                <a:gd name="T12" fmla="*/ 317 w 401"/>
                <a:gd name="T13" fmla="*/ 245 h 401"/>
                <a:gd name="T14" fmla="*/ 330 w 401"/>
                <a:gd name="T15" fmla="*/ 271 h 401"/>
                <a:gd name="T16" fmla="*/ 401 w 401"/>
                <a:gd name="T17" fmla="*/ 201 h 401"/>
                <a:gd name="T18" fmla="*/ 332 w 401"/>
                <a:gd name="T19" fmla="*/ 132 h 401"/>
                <a:gd name="T20" fmla="*/ 347 w 401"/>
                <a:gd name="T21" fmla="*/ 122 h 401"/>
                <a:gd name="T22" fmla="*/ 347 w 401"/>
                <a:gd name="T23" fmla="*/ 54 h 401"/>
                <a:gd name="T24" fmla="*/ 279 w 401"/>
                <a:gd name="T25" fmla="*/ 54 h 401"/>
                <a:gd name="T26" fmla="*/ 269 w 401"/>
                <a:gd name="T27" fmla="*/ 69 h 401"/>
                <a:gd name="T28" fmla="*/ 201 w 401"/>
                <a:gd name="T29" fmla="*/ 0 h 401"/>
                <a:gd name="T30" fmla="*/ 132 w 401"/>
                <a:gd name="T31" fmla="*/ 69 h 401"/>
                <a:gd name="T32" fmla="*/ 152 w 401"/>
                <a:gd name="T33" fmla="*/ 81 h 401"/>
                <a:gd name="T34" fmla="*/ 152 w 401"/>
                <a:gd name="T35" fmla="*/ 149 h 401"/>
                <a:gd name="T36" fmla="*/ 84 w 401"/>
                <a:gd name="T37" fmla="*/ 149 h 401"/>
                <a:gd name="T38" fmla="*/ 72 w 401"/>
                <a:gd name="T39" fmla="*/ 129 h 401"/>
                <a:gd name="T40" fmla="*/ 0 w 401"/>
                <a:gd name="T41" fmla="*/ 201 h 401"/>
                <a:gd name="T42" fmla="*/ 69 w 401"/>
                <a:gd name="T43" fmla="*/ 269 h 401"/>
                <a:gd name="T44" fmla="*/ 54 w 401"/>
                <a:gd name="T45" fmla="*/ 279 h 401"/>
                <a:gd name="T46" fmla="*/ 54 w 401"/>
                <a:gd name="T47" fmla="*/ 347 h 401"/>
                <a:gd name="T48" fmla="*/ 122 w 401"/>
                <a:gd name="T49" fmla="*/ 34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401">
                  <a:moveTo>
                    <a:pt x="122" y="347"/>
                  </a:moveTo>
                  <a:cubicBezTo>
                    <a:pt x="126" y="343"/>
                    <a:pt x="130" y="338"/>
                    <a:pt x="132" y="332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75" y="327"/>
                    <a:pt x="275" y="327"/>
                    <a:pt x="275" y="327"/>
                  </a:cubicBezTo>
                  <a:cubicBezTo>
                    <a:pt x="265" y="325"/>
                    <a:pt x="256" y="321"/>
                    <a:pt x="249" y="313"/>
                  </a:cubicBezTo>
                  <a:cubicBezTo>
                    <a:pt x="230" y="295"/>
                    <a:pt x="230" y="264"/>
                    <a:pt x="249" y="245"/>
                  </a:cubicBezTo>
                  <a:cubicBezTo>
                    <a:pt x="268" y="227"/>
                    <a:pt x="298" y="227"/>
                    <a:pt x="317" y="245"/>
                  </a:cubicBezTo>
                  <a:cubicBezTo>
                    <a:pt x="324" y="253"/>
                    <a:pt x="329" y="262"/>
                    <a:pt x="330" y="271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30"/>
                    <a:pt x="343" y="126"/>
                    <a:pt x="347" y="122"/>
                  </a:cubicBezTo>
                  <a:cubicBezTo>
                    <a:pt x="366" y="103"/>
                    <a:pt x="366" y="73"/>
                    <a:pt x="347" y="54"/>
                  </a:cubicBezTo>
                  <a:cubicBezTo>
                    <a:pt x="329" y="35"/>
                    <a:pt x="298" y="35"/>
                    <a:pt x="279" y="54"/>
                  </a:cubicBezTo>
                  <a:cubicBezTo>
                    <a:pt x="275" y="58"/>
                    <a:pt x="272" y="63"/>
                    <a:pt x="269" y="69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40" y="71"/>
                    <a:pt x="146" y="75"/>
                    <a:pt x="152" y="81"/>
                  </a:cubicBezTo>
                  <a:cubicBezTo>
                    <a:pt x="171" y="99"/>
                    <a:pt x="171" y="130"/>
                    <a:pt x="152" y="149"/>
                  </a:cubicBezTo>
                  <a:cubicBezTo>
                    <a:pt x="134" y="167"/>
                    <a:pt x="103" y="167"/>
                    <a:pt x="84" y="149"/>
                  </a:cubicBezTo>
                  <a:cubicBezTo>
                    <a:pt x="79" y="143"/>
                    <a:pt x="74" y="136"/>
                    <a:pt x="72" y="12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2"/>
                    <a:pt x="58" y="275"/>
                    <a:pt x="54" y="279"/>
                  </a:cubicBezTo>
                  <a:cubicBezTo>
                    <a:pt x="35" y="298"/>
                    <a:pt x="35" y="329"/>
                    <a:pt x="54" y="347"/>
                  </a:cubicBezTo>
                  <a:cubicBezTo>
                    <a:pt x="73" y="366"/>
                    <a:pt x="103" y="366"/>
                    <a:pt x="122" y="347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662613" y="2530475"/>
              <a:ext cx="1503363" cy="1504950"/>
            </a:xfrm>
            <a:custGeom>
              <a:avLst/>
              <a:gdLst>
                <a:gd name="T0" fmla="*/ 54 w 401"/>
                <a:gd name="T1" fmla="*/ 121 h 401"/>
                <a:gd name="T2" fmla="*/ 69 w 401"/>
                <a:gd name="T3" fmla="*/ 132 h 401"/>
                <a:gd name="T4" fmla="*/ 0 w 401"/>
                <a:gd name="T5" fmla="*/ 200 h 401"/>
                <a:gd name="T6" fmla="*/ 74 w 401"/>
                <a:gd name="T7" fmla="*/ 274 h 401"/>
                <a:gd name="T8" fmla="*/ 88 w 401"/>
                <a:gd name="T9" fmla="*/ 249 h 401"/>
                <a:gd name="T10" fmla="*/ 156 w 401"/>
                <a:gd name="T11" fmla="*/ 249 h 401"/>
                <a:gd name="T12" fmla="*/ 156 w 401"/>
                <a:gd name="T13" fmla="*/ 317 h 401"/>
                <a:gd name="T14" fmla="*/ 130 w 401"/>
                <a:gd name="T15" fmla="*/ 330 h 401"/>
                <a:gd name="T16" fmla="*/ 201 w 401"/>
                <a:gd name="T17" fmla="*/ 401 h 401"/>
                <a:gd name="T18" fmla="*/ 269 w 401"/>
                <a:gd name="T19" fmla="*/ 332 h 401"/>
                <a:gd name="T20" fmla="*/ 279 w 401"/>
                <a:gd name="T21" fmla="*/ 347 h 401"/>
                <a:gd name="T22" fmla="*/ 347 w 401"/>
                <a:gd name="T23" fmla="*/ 347 h 401"/>
                <a:gd name="T24" fmla="*/ 347 w 401"/>
                <a:gd name="T25" fmla="*/ 279 h 401"/>
                <a:gd name="T26" fmla="*/ 332 w 401"/>
                <a:gd name="T27" fmla="*/ 269 h 401"/>
                <a:gd name="T28" fmla="*/ 401 w 401"/>
                <a:gd name="T29" fmla="*/ 200 h 401"/>
                <a:gd name="T30" fmla="*/ 333 w 401"/>
                <a:gd name="T31" fmla="*/ 132 h 401"/>
                <a:gd name="T32" fmla="*/ 320 w 401"/>
                <a:gd name="T33" fmla="*/ 152 h 401"/>
                <a:gd name="T34" fmla="*/ 252 w 401"/>
                <a:gd name="T35" fmla="*/ 152 h 401"/>
                <a:gd name="T36" fmla="*/ 252 w 401"/>
                <a:gd name="T37" fmla="*/ 84 h 401"/>
                <a:gd name="T38" fmla="*/ 273 w 401"/>
                <a:gd name="T39" fmla="*/ 72 h 401"/>
                <a:gd name="T40" fmla="*/ 201 w 401"/>
                <a:gd name="T41" fmla="*/ 0 h 401"/>
                <a:gd name="T42" fmla="*/ 132 w 401"/>
                <a:gd name="T43" fmla="*/ 68 h 401"/>
                <a:gd name="T44" fmla="*/ 122 w 401"/>
                <a:gd name="T45" fmla="*/ 53 h 401"/>
                <a:gd name="T46" fmla="*/ 54 w 401"/>
                <a:gd name="T47" fmla="*/ 53 h 401"/>
                <a:gd name="T48" fmla="*/ 54 w 401"/>
                <a:gd name="T49" fmla="*/ 12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401">
                  <a:moveTo>
                    <a:pt x="54" y="121"/>
                  </a:moveTo>
                  <a:cubicBezTo>
                    <a:pt x="58" y="126"/>
                    <a:pt x="63" y="129"/>
                    <a:pt x="69" y="13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76" y="265"/>
                    <a:pt x="81" y="256"/>
                    <a:pt x="88" y="249"/>
                  </a:cubicBezTo>
                  <a:cubicBezTo>
                    <a:pt x="107" y="230"/>
                    <a:pt x="137" y="230"/>
                    <a:pt x="156" y="249"/>
                  </a:cubicBezTo>
                  <a:cubicBezTo>
                    <a:pt x="175" y="267"/>
                    <a:pt x="175" y="298"/>
                    <a:pt x="156" y="317"/>
                  </a:cubicBezTo>
                  <a:cubicBezTo>
                    <a:pt x="149" y="324"/>
                    <a:pt x="139" y="328"/>
                    <a:pt x="130" y="330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2" y="337"/>
                    <a:pt x="275" y="343"/>
                    <a:pt x="279" y="347"/>
                  </a:cubicBezTo>
                  <a:cubicBezTo>
                    <a:pt x="298" y="366"/>
                    <a:pt x="329" y="366"/>
                    <a:pt x="347" y="347"/>
                  </a:cubicBezTo>
                  <a:cubicBezTo>
                    <a:pt x="366" y="328"/>
                    <a:pt x="366" y="298"/>
                    <a:pt x="347" y="279"/>
                  </a:cubicBezTo>
                  <a:cubicBezTo>
                    <a:pt x="343" y="274"/>
                    <a:pt x="338" y="271"/>
                    <a:pt x="332" y="269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3" y="132"/>
                    <a:pt x="333" y="132"/>
                    <a:pt x="333" y="132"/>
                  </a:cubicBezTo>
                  <a:cubicBezTo>
                    <a:pt x="330" y="139"/>
                    <a:pt x="326" y="146"/>
                    <a:pt x="320" y="152"/>
                  </a:cubicBezTo>
                  <a:cubicBezTo>
                    <a:pt x="302" y="171"/>
                    <a:pt x="271" y="171"/>
                    <a:pt x="252" y="152"/>
                  </a:cubicBezTo>
                  <a:cubicBezTo>
                    <a:pt x="234" y="133"/>
                    <a:pt x="234" y="103"/>
                    <a:pt x="252" y="84"/>
                  </a:cubicBezTo>
                  <a:cubicBezTo>
                    <a:pt x="258" y="78"/>
                    <a:pt x="265" y="74"/>
                    <a:pt x="273" y="72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0" y="63"/>
                    <a:pt x="126" y="58"/>
                    <a:pt x="122" y="53"/>
                  </a:cubicBezTo>
                  <a:cubicBezTo>
                    <a:pt x="103" y="35"/>
                    <a:pt x="73" y="35"/>
                    <a:pt x="54" y="53"/>
                  </a:cubicBezTo>
                  <a:cubicBezTo>
                    <a:pt x="35" y="72"/>
                    <a:pt x="35" y="103"/>
                    <a:pt x="54" y="121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657850" y="2782888"/>
              <a:ext cx="30163" cy="30163"/>
            </a:xfrm>
            <a:prstGeom prst="rect">
              <a:avLst/>
            </a:prstGeom>
            <a:solidFill>
              <a:srgbClr val="6495C0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211513" y="2782888"/>
              <a:ext cx="2371725" cy="344488"/>
            </a:xfrm>
            <a:custGeom>
              <a:avLst/>
              <a:gdLst>
                <a:gd name="T0" fmla="*/ 0 w 632"/>
                <a:gd name="T1" fmla="*/ 92 h 92"/>
                <a:gd name="T2" fmla="*/ 8 w 632"/>
                <a:gd name="T3" fmla="*/ 72 h 92"/>
                <a:gd name="T4" fmla="*/ 8 w 632"/>
                <a:gd name="T5" fmla="*/ 52 h 92"/>
                <a:gd name="T6" fmla="*/ 0 w 632"/>
                <a:gd name="T7" fmla="*/ 44 h 92"/>
                <a:gd name="T8" fmla="*/ 9 w 632"/>
                <a:gd name="T9" fmla="*/ 34 h 92"/>
                <a:gd name="T10" fmla="*/ 8 w 632"/>
                <a:gd name="T11" fmla="*/ 52 h 92"/>
                <a:gd name="T12" fmla="*/ 13 w 632"/>
                <a:gd name="T13" fmla="*/ 13 h 92"/>
                <a:gd name="T14" fmla="*/ 34 w 632"/>
                <a:gd name="T15" fmla="*/ 9 h 92"/>
                <a:gd name="T16" fmla="*/ 632 w 632"/>
                <a:gd name="T17" fmla="*/ 8 h 92"/>
                <a:gd name="T18" fmla="*/ 612 w 632"/>
                <a:gd name="T19" fmla="*/ 0 h 92"/>
                <a:gd name="T20" fmla="*/ 632 w 632"/>
                <a:gd name="T21" fmla="*/ 8 h 92"/>
                <a:gd name="T22" fmla="*/ 572 w 632"/>
                <a:gd name="T23" fmla="*/ 8 h 92"/>
                <a:gd name="T24" fmla="*/ 592 w 632"/>
                <a:gd name="T25" fmla="*/ 0 h 92"/>
                <a:gd name="T26" fmla="*/ 552 w 632"/>
                <a:gd name="T27" fmla="*/ 8 h 92"/>
                <a:gd name="T28" fmla="*/ 532 w 632"/>
                <a:gd name="T29" fmla="*/ 0 h 92"/>
                <a:gd name="T30" fmla="*/ 552 w 632"/>
                <a:gd name="T31" fmla="*/ 8 h 92"/>
                <a:gd name="T32" fmla="*/ 492 w 632"/>
                <a:gd name="T33" fmla="*/ 8 h 92"/>
                <a:gd name="T34" fmla="*/ 512 w 632"/>
                <a:gd name="T35" fmla="*/ 0 h 92"/>
                <a:gd name="T36" fmla="*/ 472 w 632"/>
                <a:gd name="T37" fmla="*/ 8 h 92"/>
                <a:gd name="T38" fmla="*/ 452 w 632"/>
                <a:gd name="T39" fmla="*/ 0 h 92"/>
                <a:gd name="T40" fmla="*/ 472 w 632"/>
                <a:gd name="T41" fmla="*/ 8 h 92"/>
                <a:gd name="T42" fmla="*/ 412 w 632"/>
                <a:gd name="T43" fmla="*/ 8 h 92"/>
                <a:gd name="T44" fmla="*/ 432 w 632"/>
                <a:gd name="T45" fmla="*/ 0 h 92"/>
                <a:gd name="T46" fmla="*/ 392 w 632"/>
                <a:gd name="T47" fmla="*/ 8 h 92"/>
                <a:gd name="T48" fmla="*/ 372 w 632"/>
                <a:gd name="T49" fmla="*/ 0 h 92"/>
                <a:gd name="T50" fmla="*/ 392 w 632"/>
                <a:gd name="T51" fmla="*/ 8 h 92"/>
                <a:gd name="T52" fmla="*/ 332 w 632"/>
                <a:gd name="T53" fmla="*/ 8 h 92"/>
                <a:gd name="T54" fmla="*/ 352 w 632"/>
                <a:gd name="T55" fmla="*/ 0 h 92"/>
                <a:gd name="T56" fmla="*/ 312 w 632"/>
                <a:gd name="T57" fmla="*/ 8 h 92"/>
                <a:gd name="T58" fmla="*/ 292 w 632"/>
                <a:gd name="T59" fmla="*/ 0 h 92"/>
                <a:gd name="T60" fmla="*/ 312 w 632"/>
                <a:gd name="T61" fmla="*/ 8 h 92"/>
                <a:gd name="T62" fmla="*/ 252 w 632"/>
                <a:gd name="T63" fmla="*/ 8 h 92"/>
                <a:gd name="T64" fmla="*/ 272 w 632"/>
                <a:gd name="T65" fmla="*/ 0 h 92"/>
                <a:gd name="T66" fmla="*/ 232 w 632"/>
                <a:gd name="T67" fmla="*/ 8 h 92"/>
                <a:gd name="T68" fmla="*/ 212 w 632"/>
                <a:gd name="T69" fmla="*/ 0 h 92"/>
                <a:gd name="T70" fmla="*/ 232 w 632"/>
                <a:gd name="T71" fmla="*/ 8 h 92"/>
                <a:gd name="T72" fmla="*/ 172 w 632"/>
                <a:gd name="T73" fmla="*/ 8 h 92"/>
                <a:gd name="T74" fmla="*/ 192 w 632"/>
                <a:gd name="T75" fmla="*/ 0 h 92"/>
                <a:gd name="T76" fmla="*/ 152 w 632"/>
                <a:gd name="T77" fmla="*/ 8 h 92"/>
                <a:gd name="T78" fmla="*/ 132 w 632"/>
                <a:gd name="T79" fmla="*/ 0 h 92"/>
                <a:gd name="T80" fmla="*/ 152 w 632"/>
                <a:gd name="T81" fmla="*/ 8 h 92"/>
                <a:gd name="T82" fmla="*/ 92 w 632"/>
                <a:gd name="T83" fmla="*/ 8 h 92"/>
                <a:gd name="T84" fmla="*/ 112 w 632"/>
                <a:gd name="T85" fmla="*/ 0 h 92"/>
                <a:gd name="T86" fmla="*/ 72 w 632"/>
                <a:gd name="T87" fmla="*/ 8 h 92"/>
                <a:gd name="T88" fmla="*/ 52 w 632"/>
                <a:gd name="T89" fmla="*/ 0 h 92"/>
                <a:gd name="T90" fmla="*/ 72 w 632"/>
                <a:gd name="T91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2" h="92">
                  <a:moveTo>
                    <a:pt x="8" y="92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2"/>
                    <a:pt x="8" y="72"/>
                    <a:pt x="8" y="72"/>
                  </a:cubicBezTo>
                  <a:lnTo>
                    <a:pt x="8" y="92"/>
                  </a:lnTo>
                  <a:close/>
                  <a:moveTo>
                    <a:pt x="8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1" y="36"/>
                    <a:pt x="2" y="3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8" y="41"/>
                    <a:pt x="8" y="44"/>
                  </a:cubicBezTo>
                  <a:lnTo>
                    <a:pt x="8" y="52"/>
                  </a:lnTo>
                  <a:close/>
                  <a:moveTo>
                    <a:pt x="19" y="18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8" y="8"/>
                    <a:pt x="25" y="4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8" y="11"/>
                    <a:pt x="23" y="14"/>
                    <a:pt x="19" y="18"/>
                  </a:cubicBezTo>
                  <a:close/>
                  <a:moveTo>
                    <a:pt x="632" y="8"/>
                  </a:moveTo>
                  <a:cubicBezTo>
                    <a:pt x="612" y="8"/>
                    <a:pt x="612" y="8"/>
                    <a:pt x="612" y="8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32" y="0"/>
                    <a:pt x="632" y="0"/>
                    <a:pt x="632" y="0"/>
                  </a:cubicBezTo>
                  <a:lnTo>
                    <a:pt x="632" y="8"/>
                  </a:lnTo>
                  <a:close/>
                  <a:moveTo>
                    <a:pt x="592" y="8"/>
                  </a:moveTo>
                  <a:cubicBezTo>
                    <a:pt x="572" y="8"/>
                    <a:pt x="572" y="8"/>
                    <a:pt x="572" y="8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2" y="0"/>
                    <a:pt x="592" y="0"/>
                    <a:pt x="592" y="0"/>
                  </a:cubicBezTo>
                  <a:lnTo>
                    <a:pt x="592" y="8"/>
                  </a:lnTo>
                  <a:close/>
                  <a:moveTo>
                    <a:pt x="552" y="8"/>
                  </a:moveTo>
                  <a:cubicBezTo>
                    <a:pt x="532" y="8"/>
                    <a:pt x="532" y="8"/>
                    <a:pt x="532" y="8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2" y="0"/>
                    <a:pt x="552" y="0"/>
                    <a:pt x="552" y="0"/>
                  </a:cubicBezTo>
                  <a:lnTo>
                    <a:pt x="552" y="8"/>
                  </a:lnTo>
                  <a:close/>
                  <a:moveTo>
                    <a:pt x="512" y="8"/>
                  </a:moveTo>
                  <a:cubicBezTo>
                    <a:pt x="492" y="8"/>
                    <a:pt x="492" y="8"/>
                    <a:pt x="492" y="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12" y="0"/>
                    <a:pt x="512" y="0"/>
                    <a:pt x="512" y="0"/>
                  </a:cubicBezTo>
                  <a:lnTo>
                    <a:pt x="512" y="8"/>
                  </a:lnTo>
                  <a:close/>
                  <a:moveTo>
                    <a:pt x="472" y="8"/>
                  </a:moveTo>
                  <a:cubicBezTo>
                    <a:pt x="452" y="8"/>
                    <a:pt x="452" y="8"/>
                    <a:pt x="452" y="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72" y="8"/>
                  </a:lnTo>
                  <a:close/>
                  <a:moveTo>
                    <a:pt x="432" y="8"/>
                  </a:moveTo>
                  <a:cubicBezTo>
                    <a:pt x="412" y="8"/>
                    <a:pt x="412" y="8"/>
                    <a:pt x="412" y="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32" y="0"/>
                    <a:pt x="432" y="0"/>
                    <a:pt x="432" y="0"/>
                  </a:cubicBezTo>
                  <a:lnTo>
                    <a:pt x="432" y="8"/>
                  </a:lnTo>
                  <a:close/>
                  <a:moveTo>
                    <a:pt x="392" y="8"/>
                  </a:moveTo>
                  <a:cubicBezTo>
                    <a:pt x="372" y="8"/>
                    <a:pt x="372" y="8"/>
                    <a:pt x="372" y="8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92" y="0"/>
                    <a:pt x="392" y="0"/>
                    <a:pt x="392" y="0"/>
                  </a:cubicBezTo>
                  <a:lnTo>
                    <a:pt x="392" y="8"/>
                  </a:lnTo>
                  <a:close/>
                  <a:moveTo>
                    <a:pt x="352" y="8"/>
                  </a:moveTo>
                  <a:cubicBezTo>
                    <a:pt x="332" y="8"/>
                    <a:pt x="332" y="8"/>
                    <a:pt x="332" y="8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352" y="8"/>
                  </a:lnTo>
                  <a:close/>
                  <a:moveTo>
                    <a:pt x="312" y="8"/>
                  </a:moveTo>
                  <a:cubicBezTo>
                    <a:pt x="292" y="8"/>
                    <a:pt x="292" y="8"/>
                    <a:pt x="292" y="8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12" y="0"/>
                    <a:pt x="312" y="0"/>
                    <a:pt x="312" y="0"/>
                  </a:cubicBezTo>
                  <a:lnTo>
                    <a:pt x="312" y="8"/>
                  </a:lnTo>
                  <a:close/>
                  <a:moveTo>
                    <a:pt x="272" y="8"/>
                  </a:moveTo>
                  <a:cubicBezTo>
                    <a:pt x="252" y="8"/>
                    <a:pt x="252" y="8"/>
                    <a:pt x="252" y="8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272" y="8"/>
                  </a:lnTo>
                  <a:close/>
                  <a:moveTo>
                    <a:pt x="232" y="8"/>
                  </a:moveTo>
                  <a:cubicBezTo>
                    <a:pt x="212" y="8"/>
                    <a:pt x="212" y="8"/>
                    <a:pt x="212" y="8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232" y="8"/>
                  </a:lnTo>
                  <a:close/>
                  <a:moveTo>
                    <a:pt x="192" y="8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192" y="8"/>
                  </a:lnTo>
                  <a:close/>
                  <a:moveTo>
                    <a:pt x="152" y="8"/>
                  </a:moveTo>
                  <a:cubicBezTo>
                    <a:pt x="132" y="8"/>
                    <a:pt x="132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211513" y="3217863"/>
              <a:ext cx="30163" cy="30163"/>
            </a:xfrm>
            <a:prstGeom prst="rect">
              <a:avLst/>
            </a:prstGeom>
            <a:solidFill>
              <a:srgbClr val="6495C0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4413250" y="4868863"/>
              <a:ext cx="1079500" cy="419100"/>
            </a:xfrm>
            <a:custGeom>
              <a:avLst/>
              <a:gdLst>
                <a:gd name="T0" fmla="*/ 244 w 288"/>
                <a:gd name="T1" fmla="*/ 112 h 112"/>
                <a:gd name="T2" fmla="*/ 236 w 288"/>
                <a:gd name="T3" fmla="*/ 112 h 112"/>
                <a:gd name="T4" fmla="*/ 236 w 288"/>
                <a:gd name="T5" fmla="*/ 104 h 112"/>
                <a:gd name="T6" fmla="*/ 244 w 288"/>
                <a:gd name="T7" fmla="*/ 104 h 112"/>
                <a:gd name="T8" fmla="*/ 255 w 288"/>
                <a:gd name="T9" fmla="*/ 102 h 112"/>
                <a:gd name="T10" fmla="*/ 258 w 288"/>
                <a:gd name="T11" fmla="*/ 110 h 112"/>
                <a:gd name="T12" fmla="*/ 244 w 288"/>
                <a:gd name="T13" fmla="*/ 112 h 112"/>
                <a:gd name="T14" fmla="*/ 216 w 288"/>
                <a:gd name="T15" fmla="*/ 112 h 112"/>
                <a:gd name="T16" fmla="*/ 196 w 288"/>
                <a:gd name="T17" fmla="*/ 112 h 112"/>
                <a:gd name="T18" fmla="*/ 196 w 288"/>
                <a:gd name="T19" fmla="*/ 104 h 112"/>
                <a:gd name="T20" fmla="*/ 216 w 288"/>
                <a:gd name="T21" fmla="*/ 104 h 112"/>
                <a:gd name="T22" fmla="*/ 216 w 288"/>
                <a:gd name="T23" fmla="*/ 112 h 112"/>
                <a:gd name="T24" fmla="*/ 176 w 288"/>
                <a:gd name="T25" fmla="*/ 112 h 112"/>
                <a:gd name="T26" fmla="*/ 160 w 288"/>
                <a:gd name="T27" fmla="*/ 112 h 112"/>
                <a:gd name="T28" fmla="*/ 160 w 288"/>
                <a:gd name="T29" fmla="*/ 104 h 112"/>
                <a:gd name="T30" fmla="*/ 176 w 288"/>
                <a:gd name="T31" fmla="*/ 104 h 112"/>
                <a:gd name="T32" fmla="*/ 176 w 288"/>
                <a:gd name="T33" fmla="*/ 112 h 112"/>
                <a:gd name="T34" fmla="*/ 140 w 288"/>
                <a:gd name="T35" fmla="*/ 112 h 112"/>
                <a:gd name="T36" fmla="*/ 120 w 288"/>
                <a:gd name="T37" fmla="*/ 112 h 112"/>
                <a:gd name="T38" fmla="*/ 120 w 288"/>
                <a:gd name="T39" fmla="*/ 104 h 112"/>
                <a:gd name="T40" fmla="*/ 140 w 288"/>
                <a:gd name="T41" fmla="*/ 104 h 112"/>
                <a:gd name="T42" fmla="*/ 140 w 288"/>
                <a:gd name="T43" fmla="*/ 112 h 112"/>
                <a:gd name="T44" fmla="*/ 100 w 288"/>
                <a:gd name="T45" fmla="*/ 112 h 112"/>
                <a:gd name="T46" fmla="*/ 80 w 288"/>
                <a:gd name="T47" fmla="*/ 112 h 112"/>
                <a:gd name="T48" fmla="*/ 80 w 288"/>
                <a:gd name="T49" fmla="*/ 104 h 112"/>
                <a:gd name="T50" fmla="*/ 100 w 288"/>
                <a:gd name="T51" fmla="*/ 104 h 112"/>
                <a:gd name="T52" fmla="*/ 100 w 288"/>
                <a:gd name="T53" fmla="*/ 112 h 112"/>
                <a:gd name="T54" fmla="*/ 60 w 288"/>
                <a:gd name="T55" fmla="*/ 112 h 112"/>
                <a:gd name="T56" fmla="*/ 40 w 288"/>
                <a:gd name="T57" fmla="*/ 112 h 112"/>
                <a:gd name="T58" fmla="*/ 40 w 288"/>
                <a:gd name="T59" fmla="*/ 104 h 112"/>
                <a:gd name="T60" fmla="*/ 60 w 288"/>
                <a:gd name="T61" fmla="*/ 104 h 112"/>
                <a:gd name="T62" fmla="*/ 60 w 288"/>
                <a:gd name="T63" fmla="*/ 112 h 112"/>
                <a:gd name="T64" fmla="*/ 20 w 288"/>
                <a:gd name="T65" fmla="*/ 112 h 112"/>
                <a:gd name="T66" fmla="*/ 0 w 288"/>
                <a:gd name="T67" fmla="*/ 112 h 112"/>
                <a:gd name="T68" fmla="*/ 0 w 288"/>
                <a:gd name="T69" fmla="*/ 104 h 112"/>
                <a:gd name="T70" fmla="*/ 20 w 288"/>
                <a:gd name="T71" fmla="*/ 104 h 112"/>
                <a:gd name="T72" fmla="*/ 20 w 288"/>
                <a:gd name="T73" fmla="*/ 112 h 112"/>
                <a:gd name="T74" fmla="*/ 275 w 288"/>
                <a:gd name="T75" fmla="*/ 98 h 112"/>
                <a:gd name="T76" fmla="*/ 270 w 288"/>
                <a:gd name="T77" fmla="*/ 93 h 112"/>
                <a:gd name="T78" fmla="*/ 278 w 288"/>
                <a:gd name="T79" fmla="*/ 77 h 112"/>
                <a:gd name="T80" fmla="*/ 286 w 288"/>
                <a:gd name="T81" fmla="*/ 80 h 112"/>
                <a:gd name="T82" fmla="*/ 275 w 288"/>
                <a:gd name="T83" fmla="*/ 98 h 112"/>
                <a:gd name="T84" fmla="*/ 288 w 288"/>
                <a:gd name="T85" fmla="*/ 60 h 112"/>
                <a:gd name="T86" fmla="*/ 280 w 288"/>
                <a:gd name="T87" fmla="*/ 60 h 112"/>
                <a:gd name="T88" fmla="*/ 280 w 288"/>
                <a:gd name="T89" fmla="*/ 40 h 112"/>
                <a:gd name="T90" fmla="*/ 288 w 288"/>
                <a:gd name="T91" fmla="*/ 40 h 112"/>
                <a:gd name="T92" fmla="*/ 288 w 288"/>
                <a:gd name="T93" fmla="*/ 60 h 112"/>
                <a:gd name="T94" fmla="*/ 288 w 288"/>
                <a:gd name="T95" fmla="*/ 20 h 112"/>
                <a:gd name="T96" fmla="*/ 280 w 288"/>
                <a:gd name="T97" fmla="*/ 20 h 112"/>
                <a:gd name="T98" fmla="*/ 280 w 288"/>
                <a:gd name="T99" fmla="*/ 0 h 112"/>
                <a:gd name="T100" fmla="*/ 288 w 288"/>
                <a:gd name="T101" fmla="*/ 0 h 112"/>
                <a:gd name="T102" fmla="*/ 288 w 288"/>
                <a:gd name="T103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112">
                  <a:moveTo>
                    <a:pt x="244" y="112"/>
                  </a:moveTo>
                  <a:cubicBezTo>
                    <a:pt x="236" y="112"/>
                    <a:pt x="236" y="112"/>
                    <a:pt x="236" y="112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48" y="104"/>
                    <a:pt x="251" y="103"/>
                    <a:pt x="255" y="102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3" y="111"/>
                    <a:pt x="249" y="112"/>
                    <a:pt x="244" y="112"/>
                  </a:cubicBezTo>
                  <a:close/>
                  <a:moveTo>
                    <a:pt x="216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216" y="104"/>
                    <a:pt x="216" y="104"/>
                    <a:pt x="216" y="104"/>
                  </a:cubicBezTo>
                  <a:lnTo>
                    <a:pt x="216" y="112"/>
                  </a:lnTo>
                  <a:close/>
                  <a:moveTo>
                    <a:pt x="176" y="112"/>
                  </a:moveTo>
                  <a:cubicBezTo>
                    <a:pt x="160" y="112"/>
                    <a:pt x="160" y="112"/>
                    <a:pt x="160" y="112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76" y="104"/>
                    <a:pt x="176" y="104"/>
                    <a:pt x="176" y="104"/>
                  </a:cubicBezTo>
                  <a:lnTo>
                    <a:pt x="176" y="112"/>
                  </a:lnTo>
                  <a:close/>
                  <a:moveTo>
                    <a:pt x="140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40" y="104"/>
                    <a:pt x="140" y="104"/>
                    <a:pt x="140" y="104"/>
                  </a:cubicBezTo>
                  <a:lnTo>
                    <a:pt x="140" y="112"/>
                  </a:lnTo>
                  <a:close/>
                  <a:moveTo>
                    <a:pt x="100" y="112"/>
                  </a:moveTo>
                  <a:cubicBezTo>
                    <a:pt x="80" y="112"/>
                    <a:pt x="80" y="112"/>
                    <a:pt x="80" y="11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00" y="104"/>
                    <a:pt x="100" y="104"/>
                    <a:pt x="100" y="104"/>
                  </a:cubicBezTo>
                  <a:lnTo>
                    <a:pt x="100" y="112"/>
                  </a:lnTo>
                  <a:close/>
                  <a:moveTo>
                    <a:pt x="60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60" y="104"/>
                    <a:pt x="60" y="104"/>
                    <a:pt x="60" y="104"/>
                  </a:cubicBezTo>
                  <a:lnTo>
                    <a:pt x="60" y="112"/>
                  </a:lnTo>
                  <a:close/>
                  <a:moveTo>
                    <a:pt x="2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20" y="112"/>
                  </a:lnTo>
                  <a:close/>
                  <a:moveTo>
                    <a:pt x="275" y="98"/>
                  </a:moveTo>
                  <a:cubicBezTo>
                    <a:pt x="270" y="93"/>
                    <a:pt x="270" y="93"/>
                    <a:pt x="270" y="93"/>
                  </a:cubicBezTo>
                  <a:cubicBezTo>
                    <a:pt x="274" y="88"/>
                    <a:pt x="277" y="83"/>
                    <a:pt x="278" y="77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4" y="86"/>
                    <a:pt x="280" y="93"/>
                    <a:pt x="275" y="98"/>
                  </a:cubicBezTo>
                  <a:close/>
                  <a:moveTo>
                    <a:pt x="288" y="60"/>
                  </a:moveTo>
                  <a:cubicBezTo>
                    <a:pt x="280" y="60"/>
                    <a:pt x="280" y="60"/>
                    <a:pt x="280" y="6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8" y="40"/>
                    <a:pt x="288" y="40"/>
                    <a:pt x="288" y="40"/>
                  </a:cubicBezTo>
                  <a:lnTo>
                    <a:pt x="288" y="60"/>
                  </a:lnTo>
                  <a:close/>
                  <a:moveTo>
                    <a:pt x="288" y="20"/>
                  </a:moveTo>
                  <a:cubicBezTo>
                    <a:pt x="280" y="20"/>
                    <a:pt x="280" y="20"/>
                    <a:pt x="280" y="2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8" y="0"/>
                    <a:pt x="288" y="0"/>
                    <a:pt x="288" y="0"/>
                  </a:cubicBezTo>
                  <a:lnTo>
                    <a:pt x="28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9364663" y="2482850"/>
              <a:ext cx="30163" cy="44450"/>
            </a:xfrm>
            <a:prstGeom prst="rect">
              <a:avLst/>
            </a:prstGeom>
            <a:solidFill>
              <a:srgbClr val="D1D1D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7639050" y="2211388"/>
              <a:ext cx="1755775" cy="915988"/>
            </a:xfrm>
            <a:custGeom>
              <a:avLst/>
              <a:gdLst>
                <a:gd name="T0" fmla="*/ 0 w 468"/>
                <a:gd name="T1" fmla="*/ 244 h 244"/>
                <a:gd name="T2" fmla="*/ 8 w 468"/>
                <a:gd name="T3" fmla="*/ 224 h 244"/>
                <a:gd name="T4" fmla="*/ 8 w 468"/>
                <a:gd name="T5" fmla="*/ 204 h 244"/>
                <a:gd name="T6" fmla="*/ 0 w 468"/>
                <a:gd name="T7" fmla="*/ 180 h 244"/>
                <a:gd name="T8" fmla="*/ 8 w 468"/>
                <a:gd name="T9" fmla="*/ 204 h 244"/>
                <a:gd name="T10" fmla="*/ 0 w 468"/>
                <a:gd name="T11" fmla="*/ 160 h 244"/>
                <a:gd name="T12" fmla="*/ 8 w 468"/>
                <a:gd name="T13" fmla="*/ 140 h 244"/>
                <a:gd name="T14" fmla="*/ 8 w 468"/>
                <a:gd name="T15" fmla="*/ 120 h 244"/>
                <a:gd name="T16" fmla="*/ 0 w 468"/>
                <a:gd name="T17" fmla="*/ 100 h 244"/>
                <a:gd name="T18" fmla="*/ 8 w 468"/>
                <a:gd name="T19" fmla="*/ 120 h 244"/>
                <a:gd name="T20" fmla="*/ 0 w 468"/>
                <a:gd name="T21" fmla="*/ 80 h 244"/>
                <a:gd name="T22" fmla="*/ 8 w 468"/>
                <a:gd name="T23" fmla="*/ 60 h 244"/>
                <a:gd name="T24" fmla="*/ 468 w 468"/>
                <a:gd name="T25" fmla="*/ 52 h 244"/>
                <a:gd name="T26" fmla="*/ 460 w 468"/>
                <a:gd name="T27" fmla="*/ 44 h 244"/>
                <a:gd name="T28" fmla="*/ 466 w 468"/>
                <a:gd name="T29" fmla="*/ 31 h 244"/>
                <a:gd name="T30" fmla="*/ 468 w 468"/>
                <a:gd name="T31" fmla="*/ 52 h 244"/>
                <a:gd name="T32" fmla="*/ 0 w 468"/>
                <a:gd name="T33" fmla="*/ 39 h 244"/>
                <a:gd name="T34" fmla="*/ 15 w 468"/>
                <a:gd name="T35" fmla="*/ 23 h 244"/>
                <a:gd name="T36" fmla="*/ 448 w 468"/>
                <a:gd name="T37" fmla="*/ 18 h 244"/>
                <a:gd name="T38" fmla="*/ 434 w 468"/>
                <a:gd name="T39" fmla="*/ 2 h 244"/>
                <a:gd name="T40" fmla="*/ 448 w 468"/>
                <a:gd name="T41" fmla="*/ 18 h 244"/>
                <a:gd name="T42" fmla="*/ 25 w 468"/>
                <a:gd name="T43" fmla="*/ 4 h 244"/>
                <a:gd name="T44" fmla="*/ 48 w 468"/>
                <a:gd name="T45" fmla="*/ 0 h 244"/>
                <a:gd name="T46" fmla="*/ 43 w 468"/>
                <a:gd name="T47" fmla="*/ 8 h 244"/>
                <a:gd name="T48" fmla="*/ 412 w 468"/>
                <a:gd name="T49" fmla="*/ 8 h 244"/>
                <a:gd name="T50" fmla="*/ 392 w 468"/>
                <a:gd name="T51" fmla="*/ 0 h 244"/>
                <a:gd name="T52" fmla="*/ 412 w 468"/>
                <a:gd name="T53" fmla="*/ 8 h 244"/>
                <a:gd name="T54" fmla="*/ 352 w 468"/>
                <a:gd name="T55" fmla="*/ 8 h 244"/>
                <a:gd name="T56" fmla="*/ 372 w 468"/>
                <a:gd name="T57" fmla="*/ 0 h 244"/>
                <a:gd name="T58" fmla="*/ 332 w 468"/>
                <a:gd name="T59" fmla="*/ 8 h 244"/>
                <a:gd name="T60" fmla="*/ 312 w 468"/>
                <a:gd name="T61" fmla="*/ 0 h 244"/>
                <a:gd name="T62" fmla="*/ 332 w 468"/>
                <a:gd name="T63" fmla="*/ 8 h 244"/>
                <a:gd name="T64" fmla="*/ 272 w 468"/>
                <a:gd name="T65" fmla="*/ 8 h 244"/>
                <a:gd name="T66" fmla="*/ 292 w 468"/>
                <a:gd name="T67" fmla="*/ 0 h 244"/>
                <a:gd name="T68" fmla="*/ 252 w 468"/>
                <a:gd name="T69" fmla="*/ 8 h 244"/>
                <a:gd name="T70" fmla="*/ 228 w 468"/>
                <a:gd name="T71" fmla="*/ 0 h 244"/>
                <a:gd name="T72" fmla="*/ 252 w 468"/>
                <a:gd name="T73" fmla="*/ 8 h 244"/>
                <a:gd name="T74" fmla="*/ 188 w 468"/>
                <a:gd name="T75" fmla="*/ 8 h 244"/>
                <a:gd name="T76" fmla="*/ 208 w 468"/>
                <a:gd name="T77" fmla="*/ 0 h 244"/>
                <a:gd name="T78" fmla="*/ 168 w 468"/>
                <a:gd name="T79" fmla="*/ 8 h 244"/>
                <a:gd name="T80" fmla="*/ 148 w 468"/>
                <a:gd name="T81" fmla="*/ 0 h 244"/>
                <a:gd name="T82" fmla="*/ 168 w 468"/>
                <a:gd name="T83" fmla="*/ 8 h 244"/>
                <a:gd name="T84" fmla="*/ 108 w 468"/>
                <a:gd name="T85" fmla="*/ 8 h 244"/>
                <a:gd name="T86" fmla="*/ 128 w 468"/>
                <a:gd name="T87" fmla="*/ 0 h 244"/>
                <a:gd name="T88" fmla="*/ 88 w 468"/>
                <a:gd name="T89" fmla="*/ 8 h 244"/>
                <a:gd name="T90" fmla="*/ 68 w 468"/>
                <a:gd name="T91" fmla="*/ 0 h 244"/>
                <a:gd name="T92" fmla="*/ 88 w 468"/>
                <a:gd name="T93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8" h="244">
                  <a:moveTo>
                    <a:pt x="8" y="244"/>
                  </a:moveTo>
                  <a:cubicBezTo>
                    <a:pt x="0" y="244"/>
                    <a:pt x="0" y="244"/>
                    <a:pt x="0" y="24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8" y="224"/>
                    <a:pt x="8" y="224"/>
                    <a:pt x="8" y="224"/>
                  </a:cubicBezTo>
                  <a:lnTo>
                    <a:pt x="8" y="244"/>
                  </a:lnTo>
                  <a:close/>
                  <a:moveTo>
                    <a:pt x="8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8" y="180"/>
                    <a:pt x="8" y="180"/>
                    <a:pt x="8" y="180"/>
                  </a:cubicBezTo>
                  <a:lnTo>
                    <a:pt x="8" y="204"/>
                  </a:lnTo>
                  <a:close/>
                  <a:moveTo>
                    <a:pt x="8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8" y="140"/>
                    <a:pt x="8" y="140"/>
                    <a:pt x="8" y="140"/>
                  </a:cubicBezTo>
                  <a:lnTo>
                    <a:pt x="8" y="160"/>
                  </a:lnTo>
                  <a:close/>
                  <a:moveTo>
                    <a:pt x="8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" y="100"/>
                    <a:pt x="8" y="100"/>
                    <a:pt x="8" y="100"/>
                  </a:cubicBezTo>
                  <a:lnTo>
                    <a:pt x="8" y="120"/>
                  </a:lnTo>
                  <a:close/>
                  <a:moveTo>
                    <a:pt x="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0"/>
                  </a:lnTo>
                  <a:close/>
                  <a:moveTo>
                    <a:pt x="468" y="52"/>
                  </a:moveTo>
                  <a:cubicBezTo>
                    <a:pt x="460" y="52"/>
                    <a:pt x="460" y="52"/>
                    <a:pt x="460" y="52"/>
                  </a:cubicBezTo>
                  <a:cubicBezTo>
                    <a:pt x="460" y="44"/>
                    <a:pt x="460" y="44"/>
                    <a:pt x="460" y="44"/>
                  </a:cubicBezTo>
                  <a:cubicBezTo>
                    <a:pt x="460" y="40"/>
                    <a:pt x="459" y="37"/>
                    <a:pt x="458" y="33"/>
                  </a:cubicBezTo>
                  <a:cubicBezTo>
                    <a:pt x="466" y="31"/>
                    <a:pt x="466" y="31"/>
                    <a:pt x="466" y="31"/>
                  </a:cubicBezTo>
                  <a:cubicBezTo>
                    <a:pt x="467" y="35"/>
                    <a:pt x="468" y="40"/>
                    <a:pt x="468" y="44"/>
                  </a:cubicBezTo>
                  <a:lnTo>
                    <a:pt x="468" y="52"/>
                  </a:lnTo>
                  <a:close/>
                  <a:moveTo>
                    <a:pt x="8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" y="32"/>
                    <a:pt x="4" y="25"/>
                    <a:pt x="9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8"/>
                    <a:pt x="9" y="34"/>
                    <a:pt x="8" y="40"/>
                  </a:cubicBezTo>
                  <a:close/>
                  <a:moveTo>
                    <a:pt x="448" y="18"/>
                  </a:moveTo>
                  <a:cubicBezTo>
                    <a:pt x="443" y="14"/>
                    <a:pt x="438" y="11"/>
                    <a:pt x="432" y="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1" y="4"/>
                    <a:pt x="448" y="7"/>
                    <a:pt x="453" y="12"/>
                  </a:cubicBezTo>
                  <a:lnTo>
                    <a:pt x="448" y="18"/>
                  </a:lnTo>
                  <a:close/>
                  <a:moveTo>
                    <a:pt x="29" y="11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8" y="8"/>
                    <a:pt x="33" y="9"/>
                    <a:pt x="29" y="11"/>
                  </a:cubicBezTo>
                  <a:close/>
                  <a:moveTo>
                    <a:pt x="412" y="8"/>
                  </a:moveTo>
                  <a:cubicBezTo>
                    <a:pt x="392" y="8"/>
                    <a:pt x="392" y="8"/>
                    <a:pt x="392" y="8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412" y="8"/>
                  </a:lnTo>
                  <a:close/>
                  <a:moveTo>
                    <a:pt x="372" y="8"/>
                  </a:moveTo>
                  <a:cubicBezTo>
                    <a:pt x="352" y="8"/>
                    <a:pt x="352" y="8"/>
                    <a:pt x="352" y="8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8"/>
                  </a:lnTo>
                  <a:close/>
                  <a:moveTo>
                    <a:pt x="332" y="8"/>
                  </a:moveTo>
                  <a:cubicBezTo>
                    <a:pt x="312" y="8"/>
                    <a:pt x="312" y="8"/>
                    <a:pt x="312" y="8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332" y="8"/>
                  </a:lnTo>
                  <a:close/>
                  <a:moveTo>
                    <a:pt x="292" y="8"/>
                  </a:moveTo>
                  <a:cubicBezTo>
                    <a:pt x="272" y="8"/>
                    <a:pt x="272" y="8"/>
                    <a:pt x="272" y="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8"/>
                  </a:lnTo>
                  <a:close/>
                  <a:moveTo>
                    <a:pt x="252" y="8"/>
                  </a:moveTo>
                  <a:cubicBezTo>
                    <a:pt x="228" y="8"/>
                    <a:pt x="228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52" y="0"/>
                    <a:pt x="252" y="0"/>
                    <a:pt x="252" y="0"/>
                  </a:cubicBezTo>
                  <a:lnTo>
                    <a:pt x="252" y="8"/>
                  </a:lnTo>
                  <a:close/>
                  <a:moveTo>
                    <a:pt x="208" y="8"/>
                  </a:moveTo>
                  <a:cubicBezTo>
                    <a:pt x="188" y="8"/>
                    <a:pt x="188" y="8"/>
                    <a:pt x="188" y="8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208" y="8"/>
                  </a:lnTo>
                  <a:close/>
                  <a:moveTo>
                    <a:pt x="168" y="8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8" y="0"/>
                    <a:pt x="168" y="0"/>
                    <a:pt x="168" y="0"/>
                  </a:cubicBezTo>
                  <a:lnTo>
                    <a:pt x="168" y="8"/>
                  </a:lnTo>
                  <a:close/>
                  <a:moveTo>
                    <a:pt x="128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8"/>
                  </a:lnTo>
                  <a:close/>
                  <a:moveTo>
                    <a:pt x="88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639050" y="3217863"/>
              <a:ext cx="30163" cy="30163"/>
            </a:xfrm>
            <a:prstGeom prst="rect">
              <a:avLst/>
            </a:prstGeom>
            <a:solidFill>
              <a:srgbClr val="D1D1D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7264400" y="4703763"/>
              <a:ext cx="900113" cy="419100"/>
            </a:xfrm>
            <a:custGeom>
              <a:avLst/>
              <a:gdLst>
                <a:gd name="T0" fmla="*/ 125 w 240"/>
                <a:gd name="T1" fmla="*/ 112 h 112"/>
                <a:gd name="T2" fmla="*/ 124 w 240"/>
                <a:gd name="T3" fmla="*/ 112 h 112"/>
                <a:gd name="T4" fmla="*/ 124 w 240"/>
                <a:gd name="T5" fmla="*/ 104 h 112"/>
                <a:gd name="T6" fmla="*/ 125 w 240"/>
                <a:gd name="T7" fmla="*/ 104 h 112"/>
                <a:gd name="T8" fmla="*/ 142 w 240"/>
                <a:gd name="T9" fmla="*/ 100 h 112"/>
                <a:gd name="T10" fmla="*/ 146 w 240"/>
                <a:gd name="T11" fmla="*/ 107 h 112"/>
                <a:gd name="T12" fmla="*/ 125 w 240"/>
                <a:gd name="T13" fmla="*/ 112 h 112"/>
                <a:gd name="T14" fmla="*/ 104 w 240"/>
                <a:gd name="T15" fmla="*/ 112 h 112"/>
                <a:gd name="T16" fmla="*/ 84 w 240"/>
                <a:gd name="T17" fmla="*/ 112 h 112"/>
                <a:gd name="T18" fmla="*/ 84 w 240"/>
                <a:gd name="T19" fmla="*/ 104 h 112"/>
                <a:gd name="T20" fmla="*/ 104 w 240"/>
                <a:gd name="T21" fmla="*/ 104 h 112"/>
                <a:gd name="T22" fmla="*/ 104 w 240"/>
                <a:gd name="T23" fmla="*/ 112 h 112"/>
                <a:gd name="T24" fmla="*/ 64 w 240"/>
                <a:gd name="T25" fmla="*/ 112 h 112"/>
                <a:gd name="T26" fmla="*/ 40 w 240"/>
                <a:gd name="T27" fmla="*/ 112 h 112"/>
                <a:gd name="T28" fmla="*/ 40 w 240"/>
                <a:gd name="T29" fmla="*/ 104 h 112"/>
                <a:gd name="T30" fmla="*/ 64 w 240"/>
                <a:gd name="T31" fmla="*/ 104 h 112"/>
                <a:gd name="T32" fmla="*/ 64 w 240"/>
                <a:gd name="T33" fmla="*/ 112 h 112"/>
                <a:gd name="T34" fmla="*/ 20 w 240"/>
                <a:gd name="T35" fmla="*/ 112 h 112"/>
                <a:gd name="T36" fmla="*/ 0 w 240"/>
                <a:gd name="T37" fmla="*/ 112 h 112"/>
                <a:gd name="T38" fmla="*/ 0 w 240"/>
                <a:gd name="T39" fmla="*/ 104 h 112"/>
                <a:gd name="T40" fmla="*/ 20 w 240"/>
                <a:gd name="T41" fmla="*/ 104 h 112"/>
                <a:gd name="T42" fmla="*/ 20 w 240"/>
                <a:gd name="T43" fmla="*/ 112 h 112"/>
                <a:gd name="T44" fmla="*/ 162 w 240"/>
                <a:gd name="T45" fmla="*/ 91 h 112"/>
                <a:gd name="T46" fmla="*/ 155 w 240"/>
                <a:gd name="T47" fmla="*/ 87 h 112"/>
                <a:gd name="T48" fmla="*/ 160 w 240"/>
                <a:gd name="T49" fmla="*/ 69 h 112"/>
                <a:gd name="T50" fmla="*/ 168 w 240"/>
                <a:gd name="T51" fmla="*/ 69 h 112"/>
                <a:gd name="T52" fmla="*/ 162 w 240"/>
                <a:gd name="T53" fmla="*/ 91 h 112"/>
                <a:gd name="T54" fmla="*/ 168 w 240"/>
                <a:gd name="T55" fmla="*/ 48 h 112"/>
                <a:gd name="T56" fmla="*/ 160 w 240"/>
                <a:gd name="T57" fmla="*/ 48 h 112"/>
                <a:gd name="T58" fmla="*/ 160 w 240"/>
                <a:gd name="T59" fmla="*/ 44 h 112"/>
                <a:gd name="T60" fmla="*/ 164 w 240"/>
                <a:gd name="T61" fmla="*/ 27 h 112"/>
                <a:gd name="T62" fmla="*/ 171 w 240"/>
                <a:gd name="T63" fmla="*/ 30 h 112"/>
                <a:gd name="T64" fmla="*/ 168 w 240"/>
                <a:gd name="T65" fmla="*/ 44 h 112"/>
                <a:gd name="T66" fmla="*/ 168 w 240"/>
                <a:gd name="T67" fmla="*/ 48 h 112"/>
                <a:gd name="T68" fmla="*/ 182 w 240"/>
                <a:gd name="T69" fmla="*/ 16 h 112"/>
                <a:gd name="T70" fmla="*/ 178 w 240"/>
                <a:gd name="T71" fmla="*/ 9 h 112"/>
                <a:gd name="T72" fmla="*/ 198 w 240"/>
                <a:gd name="T73" fmla="*/ 1 h 112"/>
                <a:gd name="T74" fmla="*/ 199 w 240"/>
                <a:gd name="T75" fmla="*/ 8 h 112"/>
                <a:gd name="T76" fmla="*/ 182 w 240"/>
                <a:gd name="T77" fmla="*/ 16 h 112"/>
                <a:gd name="T78" fmla="*/ 240 w 240"/>
                <a:gd name="T79" fmla="*/ 8 h 112"/>
                <a:gd name="T80" fmla="*/ 220 w 240"/>
                <a:gd name="T81" fmla="*/ 8 h 112"/>
                <a:gd name="T82" fmla="*/ 220 w 240"/>
                <a:gd name="T83" fmla="*/ 0 h 112"/>
                <a:gd name="T84" fmla="*/ 240 w 240"/>
                <a:gd name="T85" fmla="*/ 0 h 112"/>
                <a:gd name="T86" fmla="*/ 240 w 240"/>
                <a:gd name="T87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112">
                  <a:moveTo>
                    <a:pt x="125" y="112"/>
                  </a:moveTo>
                  <a:cubicBezTo>
                    <a:pt x="124" y="112"/>
                    <a:pt x="124" y="112"/>
                    <a:pt x="124" y="112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31" y="104"/>
                    <a:pt x="137" y="103"/>
                    <a:pt x="142" y="100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0" y="110"/>
                    <a:pt x="133" y="112"/>
                    <a:pt x="125" y="112"/>
                  </a:cubicBezTo>
                  <a:close/>
                  <a:moveTo>
                    <a:pt x="104" y="112"/>
                  </a:moveTo>
                  <a:cubicBezTo>
                    <a:pt x="84" y="112"/>
                    <a:pt x="84" y="112"/>
                    <a:pt x="84" y="112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12"/>
                  </a:lnTo>
                  <a:close/>
                  <a:moveTo>
                    <a:pt x="64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64" y="104"/>
                    <a:pt x="64" y="104"/>
                    <a:pt x="64" y="104"/>
                  </a:cubicBezTo>
                  <a:lnTo>
                    <a:pt x="64" y="112"/>
                  </a:lnTo>
                  <a:close/>
                  <a:moveTo>
                    <a:pt x="2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20" y="112"/>
                  </a:lnTo>
                  <a:close/>
                  <a:moveTo>
                    <a:pt x="162" y="91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8" y="81"/>
                    <a:pt x="160" y="75"/>
                    <a:pt x="160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77"/>
                    <a:pt x="166" y="84"/>
                    <a:pt x="162" y="91"/>
                  </a:cubicBezTo>
                  <a:close/>
                  <a:moveTo>
                    <a:pt x="168" y="48"/>
                  </a:moveTo>
                  <a:cubicBezTo>
                    <a:pt x="160" y="48"/>
                    <a:pt x="160" y="48"/>
                    <a:pt x="160" y="48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38"/>
                    <a:pt x="161" y="32"/>
                    <a:pt x="164" y="2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69" y="34"/>
                    <a:pt x="168" y="39"/>
                    <a:pt x="168" y="44"/>
                  </a:cubicBezTo>
                  <a:lnTo>
                    <a:pt x="168" y="48"/>
                  </a:lnTo>
                  <a:close/>
                  <a:moveTo>
                    <a:pt x="182" y="16"/>
                  </a:moveTo>
                  <a:cubicBezTo>
                    <a:pt x="178" y="9"/>
                    <a:pt x="178" y="9"/>
                    <a:pt x="178" y="9"/>
                  </a:cubicBezTo>
                  <a:cubicBezTo>
                    <a:pt x="184" y="5"/>
                    <a:pt x="191" y="2"/>
                    <a:pt x="198" y="1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3" y="9"/>
                    <a:pt x="187" y="12"/>
                    <a:pt x="182" y="16"/>
                  </a:cubicBezTo>
                  <a:close/>
                  <a:moveTo>
                    <a:pt x="240" y="8"/>
                  </a:moveTo>
                  <a:cubicBezTo>
                    <a:pt x="220" y="8"/>
                    <a:pt x="220" y="8"/>
                    <a:pt x="220" y="8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40" y="0"/>
                    <a:pt x="240" y="0"/>
                    <a:pt x="240" y="0"/>
                  </a:cubicBezTo>
                  <a:lnTo>
                    <a:pt x="24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9"/>
          <p:cNvSpPr/>
          <p:nvPr/>
        </p:nvSpPr>
        <p:spPr>
          <a:xfrm>
            <a:off x="7853680" y="1635125"/>
            <a:ext cx="2406015" cy="12306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13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提前预演</a:t>
            </a:r>
            <a:endParaRPr lang="zh-CN" altLang="en-US" sz="13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针对任何访谈，除了提前做问题库之外，还要做预演，以防问题库的问题并不适用于访谈的场景，提前优化；</a:t>
            </a:r>
            <a:endParaRPr lang="zh-CN" altLang="en-US" sz="1100" dirty="0" smtClean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2" name="Rectangle 9"/>
          <p:cNvSpPr/>
          <p:nvPr/>
        </p:nvSpPr>
        <p:spPr>
          <a:xfrm>
            <a:off x="7107555" y="3517900"/>
            <a:ext cx="2406015" cy="14109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调研结果除了数据数据，也要有案例论证</a:t>
            </a:r>
            <a:endParaRPr lang="zh-CN" altLang="en-US" sz="11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做用户分析出了调研，数据分析，还要根据数据给出结论、建议方案、针对建议方案要给出已有成功案例论证；</a:t>
            </a:r>
            <a:endParaRPr lang="zh-CN" altLang="en-US" sz="1100" dirty="0" smtClean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4" name="Rectangle 9"/>
          <p:cNvSpPr/>
          <p:nvPr/>
        </p:nvSpPr>
        <p:spPr>
          <a:xfrm>
            <a:off x="447675" y="2219325"/>
            <a:ext cx="2406015" cy="7905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13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样本数足够</a:t>
            </a:r>
            <a:endParaRPr lang="zh-CN" altLang="en-US" sz="11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足够的样本数才能确保数据分析的准确，不片面；</a:t>
            </a:r>
            <a:endParaRPr lang="zh-CN" altLang="en-US" sz="11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 rot="19743805">
            <a:off x="995045" y="148038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7"/>
            </p:custDataLst>
          </p:nvPr>
        </p:nvSpPr>
        <p:spPr>
          <a:xfrm rot="19743805">
            <a:off x="1296397" y="148038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8"/>
            </p:custDataLst>
          </p:nvPr>
        </p:nvSpPr>
        <p:spPr>
          <a:xfrm>
            <a:off x="1624609" y="134770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用户调研从原有数据分析，用户问卷调研，访谈进行综合分析；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rot="19743805">
            <a:off x="995045" y="271158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10"/>
            </p:custDataLst>
          </p:nvPr>
        </p:nvSpPr>
        <p:spPr>
          <a:xfrm rot="19743805">
            <a:off x="1296397" y="271158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2"/>
          <p:cNvSpPr/>
          <p:nvPr>
            <p:custDataLst>
              <p:tags r:id="rId11"/>
            </p:custDataLst>
          </p:nvPr>
        </p:nvSpPr>
        <p:spPr>
          <a:xfrm>
            <a:off x="1624609" y="2578901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调研问卷及访谈问卷要明确每个问题的目的；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>
          <a:xfrm rot="19743805">
            <a:off x="995045" y="394277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13"/>
            </p:custDataLst>
          </p:nvPr>
        </p:nvSpPr>
        <p:spPr>
          <a:xfrm rot="19743805">
            <a:off x="1296397" y="394277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1"/>
          <p:cNvSpPr/>
          <p:nvPr>
            <p:custDataLst>
              <p:tags r:id="rId14"/>
            </p:custDataLst>
          </p:nvPr>
        </p:nvSpPr>
        <p:spPr>
          <a:xfrm>
            <a:off x="1624609" y="3810094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数据分析有理有据，数据及案例论证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643370" y="1815465"/>
            <a:ext cx="2637155" cy="951230"/>
          </a:xfrm>
          <a:prstGeom prst="wedgeRoundRectCallout">
            <a:avLst>
              <a:gd name="adj1" fmla="val -47700"/>
              <a:gd name="adj2" fmla="val 77781"/>
              <a:gd name="adj3" fmla="val 16667"/>
            </a:avLst>
          </a:prstGeom>
          <a:noFill/>
          <a:ln w="12700" cmpd="sng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15"/>
            </p:custDataLst>
          </p:nvPr>
        </p:nvSpPr>
        <p:spPr>
          <a:xfrm rot="19743805">
            <a:off x="1304652" y="14810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03720" y="1976120"/>
            <a:ext cx="219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团队运营、策划需要具备及提升能力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474287" y="1643381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用户分析的万能公式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6925" y="2828290"/>
            <a:ext cx="1438275" cy="368300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汇总结论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0650" y="2828290"/>
            <a:ext cx="1391285" cy="368300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数据结果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6370" y="2828290"/>
            <a:ext cx="1438275" cy="368300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举例证实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加号 13"/>
          <p:cNvSpPr/>
          <p:nvPr/>
        </p:nvSpPr>
        <p:spPr>
          <a:xfrm>
            <a:off x="2890520" y="2871470"/>
            <a:ext cx="338455" cy="290195"/>
          </a:xfrm>
          <a:prstGeom prst="mathPlus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加号 14"/>
          <p:cNvSpPr/>
          <p:nvPr/>
        </p:nvSpPr>
        <p:spPr>
          <a:xfrm>
            <a:off x="4841240" y="2871470"/>
            <a:ext cx="338455" cy="290195"/>
          </a:xfrm>
          <a:prstGeom prst="mathPlus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于号 15"/>
          <p:cNvSpPr/>
          <p:nvPr/>
        </p:nvSpPr>
        <p:spPr>
          <a:xfrm>
            <a:off x="6791960" y="2883535"/>
            <a:ext cx="395605" cy="278130"/>
          </a:xfrm>
          <a:prstGeom prst="mathEqual">
            <a:avLst/>
          </a:prstGeom>
          <a:solidFill>
            <a:srgbClr val="FEA9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94880" y="2555240"/>
            <a:ext cx="1172210" cy="922020"/>
          </a:xfrm>
          <a:prstGeom prst="rect">
            <a:avLst/>
          </a:prstGeom>
          <a:solidFill>
            <a:srgbClr val="FEA900"/>
          </a:solidFill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有说服力的</a:t>
            </a:r>
            <a:b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535" y="1304290"/>
            <a:ext cx="754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背景：徐福记线下门店私域项目原有粉丝梳理及线下用户调研，对项目落地可行性进行背书，对私域运营策略给出定位；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9535" y="2092325"/>
            <a:ext cx="773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、通过企微粉丝梳理，分析原有粉丝情况；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、线下用户洞察分析；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3035935" y="145034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4027170" y="264033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角圆角矩形 9"/>
          <p:cNvSpPr/>
          <p:nvPr/>
        </p:nvSpPr>
        <p:spPr>
          <a:xfrm>
            <a:off x="5067300" y="383032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035300" y="1674495"/>
            <a:ext cx="17170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</a:rPr>
              <a:t>数据维度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67300" y="4054475"/>
            <a:ext cx="17170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</a:rPr>
              <a:t>品牌方认可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27170" y="2816860"/>
            <a:ext cx="17170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</a:rPr>
              <a:t>调研场景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cxnSp>
        <p:nvCxnSpPr>
          <p:cNvPr id="7" name="曲线连接符 6"/>
          <p:cNvCxnSpPr>
            <a:stCxn id="5" idx="1"/>
            <a:endCxn id="9" idx="3"/>
          </p:cNvCxnSpPr>
          <p:nvPr/>
        </p:nvCxnSpPr>
        <p:spPr>
          <a:xfrm rot="5400000" flipV="1">
            <a:off x="4213860" y="1967865"/>
            <a:ext cx="352425" cy="991235"/>
          </a:xfrm>
          <a:prstGeom prst="curvedConnector3">
            <a:avLst>
              <a:gd name="adj1" fmla="val 5009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>
            <a:stCxn id="9" idx="1"/>
            <a:endCxn id="10" idx="3"/>
          </p:cNvCxnSpPr>
          <p:nvPr/>
        </p:nvCxnSpPr>
        <p:spPr>
          <a:xfrm rot="5400000" flipV="1">
            <a:off x="5229860" y="3133725"/>
            <a:ext cx="352425" cy="104013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89749" y="639499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徐福记用户分析方案</a:t>
            </a:r>
            <a:endParaRPr lang="zh-CN" altLang="en-US" sz="2000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6280" y="1284026"/>
            <a:ext cx="5695315" cy="3675005"/>
            <a:chOff x="2979737" y="1010961"/>
            <a:chExt cx="6240569" cy="5091390"/>
          </a:xfrm>
        </p:grpSpPr>
        <p:sp>
          <p:nvSpPr>
            <p:cNvPr id="797" name="任意多边形 796"/>
            <p:cNvSpPr/>
            <p:nvPr/>
          </p:nvSpPr>
          <p:spPr bwMode="auto">
            <a:xfrm>
              <a:off x="4852247" y="1111251"/>
              <a:ext cx="4368056" cy="1246082"/>
            </a:xfrm>
            <a:custGeom>
              <a:avLst/>
              <a:gdLst>
                <a:gd name="connsiteX0" fmla="*/ 155759 w 4368056"/>
                <a:gd name="connsiteY0" fmla="*/ 0 h 1246082"/>
                <a:gd name="connsiteX1" fmla="*/ 4368056 w 4368056"/>
                <a:gd name="connsiteY1" fmla="*/ 0 h 1246082"/>
                <a:gd name="connsiteX2" fmla="*/ 4368056 w 4368056"/>
                <a:gd name="connsiteY2" fmla="*/ 1246082 h 1246082"/>
                <a:gd name="connsiteX3" fmla="*/ 155759 w 4368056"/>
                <a:gd name="connsiteY3" fmla="*/ 1246082 h 1246082"/>
                <a:gd name="connsiteX4" fmla="*/ 155759 w 4368056"/>
                <a:gd name="connsiteY4" fmla="*/ 778800 h 1246082"/>
                <a:gd name="connsiteX5" fmla="*/ 0 w 4368056"/>
                <a:gd name="connsiteY5" fmla="*/ 623041 h 1246082"/>
                <a:gd name="connsiteX6" fmla="*/ 155759 w 4368056"/>
                <a:gd name="connsiteY6" fmla="*/ 467282 h 124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056" h="1246082">
                  <a:moveTo>
                    <a:pt x="155759" y="0"/>
                  </a:moveTo>
                  <a:lnTo>
                    <a:pt x="4368056" y="0"/>
                  </a:lnTo>
                  <a:lnTo>
                    <a:pt x="4368056" y="1246082"/>
                  </a:lnTo>
                  <a:lnTo>
                    <a:pt x="155759" y="1246082"/>
                  </a:lnTo>
                  <a:lnTo>
                    <a:pt x="155759" y="778800"/>
                  </a:lnTo>
                  <a:lnTo>
                    <a:pt x="0" y="623041"/>
                  </a:lnTo>
                  <a:lnTo>
                    <a:pt x="155759" y="4672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  <p:sp>
          <p:nvSpPr>
            <p:cNvPr id="308" name="Rectangle 896"/>
            <p:cNvSpPr>
              <a:spLocks noChangeArrowheads="1"/>
            </p:cNvSpPr>
            <p:nvPr/>
          </p:nvSpPr>
          <p:spPr bwMode="auto">
            <a:xfrm>
              <a:off x="4540725" y="1111251"/>
              <a:ext cx="155760" cy="12460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8" name="任意多边形 797"/>
            <p:cNvSpPr>
              <a:spLocks noChangeArrowheads="1"/>
            </p:cNvSpPr>
            <p:nvPr/>
          </p:nvSpPr>
          <p:spPr bwMode="auto">
            <a:xfrm>
              <a:off x="2979737" y="2983759"/>
              <a:ext cx="4368056" cy="1246082"/>
            </a:xfrm>
            <a:custGeom>
              <a:avLst/>
              <a:gdLst>
                <a:gd name="connsiteX0" fmla="*/ 0 w 4368056"/>
                <a:gd name="connsiteY0" fmla="*/ 0 h 1246082"/>
                <a:gd name="connsiteX1" fmla="*/ 4212297 w 4368056"/>
                <a:gd name="connsiteY1" fmla="*/ 0 h 1246082"/>
                <a:gd name="connsiteX2" fmla="*/ 4212297 w 4368056"/>
                <a:gd name="connsiteY2" fmla="*/ 467282 h 1246082"/>
                <a:gd name="connsiteX3" fmla="*/ 4368056 w 4368056"/>
                <a:gd name="connsiteY3" fmla="*/ 623041 h 1246082"/>
                <a:gd name="connsiteX4" fmla="*/ 4212297 w 4368056"/>
                <a:gd name="connsiteY4" fmla="*/ 778800 h 1246082"/>
                <a:gd name="connsiteX5" fmla="*/ 4212297 w 4368056"/>
                <a:gd name="connsiteY5" fmla="*/ 1246082 h 1246082"/>
                <a:gd name="connsiteX6" fmla="*/ 0 w 4368056"/>
                <a:gd name="connsiteY6" fmla="*/ 1246082 h 124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056" h="1246082">
                  <a:moveTo>
                    <a:pt x="0" y="0"/>
                  </a:moveTo>
                  <a:lnTo>
                    <a:pt x="4212297" y="0"/>
                  </a:lnTo>
                  <a:lnTo>
                    <a:pt x="4212297" y="467282"/>
                  </a:lnTo>
                  <a:lnTo>
                    <a:pt x="4368056" y="623041"/>
                  </a:lnTo>
                  <a:lnTo>
                    <a:pt x="4212297" y="778800"/>
                  </a:lnTo>
                  <a:lnTo>
                    <a:pt x="4212297" y="1246082"/>
                  </a:lnTo>
                  <a:lnTo>
                    <a:pt x="0" y="12460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  <p:sp>
          <p:nvSpPr>
            <p:cNvPr id="310" name="Rectangle 898"/>
            <p:cNvSpPr>
              <a:spLocks noChangeArrowheads="1"/>
            </p:cNvSpPr>
            <p:nvPr/>
          </p:nvSpPr>
          <p:spPr bwMode="auto">
            <a:xfrm>
              <a:off x="7503557" y="2983759"/>
              <a:ext cx="155760" cy="1246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1" name="Rectangle 899"/>
            <p:cNvSpPr>
              <a:spLocks noChangeArrowheads="1"/>
            </p:cNvSpPr>
            <p:nvPr/>
          </p:nvSpPr>
          <p:spPr bwMode="auto">
            <a:xfrm>
              <a:off x="2979737" y="2872481"/>
              <a:ext cx="4212332" cy="4222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1" name="Freeform 1059"/>
            <p:cNvSpPr/>
            <p:nvPr/>
          </p:nvSpPr>
          <p:spPr bwMode="auto">
            <a:xfrm>
              <a:off x="4679555" y="2357333"/>
              <a:ext cx="2840931" cy="626427"/>
            </a:xfrm>
            <a:custGeom>
              <a:avLst/>
              <a:gdLst>
                <a:gd name="T0" fmla="*/ 839 w 839"/>
                <a:gd name="T1" fmla="*/ 185 h 185"/>
                <a:gd name="T2" fmla="*/ 830 w 839"/>
                <a:gd name="T3" fmla="*/ 185 h 185"/>
                <a:gd name="T4" fmla="*/ 830 w 839"/>
                <a:gd name="T5" fmla="*/ 97 h 185"/>
                <a:gd name="T6" fmla="*/ 461 w 839"/>
                <a:gd name="T7" fmla="*/ 97 h 185"/>
                <a:gd name="T8" fmla="*/ 461 w 839"/>
                <a:gd name="T9" fmla="*/ 51 h 185"/>
                <a:gd name="T10" fmla="*/ 424 w 839"/>
                <a:gd name="T11" fmla="*/ 51 h 185"/>
                <a:gd name="T12" fmla="*/ 424 w 839"/>
                <a:gd name="T13" fmla="*/ 143 h 185"/>
                <a:gd name="T14" fmla="*/ 369 w 839"/>
                <a:gd name="T15" fmla="*/ 143 h 185"/>
                <a:gd name="T16" fmla="*/ 369 w 839"/>
                <a:gd name="T17" fmla="*/ 97 h 185"/>
                <a:gd name="T18" fmla="*/ 0 w 839"/>
                <a:gd name="T19" fmla="*/ 97 h 185"/>
                <a:gd name="T20" fmla="*/ 0 w 839"/>
                <a:gd name="T21" fmla="*/ 0 h 185"/>
                <a:gd name="T22" fmla="*/ 9 w 839"/>
                <a:gd name="T23" fmla="*/ 0 h 185"/>
                <a:gd name="T24" fmla="*/ 9 w 839"/>
                <a:gd name="T25" fmla="*/ 88 h 185"/>
                <a:gd name="T26" fmla="*/ 378 w 839"/>
                <a:gd name="T27" fmla="*/ 88 h 185"/>
                <a:gd name="T28" fmla="*/ 378 w 839"/>
                <a:gd name="T29" fmla="*/ 134 h 185"/>
                <a:gd name="T30" fmla="*/ 415 w 839"/>
                <a:gd name="T31" fmla="*/ 134 h 185"/>
                <a:gd name="T32" fmla="*/ 415 w 839"/>
                <a:gd name="T33" fmla="*/ 42 h 185"/>
                <a:gd name="T34" fmla="*/ 470 w 839"/>
                <a:gd name="T35" fmla="*/ 42 h 185"/>
                <a:gd name="T36" fmla="*/ 470 w 839"/>
                <a:gd name="T37" fmla="*/ 88 h 185"/>
                <a:gd name="T38" fmla="*/ 839 w 839"/>
                <a:gd name="T39" fmla="*/ 88 h 185"/>
                <a:gd name="T40" fmla="*/ 83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839" y="185"/>
                  </a:moveTo>
                  <a:lnTo>
                    <a:pt x="830" y="185"/>
                  </a:lnTo>
                  <a:lnTo>
                    <a:pt x="830" y="97"/>
                  </a:lnTo>
                  <a:lnTo>
                    <a:pt x="461" y="97"/>
                  </a:lnTo>
                  <a:lnTo>
                    <a:pt x="461" y="51"/>
                  </a:lnTo>
                  <a:lnTo>
                    <a:pt x="424" y="51"/>
                  </a:lnTo>
                  <a:lnTo>
                    <a:pt x="424" y="143"/>
                  </a:lnTo>
                  <a:lnTo>
                    <a:pt x="369" y="143"/>
                  </a:lnTo>
                  <a:lnTo>
                    <a:pt x="369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8"/>
                  </a:lnTo>
                  <a:lnTo>
                    <a:pt x="378" y="88"/>
                  </a:lnTo>
                  <a:lnTo>
                    <a:pt x="378" y="134"/>
                  </a:lnTo>
                  <a:lnTo>
                    <a:pt x="415" y="134"/>
                  </a:lnTo>
                  <a:lnTo>
                    <a:pt x="415" y="42"/>
                  </a:lnTo>
                  <a:lnTo>
                    <a:pt x="470" y="42"/>
                  </a:lnTo>
                  <a:lnTo>
                    <a:pt x="470" y="88"/>
                  </a:lnTo>
                  <a:lnTo>
                    <a:pt x="839" y="88"/>
                  </a:lnTo>
                  <a:lnTo>
                    <a:pt x="83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2" name="Freeform 1060"/>
            <p:cNvSpPr/>
            <p:nvPr/>
          </p:nvSpPr>
          <p:spPr bwMode="auto">
            <a:xfrm>
              <a:off x="4679555" y="4229842"/>
              <a:ext cx="2840931" cy="626427"/>
            </a:xfrm>
            <a:custGeom>
              <a:avLst/>
              <a:gdLst>
                <a:gd name="T0" fmla="*/ 9 w 839"/>
                <a:gd name="T1" fmla="*/ 185 h 185"/>
                <a:gd name="T2" fmla="*/ 0 w 839"/>
                <a:gd name="T3" fmla="*/ 185 h 185"/>
                <a:gd name="T4" fmla="*/ 0 w 839"/>
                <a:gd name="T5" fmla="*/ 88 h 185"/>
                <a:gd name="T6" fmla="*/ 369 w 839"/>
                <a:gd name="T7" fmla="*/ 88 h 185"/>
                <a:gd name="T8" fmla="*/ 369 w 839"/>
                <a:gd name="T9" fmla="*/ 42 h 185"/>
                <a:gd name="T10" fmla="*/ 424 w 839"/>
                <a:gd name="T11" fmla="*/ 42 h 185"/>
                <a:gd name="T12" fmla="*/ 424 w 839"/>
                <a:gd name="T13" fmla="*/ 134 h 185"/>
                <a:gd name="T14" fmla="*/ 461 w 839"/>
                <a:gd name="T15" fmla="*/ 134 h 185"/>
                <a:gd name="T16" fmla="*/ 461 w 839"/>
                <a:gd name="T17" fmla="*/ 88 h 185"/>
                <a:gd name="T18" fmla="*/ 830 w 839"/>
                <a:gd name="T19" fmla="*/ 88 h 185"/>
                <a:gd name="T20" fmla="*/ 830 w 839"/>
                <a:gd name="T21" fmla="*/ 0 h 185"/>
                <a:gd name="T22" fmla="*/ 839 w 839"/>
                <a:gd name="T23" fmla="*/ 0 h 185"/>
                <a:gd name="T24" fmla="*/ 839 w 839"/>
                <a:gd name="T25" fmla="*/ 97 h 185"/>
                <a:gd name="T26" fmla="*/ 470 w 839"/>
                <a:gd name="T27" fmla="*/ 97 h 185"/>
                <a:gd name="T28" fmla="*/ 470 w 839"/>
                <a:gd name="T29" fmla="*/ 143 h 185"/>
                <a:gd name="T30" fmla="*/ 415 w 839"/>
                <a:gd name="T31" fmla="*/ 143 h 185"/>
                <a:gd name="T32" fmla="*/ 415 w 839"/>
                <a:gd name="T33" fmla="*/ 51 h 185"/>
                <a:gd name="T34" fmla="*/ 378 w 839"/>
                <a:gd name="T35" fmla="*/ 51 h 185"/>
                <a:gd name="T36" fmla="*/ 378 w 839"/>
                <a:gd name="T37" fmla="*/ 97 h 185"/>
                <a:gd name="T38" fmla="*/ 9 w 839"/>
                <a:gd name="T39" fmla="*/ 97 h 185"/>
                <a:gd name="T40" fmla="*/ 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9" y="185"/>
                  </a:moveTo>
                  <a:lnTo>
                    <a:pt x="0" y="185"/>
                  </a:lnTo>
                  <a:lnTo>
                    <a:pt x="0" y="88"/>
                  </a:lnTo>
                  <a:lnTo>
                    <a:pt x="369" y="88"/>
                  </a:lnTo>
                  <a:lnTo>
                    <a:pt x="369" y="42"/>
                  </a:lnTo>
                  <a:lnTo>
                    <a:pt x="424" y="42"/>
                  </a:lnTo>
                  <a:lnTo>
                    <a:pt x="424" y="134"/>
                  </a:lnTo>
                  <a:lnTo>
                    <a:pt x="461" y="134"/>
                  </a:lnTo>
                  <a:lnTo>
                    <a:pt x="461" y="88"/>
                  </a:lnTo>
                  <a:lnTo>
                    <a:pt x="830" y="88"/>
                  </a:lnTo>
                  <a:lnTo>
                    <a:pt x="830" y="0"/>
                  </a:lnTo>
                  <a:lnTo>
                    <a:pt x="839" y="0"/>
                  </a:lnTo>
                  <a:lnTo>
                    <a:pt x="839" y="97"/>
                  </a:lnTo>
                  <a:lnTo>
                    <a:pt x="470" y="97"/>
                  </a:lnTo>
                  <a:lnTo>
                    <a:pt x="470" y="143"/>
                  </a:lnTo>
                  <a:lnTo>
                    <a:pt x="415" y="143"/>
                  </a:lnTo>
                  <a:lnTo>
                    <a:pt x="415" y="51"/>
                  </a:lnTo>
                  <a:lnTo>
                    <a:pt x="378" y="51"/>
                  </a:lnTo>
                  <a:lnTo>
                    <a:pt x="378" y="97"/>
                  </a:lnTo>
                  <a:lnTo>
                    <a:pt x="9" y="97"/>
                  </a:lnTo>
                  <a:lnTo>
                    <a:pt x="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3" name="Rectangle 1061"/>
            <p:cNvSpPr>
              <a:spLocks noChangeArrowheads="1"/>
            </p:cNvSpPr>
            <p:nvPr/>
          </p:nvSpPr>
          <p:spPr bwMode="auto">
            <a:xfrm>
              <a:off x="4540725" y="4856269"/>
              <a:ext cx="155760" cy="1246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6" name="Rectangle 1064"/>
            <p:cNvSpPr>
              <a:spLocks noChangeArrowheads="1"/>
            </p:cNvSpPr>
            <p:nvPr/>
          </p:nvSpPr>
          <p:spPr bwMode="auto">
            <a:xfrm>
              <a:off x="5007974" y="1010961"/>
              <a:ext cx="4212332" cy="4117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9" name="任意多边形 798"/>
            <p:cNvSpPr>
              <a:spLocks noChangeArrowheads="1"/>
            </p:cNvSpPr>
            <p:nvPr/>
          </p:nvSpPr>
          <p:spPr bwMode="auto">
            <a:xfrm>
              <a:off x="4852247" y="4856269"/>
              <a:ext cx="4368059" cy="1246082"/>
            </a:xfrm>
            <a:custGeom>
              <a:avLst/>
              <a:gdLst>
                <a:gd name="connsiteX0" fmla="*/ 155760 w 4368059"/>
                <a:gd name="connsiteY0" fmla="*/ 467281 h 1246082"/>
                <a:gd name="connsiteX1" fmla="*/ 155760 w 4368059"/>
                <a:gd name="connsiteY1" fmla="*/ 778801 h 1246082"/>
                <a:gd name="connsiteX2" fmla="*/ 0 w 4368059"/>
                <a:gd name="connsiteY2" fmla="*/ 623041 h 1246082"/>
                <a:gd name="connsiteX3" fmla="*/ 155762 w 4368059"/>
                <a:gd name="connsiteY3" fmla="*/ 0 h 1246082"/>
                <a:gd name="connsiteX4" fmla="*/ 4368059 w 4368059"/>
                <a:gd name="connsiteY4" fmla="*/ 0 h 1246082"/>
                <a:gd name="connsiteX5" fmla="*/ 4368059 w 4368059"/>
                <a:gd name="connsiteY5" fmla="*/ 1246082 h 1246082"/>
                <a:gd name="connsiteX6" fmla="*/ 155762 w 4368059"/>
                <a:gd name="connsiteY6" fmla="*/ 1246082 h 124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8059" h="1246082">
                  <a:moveTo>
                    <a:pt x="155760" y="467281"/>
                  </a:moveTo>
                  <a:lnTo>
                    <a:pt x="155760" y="778801"/>
                  </a:lnTo>
                  <a:lnTo>
                    <a:pt x="0" y="623041"/>
                  </a:lnTo>
                  <a:close/>
                  <a:moveTo>
                    <a:pt x="155762" y="0"/>
                  </a:moveTo>
                  <a:lnTo>
                    <a:pt x="4368059" y="0"/>
                  </a:lnTo>
                  <a:lnTo>
                    <a:pt x="4368059" y="1246082"/>
                  </a:lnTo>
                  <a:lnTo>
                    <a:pt x="155762" y="12460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  <p:sp>
          <p:nvSpPr>
            <p:cNvPr id="637" name="Rectangle 1226"/>
            <p:cNvSpPr>
              <a:spLocks noChangeArrowheads="1"/>
            </p:cNvSpPr>
            <p:nvPr/>
          </p:nvSpPr>
          <p:spPr bwMode="auto">
            <a:xfrm>
              <a:off x="5007974" y="4671541"/>
              <a:ext cx="4212332" cy="4961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0" name="矩形 799"/>
            <p:cNvSpPr/>
            <p:nvPr/>
          </p:nvSpPr>
          <p:spPr>
            <a:xfrm>
              <a:off x="5007974" y="1409481"/>
              <a:ext cx="4212332" cy="84542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老粉问卷调研：通过利益点吸引用户填写问卷，了解用户什么人，对品牌的认知，及购物行为习惯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2" name="矩形 801"/>
            <p:cNvSpPr/>
            <p:nvPr/>
          </p:nvSpPr>
          <p:spPr>
            <a:xfrm>
              <a:off x="5065993" y="5174919"/>
              <a:ext cx="4018394" cy="84542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针对调研数据维度，找出典型用户类型，邀约用户进行电话访谈，更深入了解用户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4" name="矩形 803"/>
            <p:cNvSpPr/>
            <p:nvPr/>
          </p:nvSpPr>
          <p:spPr>
            <a:xfrm>
              <a:off x="3076277" y="3307709"/>
              <a:ext cx="4018394" cy="84542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线下门店导购访谈，了解员工日常工作，考核目标，用户日常到店情况，购买情况等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37305" y="1290320"/>
            <a:ext cx="112141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问卷调研</a:t>
            </a:r>
            <a:endParaRPr lang="zh-CN" altLang="en-US" sz="1500" b="1"/>
          </a:p>
        </p:txBody>
      </p:sp>
      <p:sp>
        <p:nvSpPr>
          <p:cNvPr id="10" name="文本框 9"/>
          <p:cNvSpPr txBox="1"/>
          <p:nvPr/>
        </p:nvSpPr>
        <p:spPr>
          <a:xfrm>
            <a:off x="1986280" y="2627630"/>
            <a:ext cx="14243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线下门店访谈</a:t>
            </a:r>
            <a:endParaRPr lang="zh-CN" altLang="en-US" sz="1500" b="1"/>
          </a:p>
        </p:txBody>
      </p:sp>
      <p:sp>
        <p:nvSpPr>
          <p:cNvPr id="12" name="文本框 11"/>
          <p:cNvSpPr txBox="1"/>
          <p:nvPr/>
        </p:nvSpPr>
        <p:spPr>
          <a:xfrm>
            <a:off x="3890010" y="3947795"/>
            <a:ext cx="145161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典型用户访谈</a:t>
            </a:r>
            <a:endParaRPr lang="zh-CN" altLang="en-US" sz="15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5364" y="4663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7555" y="46037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00490" y="37211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53766" y="1073206"/>
            <a:ext cx="2592712" cy="2775573"/>
            <a:chOff x="4679555" y="1010961"/>
            <a:chExt cx="2840931" cy="3845308"/>
          </a:xfrm>
        </p:grpSpPr>
        <p:sp>
          <p:nvSpPr>
            <p:cNvPr id="471" name="Freeform 1059"/>
            <p:cNvSpPr/>
            <p:nvPr/>
          </p:nvSpPr>
          <p:spPr bwMode="auto">
            <a:xfrm>
              <a:off x="4679555" y="2357333"/>
              <a:ext cx="2840931" cy="626427"/>
            </a:xfrm>
            <a:custGeom>
              <a:avLst/>
              <a:gdLst>
                <a:gd name="T0" fmla="*/ 839 w 839"/>
                <a:gd name="T1" fmla="*/ 185 h 185"/>
                <a:gd name="T2" fmla="*/ 830 w 839"/>
                <a:gd name="T3" fmla="*/ 185 h 185"/>
                <a:gd name="T4" fmla="*/ 830 w 839"/>
                <a:gd name="T5" fmla="*/ 97 h 185"/>
                <a:gd name="T6" fmla="*/ 461 w 839"/>
                <a:gd name="T7" fmla="*/ 97 h 185"/>
                <a:gd name="T8" fmla="*/ 461 w 839"/>
                <a:gd name="T9" fmla="*/ 51 h 185"/>
                <a:gd name="T10" fmla="*/ 424 w 839"/>
                <a:gd name="T11" fmla="*/ 51 h 185"/>
                <a:gd name="T12" fmla="*/ 424 w 839"/>
                <a:gd name="T13" fmla="*/ 143 h 185"/>
                <a:gd name="T14" fmla="*/ 369 w 839"/>
                <a:gd name="T15" fmla="*/ 143 h 185"/>
                <a:gd name="T16" fmla="*/ 369 w 839"/>
                <a:gd name="T17" fmla="*/ 97 h 185"/>
                <a:gd name="T18" fmla="*/ 0 w 839"/>
                <a:gd name="T19" fmla="*/ 97 h 185"/>
                <a:gd name="T20" fmla="*/ 0 w 839"/>
                <a:gd name="T21" fmla="*/ 0 h 185"/>
                <a:gd name="T22" fmla="*/ 9 w 839"/>
                <a:gd name="T23" fmla="*/ 0 h 185"/>
                <a:gd name="T24" fmla="*/ 9 w 839"/>
                <a:gd name="T25" fmla="*/ 88 h 185"/>
                <a:gd name="T26" fmla="*/ 378 w 839"/>
                <a:gd name="T27" fmla="*/ 88 h 185"/>
                <a:gd name="T28" fmla="*/ 378 w 839"/>
                <a:gd name="T29" fmla="*/ 134 h 185"/>
                <a:gd name="T30" fmla="*/ 415 w 839"/>
                <a:gd name="T31" fmla="*/ 134 h 185"/>
                <a:gd name="T32" fmla="*/ 415 w 839"/>
                <a:gd name="T33" fmla="*/ 42 h 185"/>
                <a:gd name="T34" fmla="*/ 470 w 839"/>
                <a:gd name="T35" fmla="*/ 42 h 185"/>
                <a:gd name="T36" fmla="*/ 470 w 839"/>
                <a:gd name="T37" fmla="*/ 88 h 185"/>
                <a:gd name="T38" fmla="*/ 839 w 839"/>
                <a:gd name="T39" fmla="*/ 88 h 185"/>
                <a:gd name="T40" fmla="*/ 83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839" y="185"/>
                  </a:moveTo>
                  <a:lnTo>
                    <a:pt x="830" y="185"/>
                  </a:lnTo>
                  <a:lnTo>
                    <a:pt x="830" y="97"/>
                  </a:lnTo>
                  <a:lnTo>
                    <a:pt x="461" y="97"/>
                  </a:lnTo>
                  <a:lnTo>
                    <a:pt x="461" y="51"/>
                  </a:lnTo>
                  <a:lnTo>
                    <a:pt x="424" y="51"/>
                  </a:lnTo>
                  <a:lnTo>
                    <a:pt x="424" y="143"/>
                  </a:lnTo>
                  <a:lnTo>
                    <a:pt x="369" y="143"/>
                  </a:lnTo>
                  <a:lnTo>
                    <a:pt x="369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8"/>
                  </a:lnTo>
                  <a:lnTo>
                    <a:pt x="378" y="88"/>
                  </a:lnTo>
                  <a:lnTo>
                    <a:pt x="378" y="134"/>
                  </a:lnTo>
                  <a:lnTo>
                    <a:pt x="415" y="134"/>
                  </a:lnTo>
                  <a:lnTo>
                    <a:pt x="415" y="42"/>
                  </a:lnTo>
                  <a:lnTo>
                    <a:pt x="470" y="42"/>
                  </a:lnTo>
                  <a:lnTo>
                    <a:pt x="470" y="88"/>
                  </a:lnTo>
                  <a:lnTo>
                    <a:pt x="839" y="88"/>
                  </a:lnTo>
                  <a:lnTo>
                    <a:pt x="83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2" name="Freeform 1060"/>
            <p:cNvSpPr/>
            <p:nvPr/>
          </p:nvSpPr>
          <p:spPr bwMode="auto">
            <a:xfrm>
              <a:off x="4679555" y="4229842"/>
              <a:ext cx="2840931" cy="626427"/>
            </a:xfrm>
            <a:custGeom>
              <a:avLst/>
              <a:gdLst>
                <a:gd name="T0" fmla="*/ 9 w 839"/>
                <a:gd name="T1" fmla="*/ 185 h 185"/>
                <a:gd name="T2" fmla="*/ 0 w 839"/>
                <a:gd name="T3" fmla="*/ 185 h 185"/>
                <a:gd name="T4" fmla="*/ 0 w 839"/>
                <a:gd name="T5" fmla="*/ 88 h 185"/>
                <a:gd name="T6" fmla="*/ 369 w 839"/>
                <a:gd name="T7" fmla="*/ 88 h 185"/>
                <a:gd name="T8" fmla="*/ 369 w 839"/>
                <a:gd name="T9" fmla="*/ 42 h 185"/>
                <a:gd name="T10" fmla="*/ 424 w 839"/>
                <a:gd name="T11" fmla="*/ 42 h 185"/>
                <a:gd name="T12" fmla="*/ 424 w 839"/>
                <a:gd name="T13" fmla="*/ 134 h 185"/>
                <a:gd name="T14" fmla="*/ 461 w 839"/>
                <a:gd name="T15" fmla="*/ 134 h 185"/>
                <a:gd name="T16" fmla="*/ 461 w 839"/>
                <a:gd name="T17" fmla="*/ 88 h 185"/>
                <a:gd name="T18" fmla="*/ 830 w 839"/>
                <a:gd name="T19" fmla="*/ 88 h 185"/>
                <a:gd name="T20" fmla="*/ 830 w 839"/>
                <a:gd name="T21" fmla="*/ 0 h 185"/>
                <a:gd name="T22" fmla="*/ 839 w 839"/>
                <a:gd name="T23" fmla="*/ 0 h 185"/>
                <a:gd name="T24" fmla="*/ 839 w 839"/>
                <a:gd name="T25" fmla="*/ 97 h 185"/>
                <a:gd name="T26" fmla="*/ 470 w 839"/>
                <a:gd name="T27" fmla="*/ 97 h 185"/>
                <a:gd name="T28" fmla="*/ 470 w 839"/>
                <a:gd name="T29" fmla="*/ 143 h 185"/>
                <a:gd name="T30" fmla="*/ 415 w 839"/>
                <a:gd name="T31" fmla="*/ 143 h 185"/>
                <a:gd name="T32" fmla="*/ 415 w 839"/>
                <a:gd name="T33" fmla="*/ 51 h 185"/>
                <a:gd name="T34" fmla="*/ 378 w 839"/>
                <a:gd name="T35" fmla="*/ 51 h 185"/>
                <a:gd name="T36" fmla="*/ 378 w 839"/>
                <a:gd name="T37" fmla="*/ 97 h 185"/>
                <a:gd name="T38" fmla="*/ 9 w 839"/>
                <a:gd name="T39" fmla="*/ 97 h 185"/>
                <a:gd name="T40" fmla="*/ 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9" y="185"/>
                  </a:moveTo>
                  <a:lnTo>
                    <a:pt x="0" y="185"/>
                  </a:lnTo>
                  <a:lnTo>
                    <a:pt x="0" y="88"/>
                  </a:lnTo>
                  <a:lnTo>
                    <a:pt x="369" y="88"/>
                  </a:lnTo>
                  <a:lnTo>
                    <a:pt x="369" y="42"/>
                  </a:lnTo>
                  <a:lnTo>
                    <a:pt x="424" y="42"/>
                  </a:lnTo>
                  <a:lnTo>
                    <a:pt x="424" y="134"/>
                  </a:lnTo>
                  <a:lnTo>
                    <a:pt x="461" y="134"/>
                  </a:lnTo>
                  <a:lnTo>
                    <a:pt x="461" y="88"/>
                  </a:lnTo>
                  <a:lnTo>
                    <a:pt x="830" y="88"/>
                  </a:lnTo>
                  <a:lnTo>
                    <a:pt x="830" y="0"/>
                  </a:lnTo>
                  <a:lnTo>
                    <a:pt x="839" y="0"/>
                  </a:lnTo>
                  <a:lnTo>
                    <a:pt x="839" y="97"/>
                  </a:lnTo>
                  <a:lnTo>
                    <a:pt x="470" y="97"/>
                  </a:lnTo>
                  <a:lnTo>
                    <a:pt x="470" y="143"/>
                  </a:lnTo>
                  <a:lnTo>
                    <a:pt x="415" y="143"/>
                  </a:lnTo>
                  <a:lnTo>
                    <a:pt x="415" y="51"/>
                  </a:lnTo>
                  <a:lnTo>
                    <a:pt x="378" y="51"/>
                  </a:lnTo>
                  <a:lnTo>
                    <a:pt x="378" y="97"/>
                  </a:lnTo>
                  <a:lnTo>
                    <a:pt x="9" y="97"/>
                  </a:lnTo>
                  <a:lnTo>
                    <a:pt x="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6" name="Rectangle 1064"/>
            <p:cNvSpPr>
              <a:spLocks noChangeArrowheads="1"/>
            </p:cNvSpPr>
            <p:nvPr/>
          </p:nvSpPr>
          <p:spPr bwMode="auto">
            <a:xfrm>
              <a:off x="5007969" y="1010961"/>
              <a:ext cx="1102136" cy="4117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53490" y="1060450"/>
            <a:ext cx="112141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问卷调研</a:t>
            </a:r>
            <a:endParaRPr lang="zh-CN" altLang="en-US" sz="1500" b="1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120" y="1652905"/>
            <a:ext cx="1541780" cy="2741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130" y="1652905"/>
            <a:ext cx="1541780" cy="27412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4450" y="1652905"/>
            <a:ext cx="1541780" cy="27412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1790" y="1652905"/>
            <a:ext cx="1541780" cy="27412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5460" y="1652905"/>
            <a:ext cx="1541780" cy="27412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402080" y="4676775"/>
            <a:ext cx="6267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问卷问题设定维度更多（地域、购买频率、品牌喜好等）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问题选项表达更中肯，或增加其他填写选项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489200" y="1002030"/>
            <a:ext cx="6267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/>
              <a:t>想清楚调研的目的，方向，再设定问题的维度及选项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5364" y="4663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7555" y="46037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00490" y="37211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53766" y="1073206"/>
            <a:ext cx="2592712" cy="2775573"/>
            <a:chOff x="4679555" y="1010961"/>
            <a:chExt cx="2840931" cy="3845308"/>
          </a:xfrm>
        </p:grpSpPr>
        <p:sp>
          <p:nvSpPr>
            <p:cNvPr id="471" name="Freeform 1059"/>
            <p:cNvSpPr/>
            <p:nvPr/>
          </p:nvSpPr>
          <p:spPr bwMode="auto">
            <a:xfrm>
              <a:off x="4679555" y="2357333"/>
              <a:ext cx="2840931" cy="626427"/>
            </a:xfrm>
            <a:custGeom>
              <a:avLst/>
              <a:gdLst>
                <a:gd name="T0" fmla="*/ 839 w 839"/>
                <a:gd name="T1" fmla="*/ 185 h 185"/>
                <a:gd name="T2" fmla="*/ 830 w 839"/>
                <a:gd name="T3" fmla="*/ 185 h 185"/>
                <a:gd name="T4" fmla="*/ 830 w 839"/>
                <a:gd name="T5" fmla="*/ 97 h 185"/>
                <a:gd name="T6" fmla="*/ 461 w 839"/>
                <a:gd name="T7" fmla="*/ 97 h 185"/>
                <a:gd name="T8" fmla="*/ 461 w 839"/>
                <a:gd name="T9" fmla="*/ 51 h 185"/>
                <a:gd name="T10" fmla="*/ 424 w 839"/>
                <a:gd name="T11" fmla="*/ 51 h 185"/>
                <a:gd name="T12" fmla="*/ 424 w 839"/>
                <a:gd name="T13" fmla="*/ 143 h 185"/>
                <a:gd name="T14" fmla="*/ 369 w 839"/>
                <a:gd name="T15" fmla="*/ 143 h 185"/>
                <a:gd name="T16" fmla="*/ 369 w 839"/>
                <a:gd name="T17" fmla="*/ 97 h 185"/>
                <a:gd name="T18" fmla="*/ 0 w 839"/>
                <a:gd name="T19" fmla="*/ 97 h 185"/>
                <a:gd name="T20" fmla="*/ 0 w 839"/>
                <a:gd name="T21" fmla="*/ 0 h 185"/>
                <a:gd name="T22" fmla="*/ 9 w 839"/>
                <a:gd name="T23" fmla="*/ 0 h 185"/>
                <a:gd name="T24" fmla="*/ 9 w 839"/>
                <a:gd name="T25" fmla="*/ 88 h 185"/>
                <a:gd name="T26" fmla="*/ 378 w 839"/>
                <a:gd name="T27" fmla="*/ 88 h 185"/>
                <a:gd name="T28" fmla="*/ 378 w 839"/>
                <a:gd name="T29" fmla="*/ 134 h 185"/>
                <a:gd name="T30" fmla="*/ 415 w 839"/>
                <a:gd name="T31" fmla="*/ 134 h 185"/>
                <a:gd name="T32" fmla="*/ 415 w 839"/>
                <a:gd name="T33" fmla="*/ 42 h 185"/>
                <a:gd name="T34" fmla="*/ 470 w 839"/>
                <a:gd name="T35" fmla="*/ 42 h 185"/>
                <a:gd name="T36" fmla="*/ 470 w 839"/>
                <a:gd name="T37" fmla="*/ 88 h 185"/>
                <a:gd name="T38" fmla="*/ 839 w 839"/>
                <a:gd name="T39" fmla="*/ 88 h 185"/>
                <a:gd name="T40" fmla="*/ 83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839" y="185"/>
                  </a:moveTo>
                  <a:lnTo>
                    <a:pt x="830" y="185"/>
                  </a:lnTo>
                  <a:lnTo>
                    <a:pt x="830" y="97"/>
                  </a:lnTo>
                  <a:lnTo>
                    <a:pt x="461" y="97"/>
                  </a:lnTo>
                  <a:lnTo>
                    <a:pt x="461" y="51"/>
                  </a:lnTo>
                  <a:lnTo>
                    <a:pt x="424" y="51"/>
                  </a:lnTo>
                  <a:lnTo>
                    <a:pt x="424" y="143"/>
                  </a:lnTo>
                  <a:lnTo>
                    <a:pt x="369" y="143"/>
                  </a:lnTo>
                  <a:lnTo>
                    <a:pt x="369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8"/>
                  </a:lnTo>
                  <a:lnTo>
                    <a:pt x="378" y="88"/>
                  </a:lnTo>
                  <a:lnTo>
                    <a:pt x="378" y="134"/>
                  </a:lnTo>
                  <a:lnTo>
                    <a:pt x="415" y="134"/>
                  </a:lnTo>
                  <a:lnTo>
                    <a:pt x="415" y="42"/>
                  </a:lnTo>
                  <a:lnTo>
                    <a:pt x="470" y="42"/>
                  </a:lnTo>
                  <a:lnTo>
                    <a:pt x="470" y="88"/>
                  </a:lnTo>
                  <a:lnTo>
                    <a:pt x="839" y="88"/>
                  </a:lnTo>
                  <a:lnTo>
                    <a:pt x="83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2" name="Freeform 1060"/>
            <p:cNvSpPr/>
            <p:nvPr/>
          </p:nvSpPr>
          <p:spPr bwMode="auto">
            <a:xfrm>
              <a:off x="4679555" y="4229842"/>
              <a:ext cx="2840931" cy="626427"/>
            </a:xfrm>
            <a:custGeom>
              <a:avLst/>
              <a:gdLst>
                <a:gd name="T0" fmla="*/ 9 w 839"/>
                <a:gd name="T1" fmla="*/ 185 h 185"/>
                <a:gd name="T2" fmla="*/ 0 w 839"/>
                <a:gd name="T3" fmla="*/ 185 h 185"/>
                <a:gd name="T4" fmla="*/ 0 w 839"/>
                <a:gd name="T5" fmla="*/ 88 h 185"/>
                <a:gd name="T6" fmla="*/ 369 w 839"/>
                <a:gd name="T7" fmla="*/ 88 h 185"/>
                <a:gd name="T8" fmla="*/ 369 w 839"/>
                <a:gd name="T9" fmla="*/ 42 h 185"/>
                <a:gd name="T10" fmla="*/ 424 w 839"/>
                <a:gd name="T11" fmla="*/ 42 h 185"/>
                <a:gd name="T12" fmla="*/ 424 w 839"/>
                <a:gd name="T13" fmla="*/ 134 h 185"/>
                <a:gd name="T14" fmla="*/ 461 w 839"/>
                <a:gd name="T15" fmla="*/ 134 h 185"/>
                <a:gd name="T16" fmla="*/ 461 w 839"/>
                <a:gd name="T17" fmla="*/ 88 h 185"/>
                <a:gd name="T18" fmla="*/ 830 w 839"/>
                <a:gd name="T19" fmla="*/ 88 h 185"/>
                <a:gd name="T20" fmla="*/ 830 w 839"/>
                <a:gd name="T21" fmla="*/ 0 h 185"/>
                <a:gd name="T22" fmla="*/ 839 w 839"/>
                <a:gd name="T23" fmla="*/ 0 h 185"/>
                <a:gd name="T24" fmla="*/ 839 w 839"/>
                <a:gd name="T25" fmla="*/ 97 h 185"/>
                <a:gd name="T26" fmla="*/ 470 w 839"/>
                <a:gd name="T27" fmla="*/ 97 h 185"/>
                <a:gd name="T28" fmla="*/ 470 w 839"/>
                <a:gd name="T29" fmla="*/ 143 h 185"/>
                <a:gd name="T30" fmla="*/ 415 w 839"/>
                <a:gd name="T31" fmla="*/ 143 h 185"/>
                <a:gd name="T32" fmla="*/ 415 w 839"/>
                <a:gd name="T33" fmla="*/ 51 h 185"/>
                <a:gd name="T34" fmla="*/ 378 w 839"/>
                <a:gd name="T35" fmla="*/ 51 h 185"/>
                <a:gd name="T36" fmla="*/ 378 w 839"/>
                <a:gd name="T37" fmla="*/ 97 h 185"/>
                <a:gd name="T38" fmla="*/ 9 w 839"/>
                <a:gd name="T39" fmla="*/ 97 h 185"/>
                <a:gd name="T40" fmla="*/ 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9" y="185"/>
                  </a:moveTo>
                  <a:lnTo>
                    <a:pt x="0" y="185"/>
                  </a:lnTo>
                  <a:lnTo>
                    <a:pt x="0" y="88"/>
                  </a:lnTo>
                  <a:lnTo>
                    <a:pt x="369" y="88"/>
                  </a:lnTo>
                  <a:lnTo>
                    <a:pt x="369" y="42"/>
                  </a:lnTo>
                  <a:lnTo>
                    <a:pt x="424" y="42"/>
                  </a:lnTo>
                  <a:lnTo>
                    <a:pt x="424" y="134"/>
                  </a:lnTo>
                  <a:lnTo>
                    <a:pt x="461" y="134"/>
                  </a:lnTo>
                  <a:lnTo>
                    <a:pt x="461" y="88"/>
                  </a:lnTo>
                  <a:lnTo>
                    <a:pt x="830" y="88"/>
                  </a:lnTo>
                  <a:lnTo>
                    <a:pt x="830" y="0"/>
                  </a:lnTo>
                  <a:lnTo>
                    <a:pt x="839" y="0"/>
                  </a:lnTo>
                  <a:lnTo>
                    <a:pt x="839" y="97"/>
                  </a:lnTo>
                  <a:lnTo>
                    <a:pt x="470" y="97"/>
                  </a:lnTo>
                  <a:lnTo>
                    <a:pt x="470" y="143"/>
                  </a:lnTo>
                  <a:lnTo>
                    <a:pt x="415" y="143"/>
                  </a:lnTo>
                  <a:lnTo>
                    <a:pt x="415" y="51"/>
                  </a:lnTo>
                  <a:lnTo>
                    <a:pt x="378" y="51"/>
                  </a:lnTo>
                  <a:lnTo>
                    <a:pt x="378" y="97"/>
                  </a:lnTo>
                  <a:lnTo>
                    <a:pt x="9" y="97"/>
                  </a:lnTo>
                  <a:lnTo>
                    <a:pt x="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6" name="Rectangle 1064"/>
            <p:cNvSpPr>
              <a:spLocks noChangeArrowheads="1"/>
            </p:cNvSpPr>
            <p:nvPr/>
          </p:nvSpPr>
          <p:spPr bwMode="auto">
            <a:xfrm>
              <a:off x="5007969" y="1010961"/>
              <a:ext cx="1102136" cy="4117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53490" y="1060450"/>
            <a:ext cx="112141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问卷调研</a:t>
            </a:r>
            <a:endParaRPr lang="zh-CN" altLang="en-US" sz="15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490" y="1708150"/>
            <a:ext cx="3162935" cy="1605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820" y="3554095"/>
            <a:ext cx="3478530" cy="1741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435" y="1370330"/>
            <a:ext cx="3996690" cy="196913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859655" y="3638550"/>
            <a:ext cx="476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问题及选项的维度少了，直接影响数据分析的维度及比较；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5364" y="4663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7555" y="46037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00490" y="37211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53766" y="1073206"/>
            <a:ext cx="2592712" cy="2775573"/>
            <a:chOff x="4679555" y="1010961"/>
            <a:chExt cx="2840931" cy="3845308"/>
          </a:xfrm>
        </p:grpSpPr>
        <p:sp>
          <p:nvSpPr>
            <p:cNvPr id="471" name="Freeform 1059"/>
            <p:cNvSpPr/>
            <p:nvPr/>
          </p:nvSpPr>
          <p:spPr bwMode="auto">
            <a:xfrm>
              <a:off x="4679555" y="2357333"/>
              <a:ext cx="2840931" cy="626427"/>
            </a:xfrm>
            <a:custGeom>
              <a:avLst/>
              <a:gdLst>
                <a:gd name="T0" fmla="*/ 839 w 839"/>
                <a:gd name="T1" fmla="*/ 185 h 185"/>
                <a:gd name="T2" fmla="*/ 830 w 839"/>
                <a:gd name="T3" fmla="*/ 185 h 185"/>
                <a:gd name="T4" fmla="*/ 830 w 839"/>
                <a:gd name="T5" fmla="*/ 97 h 185"/>
                <a:gd name="T6" fmla="*/ 461 w 839"/>
                <a:gd name="T7" fmla="*/ 97 h 185"/>
                <a:gd name="T8" fmla="*/ 461 w 839"/>
                <a:gd name="T9" fmla="*/ 51 h 185"/>
                <a:gd name="T10" fmla="*/ 424 w 839"/>
                <a:gd name="T11" fmla="*/ 51 h 185"/>
                <a:gd name="T12" fmla="*/ 424 w 839"/>
                <a:gd name="T13" fmla="*/ 143 h 185"/>
                <a:gd name="T14" fmla="*/ 369 w 839"/>
                <a:gd name="T15" fmla="*/ 143 h 185"/>
                <a:gd name="T16" fmla="*/ 369 w 839"/>
                <a:gd name="T17" fmla="*/ 97 h 185"/>
                <a:gd name="T18" fmla="*/ 0 w 839"/>
                <a:gd name="T19" fmla="*/ 97 h 185"/>
                <a:gd name="T20" fmla="*/ 0 w 839"/>
                <a:gd name="T21" fmla="*/ 0 h 185"/>
                <a:gd name="T22" fmla="*/ 9 w 839"/>
                <a:gd name="T23" fmla="*/ 0 h 185"/>
                <a:gd name="T24" fmla="*/ 9 w 839"/>
                <a:gd name="T25" fmla="*/ 88 h 185"/>
                <a:gd name="T26" fmla="*/ 378 w 839"/>
                <a:gd name="T27" fmla="*/ 88 h 185"/>
                <a:gd name="T28" fmla="*/ 378 w 839"/>
                <a:gd name="T29" fmla="*/ 134 h 185"/>
                <a:gd name="T30" fmla="*/ 415 w 839"/>
                <a:gd name="T31" fmla="*/ 134 h 185"/>
                <a:gd name="T32" fmla="*/ 415 w 839"/>
                <a:gd name="T33" fmla="*/ 42 h 185"/>
                <a:gd name="T34" fmla="*/ 470 w 839"/>
                <a:gd name="T35" fmla="*/ 42 h 185"/>
                <a:gd name="T36" fmla="*/ 470 w 839"/>
                <a:gd name="T37" fmla="*/ 88 h 185"/>
                <a:gd name="T38" fmla="*/ 839 w 839"/>
                <a:gd name="T39" fmla="*/ 88 h 185"/>
                <a:gd name="T40" fmla="*/ 83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839" y="185"/>
                  </a:moveTo>
                  <a:lnTo>
                    <a:pt x="830" y="185"/>
                  </a:lnTo>
                  <a:lnTo>
                    <a:pt x="830" y="97"/>
                  </a:lnTo>
                  <a:lnTo>
                    <a:pt x="461" y="97"/>
                  </a:lnTo>
                  <a:lnTo>
                    <a:pt x="461" y="51"/>
                  </a:lnTo>
                  <a:lnTo>
                    <a:pt x="424" y="51"/>
                  </a:lnTo>
                  <a:lnTo>
                    <a:pt x="424" y="143"/>
                  </a:lnTo>
                  <a:lnTo>
                    <a:pt x="369" y="143"/>
                  </a:lnTo>
                  <a:lnTo>
                    <a:pt x="369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8"/>
                  </a:lnTo>
                  <a:lnTo>
                    <a:pt x="378" y="88"/>
                  </a:lnTo>
                  <a:lnTo>
                    <a:pt x="378" y="134"/>
                  </a:lnTo>
                  <a:lnTo>
                    <a:pt x="415" y="134"/>
                  </a:lnTo>
                  <a:lnTo>
                    <a:pt x="415" y="42"/>
                  </a:lnTo>
                  <a:lnTo>
                    <a:pt x="470" y="42"/>
                  </a:lnTo>
                  <a:lnTo>
                    <a:pt x="470" y="88"/>
                  </a:lnTo>
                  <a:lnTo>
                    <a:pt x="839" y="88"/>
                  </a:lnTo>
                  <a:lnTo>
                    <a:pt x="83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2" name="Freeform 1060"/>
            <p:cNvSpPr/>
            <p:nvPr/>
          </p:nvSpPr>
          <p:spPr bwMode="auto">
            <a:xfrm>
              <a:off x="4679555" y="4229842"/>
              <a:ext cx="2840931" cy="626427"/>
            </a:xfrm>
            <a:custGeom>
              <a:avLst/>
              <a:gdLst>
                <a:gd name="T0" fmla="*/ 9 w 839"/>
                <a:gd name="T1" fmla="*/ 185 h 185"/>
                <a:gd name="T2" fmla="*/ 0 w 839"/>
                <a:gd name="T3" fmla="*/ 185 h 185"/>
                <a:gd name="T4" fmla="*/ 0 w 839"/>
                <a:gd name="T5" fmla="*/ 88 h 185"/>
                <a:gd name="T6" fmla="*/ 369 w 839"/>
                <a:gd name="T7" fmla="*/ 88 h 185"/>
                <a:gd name="T8" fmla="*/ 369 w 839"/>
                <a:gd name="T9" fmla="*/ 42 h 185"/>
                <a:gd name="T10" fmla="*/ 424 w 839"/>
                <a:gd name="T11" fmla="*/ 42 h 185"/>
                <a:gd name="T12" fmla="*/ 424 w 839"/>
                <a:gd name="T13" fmla="*/ 134 h 185"/>
                <a:gd name="T14" fmla="*/ 461 w 839"/>
                <a:gd name="T15" fmla="*/ 134 h 185"/>
                <a:gd name="T16" fmla="*/ 461 w 839"/>
                <a:gd name="T17" fmla="*/ 88 h 185"/>
                <a:gd name="T18" fmla="*/ 830 w 839"/>
                <a:gd name="T19" fmla="*/ 88 h 185"/>
                <a:gd name="T20" fmla="*/ 830 w 839"/>
                <a:gd name="T21" fmla="*/ 0 h 185"/>
                <a:gd name="T22" fmla="*/ 839 w 839"/>
                <a:gd name="T23" fmla="*/ 0 h 185"/>
                <a:gd name="T24" fmla="*/ 839 w 839"/>
                <a:gd name="T25" fmla="*/ 97 h 185"/>
                <a:gd name="T26" fmla="*/ 470 w 839"/>
                <a:gd name="T27" fmla="*/ 97 h 185"/>
                <a:gd name="T28" fmla="*/ 470 w 839"/>
                <a:gd name="T29" fmla="*/ 143 h 185"/>
                <a:gd name="T30" fmla="*/ 415 w 839"/>
                <a:gd name="T31" fmla="*/ 143 h 185"/>
                <a:gd name="T32" fmla="*/ 415 w 839"/>
                <a:gd name="T33" fmla="*/ 51 h 185"/>
                <a:gd name="T34" fmla="*/ 378 w 839"/>
                <a:gd name="T35" fmla="*/ 51 h 185"/>
                <a:gd name="T36" fmla="*/ 378 w 839"/>
                <a:gd name="T37" fmla="*/ 97 h 185"/>
                <a:gd name="T38" fmla="*/ 9 w 839"/>
                <a:gd name="T39" fmla="*/ 97 h 185"/>
                <a:gd name="T40" fmla="*/ 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9" y="185"/>
                  </a:moveTo>
                  <a:lnTo>
                    <a:pt x="0" y="185"/>
                  </a:lnTo>
                  <a:lnTo>
                    <a:pt x="0" y="88"/>
                  </a:lnTo>
                  <a:lnTo>
                    <a:pt x="369" y="88"/>
                  </a:lnTo>
                  <a:lnTo>
                    <a:pt x="369" y="42"/>
                  </a:lnTo>
                  <a:lnTo>
                    <a:pt x="424" y="42"/>
                  </a:lnTo>
                  <a:lnTo>
                    <a:pt x="424" y="134"/>
                  </a:lnTo>
                  <a:lnTo>
                    <a:pt x="461" y="134"/>
                  </a:lnTo>
                  <a:lnTo>
                    <a:pt x="461" y="88"/>
                  </a:lnTo>
                  <a:lnTo>
                    <a:pt x="830" y="88"/>
                  </a:lnTo>
                  <a:lnTo>
                    <a:pt x="830" y="0"/>
                  </a:lnTo>
                  <a:lnTo>
                    <a:pt x="839" y="0"/>
                  </a:lnTo>
                  <a:lnTo>
                    <a:pt x="839" y="97"/>
                  </a:lnTo>
                  <a:lnTo>
                    <a:pt x="470" y="97"/>
                  </a:lnTo>
                  <a:lnTo>
                    <a:pt x="470" y="143"/>
                  </a:lnTo>
                  <a:lnTo>
                    <a:pt x="415" y="143"/>
                  </a:lnTo>
                  <a:lnTo>
                    <a:pt x="415" y="51"/>
                  </a:lnTo>
                  <a:lnTo>
                    <a:pt x="378" y="51"/>
                  </a:lnTo>
                  <a:lnTo>
                    <a:pt x="378" y="97"/>
                  </a:lnTo>
                  <a:lnTo>
                    <a:pt x="9" y="97"/>
                  </a:lnTo>
                  <a:lnTo>
                    <a:pt x="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6" name="Rectangle 1064"/>
            <p:cNvSpPr>
              <a:spLocks noChangeArrowheads="1"/>
            </p:cNvSpPr>
            <p:nvPr/>
          </p:nvSpPr>
          <p:spPr bwMode="auto">
            <a:xfrm>
              <a:off x="5007969" y="1010961"/>
              <a:ext cx="1102136" cy="4117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53490" y="1048385"/>
            <a:ext cx="1452245" cy="321945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p>
            <a:r>
              <a:rPr lang="zh-CN" altLang="en-US" sz="1500" b="1">
                <a:sym typeface="+mn-ea"/>
              </a:rPr>
              <a:t>线下门店访谈</a:t>
            </a:r>
            <a:endParaRPr lang="zh-CN" altLang="en-US" sz="1500" b="1"/>
          </a:p>
        </p:txBody>
      </p:sp>
      <p:sp>
        <p:nvSpPr>
          <p:cNvPr id="27" name="文本框 26"/>
          <p:cNvSpPr txBox="1"/>
          <p:nvPr/>
        </p:nvSpPr>
        <p:spPr>
          <a:xfrm>
            <a:off x="4761230" y="2045335"/>
            <a:ext cx="47694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访谈现场表明身份、来意，目的以对导购工作梳理、利益为由去了解目前工作情况；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访谈前准备好访谈问题，以免遗漏；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访谈是随机应变，主导谈话，不要被导购带偏；</a:t>
            </a:r>
            <a:endParaRPr lang="zh-CN" altLang="en-US" sz="1600"/>
          </a:p>
          <a:p>
            <a:pPr indent="0">
              <a:buFont typeface="Arial" panose="020B0604020202020204" pitchFamily="34" charset="0"/>
              <a:buNone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</p:txBody>
      </p:sp>
      <p:pic>
        <p:nvPicPr>
          <p:cNvPr id="11" name="图片 10" descr="徐福记卖场沟通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845" y="1519555"/>
            <a:ext cx="3110865" cy="3844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5364" y="4663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7555" y="46037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00490" y="37211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53766" y="1073206"/>
            <a:ext cx="2592712" cy="2775573"/>
            <a:chOff x="4679555" y="1010961"/>
            <a:chExt cx="2840931" cy="3845308"/>
          </a:xfrm>
        </p:grpSpPr>
        <p:sp>
          <p:nvSpPr>
            <p:cNvPr id="471" name="Freeform 1059"/>
            <p:cNvSpPr/>
            <p:nvPr/>
          </p:nvSpPr>
          <p:spPr bwMode="auto">
            <a:xfrm>
              <a:off x="4679555" y="2357333"/>
              <a:ext cx="2840931" cy="626427"/>
            </a:xfrm>
            <a:custGeom>
              <a:avLst/>
              <a:gdLst>
                <a:gd name="T0" fmla="*/ 839 w 839"/>
                <a:gd name="T1" fmla="*/ 185 h 185"/>
                <a:gd name="T2" fmla="*/ 830 w 839"/>
                <a:gd name="T3" fmla="*/ 185 h 185"/>
                <a:gd name="T4" fmla="*/ 830 w 839"/>
                <a:gd name="T5" fmla="*/ 97 h 185"/>
                <a:gd name="T6" fmla="*/ 461 w 839"/>
                <a:gd name="T7" fmla="*/ 97 h 185"/>
                <a:gd name="T8" fmla="*/ 461 w 839"/>
                <a:gd name="T9" fmla="*/ 51 h 185"/>
                <a:gd name="T10" fmla="*/ 424 w 839"/>
                <a:gd name="T11" fmla="*/ 51 h 185"/>
                <a:gd name="T12" fmla="*/ 424 w 839"/>
                <a:gd name="T13" fmla="*/ 143 h 185"/>
                <a:gd name="T14" fmla="*/ 369 w 839"/>
                <a:gd name="T15" fmla="*/ 143 h 185"/>
                <a:gd name="T16" fmla="*/ 369 w 839"/>
                <a:gd name="T17" fmla="*/ 97 h 185"/>
                <a:gd name="T18" fmla="*/ 0 w 839"/>
                <a:gd name="T19" fmla="*/ 97 h 185"/>
                <a:gd name="T20" fmla="*/ 0 w 839"/>
                <a:gd name="T21" fmla="*/ 0 h 185"/>
                <a:gd name="T22" fmla="*/ 9 w 839"/>
                <a:gd name="T23" fmla="*/ 0 h 185"/>
                <a:gd name="T24" fmla="*/ 9 w 839"/>
                <a:gd name="T25" fmla="*/ 88 h 185"/>
                <a:gd name="T26" fmla="*/ 378 w 839"/>
                <a:gd name="T27" fmla="*/ 88 h 185"/>
                <a:gd name="T28" fmla="*/ 378 w 839"/>
                <a:gd name="T29" fmla="*/ 134 h 185"/>
                <a:gd name="T30" fmla="*/ 415 w 839"/>
                <a:gd name="T31" fmla="*/ 134 h 185"/>
                <a:gd name="T32" fmla="*/ 415 w 839"/>
                <a:gd name="T33" fmla="*/ 42 h 185"/>
                <a:gd name="T34" fmla="*/ 470 w 839"/>
                <a:gd name="T35" fmla="*/ 42 h 185"/>
                <a:gd name="T36" fmla="*/ 470 w 839"/>
                <a:gd name="T37" fmla="*/ 88 h 185"/>
                <a:gd name="T38" fmla="*/ 839 w 839"/>
                <a:gd name="T39" fmla="*/ 88 h 185"/>
                <a:gd name="T40" fmla="*/ 83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839" y="185"/>
                  </a:moveTo>
                  <a:lnTo>
                    <a:pt x="830" y="185"/>
                  </a:lnTo>
                  <a:lnTo>
                    <a:pt x="830" y="97"/>
                  </a:lnTo>
                  <a:lnTo>
                    <a:pt x="461" y="97"/>
                  </a:lnTo>
                  <a:lnTo>
                    <a:pt x="461" y="51"/>
                  </a:lnTo>
                  <a:lnTo>
                    <a:pt x="424" y="51"/>
                  </a:lnTo>
                  <a:lnTo>
                    <a:pt x="424" y="143"/>
                  </a:lnTo>
                  <a:lnTo>
                    <a:pt x="369" y="143"/>
                  </a:lnTo>
                  <a:lnTo>
                    <a:pt x="369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8"/>
                  </a:lnTo>
                  <a:lnTo>
                    <a:pt x="378" y="88"/>
                  </a:lnTo>
                  <a:lnTo>
                    <a:pt x="378" y="134"/>
                  </a:lnTo>
                  <a:lnTo>
                    <a:pt x="415" y="134"/>
                  </a:lnTo>
                  <a:lnTo>
                    <a:pt x="415" y="42"/>
                  </a:lnTo>
                  <a:lnTo>
                    <a:pt x="470" y="42"/>
                  </a:lnTo>
                  <a:lnTo>
                    <a:pt x="470" y="88"/>
                  </a:lnTo>
                  <a:lnTo>
                    <a:pt x="839" y="88"/>
                  </a:lnTo>
                  <a:lnTo>
                    <a:pt x="83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2" name="Freeform 1060"/>
            <p:cNvSpPr/>
            <p:nvPr/>
          </p:nvSpPr>
          <p:spPr bwMode="auto">
            <a:xfrm>
              <a:off x="4679555" y="4229842"/>
              <a:ext cx="2840931" cy="626427"/>
            </a:xfrm>
            <a:custGeom>
              <a:avLst/>
              <a:gdLst>
                <a:gd name="T0" fmla="*/ 9 w 839"/>
                <a:gd name="T1" fmla="*/ 185 h 185"/>
                <a:gd name="T2" fmla="*/ 0 w 839"/>
                <a:gd name="T3" fmla="*/ 185 h 185"/>
                <a:gd name="T4" fmla="*/ 0 w 839"/>
                <a:gd name="T5" fmla="*/ 88 h 185"/>
                <a:gd name="T6" fmla="*/ 369 w 839"/>
                <a:gd name="T7" fmla="*/ 88 h 185"/>
                <a:gd name="T8" fmla="*/ 369 w 839"/>
                <a:gd name="T9" fmla="*/ 42 h 185"/>
                <a:gd name="T10" fmla="*/ 424 w 839"/>
                <a:gd name="T11" fmla="*/ 42 h 185"/>
                <a:gd name="T12" fmla="*/ 424 w 839"/>
                <a:gd name="T13" fmla="*/ 134 h 185"/>
                <a:gd name="T14" fmla="*/ 461 w 839"/>
                <a:gd name="T15" fmla="*/ 134 h 185"/>
                <a:gd name="T16" fmla="*/ 461 w 839"/>
                <a:gd name="T17" fmla="*/ 88 h 185"/>
                <a:gd name="T18" fmla="*/ 830 w 839"/>
                <a:gd name="T19" fmla="*/ 88 h 185"/>
                <a:gd name="T20" fmla="*/ 830 w 839"/>
                <a:gd name="T21" fmla="*/ 0 h 185"/>
                <a:gd name="T22" fmla="*/ 839 w 839"/>
                <a:gd name="T23" fmla="*/ 0 h 185"/>
                <a:gd name="T24" fmla="*/ 839 w 839"/>
                <a:gd name="T25" fmla="*/ 97 h 185"/>
                <a:gd name="T26" fmla="*/ 470 w 839"/>
                <a:gd name="T27" fmla="*/ 97 h 185"/>
                <a:gd name="T28" fmla="*/ 470 w 839"/>
                <a:gd name="T29" fmla="*/ 143 h 185"/>
                <a:gd name="T30" fmla="*/ 415 w 839"/>
                <a:gd name="T31" fmla="*/ 143 h 185"/>
                <a:gd name="T32" fmla="*/ 415 w 839"/>
                <a:gd name="T33" fmla="*/ 51 h 185"/>
                <a:gd name="T34" fmla="*/ 378 w 839"/>
                <a:gd name="T35" fmla="*/ 51 h 185"/>
                <a:gd name="T36" fmla="*/ 378 w 839"/>
                <a:gd name="T37" fmla="*/ 97 h 185"/>
                <a:gd name="T38" fmla="*/ 9 w 839"/>
                <a:gd name="T39" fmla="*/ 97 h 185"/>
                <a:gd name="T40" fmla="*/ 9 w 839"/>
                <a:gd name="T4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185">
                  <a:moveTo>
                    <a:pt x="9" y="185"/>
                  </a:moveTo>
                  <a:lnTo>
                    <a:pt x="0" y="185"/>
                  </a:lnTo>
                  <a:lnTo>
                    <a:pt x="0" y="88"/>
                  </a:lnTo>
                  <a:lnTo>
                    <a:pt x="369" y="88"/>
                  </a:lnTo>
                  <a:lnTo>
                    <a:pt x="369" y="42"/>
                  </a:lnTo>
                  <a:lnTo>
                    <a:pt x="424" y="42"/>
                  </a:lnTo>
                  <a:lnTo>
                    <a:pt x="424" y="134"/>
                  </a:lnTo>
                  <a:lnTo>
                    <a:pt x="461" y="134"/>
                  </a:lnTo>
                  <a:lnTo>
                    <a:pt x="461" y="88"/>
                  </a:lnTo>
                  <a:lnTo>
                    <a:pt x="830" y="88"/>
                  </a:lnTo>
                  <a:lnTo>
                    <a:pt x="830" y="0"/>
                  </a:lnTo>
                  <a:lnTo>
                    <a:pt x="839" y="0"/>
                  </a:lnTo>
                  <a:lnTo>
                    <a:pt x="839" y="97"/>
                  </a:lnTo>
                  <a:lnTo>
                    <a:pt x="470" y="97"/>
                  </a:lnTo>
                  <a:lnTo>
                    <a:pt x="470" y="143"/>
                  </a:lnTo>
                  <a:lnTo>
                    <a:pt x="415" y="143"/>
                  </a:lnTo>
                  <a:lnTo>
                    <a:pt x="415" y="51"/>
                  </a:lnTo>
                  <a:lnTo>
                    <a:pt x="378" y="51"/>
                  </a:lnTo>
                  <a:lnTo>
                    <a:pt x="378" y="97"/>
                  </a:lnTo>
                  <a:lnTo>
                    <a:pt x="9" y="97"/>
                  </a:lnTo>
                  <a:lnTo>
                    <a:pt x="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6" name="Rectangle 1064"/>
            <p:cNvSpPr>
              <a:spLocks noChangeArrowheads="1"/>
            </p:cNvSpPr>
            <p:nvPr/>
          </p:nvSpPr>
          <p:spPr bwMode="auto">
            <a:xfrm>
              <a:off x="5007969" y="1010961"/>
              <a:ext cx="1102136" cy="4117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53490" y="1048385"/>
            <a:ext cx="1452245" cy="32194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p>
            <a:r>
              <a:rPr lang="zh-CN" altLang="en-US" sz="1500" b="1"/>
              <a:t>典型用户访谈</a:t>
            </a:r>
            <a:endParaRPr lang="zh-CN" altLang="en-US" sz="1500" b="1"/>
          </a:p>
        </p:txBody>
      </p:sp>
      <p:sp>
        <p:nvSpPr>
          <p:cNvPr id="27" name="文本框 26"/>
          <p:cNvSpPr txBox="1"/>
          <p:nvPr/>
        </p:nvSpPr>
        <p:spPr>
          <a:xfrm>
            <a:off x="5075555" y="3396615"/>
            <a:ext cx="47694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根据问卷选定筛选典型用户条件，范围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典型用户通过企微私信邀约，表面来意及利益；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提前准备好访谈问题及灵活引导用户往我们想要的答案方向回复；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多邀约不同的背景样本访谈；</a:t>
            </a:r>
            <a:endParaRPr lang="zh-CN" altLang="en-US" sz="1600"/>
          </a:p>
          <a:p>
            <a:pPr indent="0">
              <a:buFont typeface="Arial" panose="020B0604020202020204" pitchFamily="34" charset="0"/>
              <a:buNone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490" y="1503045"/>
            <a:ext cx="3700780" cy="3732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4465" y="876300"/>
            <a:ext cx="3510915" cy="2159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126_3*l_h_i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126_3*l_h_i*1_2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126_3*l_h_f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126_3*l_h_i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126_3*l_h_i*1_3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126_3*l_h_f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WPS 演示</Application>
  <PresentationFormat>自定义</PresentationFormat>
  <Paragraphs>142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张海山锐线体简</vt:lpstr>
      <vt:lpstr>Open Sans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wing</cp:lastModifiedBy>
  <cp:revision>425</cp:revision>
  <dcterms:created xsi:type="dcterms:W3CDTF">2019-12-22T05:53:00Z</dcterms:created>
  <dcterms:modified xsi:type="dcterms:W3CDTF">2021-06-03T09:12:49Z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AC3620C7E48849EF83102B1678C82879</vt:lpwstr>
  </property>
</Properties>
</file>