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47" r:id="rId9"/>
    <p:sldId id="2648" r:id="rId10"/>
    <p:sldId id="2649" r:id="rId11"/>
    <p:sldId id="2634" r:id="rId12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8056" y="1567122"/>
            <a:ext cx="5669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关于碧翠园裂变</a:t>
            </a:r>
            <a:r>
              <a:rPr lang="zh-CN" altLang="en-US" sz="3600" b="1" dirty="0"/>
              <a:t>案例的复盘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部门：项目一组</a:t>
            </a:r>
            <a:r>
              <a:rPr lang="en-US" altLang="zh-CN" b="1" dirty="0"/>
              <a:t>/</a:t>
            </a:r>
            <a:r>
              <a:rPr lang="zh-CN" altLang="en-US" b="1" dirty="0"/>
              <a:t>碧翠园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姓名：林关月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花名：冰轮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此点核心回答：当初做此案例的目标是什么？要清晰具体。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1720" y="1995805"/>
            <a:ext cx="247142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0419</a:t>
            </a:r>
            <a:br>
              <a:rPr lang="zh-CN" altLang="en-US"/>
            </a:br>
            <a:r>
              <a:rPr lang="zh-CN" altLang="en-US"/>
              <a:t>裂变的目标：</a:t>
            </a:r>
            <a:r>
              <a:rPr lang="en-US" altLang="zh-CN"/>
              <a:t>2000</a:t>
            </a:r>
            <a:r>
              <a:rPr lang="zh-CN" altLang="en-US"/>
              <a:t>人</a:t>
            </a:r>
            <a:endParaRPr lang="zh-CN" altLang="en-US"/>
          </a:p>
          <a:p>
            <a:r>
              <a:rPr lang="zh-CN" altLang="en-US"/>
              <a:t>奖品消耗量：</a:t>
            </a:r>
            <a:r>
              <a:rPr lang="en-US" altLang="zh-CN"/>
              <a:t>200</a:t>
            </a:r>
            <a:endParaRPr lang="en-US" altLang="zh-CN"/>
          </a:p>
          <a:p>
            <a:r>
              <a:rPr lang="zh-CN" altLang="en-US"/>
              <a:t>预计获客成本：</a:t>
            </a:r>
            <a:r>
              <a:rPr lang="en-US" altLang="zh-CN"/>
              <a:t>1.3</a:t>
            </a:r>
            <a:endParaRPr lang="en-US" altLang="zh-CN"/>
          </a:p>
          <a:p>
            <a:endParaRPr lang="zh-CN" altLang="en-US"/>
          </a:p>
          <a:p>
            <a:r>
              <a:rPr lang="zh-CN" altLang="zh-CN"/>
              <a:t>实际裂变：</a:t>
            </a:r>
            <a:r>
              <a:rPr lang="en-US" altLang="zh-CN"/>
              <a:t>264</a:t>
            </a:r>
            <a:endParaRPr lang="en-US" altLang="zh-CN"/>
          </a:p>
          <a:p>
            <a:r>
              <a:rPr lang="zh-CN" altLang="en-US"/>
              <a:t>实际奖品消耗数量：</a:t>
            </a:r>
            <a:r>
              <a:rPr lang="en-US" altLang="zh-CN"/>
              <a:t>14</a:t>
            </a:r>
            <a:endParaRPr lang="en-US" altLang="zh-CN"/>
          </a:p>
          <a:p>
            <a:r>
              <a:rPr lang="zh-CN" altLang="en-US"/>
              <a:t>实际获客成本：</a:t>
            </a:r>
            <a:r>
              <a:rPr lang="en-US" altLang="zh-CN"/>
              <a:t>0.71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064635" y="1995805"/>
            <a:ext cx="24631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0425</a:t>
            </a:r>
            <a:br>
              <a:rPr lang="en-US" altLang="zh-CN"/>
            </a:br>
            <a:r>
              <a:rPr lang="zh-CN" altLang="en-US"/>
              <a:t>裂变目标</a:t>
            </a:r>
            <a:r>
              <a:rPr lang="en-US" altLang="zh-CN"/>
              <a:t>3000</a:t>
            </a:r>
            <a:br>
              <a:rPr lang="en-US" altLang="zh-CN"/>
            </a:br>
            <a:r>
              <a:rPr lang="zh-CN" altLang="en-US"/>
              <a:t>奖品消耗数量：</a:t>
            </a:r>
            <a:r>
              <a:rPr lang="en-US" altLang="zh-CN"/>
              <a:t>200</a:t>
            </a:r>
            <a:br>
              <a:rPr lang="zh-CN" altLang="en-US"/>
            </a:br>
            <a:r>
              <a:rPr lang="zh-CN" altLang="en-US"/>
              <a:t>预计获客成本</a:t>
            </a:r>
            <a:r>
              <a:rPr lang="en-US" altLang="zh-CN"/>
              <a:t>1.1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实际裂变：</a:t>
            </a:r>
            <a:r>
              <a:rPr lang="en-US" altLang="zh-CN"/>
              <a:t>1300</a:t>
            </a:r>
            <a:br>
              <a:rPr lang="zh-CN" altLang="en-US"/>
            </a:br>
            <a:r>
              <a:rPr lang="zh-CN" altLang="en-US"/>
              <a:t>实际奖品消耗</a:t>
            </a:r>
            <a:r>
              <a:rPr lang="en-US" altLang="zh-CN"/>
              <a:t>98</a:t>
            </a:r>
            <a:br>
              <a:rPr lang="zh-CN" altLang="en-US"/>
            </a:br>
            <a:r>
              <a:rPr lang="zh-CN" altLang="en-US"/>
              <a:t>实际获客成本</a:t>
            </a:r>
            <a:r>
              <a:rPr lang="en-US" altLang="zh-CN"/>
              <a:t>1.5</a:t>
            </a:r>
            <a:br>
              <a:rPr lang="en-US" altLang="zh-CN"/>
            </a:br>
            <a:r>
              <a:rPr lang="zh-CN" altLang="en-US"/>
              <a:t>留存：</a:t>
            </a:r>
            <a:r>
              <a:rPr lang="en-US" altLang="zh-CN"/>
              <a:t>907 </a:t>
            </a:r>
            <a:r>
              <a:rPr lang="zh-CN" altLang="en-US"/>
              <a:t>留存率</a:t>
            </a:r>
            <a:r>
              <a:rPr lang="en-US" altLang="zh-CN"/>
              <a:t>69%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129145" y="1995805"/>
            <a:ext cx="23323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0429</a:t>
            </a:r>
            <a:br>
              <a:rPr lang="en-US" altLang="zh-CN"/>
            </a:br>
            <a:r>
              <a:rPr lang="zh-CN" altLang="en-US"/>
              <a:t>裂变目标</a:t>
            </a:r>
            <a:r>
              <a:rPr lang="en-US" altLang="zh-CN"/>
              <a:t>10000</a:t>
            </a:r>
            <a:br>
              <a:rPr lang="en-US" altLang="zh-CN"/>
            </a:br>
            <a:r>
              <a:rPr lang="zh-CN" altLang="en-US"/>
              <a:t>奖品消耗数量</a:t>
            </a:r>
            <a:r>
              <a:rPr lang="en-US" altLang="zh-CN"/>
              <a:t>500</a:t>
            </a:r>
            <a:br>
              <a:rPr lang="zh-CN" altLang="en-US"/>
            </a:br>
            <a:r>
              <a:rPr lang="zh-CN" altLang="en-US"/>
              <a:t>预计获客成本</a:t>
            </a:r>
            <a:r>
              <a:rPr lang="en-US" altLang="zh-CN"/>
              <a:t>1.4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实际裂变</a:t>
            </a:r>
            <a:r>
              <a:rPr lang="en-US" altLang="zh-CN"/>
              <a:t>8129</a:t>
            </a:r>
            <a:br>
              <a:rPr lang="zh-CN" altLang="en-US"/>
            </a:br>
            <a:r>
              <a:rPr lang="zh-CN" altLang="en-US"/>
              <a:t>实际奖品消耗</a:t>
            </a:r>
            <a:r>
              <a:rPr lang="en-US" altLang="zh-CN"/>
              <a:t>614</a:t>
            </a:r>
            <a:br>
              <a:rPr lang="zh-CN" altLang="en-US"/>
            </a:br>
            <a:r>
              <a:rPr lang="zh-CN" altLang="en-US"/>
              <a:t>实际获客成本</a:t>
            </a:r>
            <a:r>
              <a:rPr lang="en-US" altLang="zh-CN"/>
              <a:t>1.2</a:t>
            </a:r>
            <a:br>
              <a:rPr lang="en-US" altLang="zh-CN"/>
            </a:br>
            <a:r>
              <a:rPr lang="zh-CN" altLang="en-US"/>
              <a:t>留存</a:t>
            </a:r>
            <a:r>
              <a:rPr lang="en-US" altLang="zh-CN"/>
              <a:t>6099 </a:t>
            </a:r>
            <a:r>
              <a:rPr lang="zh-CN" altLang="en-US"/>
              <a:t>留存率</a:t>
            </a:r>
            <a:r>
              <a:rPr lang="en-US" altLang="zh-CN"/>
              <a:t>75%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59673" y="1304014"/>
            <a:ext cx="647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 这个案例当中最核心、重要的关键词有哪些？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4740" y="1979930"/>
            <a:ext cx="3577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核心关键词：裂变，</a:t>
            </a:r>
            <a:r>
              <a:rPr lang="en-US" altLang="zh-CN"/>
              <a:t>0</a:t>
            </a:r>
            <a:r>
              <a:rPr lang="zh-CN" altLang="en-US"/>
              <a:t>元领取，裂变粉丝运营，裂变首单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125" y="1793240"/>
            <a:ext cx="2298065" cy="3517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22208" y="892534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此点核心回答：这个案例的整体概况或这个案例的核心操作流程（步骤）是什么？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5750" y="2044065"/>
            <a:ext cx="770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448435"/>
            <a:ext cx="49701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活动流程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、选品：最高等级：麦片</a:t>
            </a:r>
            <a:r>
              <a:rPr lang="en-US" altLang="zh-CN"/>
              <a:t>2</a:t>
            </a:r>
            <a:r>
              <a:rPr lang="zh-CN" altLang="en-US"/>
              <a:t>包通用型产品</a:t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、工具：有赞</a:t>
            </a:r>
            <a:r>
              <a:rPr lang="en-US" altLang="zh-CN"/>
              <a:t>-</a:t>
            </a:r>
            <a:r>
              <a:rPr lang="zh-CN" altLang="en-US"/>
              <a:t>任务宝</a:t>
            </a:r>
            <a:r>
              <a:rPr lang="en-US" altLang="zh-CN"/>
              <a:t>/</a:t>
            </a:r>
            <a:r>
              <a:rPr lang="zh-CN" altLang="en-US"/>
              <a:t>小裂变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、内容：</a:t>
            </a:r>
            <a:r>
              <a:rPr lang="en-US"/>
              <a:t>5,8,10/3,5,8/5,7,9</a:t>
            </a:r>
            <a:r>
              <a:rPr lang="zh-CN" altLang="en-US"/>
              <a:t>（代表</a:t>
            </a:r>
            <a:r>
              <a:rPr lang="en-US" altLang="zh-CN"/>
              <a:t>3</a:t>
            </a:r>
            <a:r>
              <a:rPr lang="zh-CN" altLang="en-US"/>
              <a:t>次活动获取门槛）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、执行：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个群，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成本</a:t>
            </a:r>
            <a:r>
              <a:rPr lang="en-US" altLang="zh-CN">
                <a:sym typeface="+mn-ea"/>
              </a:rPr>
              <a:t>0.71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                    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个群，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成本</a:t>
            </a:r>
            <a:r>
              <a:rPr lang="en-US" altLang="zh-CN">
                <a:sym typeface="+mn-ea"/>
              </a:rPr>
              <a:t>1.5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                    3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13</a:t>
            </a:r>
            <a:r>
              <a:rPr lang="zh-CN" altLang="en-US">
                <a:sym typeface="+mn-ea"/>
              </a:rPr>
              <a:t>个群</a:t>
            </a:r>
            <a:r>
              <a:rPr lang="en-US" altLang="zh-CN">
                <a:sym typeface="+mn-ea"/>
              </a:rPr>
              <a:t>+1000</a:t>
            </a:r>
            <a:r>
              <a:rPr lang="zh-CN" altLang="en-US">
                <a:sym typeface="+mn-ea"/>
              </a:rPr>
              <a:t>点对点，成本</a:t>
            </a:r>
            <a:r>
              <a:rPr lang="en-US" altLang="zh-CN">
                <a:sym typeface="+mn-ea"/>
              </a:rPr>
              <a:t>1.2  </a:t>
            </a:r>
            <a:br>
              <a:rPr lang="zh-CN" altLang="en-US"/>
            </a:br>
            <a:r>
              <a:rPr lang="en-US" altLang="zh-CN"/>
              <a:t>5</a:t>
            </a:r>
            <a:r>
              <a:rPr lang="zh-CN" altLang="en-US"/>
              <a:t>、流程：活动</a:t>
            </a:r>
            <a:r>
              <a:rPr lang="en-US" altLang="zh-CN"/>
              <a:t>-</a:t>
            </a:r>
            <a:r>
              <a:rPr lang="zh-CN" altLang="en-US"/>
              <a:t>次日点对点</a:t>
            </a:r>
            <a:r>
              <a:rPr lang="en-US" altLang="zh-CN"/>
              <a:t>-</a:t>
            </a:r>
            <a:r>
              <a:rPr lang="zh-CN" altLang="en-US"/>
              <a:t>引导首单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、结果：</a:t>
            </a:r>
            <a:r>
              <a:rPr lang="en-US" altLang="zh-CN"/>
              <a:t>0425</a:t>
            </a:r>
            <a:r>
              <a:rPr lang="zh-CN" altLang="en-US"/>
              <a:t>裂变人数</a:t>
            </a:r>
            <a:r>
              <a:rPr lang="en-US" altLang="zh-CN"/>
              <a:t>1300,0429</a:t>
            </a:r>
            <a:r>
              <a:rPr lang="zh-CN" altLang="en-US"/>
              <a:t>裂变人数</a:t>
            </a:r>
            <a:r>
              <a:rPr lang="en-US" altLang="zh-CN"/>
              <a:t>8129</a:t>
            </a:r>
            <a:endParaRPr lang="zh-CN" altLang="en-US"/>
          </a:p>
          <a:p>
            <a:r>
              <a:rPr lang="en-US" altLang="zh-CN"/>
              <a:t>                    0425</a:t>
            </a:r>
            <a:r>
              <a:rPr lang="zh-CN" altLang="en-US"/>
              <a:t>回复率</a:t>
            </a:r>
            <a:r>
              <a:rPr lang="en-US" altLang="zh-CN"/>
              <a:t>28%</a:t>
            </a:r>
            <a:r>
              <a:rPr lang="zh-CN" altLang="en-US"/>
              <a:t>，开单率</a:t>
            </a:r>
            <a:r>
              <a:rPr lang="en-US" altLang="zh-CN"/>
              <a:t>8.8%</a:t>
            </a:r>
            <a:endParaRPr lang="en-US" altLang="zh-CN"/>
          </a:p>
          <a:p>
            <a:r>
              <a:rPr lang="en-US" altLang="zh-CN"/>
              <a:t>                    0429</a:t>
            </a:r>
            <a:r>
              <a:rPr lang="zh-CN" altLang="en-US"/>
              <a:t>回复率</a:t>
            </a:r>
            <a:r>
              <a:rPr lang="en-US" altLang="zh-CN"/>
              <a:t>9%</a:t>
            </a:r>
            <a:r>
              <a:rPr lang="zh-CN" altLang="en-US"/>
              <a:t>，开单率</a:t>
            </a:r>
            <a:r>
              <a:rPr lang="en-US" altLang="zh-CN"/>
              <a:t>3.3%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370" y="1513205"/>
            <a:ext cx="2321560" cy="3346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21916" y="791846"/>
            <a:ext cx="860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此点核心回答：案例中做的好的</a:t>
            </a:r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r>
              <a:rPr lang="zh-CN" altLang="en-US" sz="2800" dirty="0">
                <a:solidFill>
                  <a:srgbClr val="FF0000"/>
                </a:solidFill>
              </a:rPr>
              <a:t>点</a:t>
            </a:r>
            <a:r>
              <a:rPr lang="zh-CN" altLang="en-US" dirty="0">
                <a:solidFill>
                  <a:srgbClr val="FF0000"/>
                </a:solidFill>
              </a:rPr>
              <a:t>是什么？为什么</a:t>
            </a:r>
            <a:r>
              <a:rPr lang="zh-CN" altLang="en-US" sz="2800" dirty="0">
                <a:solidFill>
                  <a:srgbClr val="FF0000"/>
                </a:solidFill>
              </a:rPr>
              <a:t>？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                    </a:t>
            </a:r>
            <a:r>
              <a:rPr lang="zh-CN" altLang="en-US" dirty="0">
                <a:solidFill>
                  <a:srgbClr val="FF0000"/>
                </a:solidFill>
              </a:rPr>
              <a:t>哪些点在后续工作中可继续以此方式执行？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9000" y="1904365"/>
            <a:ext cx="41294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案例中做的好的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、小裂变手动库存调整活动实际情况</a:t>
            </a:r>
            <a:endParaRPr lang="zh-CN" altLang="en-US"/>
          </a:p>
          <a:p>
            <a:r>
              <a:rPr lang="zh-CN" altLang="en-US"/>
              <a:t>原因：设置等级或兑换码按级设但某级产品领完会提前结束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、裂变粉丝次日第一次触达及首单引导</a:t>
            </a:r>
            <a:endParaRPr lang="zh-CN" altLang="en-US"/>
          </a:p>
          <a:p>
            <a:r>
              <a:rPr lang="zh-CN" altLang="en-US"/>
              <a:t>原因：进行裂变粉丝首单转化，提高首单方式已调整，结果未出，待更新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175" y="1904365"/>
            <a:ext cx="384048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1582" y="914097"/>
            <a:ext cx="949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此点核心回答：案例中需改善的</a:t>
            </a:r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r>
              <a:rPr lang="zh-CN" altLang="en-US" sz="2800" dirty="0">
                <a:solidFill>
                  <a:srgbClr val="FF0000"/>
                </a:solidFill>
              </a:rPr>
              <a:t>点</a:t>
            </a:r>
            <a:r>
              <a:rPr lang="zh-CN" altLang="en-US" dirty="0">
                <a:solidFill>
                  <a:srgbClr val="FF0000"/>
                </a:solidFill>
              </a:rPr>
              <a:t>是什么？为什么？后续的改善方案及执行计划是什么？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1744980"/>
            <a:ext cx="36214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案例中需改善及计划：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、流程：次日触达</a:t>
            </a:r>
            <a:r>
              <a:rPr lang="en-US" altLang="zh-CN"/>
              <a:t>-</a:t>
            </a:r>
            <a:r>
              <a:rPr lang="zh-CN" altLang="en-US"/>
              <a:t>首单</a:t>
            </a:r>
            <a:endParaRPr lang="zh-CN" altLang="en-US"/>
          </a:p>
          <a:p>
            <a:r>
              <a:rPr lang="zh-CN" altLang="en-US"/>
              <a:t>【方案：留存</a:t>
            </a:r>
            <a:r>
              <a:rPr lang="en-US" altLang="zh-CN"/>
              <a:t>/</a:t>
            </a:r>
            <a:r>
              <a:rPr lang="zh-CN" altLang="en-US"/>
              <a:t>首单需明确着重点首单还是留存】</a:t>
            </a:r>
            <a:endParaRPr lang="zh-CN" altLang="en-US">
              <a:sym typeface="+mn-ea"/>
            </a:endParaRPr>
          </a:p>
          <a:p>
            <a:r>
              <a:rPr lang="en-US" altLang="zh-CN"/>
              <a:t>2</a:t>
            </a:r>
            <a:r>
              <a:rPr lang="zh-CN" altLang="en-US"/>
              <a:t>、时间：二次触达时间</a:t>
            </a:r>
            <a:endParaRPr lang="zh-CN" altLang="en-US"/>
          </a:p>
          <a:p>
            <a:r>
              <a:rPr lang="zh-CN" altLang="en-US"/>
              <a:t>【方案：</a:t>
            </a:r>
            <a:r>
              <a:rPr lang="en-US" altLang="zh-CN"/>
              <a:t>30</a:t>
            </a:r>
            <a:r>
              <a:rPr lang="zh-CN" altLang="en-US"/>
              <a:t>分钟第二次提醒，提高粉丝回复率】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、话术：鸡肉丸运费问题</a:t>
            </a:r>
            <a:endParaRPr lang="zh-CN" altLang="en-US"/>
          </a:p>
          <a:p>
            <a:r>
              <a:rPr lang="zh-CN" altLang="en-US"/>
              <a:t>【方案：分批次话术回复验证】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、账号：次日点对点及人员安排【方案：分批次点，及不同话术验证，解除人手不够问题及规避降低封号】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480" y="1744980"/>
            <a:ext cx="3751580" cy="2860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3492" y="128016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此点核心回答：从整个案例思考，你还有哪些想法或收获？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7140" y="2012315"/>
            <a:ext cx="36080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针对整个案例收获有以下两点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、裂变粉丝运营次日触达，进行首单转化，进行粉丝留存，需要不断优化裂变粉丝的价值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、针对奖品设置，可在控制成本区间内根据实际兑换数量调整，最大程度的裂变粉丝回流降低获客成本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345" y="2012315"/>
            <a:ext cx="4098290" cy="2949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WPS 演示</Application>
  <PresentationFormat>自定义</PresentationFormat>
  <Paragraphs>99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Sosi Lee</cp:lastModifiedBy>
  <cp:revision>409</cp:revision>
  <dcterms:created xsi:type="dcterms:W3CDTF">2019-12-22T05:53:00Z</dcterms:created>
  <dcterms:modified xsi:type="dcterms:W3CDTF">2021-05-06T02:48:39Z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A946FD7F193840B49A15F1CC34783D6D</vt:lpwstr>
  </property>
</Properties>
</file>