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5" r:id="rId2"/>
    <p:sldId id="264" r:id="rId3"/>
    <p:sldId id="257" r:id="rId4"/>
    <p:sldId id="267" r:id="rId5"/>
    <p:sldId id="268" r:id="rId6"/>
    <p:sldId id="276" r:id="rId7"/>
    <p:sldId id="265" r:id="rId8"/>
    <p:sldId id="258" r:id="rId9"/>
    <p:sldId id="266" r:id="rId10"/>
    <p:sldId id="278" r:id="rId11"/>
    <p:sldId id="279" r:id="rId12"/>
    <p:sldId id="262" r:id="rId13"/>
    <p:sldId id="263" r:id="rId14"/>
    <p:sldId id="280" r:id="rId15"/>
    <p:sldId id="27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李涛" initials="李涛" lastIdx="0" clrIdx="0"/>
  <p:cmAuthor id="7" name="jiang lara" initials="jl [7]" lastIdx="2" clrIdx="6"/>
  <p:cmAuthor id="1" name="倪腾" initials="倪腾" lastIdx="2" clrIdx="0"/>
  <p:cmAuthor id="8" name="姜伟光" initials="姜" lastIdx="1" clrIdx="0"/>
  <p:cmAuthor id="2" name=" " initials="" lastIdx="1" clrIdx="1"/>
  <p:cmAuthor id="3" name="廖梦竹" initials="M" lastIdx="2" clrIdx="2"/>
  <p:cmAuthor id="4" name="Administrator" initials="A" lastIdx="2" clrIdx="3"/>
  <p:cmAuthor id="75" name="作者" initials="A" lastIdx="0" clrIdx="24"/>
  <p:cmAuthor id="12" name="点燃" initials="点" lastIdx="1" clrIdx="11"/>
  <p:cmAuthor id="5" name="vonta‘s" initials="8" lastIdx="1" clrIdx="2"/>
  <p:cmAuthor id="76" name="Liang" initials="L" lastIdx="1" clrIdx="25"/>
  <p:cmAuthor id="6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69" d="100"/>
          <a:sy n="69" d="100"/>
        </p:scale>
        <p:origin x="36" y="585"/>
      </p:cViewPr>
      <p:guideLst>
        <p:guide orient="horz" pos="2160"/>
        <p:guide pos="386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2022/2/21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-1"/>
            <a:ext cx="4064000" cy="6858001"/>
          </a:xfrm>
          <a:prstGeom prst="rect">
            <a:avLst/>
          </a:prstGeom>
          <a:solidFill>
            <a:srgbClr val="FF4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064000" y="-2"/>
            <a:ext cx="4064000" cy="68580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128000" y="0"/>
            <a:ext cx="4064000" cy="6858001"/>
          </a:xfrm>
          <a:prstGeom prst="rect">
            <a:avLst/>
          </a:prstGeom>
          <a:solidFill>
            <a:srgbClr val="FF4E02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737016" y="769912"/>
            <a:ext cx="10717968" cy="5318176"/>
            <a:chOff x="737016" y="769912"/>
            <a:chExt cx="10717968" cy="5318176"/>
          </a:xfrm>
        </p:grpSpPr>
        <p:sp>
          <p:nvSpPr>
            <p:cNvPr id="10" name="矩形 9"/>
            <p:cNvSpPr/>
            <p:nvPr/>
          </p:nvSpPr>
          <p:spPr>
            <a:xfrm>
              <a:off x="737016" y="769912"/>
              <a:ext cx="10717968" cy="5318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1012315" y="1059327"/>
              <a:ext cx="10167371" cy="4739346"/>
            </a:xfrm>
            <a:prstGeom prst="rect">
              <a:avLst/>
            </a:prstGeom>
            <a:noFill/>
            <a:ln>
              <a:solidFill>
                <a:srgbClr val="2E75B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1" name="直接连接符 20"/>
          <p:cNvCxnSpPr/>
          <p:nvPr/>
        </p:nvCxnSpPr>
        <p:spPr>
          <a:xfrm>
            <a:off x="3778551" y="3346018"/>
            <a:ext cx="463489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2654935" y="3356544"/>
            <a:ext cx="71920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1" lang="zh-CN" altLang="en-US" sz="44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马丁安家计划</a:t>
            </a:r>
            <a:endParaRPr kumimoji="1" lang="zh-CN" sz="44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485874" y="1669196"/>
            <a:ext cx="1972769" cy="782126"/>
            <a:chOff x="2258185" y="1286517"/>
            <a:chExt cx="1972769" cy="782126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2258185" y="1611772"/>
              <a:ext cx="1972769" cy="0"/>
            </a:xfrm>
            <a:prstGeom prst="line">
              <a:avLst/>
            </a:prstGeom>
            <a:ln>
              <a:solidFill>
                <a:srgbClr val="2E75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2561249" y="1286517"/>
              <a:ext cx="0" cy="782126"/>
            </a:xfrm>
            <a:prstGeom prst="line">
              <a:avLst/>
            </a:prstGeom>
            <a:ln>
              <a:solidFill>
                <a:srgbClr val="2E75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 flipH="1" flipV="1">
            <a:off x="7733358" y="4406678"/>
            <a:ext cx="1972769" cy="782126"/>
            <a:chOff x="2258185" y="1286517"/>
            <a:chExt cx="1972769" cy="782126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2258185" y="1611772"/>
              <a:ext cx="1972769" cy="0"/>
            </a:xfrm>
            <a:prstGeom prst="line">
              <a:avLst/>
            </a:prstGeom>
            <a:ln>
              <a:solidFill>
                <a:srgbClr val="2E75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2561249" y="1286517"/>
              <a:ext cx="0" cy="782126"/>
            </a:xfrm>
            <a:prstGeom prst="line">
              <a:avLst/>
            </a:prstGeom>
            <a:ln>
              <a:solidFill>
                <a:srgbClr val="2E75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980" y="1669415"/>
            <a:ext cx="1589405" cy="15894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1365" cy="697230"/>
          </a:xfrm>
          <a:prstGeom prst="rect">
            <a:avLst/>
          </a:prstGeom>
          <a:solidFill>
            <a:srgbClr val="FF4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00990" y="45720"/>
            <a:ext cx="2316480" cy="534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indent="0" algn="l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第七天安家逻辑</a:t>
            </a:r>
            <a:endParaRPr kumimoji="0" lang="zh-CN" altLang="en-US" sz="2400" b="1" i="0" kern="1200" cap="none" spc="0" normalizeH="0" baseline="0" noProof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88290" y="898525"/>
            <a:ext cx="11585575" cy="368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着重种草</a:t>
            </a:r>
            <a:r>
              <a:rPr lang="en-US" altLang="zh-CN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+</a:t>
            </a:r>
            <a:r>
              <a:rPr lang="zh-CN" altLang="en-US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积分推送</a:t>
            </a:r>
          </a:p>
        </p:txBody>
      </p:sp>
      <p:sp>
        <p:nvSpPr>
          <p:cNvPr id="15" name="矩形 14"/>
          <p:cNvSpPr/>
          <p:nvPr/>
        </p:nvSpPr>
        <p:spPr>
          <a:xfrm>
            <a:off x="300990" y="1253490"/>
            <a:ext cx="11572875" cy="526351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40"/>
          </a:p>
        </p:txBody>
      </p:sp>
      <p:grpSp>
        <p:nvGrpSpPr>
          <p:cNvPr id="17" name="组合 16"/>
          <p:cNvGrpSpPr/>
          <p:nvPr/>
        </p:nvGrpSpPr>
        <p:grpSpPr>
          <a:xfrm>
            <a:off x="11114935" y="989882"/>
            <a:ext cx="713280" cy="626882"/>
            <a:chOff x="14079" y="148"/>
            <a:chExt cx="824" cy="1036"/>
          </a:xfrm>
        </p:grpSpPr>
        <p:sp>
          <p:nvSpPr>
            <p:cNvPr id="18" name="对角圆角矩形 17"/>
            <p:cNvSpPr/>
            <p:nvPr/>
          </p:nvSpPr>
          <p:spPr>
            <a:xfrm>
              <a:off x="14166" y="592"/>
              <a:ext cx="737" cy="592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40"/>
            </a:p>
          </p:txBody>
        </p:sp>
        <p:pic>
          <p:nvPicPr>
            <p:cNvPr id="19" name="图片 18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79" y="148"/>
              <a:ext cx="541" cy="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文本框 21"/>
            <p:cNvSpPr txBox="1"/>
            <p:nvPr/>
          </p:nvSpPr>
          <p:spPr>
            <a:xfrm>
              <a:off x="14118" y="536"/>
              <a:ext cx="785" cy="63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点燃</a:t>
              </a:r>
              <a:r>
                <a:rPr lang="zh-CN" altLang="en-US" sz="1900" b="1">
                  <a:solidFill>
                    <a:schemeClr val="tx1"/>
                  </a:solidFill>
                  <a:sym typeface="+mn-ea"/>
                </a:rPr>
                <a:t> 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20" y="1723390"/>
            <a:ext cx="9182100" cy="43243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1365" cy="697230"/>
          </a:xfrm>
          <a:prstGeom prst="rect">
            <a:avLst/>
          </a:prstGeom>
          <a:solidFill>
            <a:srgbClr val="FF4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00990" y="45720"/>
            <a:ext cx="2316480" cy="534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indent="0" algn="l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第七天安家逻辑</a:t>
            </a:r>
            <a:endParaRPr kumimoji="0" lang="zh-CN" altLang="en-US" sz="2400" b="1" i="0" kern="1200" cap="none" spc="0" normalizeH="0" baseline="0" noProof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88290" y="898525"/>
            <a:ext cx="11585575" cy="368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推送游戏</a:t>
            </a:r>
            <a:r>
              <a:rPr lang="en-US" altLang="zh-CN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积分派送</a:t>
            </a:r>
          </a:p>
        </p:txBody>
      </p:sp>
      <p:sp>
        <p:nvSpPr>
          <p:cNvPr id="15" name="矩形 14"/>
          <p:cNvSpPr/>
          <p:nvPr/>
        </p:nvSpPr>
        <p:spPr>
          <a:xfrm>
            <a:off x="300990" y="1253490"/>
            <a:ext cx="11572875" cy="526351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40"/>
          </a:p>
        </p:txBody>
      </p:sp>
      <p:grpSp>
        <p:nvGrpSpPr>
          <p:cNvPr id="17" name="组合 16"/>
          <p:cNvGrpSpPr/>
          <p:nvPr/>
        </p:nvGrpSpPr>
        <p:grpSpPr>
          <a:xfrm>
            <a:off x="11114935" y="989882"/>
            <a:ext cx="713280" cy="626882"/>
            <a:chOff x="14079" y="148"/>
            <a:chExt cx="824" cy="1036"/>
          </a:xfrm>
        </p:grpSpPr>
        <p:sp>
          <p:nvSpPr>
            <p:cNvPr id="18" name="对角圆角矩形 17"/>
            <p:cNvSpPr/>
            <p:nvPr/>
          </p:nvSpPr>
          <p:spPr>
            <a:xfrm>
              <a:off x="14166" y="592"/>
              <a:ext cx="737" cy="592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40"/>
            </a:p>
          </p:txBody>
        </p:sp>
        <p:pic>
          <p:nvPicPr>
            <p:cNvPr id="19" name="图片 18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79" y="148"/>
              <a:ext cx="541" cy="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文本框 21"/>
            <p:cNvSpPr txBox="1"/>
            <p:nvPr/>
          </p:nvSpPr>
          <p:spPr>
            <a:xfrm>
              <a:off x="14118" y="536"/>
              <a:ext cx="785" cy="63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点燃</a:t>
              </a:r>
              <a:r>
                <a:rPr lang="zh-CN" altLang="en-US" sz="1900" b="1">
                  <a:solidFill>
                    <a:schemeClr val="tx1"/>
                  </a:solidFill>
                  <a:sym typeface="+mn-ea"/>
                </a:rPr>
                <a:t> 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30" y="1798955"/>
            <a:ext cx="10518140" cy="41725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1365" cy="697230"/>
          </a:xfrm>
          <a:prstGeom prst="rect">
            <a:avLst/>
          </a:prstGeom>
          <a:solidFill>
            <a:srgbClr val="FF4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00990" y="45720"/>
            <a:ext cx="2011680" cy="534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马丁安家节奏</a:t>
            </a:r>
          </a:p>
        </p:txBody>
      </p:sp>
      <p:sp>
        <p:nvSpPr>
          <p:cNvPr id="58" name="矩形 57"/>
          <p:cNvSpPr/>
          <p:nvPr/>
        </p:nvSpPr>
        <p:spPr>
          <a:xfrm>
            <a:off x="288290" y="898525"/>
            <a:ext cx="11585575" cy="368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背景及目的：</a:t>
            </a:r>
            <a:endParaRPr kumimoji="0" lang="zh-CN" alt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0990" y="1253490"/>
            <a:ext cx="11572875" cy="526351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40"/>
          </a:p>
        </p:txBody>
      </p:sp>
      <p:sp>
        <p:nvSpPr>
          <p:cNvPr id="3" name="文本框 2"/>
          <p:cNvSpPr txBox="1"/>
          <p:nvPr/>
        </p:nvSpPr>
        <p:spPr>
          <a:xfrm>
            <a:off x="3226435" y="2261235"/>
            <a:ext cx="3484880" cy="3371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600"/>
              <a:t>DIY</a:t>
            </a:r>
            <a:r>
              <a:rPr lang="zh-CN" altLang="en-US" sz="1600"/>
              <a:t>产品秀图分享</a:t>
            </a:r>
            <a:r>
              <a:rPr lang="en-US" altLang="zh-CN" sz="1600"/>
              <a:t>+</a:t>
            </a:r>
            <a:r>
              <a:rPr lang="zh-CN" altLang="en-US" sz="1600"/>
              <a:t>找茬游戏积分派送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797165" y="2261235"/>
            <a:ext cx="1960880" cy="3371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600"/>
              <a:t>用户裂变</a:t>
            </a:r>
            <a:r>
              <a:rPr lang="en-US" altLang="zh-CN" sz="1600"/>
              <a:t>+KOC</a:t>
            </a:r>
            <a:r>
              <a:rPr lang="zh-CN" altLang="en-US" sz="1600"/>
              <a:t>种草</a:t>
            </a:r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6764655" y="1967865"/>
            <a:ext cx="979170" cy="825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225800" y="1787525"/>
            <a:ext cx="3485515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第</a:t>
            </a:r>
            <a:r>
              <a:rPr lang="en-US" altLang="zh-CN"/>
              <a:t>21</a:t>
            </a:r>
            <a:r>
              <a:rPr lang="zh-CN" altLang="en-US"/>
              <a:t>天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797165" y="1787525"/>
            <a:ext cx="2144395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第</a:t>
            </a:r>
            <a:r>
              <a:rPr lang="en-US" altLang="zh-CN"/>
              <a:t>30</a:t>
            </a:r>
            <a:r>
              <a:rPr lang="zh-CN" altLang="en-US"/>
              <a:t>天</a:t>
            </a:r>
          </a:p>
        </p:txBody>
      </p:sp>
      <p:cxnSp>
        <p:nvCxnSpPr>
          <p:cNvPr id="7" name="直接箭头连接符 6"/>
          <p:cNvCxnSpPr/>
          <p:nvPr/>
        </p:nvCxnSpPr>
        <p:spPr>
          <a:xfrm>
            <a:off x="4364990" y="2703830"/>
            <a:ext cx="784225" cy="19113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149215" y="4546600"/>
            <a:ext cx="944245" cy="229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>
                <a:latin typeface="+mj-ea"/>
                <a:ea typeface="+mj-ea"/>
                <a:cs typeface="+mj-ea"/>
              </a:rPr>
              <a:t>DIY</a:t>
            </a:r>
            <a:r>
              <a:rPr lang="zh-CN" altLang="en-US" sz="900">
                <a:latin typeface="+mj-ea"/>
                <a:ea typeface="+mj-ea"/>
                <a:cs typeface="+mj-ea"/>
              </a:rPr>
              <a:t>产品秀分享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149215" y="4836795"/>
            <a:ext cx="1897380" cy="229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0">
                <a:latin typeface="+mj-ea"/>
                <a:ea typeface="+mj-ea"/>
                <a:cs typeface="+mj-ea"/>
              </a:rPr>
              <a:t>同时推送一个找茬游戏通关获积分</a:t>
            </a:r>
          </a:p>
        </p:txBody>
      </p:sp>
      <p:cxnSp>
        <p:nvCxnSpPr>
          <p:cNvPr id="9" name="直接箭头连接符 8"/>
          <p:cNvCxnSpPr/>
          <p:nvPr/>
        </p:nvCxnSpPr>
        <p:spPr>
          <a:xfrm>
            <a:off x="8247380" y="2703830"/>
            <a:ext cx="495300" cy="119761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8742680" y="3901440"/>
            <a:ext cx="946150" cy="506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0">
                <a:latin typeface="+mj-ea"/>
                <a:ea typeface="+mj-ea"/>
                <a:cs typeface="+mj-ea"/>
              </a:rPr>
              <a:t>用户裂变活动</a:t>
            </a:r>
            <a:br>
              <a:rPr lang="zh-CN" altLang="en-US" sz="900">
                <a:latin typeface="+mj-ea"/>
                <a:ea typeface="+mj-ea"/>
                <a:cs typeface="+mj-ea"/>
              </a:rPr>
            </a:br>
            <a:endParaRPr lang="zh-CN" altLang="en-US" sz="900">
              <a:latin typeface="+mj-ea"/>
              <a:ea typeface="+mj-ea"/>
              <a:cs typeface="+mj-ea"/>
            </a:endParaRPr>
          </a:p>
          <a:p>
            <a:r>
              <a:rPr lang="en-US" altLang="zh-CN" sz="900">
                <a:latin typeface="+mj-ea"/>
                <a:ea typeface="+mj-ea"/>
                <a:cs typeface="+mj-ea"/>
              </a:rPr>
              <a:t>koc</a:t>
            </a:r>
            <a:r>
              <a:rPr lang="zh-CN" altLang="en-US" sz="900">
                <a:latin typeface="+mj-ea"/>
                <a:ea typeface="+mj-ea"/>
                <a:cs typeface="+mj-ea"/>
              </a:rPr>
              <a:t>活动送福利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1365" cy="697230"/>
          </a:xfrm>
          <a:prstGeom prst="rect">
            <a:avLst/>
          </a:prstGeom>
          <a:solidFill>
            <a:srgbClr val="FF4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00990" y="45720"/>
            <a:ext cx="2926080" cy="534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关联产品及复购提醒</a:t>
            </a:r>
          </a:p>
        </p:txBody>
      </p:sp>
      <p:sp>
        <p:nvSpPr>
          <p:cNvPr id="58" name="矩形 57"/>
          <p:cNvSpPr/>
          <p:nvPr/>
        </p:nvSpPr>
        <p:spPr>
          <a:xfrm>
            <a:off x="288290" y="898525"/>
            <a:ext cx="11585575" cy="645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背景及目的：</a:t>
            </a:r>
            <a:r>
              <a:rPr lang="zh-CN" altLang="en-US">
                <a:sym typeface="+mn-ea"/>
              </a:rPr>
              <a:t>产品推送规划</a:t>
            </a:r>
            <a:endParaRPr lang="zh-CN" alt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0990" y="1253490"/>
            <a:ext cx="11572875" cy="526351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40"/>
          </a:p>
        </p:txBody>
      </p:sp>
      <p:graphicFrame>
        <p:nvGraphicFramePr>
          <p:cNvPr id="22" name="表格 21"/>
          <p:cNvGraphicFramePr/>
          <p:nvPr>
            <p:custDataLst>
              <p:tags r:id="rId1"/>
            </p:custDataLst>
          </p:nvPr>
        </p:nvGraphicFramePr>
        <p:xfrm>
          <a:off x="723900" y="1623060"/>
          <a:ext cx="10744200" cy="4700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20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4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4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44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44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44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744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34035">
                <a:tc rowSpan="2">
                  <a:txBody>
                    <a:bodyPr/>
                    <a:lstStyle/>
                    <a:p>
                      <a:pPr algn="ctr">
                        <a:lnSpc>
                          <a:spcPct val="21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最新已购</a:t>
                      </a:r>
                    </a:p>
                    <a:p>
                      <a:pPr algn="ctr">
                        <a:lnSpc>
                          <a:spcPct val="21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16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首次推送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16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二次推送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16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三次推送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0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关联推送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推送时间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推送话术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关联推送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推送时间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推送话术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关联推送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推送时间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推送话术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27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沐浴露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定型产品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第</a:t>
                      </a:r>
                      <a:r>
                        <a:rPr lang="en-US" alt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天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洁面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第</a:t>
                      </a:r>
                      <a:r>
                        <a:rPr lang="en-US" alt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14</a:t>
                      </a: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天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沐浴露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个月后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185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洗发水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定型产品</a:t>
                      </a: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90000"/>
                        </a:lnSpc>
                        <a:buNone/>
                      </a:pP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第</a:t>
                      </a:r>
                      <a:r>
                        <a:rPr lang="en-US" alt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4</a:t>
                      </a: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天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洁面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第14天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洗发水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3</a:t>
                      </a: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个月后</a:t>
                      </a: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90000"/>
                        </a:lnSpc>
                        <a:buNone/>
                      </a:pP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185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定型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洁面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第</a:t>
                      </a:r>
                      <a:r>
                        <a:rPr lang="en-US" alt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4</a:t>
                      </a: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天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洗沐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第14天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定型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3</a:t>
                      </a: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个月后</a:t>
                      </a: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90000"/>
                        </a:lnSpc>
                        <a:buNone/>
                      </a:pP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185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洁面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洗沐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第</a:t>
                      </a:r>
                      <a:r>
                        <a:rPr lang="en-US" alt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4</a:t>
                      </a: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天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定型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第14天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洁面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个月后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1365" cy="697230"/>
          </a:xfrm>
          <a:prstGeom prst="rect">
            <a:avLst/>
          </a:prstGeom>
          <a:solidFill>
            <a:srgbClr val="FF4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00990" y="45720"/>
            <a:ext cx="1107996" cy="49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评分表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7B9284D-1C2B-4AD7-A4B3-71A501D72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528" y="1803467"/>
            <a:ext cx="3133646" cy="300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48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-1"/>
            <a:ext cx="4064000" cy="6858001"/>
          </a:xfrm>
          <a:prstGeom prst="rect">
            <a:avLst/>
          </a:prstGeom>
          <a:solidFill>
            <a:srgbClr val="FF4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064000" y="-2"/>
            <a:ext cx="4064000" cy="68580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128000" y="0"/>
            <a:ext cx="4064000" cy="6858001"/>
          </a:xfrm>
          <a:prstGeom prst="rect">
            <a:avLst/>
          </a:prstGeom>
          <a:solidFill>
            <a:srgbClr val="FF4E02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737016" y="769912"/>
            <a:ext cx="10717968" cy="5318176"/>
            <a:chOff x="737016" y="769912"/>
            <a:chExt cx="10717968" cy="5318176"/>
          </a:xfrm>
        </p:grpSpPr>
        <p:sp>
          <p:nvSpPr>
            <p:cNvPr id="10" name="矩形 9"/>
            <p:cNvSpPr/>
            <p:nvPr/>
          </p:nvSpPr>
          <p:spPr>
            <a:xfrm>
              <a:off x="737016" y="769912"/>
              <a:ext cx="10717968" cy="5318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1012315" y="1059327"/>
              <a:ext cx="10167371" cy="4739346"/>
            </a:xfrm>
            <a:prstGeom prst="rect">
              <a:avLst/>
            </a:prstGeom>
            <a:noFill/>
            <a:ln>
              <a:solidFill>
                <a:srgbClr val="2E75B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1" name="直接连接符 20"/>
          <p:cNvCxnSpPr/>
          <p:nvPr/>
        </p:nvCxnSpPr>
        <p:spPr>
          <a:xfrm>
            <a:off x="3778551" y="3346018"/>
            <a:ext cx="463489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2654935" y="3356544"/>
            <a:ext cx="71920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1" lang="zh-CN" altLang="en-US" sz="44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谢谢！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485874" y="1669196"/>
            <a:ext cx="1972769" cy="782126"/>
            <a:chOff x="2258185" y="1286517"/>
            <a:chExt cx="1972769" cy="782126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2258185" y="1611772"/>
              <a:ext cx="1972769" cy="0"/>
            </a:xfrm>
            <a:prstGeom prst="line">
              <a:avLst/>
            </a:prstGeom>
            <a:ln>
              <a:solidFill>
                <a:srgbClr val="2E75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2561249" y="1286517"/>
              <a:ext cx="0" cy="782126"/>
            </a:xfrm>
            <a:prstGeom prst="line">
              <a:avLst/>
            </a:prstGeom>
            <a:ln>
              <a:solidFill>
                <a:srgbClr val="2E75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 flipH="1" flipV="1">
            <a:off x="7733358" y="4406678"/>
            <a:ext cx="1972769" cy="782126"/>
            <a:chOff x="2258185" y="1286517"/>
            <a:chExt cx="1972769" cy="782126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2258185" y="1611772"/>
              <a:ext cx="1972769" cy="0"/>
            </a:xfrm>
            <a:prstGeom prst="line">
              <a:avLst/>
            </a:prstGeom>
            <a:ln>
              <a:solidFill>
                <a:srgbClr val="2E75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2561249" y="1286517"/>
              <a:ext cx="0" cy="782126"/>
            </a:xfrm>
            <a:prstGeom prst="line">
              <a:avLst/>
            </a:prstGeom>
            <a:ln>
              <a:solidFill>
                <a:srgbClr val="2E75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980" y="1669415"/>
            <a:ext cx="1589405" cy="15894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1365" cy="697230"/>
          </a:xfrm>
          <a:prstGeom prst="rect">
            <a:avLst/>
          </a:prstGeom>
          <a:solidFill>
            <a:srgbClr val="FF4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00990" y="45720"/>
            <a:ext cx="3630930" cy="534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马丁安家计划</a:t>
            </a:r>
            <a:r>
              <a:rPr kumimoji="1"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---</a:t>
            </a:r>
            <a:r>
              <a:rPr kumimoji="1"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企微助手</a:t>
            </a:r>
          </a:p>
        </p:txBody>
      </p:sp>
      <p:sp>
        <p:nvSpPr>
          <p:cNvPr id="15" name="矩形 14"/>
          <p:cNvSpPr/>
          <p:nvPr/>
        </p:nvSpPr>
        <p:spPr>
          <a:xfrm>
            <a:off x="300990" y="798195"/>
            <a:ext cx="11572875" cy="57188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4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" y="839470"/>
            <a:ext cx="11563350" cy="56368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1365" cy="697230"/>
          </a:xfrm>
          <a:prstGeom prst="rect">
            <a:avLst/>
          </a:prstGeom>
          <a:solidFill>
            <a:srgbClr val="FF4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00990" y="45720"/>
            <a:ext cx="2926080" cy="534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马丁新用户首单链路</a:t>
            </a:r>
          </a:p>
        </p:txBody>
      </p:sp>
      <p:sp>
        <p:nvSpPr>
          <p:cNvPr id="58" name="矩形 57"/>
          <p:cNvSpPr/>
          <p:nvPr/>
        </p:nvSpPr>
        <p:spPr>
          <a:xfrm>
            <a:off x="288290" y="898525"/>
            <a:ext cx="11585575" cy="368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背景及目的：</a:t>
            </a:r>
            <a:endParaRPr kumimoji="0" lang="zh-CN" alt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0990" y="1253490"/>
            <a:ext cx="11572875" cy="526351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40"/>
          </a:p>
        </p:txBody>
      </p:sp>
      <p:sp>
        <p:nvSpPr>
          <p:cNvPr id="2" name="文本框 1"/>
          <p:cNvSpPr txBox="1"/>
          <p:nvPr/>
        </p:nvSpPr>
        <p:spPr>
          <a:xfrm>
            <a:off x="702310" y="2191385"/>
            <a:ext cx="1325880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/>
              <a:t>新用户添加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27070" y="2192020"/>
            <a:ext cx="2243455" cy="3371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600"/>
              <a:t>兑奖通道</a:t>
            </a:r>
            <a:r>
              <a:rPr lang="en-US" altLang="zh-CN" sz="1600"/>
              <a:t>+1</a:t>
            </a:r>
            <a:r>
              <a:rPr lang="zh-CN" altLang="en-US" sz="1600"/>
              <a:t>小时后提醒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570980" y="2192020"/>
            <a:ext cx="995680" cy="3371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600"/>
              <a:t>邀请进群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825865" y="2183130"/>
            <a:ext cx="2130425" cy="3371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600"/>
              <a:t>积分提醒</a:t>
            </a:r>
            <a:r>
              <a:rPr lang="en-US" altLang="zh-CN" sz="1600"/>
              <a:t>+</a:t>
            </a:r>
            <a:r>
              <a:rPr lang="zh-CN" altLang="en-US" sz="1600"/>
              <a:t>降档开首单</a:t>
            </a:r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2138045" y="2371725"/>
            <a:ext cx="979170" cy="825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070" y="2701925"/>
            <a:ext cx="1330325" cy="2367280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 flipV="1">
            <a:off x="5481955" y="2363470"/>
            <a:ext cx="979170" cy="825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7778115" y="2355215"/>
            <a:ext cx="979170" cy="825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226435" y="1718310"/>
            <a:ext cx="4442460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第</a:t>
            </a:r>
            <a:r>
              <a:rPr lang="en-US" altLang="zh-CN"/>
              <a:t>1</a:t>
            </a:r>
            <a:r>
              <a:rPr lang="zh-CN" altLang="en-US"/>
              <a:t>天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825865" y="1718310"/>
            <a:ext cx="2144395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第</a:t>
            </a:r>
            <a:r>
              <a:rPr lang="en-US" altLang="zh-CN"/>
              <a:t>4</a:t>
            </a:r>
            <a:r>
              <a:rPr lang="zh-CN" altLang="en-US"/>
              <a:t>天</a:t>
            </a:r>
          </a:p>
        </p:txBody>
      </p:sp>
      <p:cxnSp>
        <p:nvCxnSpPr>
          <p:cNvPr id="9" name="直接箭头连接符 8"/>
          <p:cNvCxnSpPr/>
          <p:nvPr/>
        </p:nvCxnSpPr>
        <p:spPr>
          <a:xfrm>
            <a:off x="4690110" y="2701925"/>
            <a:ext cx="996950" cy="23507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738495" y="4793615"/>
            <a:ext cx="1786890" cy="229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0">
                <a:latin typeface="+mj-ea"/>
                <a:ea typeface="+mj-ea"/>
                <a:cs typeface="+mj-ea"/>
              </a:rPr>
              <a:t>文案：有什么问题随时</a:t>
            </a:r>
            <a:r>
              <a:rPr lang="en-US" altLang="zh-CN" sz="900">
                <a:latin typeface="+mj-ea"/>
                <a:ea typeface="+mj-ea"/>
                <a:cs typeface="+mj-ea"/>
              </a:rPr>
              <a:t>@</a:t>
            </a:r>
            <a:r>
              <a:rPr lang="zh-CN" altLang="en-US" sz="900">
                <a:latin typeface="+mj-ea"/>
                <a:ea typeface="+mj-ea"/>
                <a:cs typeface="+mj-ea"/>
              </a:rPr>
              <a:t>小丁哟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738495" y="5126990"/>
            <a:ext cx="1325880" cy="229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0">
                <a:latin typeface="+mj-ea"/>
                <a:ea typeface="+mj-ea"/>
                <a:cs typeface="+mj-ea"/>
              </a:rPr>
              <a:t>提醒时：同时邀约进群</a:t>
            </a:r>
          </a:p>
        </p:txBody>
      </p:sp>
      <p:cxnSp>
        <p:nvCxnSpPr>
          <p:cNvPr id="19" name="直接箭头连接符 18"/>
          <p:cNvCxnSpPr/>
          <p:nvPr/>
        </p:nvCxnSpPr>
        <p:spPr>
          <a:xfrm>
            <a:off x="6993255" y="2715260"/>
            <a:ext cx="669925" cy="14439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7663180" y="3945255"/>
            <a:ext cx="1325880" cy="506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0"/>
              <a:t>未进群用户在第四天：</a:t>
            </a:r>
          </a:p>
          <a:p>
            <a:endParaRPr lang="zh-CN" altLang="en-US" sz="900"/>
          </a:p>
          <a:p>
            <a:r>
              <a:rPr lang="zh-CN" altLang="en-US" sz="900"/>
              <a:t>派发积分再次邀请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644380" y="3436620"/>
            <a:ext cx="2157730" cy="229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0"/>
              <a:t>未进群用户发送：幸运抽奖链接</a:t>
            </a:r>
            <a:r>
              <a:rPr lang="en-US" altLang="zh-CN" sz="900"/>
              <a:t> </a:t>
            </a:r>
            <a:r>
              <a:rPr lang="zh-CN" altLang="en-US" sz="900"/>
              <a:t>再邀请</a:t>
            </a: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9324340" y="2701925"/>
            <a:ext cx="255270" cy="5892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5687060" y="5460365"/>
            <a:ext cx="671830" cy="229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/>
              <a:t> </a:t>
            </a:r>
            <a:r>
              <a:rPr lang="zh-CN" altLang="en-US" sz="900"/>
              <a:t>男女粉标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227070" y="5895340"/>
            <a:ext cx="4789805" cy="3371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已进群用户：社群运营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未进群用户：定期邀约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738495" y="4460240"/>
            <a:ext cx="1554480" cy="229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0"/>
              <a:t>随单的契机开首单（打标）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644380" y="3131185"/>
            <a:ext cx="1735455" cy="229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0"/>
              <a:t>首单用户回访：使用教程</a:t>
            </a:r>
            <a:r>
              <a:rPr lang="en-US" altLang="zh-CN" sz="900"/>
              <a:t>+</a:t>
            </a:r>
            <a:r>
              <a:rPr lang="zh-CN" altLang="en-US" sz="900"/>
              <a:t>抽奖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1365" cy="697230"/>
          </a:xfrm>
          <a:prstGeom prst="rect">
            <a:avLst/>
          </a:prstGeom>
          <a:solidFill>
            <a:srgbClr val="FF4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00990" y="45720"/>
            <a:ext cx="3535680" cy="534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indent="0" algn="l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第一天：新客户承接链路</a:t>
            </a:r>
            <a:endParaRPr kumimoji="0" lang="zh-CN" sz="2400" b="1" i="0" kern="1200" cap="none" spc="0" normalizeH="0" baseline="0" noProof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88290" y="898525"/>
            <a:ext cx="11585575" cy="368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项目校正：新用户绑号率</a:t>
            </a:r>
          </a:p>
        </p:txBody>
      </p:sp>
      <p:sp>
        <p:nvSpPr>
          <p:cNvPr id="15" name="矩形 14"/>
          <p:cNvSpPr/>
          <p:nvPr/>
        </p:nvSpPr>
        <p:spPr>
          <a:xfrm>
            <a:off x="300990" y="1253490"/>
            <a:ext cx="11572875" cy="526351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40"/>
          </a:p>
        </p:txBody>
      </p:sp>
      <p:grpSp>
        <p:nvGrpSpPr>
          <p:cNvPr id="17" name="组合 16"/>
          <p:cNvGrpSpPr/>
          <p:nvPr/>
        </p:nvGrpSpPr>
        <p:grpSpPr>
          <a:xfrm>
            <a:off x="11114935" y="989882"/>
            <a:ext cx="713280" cy="626882"/>
            <a:chOff x="14079" y="148"/>
            <a:chExt cx="824" cy="1036"/>
          </a:xfrm>
        </p:grpSpPr>
        <p:sp>
          <p:nvSpPr>
            <p:cNvPr id="18" name="对角圆角矩形 17"/>
            <p:cNvSpPr/>
            <p:nvPr/>
          </p:nvSpPr>
          <p:spPr>
            <a:xfrm>
              <a:off x="14166" y="592"/>
              <a:ext cx="737" cy="592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40"/>
            </a:p>
          </p:txBody>
        </p:sp>
        <p:pic>
          <p:nvPicPr>
            <p:cNvPr id="19" name="图片 18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79" y="148"/>
              <a:ext cx="541" cy="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文本框 21"/>
            <p:cNvSpPr txBox="1"/>
            <p:nvPr/>
          </p:nvSpPr>
          <p:spPr>
            <a:xfrm>
              <a:off x="14118" y="536"/>
              <a:ext cx="785" cy="63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点燃</a:t>
              </a:r>
              <a:r>
                <a:rPr lang="zh-CN" altLang="en-US" sz="1900" b="1">
                  <a:solidFill>
                    <a:schemeClr val="tx1"/>
                  </a:solidFill>
                  <a:sym typeface="+mn-ea"/>
                </a:rPr>
                <a:t> 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442595" y="1316355"/>
            <a:ext cx="9041765" cy="1370965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lnSpc>
                <a:spcPct val="12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方案调整如下</a:t>
            </a:r>
          </a:p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原方案先选择兑奖方式再填写兑奖资料</a:t>
            </a:r>
          </a:p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调整方向：先填写兑奖资料再选择兑奖方式</a:t>
            </a:r>
          </a:p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绑号率提升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12%    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最高达到：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97.99%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9850" y="2736850"/>
            <a:ext cx="2357755" cy="37357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275" y="2736850"/>
            <a:ext cx="2000885" cy="3702050"/>
          </a:xfrm>
          <a:prstGeom prst="rect">
            <a:avLst/>
          </a:prstGeom>
        </p:spPr>
      </p:pic>
      <p:pic>
        <p:nvPicPr>
          <p:cNvPr id="5" name="3d7a23fb0f91019d405cf819877f8fa7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50710" y="2763520"/>
            <a:ext cx="1934845" cy="3602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1365" cy="697230"/>
          </a:xfrm>
          <a:prstGeom prst="rect">
            <a:avLst/>
          </a:prstGeom>
          <a:solidFill>
            <a:srgbClr val="FF4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00990" y="45720"/>
            <a:ext cx="3840480" cy="534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indent="0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第四天：首单转化二次触达</a:t>
            </a:r>
            <a:endParaRPr kumimoji="0" lang="zh-CN" sz="2400" b="1" i="0" kern="1200" cap="none" spc="0" normalizeH="0" baseline="0" noProof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88290" y="890270"/>
            <a:ext cx="11585575" cy="368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第四天用户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降档开首单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0990" y="1253490"/>
            <a:ext cx="11572875" cy="526351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40"/>
          </a:p>
        </p:txBody>
      </p:sp>
      <p:grpSp>
        <p:nvGrpSpPr>
          <p:cNvPr id="17" name="组合 16"/>
          <p:cNvGrpSpPr/>
          <p:nvPr/>
        </p:nvGrpSpPr>
        <p:grpSpPr>
          <a:xfrm>
            <a:off x="11114935" y="989882"/>
            <a:ext cx="713280" cy="626882"/>
            <a:chOff x="14079" y="148"/>
            <a:chExt cx="824" cy="1036"/>
          </a:xfrm>
        </p:grpSpPr>
        <p:sp>
          <p:nvSpPr>
            <p:cNvPr id="18" name="对角圆角矩形 17"/>
            <p:cNvSpPr/>
            <p:nvPr/>
          </p:nvSpPr>
          <p:spPr>
            <a:xfrm>
              <a:off x="14166" y="592"/>
              <a:ext cx="737" cy="592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40"/>
            </a:p>
          </p:txBody>
        </p:sp>
        <p:pic>
          <p:nvPicPr>
            <p:cNvPr id="19" name="图片 18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79" y="148"/>
              <a:ext cx="541" cy="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文本框 21"/>
            <p:cNvSpPr txBox="1"/>
            <p:nvPr/>
          </p:nvSpPr>
          <p:spPr>
            <a:xfrm>
              <a:off x="14118" y="536"/>
              <a:ext cx="785" cy="63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点燃</a:t>
              </a:r>
              <a:r>
                <a:rPr lang="zh-CN" altLang="en-US" sz="1900" b="1">
                  <a:solidFill>
                    <a:schemeClr val="tx1"/>
                  </a:solidFill>
                  <a:sym typeface="+mn-ea"/>
                </a:rPr>
                <a:t> </a:t>
              </a:r>
            </a:p>
          </p:txBody>
        </p:sp>
      </p:grpSp>
      <p:pic>
        <p:nvPicPr>
          <p:cNvPr id="5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718" y="1881188"/>
            <a:ext cx="4881245" cy="396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238" y="1889443"/>
            <a:ext cx="5267325" cy="291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6068695" y="5080952"/>
            <a:ext cx="50800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sz="1400" b="0">
                <a:latin typeface="+mj-ea"/>
                <a:ea typeface="+mj-ea"/>
                <a:cs typeface="+mj-ea"/>
              </a:rPr>
              <a:t>筛选目标客户</a:t>
            </a:r>
          </a:p>
          <a:p>
            <a:pPr indent="0"/>
            <a:r>
              <a:rPr lang="zh-CN" sz="1400" b="0">
                <a:latin typeface="+mj-ea"/>
                <a:ea typeface="+mj-ea"/>
                <a:cs typeface="+mj-ea"/>
              </a:rPr>
              <a:t>添加时间：选</a:t>
            </a:r>
            <a:r>
              <a:rPr lang="en-US" sz="1400" b="0">
                <a:latin typeface="+mj-ea"/>
                <a:ea typeface="+mj-ea"/>
                <a:cs typeface="+mj-ea"/>
              </a:rPr>
              <a:t>4</a:t>
            </a:r>
            <a:r>
              <a:rPr lang="zh-CN" sz="1400" b="0">
                <a:latin typeface="+mj-ea"/>
                <a:ea typeface="+mj-ea"/>
                <a:cs typeface="+mj-ea"/>
              </a:rPr>
              <a:t>天前（添加员工选</a:t>
            </a:r>
            <a:r>
              <a:rPr lang="en-US" sz="1400" b="0">
                <a:latin typeface="+mj-ea"/>
                <a:ea typeface="+mj-ea"/>
                <a:cs typeface="+mj-ea"/>
              </a:rPr>
              <a:t>003 004 005</a:t>
            </a:r>
            <a:r>
              <a:rPr lang="zh-CN" sz="1400" b="0">
                <a:latin typeface="+mj-ea"/>
                <a:ea typeface="+mj-ea"/>
                <a:cs typeface="+mj-ea"/>
              </a:rPr>
              <a:t>即可）</a:t>
            </a:r>
          </a:p>
          <a:p>
            <a:pPr indent="0"/>
            <a:r>
              <a:rPr lang="zh-CN" sz="1400" b="0">
                <a:latin typeface="+mj-ea"/>
                <a:ea typeface="+mj-ea"/>
                <a:cs typeface="+mj-ea"/>
              </a:rPr>
              <a:t>排除客户：选是</a:t>
            </a:r>
          </a:p>
          <a:p>
            <a:pPr indent="0"/>
            <a:r>
              <a:rPr lang="zh-CN" sz="1400" b="0">
                <a:latin typeface="+mj-ea"/>
                <a:ea typeface="+mj-ea"/>
                <a:cs typeface="+mj-ea"/>
              </a:rPr>
              <a:t>筛选条件：已入群客户，群选择</a:t>
            </a:r>
            <a:r>
              <a:rPr lang="en-US" sz="1400" b="0">
                <a:latin typeface="+mj-ea"/>
                <a:ea typeface="+mj-ea"/>
                <a:cs typeface="+mj-ea"/>
              </a:rPr>
              <a:t>C100/101/102/103</a:t>
            </a:r>
            <a:r>
              <a:rPr lang="zh-CN" sz="1400" b="0">
                <a:latin typeface="+mj-ea"/>
                <a:ea typeface="+mj-ea"/>
                <a:cs typeface="+mj-ea"/>
              </a:rPr>
              <a:t>这几个群</a:t>
            </a:r>
            <a:endParaRPr lang="zh-CN" altLang="en-US" sz="1400" b="0"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1365" cy="697230"/>
          </a:xfrm>
          <a:prstGeom prst="rect">
            <a:avLst/>
          </a:prstGeom>
          <a:solidFill>
            <a:srgbClr val="FF4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00990" y="45720"/>
            <a:ext cx="3840480" cy="534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indent="0" algn="l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第四天：首单转化二次触达</a:t>
            </a:r>
            <a:endParaRPr kumimoji="0" lang="zh-CN" sz="2400" b="1" i="0" kern="1200" cap="none" spc="0" normalizeH="0" baseline="0" noProof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00990" y="890270"/>
            <a:ext cx="11585575" cy="368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项目校正：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首单转化二次触达</a:t>
            </a:r>
          </a:p>
        </p:txBody>
      </p:sp>
      <p:sp>
        <p:nvSpPr>
          <p:cNvPr id="15" name="矩形 14"/>
          <p:cNvSpPr/>
          <p:nvPr/>
        </p:nvSpPr>
        <p:spPr>
          <a:xfrm>
            <a:off x="300990" y="1253490"/>
            <a:ext cx="11572875" cy="526351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40"/>
          </a:p>
        </p:txBody>
      </p:sp>
      <p:grpSp>
        <p:nvGrpSpPr>
          <p:cNvPr id="17" name="组合 16"/>
          <p:cNvGrpSpPr/>
          <p:nvPr/>
        </p:nvGrpSpPr>
        <p:grpSpPr>
          <a:xfrm>
            <a:off x="11114935" y="989882"/>
            <a:ext cx="713280" cy="626882"/>
            <a:chOff x="14079" y="148"/>
            <a:chExt cx="824" cy="1036"/>
          </a:xfrm>
        </p:grpSpPr>
        <p:sp>
          <p:nvSpPr>
            <p:cNvPr id="18" name="对角圆角矩形 17"/>
            <p:cNvSpPr/>
            <p:nvPr/>
          </p:nvSpPr>
          <p:spPr>
            <a:xfrm>
              <a:off x="14166" y="592"/>
              <a:ext cx="737" cy="592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40"/>
            </a:p>
          </p:txBody>
        </p:sp>
        <p:pic>
          <p:nvPicPr>
            <p:cNvPr id="19" name="图片 18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79" y="148"/>
              <a:ext cx="541" cy="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文本框 21"/>
            <p:cNvSpPr txBox="1"/>
            <p:nvPr/>
          </p:nvSpPr>
          <p:spPr>
            <a:xfrm>
              <a:off x="14118" y="536"/>
              <a:ext cx="785" cy="63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点燃</a:t>
              </a:r>
              <a:r>
                <a:rPr lang="zh-CN" altLang="en-US" sz="1900" b="1">
                  <a:solidFill>
                    <a:schemeClr val="tx1"/>
                  </a:solidFill>
                  <a:sym typeface="+mn-ea"/>
                </a:rPr>
                <a:t> 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433070" y="1316355"/>
            <a:ext cx="9041765" cy="1012825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l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针对当天未兑奖客户开设二次触达方案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增加首单率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23.5%</a:t>
            </a:r>
          </a:p>
          <a:p>
            <a:pPr marL="285750" indent="-285750" algn="l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累计触达用户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609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，进群领券用户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391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64.2%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）、新客户付款人数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23.5%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</a:p>
          <a:p>
            <a:pPr marL="285750" indent="-285750" algn="l">
              <a:lnSpc>
                <a:spcPct val="120000"/>
              </a:lnSpc>
              <a:buFont typeface="Wingdings" panose="05000000000000000000" charset="0"/>
              <a:buChar char="Ø"/>
            </a:pP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20" y="2449195"/>
            <a:ext cx="5231130" cy="39420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900" y="2385060"/>
            <a:ext cx="3087370" cy="39979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1365" cy="697230"/>
          </a:xfrm>
          <a:prstGeom prst="rect">
            <a:avLst/>
          </a:prstGeom>
          <a:solidFill>
            <a:srgbClr val="FF4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00990" y="45720"/>
            <a:ext cx="3840480" cy="534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indent="0" algn="l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第四天：首单转化二次触达</a:t>
            </a:r>
            <a:endParaRPr kumimoji="1"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88290" y="898525"/>
            <a:ext cx="11585575" cy="368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背景及目的：执行话术及海报</a:t>
            </a:r>
            <a:endParaRPr kumimoji="0" lang="zh-CN" alt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0990" y="1253490"/>
            <a:ext cx="11572875" cy="526351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4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96000" y="1585595"/>
            <a:ext cx="2405380" cy="48494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87070" y="1721485"/>
            <a:ext cx="254000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🧧收到一个红包！</a:t>
            </a:r>
          </a:p>
          <a:p>
            <a:r>
              <a:rPr lang="zh-CN" altLang="en-US"/>
              <a:t>💥「马丁双旦福利群」组队中！</a:t>
            </a:r>
          </a:p>
          <a:p>
            <a:endParaRPr lang="zh-CN" altLang="en-US"/>
          </a:p>
          <a:p>
            <a:r>
              <a:rPr lang="zh-CN" altLang="en-US"/>
              <a:t>进群专享福利：</a:t>
            </a:r>
          </a:p>
          <a:p>
            <a:r>
              <a:rPr lang="zh-CN" altLang="en-US"/>
              <a:t>➊立送80元神券</a:t>
            </a:r>
          </a:p>
          <a:p>
            <a:r>
              <a:rPr lang="zh-CN" altLang="en-US"/>
              <a:t>➋洗沐套装到手仅19.9元</a:t>
            </a:r>
          </a:p>
          <a:p>
            <a:endParaRPr lang="zh-CN" altLang="en-US"/>
          </a:p>
          <a:p>
            <a:r>
              <a:rPr lang="zh-CN" altLang="en-US"/>
              <a:t>还能打卡赚积分抵现哦~</a:t>
            </a:r>
          </a:p>
          <a:p>
            <a:r>
              <a:rPr lang="zh-CN" altLang="en-US"/>
              <a:t>长按识别二维码进群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398520" y="1721485"/>
            <a:ext cx="2540000" cy="3692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🧧收到一条福利通知！</a:t>
            </a:r>
          </a:p>
          <a:p>
            <a:r>
              <a:rPr lang="zh-CN" altLang="en-US"/>
              <a:t>💥「马丁双12快闪群」组队中！</a:t>
            </a:r>
          </a:p>
          <a:p>
            <a:endParaRPr lang="zh-CN" altLang="en-US"/>
          </a:p>
          <a:p>
            <a:r>
              <a:rPr lang="zh-CN" altLang="en-US"/>
              <a:t>现在进群：</a:t>
            </a:r>
          </a:p>
          <a:p>
            <a:r>
              <a:rPr lang="zh-CN" altLang="en-US"/>
              <a:t>➊立送双12专享⑳元神券</a:t>
            </a:r>
          </a:p>
          <a:p>
            <a:r>
              <a:rPr lang="zh-CN" altLang="en-US"/>
              <a:t>➋每天群福利发不停</a:t>
            </a:r>
          </a:p>
          <a:p>
            <a:endParaRPr lang="zh-CN" altLang="en-US"/>
          </a:p>
          <a:p>
            <a:r>
              <a:rPr lang="zh-CN" altLang="en-US"/>
              <a:t>还有机会拿神秘彩蛋哦~</a:t>
            </a:r>
          </a:p>
          <a:p>
            <a:r>
              <a:rPr lang="zh-CN" altLang="en-US"/>
              <a:t>⬇长按识别二维码进群⬇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8860" y="1585595"/>
            <a:ext cx="2425065" cy="48520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87070" y="5414010"/>
            <a:ext cx="4450715" cy="36830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萌妹子转化率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23.5%  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产品转化率：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16.3%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1365" cy="697230"/>
          </a:xfrm>
          <a:prstGeom prst="rect">
            <a:avLst/>
          </a:prstGeom>
          <a:solidFill>
            <a:srgbClr val="FF4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00990" y="45720"/>
            <a:ext cx="3535680" cy="534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第七天：重申积分重要性</a:t>
            </a:r>
            <a:endParaRPr kumimoji="1"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88290" y="898525"/>
            <a:ext cx="11585575" cy="368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背景及目的：</a:t>
            </a:r>
            <a:endParaRPr kumimoji="0" lang="zh-CN" alt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0990" y="1253490"/>
            <a:ext cx="11572875" cy="526351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40"/>
          </a:p>
        </p:txBody>
      </p:sp>
      <p:sp>
        <p:nvSpPr>
          <p:cNvPr id="3" name="文本框 2"/>
          <p:cNvSpPr txBox="1"/>
          <p:nvPr/>
        </p:nvSpPr>
        <p:spPr>
          <a:xfrm>
            <a:off x="3226435" y="2261235"/>
            <a:ext cx="2486025" cy="3371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600"/>
              <a:t>积分换购</a:t>
            </a:r>
            <a:r>
              <a:rPr lang="en-US" altLang="zh-CN" sz="1600"/>
              <a:t>-</a:t>
            </a:r>
            <a:r>
              <a:rPr lang="zh-CN" altLang="en-US" sz="1600"/>
              <a:t>重申积分重要性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96175" y="2261235"/>
            <a:ext cx="1898650" cy="3371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600"/>
              <a:t>新品试用</a:t>
            </a:r>
            <a:r>
              <a:rPr lang="en-US" altLang="zh-CN" sz="1600"/>
              <a:t>/KOC</a:t>
            </a:r>
            <a:r>
              <a:rPr lang="zh-CN" altLang="en-US" sz="1600"/>
              <a:t>活动</a:t>
            </a:r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6407150" y="1967230"/>
            <a:ext cx="979170" cy="825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225800" y="1787525"/>
            <a:ext cx="3071495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第</a:t>
            </a:r>
            <a:r>
              <a:rPr lang="en-US" altLang="zh-CN"/>
              <a:t>7</a:t>
            </a:r>
            <a:r>
              <a:rPr lang="zh-CN" altLang="en-US"/>
              <a:t>天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496175" y="1787525"/>
            <a:ext cx="2144395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第</a:t>
            </a:r>
            <a:r>
              <a:rPr lang="en-US" altLang="zh-CN"/>
              <a:t>14</a:t>
            </a:r>
            <a:r>
              <a:rPr lang="zh-CN" altLang="en-US"/>
              <a:t>天</a:t>
            </a:r>
          </a:p>
        </p:txBody>
      </p:sp>
      <p:cxnSp>
        <p:nvCxnSpPr>
          <p:cNvPr id="7" name="直接箭头连接符 6"/>
          <p:cNvCxnSpPr/>
          <p:nvPr/>
        </p:nvCxnSpPr>
        <p:spPr>
          <a:xfrm>
            <a:off x="4364990" y="2703830"/>
            <a:ext cx="784225" cy="19113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203825" y="4374515"/>
            <a:ext cx="1211580" cy="229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0">
                <a:latin typeface="+mj-ea"/>
                <a:ea typeface="+mj-ea"/>
                <a:cs typeface="+mj-ea"/>
              </a:rPr>
              <a:t>推送油桶积分购产品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095875" y="4690745"/>
            <a:ext cx="1668780" cy="229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0">
                <a:latin typeface="+mj-ea"/>
                <a:ea typeface="+mj-ea"/>
                <a:cs typeface="+mj-ea"/>
              </a:rPr>
              <a:t>同时推送一个游戏通关获积分</a:t>
            </a:r>
          </a:p>
        </p:txBody>
      </p:sp>
      <p:cxnSp>
        <p:nvCxnSpPr>
          <p:cNvPr id="9" name="直接箭头连接符 8"/>
          <p:cNvCxnSpPr/>
          <p:nvPr/>
        </p:nvCxnSpPr>
        <p:spPr>
          <a:xfrm>
            <a:off x="7946390" y="2703830"/>
            <a:ext cx="495300" cy="119761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8441690" y="3901440"/>
            <a:ext cx="946150" cy="783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0">
                <a:latin typeface="+mj-ea"/>
                <a:ea typeface="+mj-ea"/>
                <a:cs typeface="+mj-ea"/>
              </a:rPr>
              <a:t>开第二单</a:t>
            </a:r>
          </a:p>
          <a:p>
            <a:endParaRPr lang="zh-CN" altLang="en-US" sz="900">
              <a:latin typeface="+mj-ea"/>
              <a:ea typeface="+mj-ea"/>
              <a:cs typeface="+mj-ea"/>
            </a:endParaRPr>
          </a:p>
          <a:p>
            <a:r>
              <a:rPr lang="zh-CN" altLang="en-US" sz="900">
                <a:latin typeface="+mj-ea"/>
                <a:ea typeface="+mj-ea"/>
                <a:cs typeface="+mj-ea"/>
              </a:rPr>
              <a:t>邀请新品试用</a:t>
            </a:r>
            <a:br>
              <a:rPr lang="zh-CN" altLang="en-US" sz="900">
                <a:latin typeface="+mj-ea"/>
                <a:ea typeface="+mj-ea"/>
                <a:cs typeface="+mj-ea"/>
              </a:rPr>
            </a:br>
            <a:endParaRPr lang="zh-CN" altLang="en-US" sz="900">
              <a:latin typeface="+mj-ea"/>
              <a:ea typeface="+mj-ea"/>
              <a:cs typeface="+mj-ea"/>
            </a:endParaRPr>
          </a:p>
          <a:p>
            <a:r>
              <a:rPr lang="en-US" altLang="zh-CN" sz="900">
                <a:latin typeface="+mj-ea"/>
                <a:ea typeface="+mj-ea"/>
                <a:cs typeface="+mj-ea"/>
              </a:rPr>
              <a:t>koc</a:t>
            </a:r>
            <a:r>
              <a:rPr lang="zh-CN" altLang="en-US" sz="900">
                <a:latin typeface="+mj-ea"/>
                <a:ea typeface="+mj-ea"/>
                <a:cs typeface="+mj-ea"/>
              </a:rPr>
              <a:t>活动送福利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1365" cy="697230"/>
          </a:xfrm>
          <a:prstGeom prst="rect">
            <a:avLst/>
          </a:prstGeom>
          <a:solidFill>
            <a:srgbClr val="FF4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00990" y="45720"/>
            <a:ext cx="2316480" cy="534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第七天安家逻辑</a:t>
            </a:r>
            <a:endParaRPr kumimoji="0" lang="zh-CN" altLang="en-US" sz="2400" b="1" i="0" kern="1200" cap="none" spc="0" normalizeH="0" baseline="0" noProof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88290" y="898525"/>
            <a:ext cx="11585575" cy="368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推送积分换购</a:t>
            </a:r>
            <a:r>
              <a:rPr lang="en-US" altLang="zh-CN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重申积分重要性</a:t>
            </a:r>
          </a:p>
        </p:txBody>
      </p:sp>
      <p:sp>
        <p:nvSpPr>
          <p:cNvPr id="15" name="矩形 14"/>
          <p:cNvSpPr/>
          <p:nvPr/>
        </p:nvSpPr>
        <p:spPr>
          <a:xfrm>
            <a:off x="300990" y="1253490"/>
            <a:ext cx="11572875" cy="526351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40"/>
          </a:p>
        </p:txBody>
      </p:sp>
      <p:grpSp>
        <p:nvGrpSpPr>
          <p:cNvPr id="17" name="组合 16"/>
          <p:cNvGrpSpPr/>
          <p:nvPr/>
        </p:nvGrpSpPr>
        <p:grpSpPr>
          <a:xfrm>
            <a:off x="11114935" y="989882"/>
            <a:ext cx="713280" cy="626882"/>
            <a:chOff x="14079" y="148"/>
            <a:chExt cx="824" cy="1036"/>
          </a:xfrm>
        </p:grpSpPr>
        <p:sp>
          <p:nvSpPr>
            <p:cNvPr id="18" name="对角圆角矩形 17"/>
            <p:cNvSpPr/>
            <p:nvPr/>
          </p:nvSpPr>
          <p:spPr>
            <a:xfrm>
              <a:off x="14166" y="592"/>
              <a:ext cx="737" cy="592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40"/>
            </a:p>
          </p:txBody>
        </p:sp>
        <p:pic>
          <p:nvPicPr>
            <p:cNvPr id="19" name="图片 18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79" y="148"/>
              <a:ext cx="541" cy="5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文本框 21"/>
            <p:cNvSpPr txBox="1"/>
            <p:nvPr/>
          </p:nvSpPr>
          <p:spPr>
            <a:xfrm>
              <a:off x="14118" y="536"/>
              <a:ext cx="785" cy="63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点燃</a:t>
              </a:r>
              <a:r>
                <a:rPr lang="zh-CN" altLang="en-US" sz="1900" b="1">
                  <a:solidFill>
                    <a:schemeClr val="tx1"/>
                  </a:solidFill>
                  <a:sym typeface="+mn-ea"/>
                </a:rPr>
                <a:t> 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45" y="1468120"/>
            <a:ext cx="9182100" cy="48291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2000,&quot;width&quot;:5955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52cb994-89b8-468b-9823-08a67bb94fb3}"/>
  <p:tag name="TABLE_ENDDRAG_ORIGIN_RECT" val="845*341"/>
  <p:tag name="TABLE_ENDDRAG_RECT" val="60*133*845*34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700</Words>
  <Application>Microsoft Office PowerPoint</Application>
  <PresentationFormat>宽屏</PresentationFormat>
  <Paragraphs>149</Paragraphs>
  <Slides>15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微软雅黑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Liang</cp:lastModifiedBy>
  <cp:revision>155</cp:revision>
  <dcterms:created xsi:type="dcterms:W3CDTF">2019-06-19T02:08:00Z</dcterms:created>
  <dcterms:modified xsi:type="dcterms:W3CDTF">2022-02-21T08:22:33Z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E5E3D20BD8FD426D9BBD4B60791F49D3</vt:lpwstr>
  </property>
</Properties>
</file>