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5" r:id="rId7"/>
    <p:sldId id="2646" r:id="rId8"/>
    <p:sldId id="2651" r:id="rId9"/>
    <p:sldId id="2652" r:id="rId10"/>
    <p:sldId id="2649" r:id="rId11"/>
    <p:sldId id="2634" r:id="rId12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ustomXml" Target="../customXml/item1.xml"/><Relationship Id="rId17" Type="http://schemas.openxmlformats.org/officeDocument/2006/relationships/customXmlProps" Target="../customXml/itemProps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"/>
    <dgm:cxn modelId="{B85F9E25-C652-4B7F-8FD1-439B78BFFC09}" type="presOf" srcId="{A7E2548B-AC32-4B01-BBFA-02F40C0F4EC3}" destId="{C385AF22-AC18-4DC8-9B28-602D0C637594}" srcOrd="1" destOrd="0" presId="urn:microsoft.com/office/officeart/2005/8/layout/list1"/>
    <dgm:cxn modelId="{C0C92239-6F59-4A67-8B01-83B8CED33E59}" type="presOf" srcId="{5BA5075A-9611-40EC-B66E-1C50AF866171}" destId="{06CD99E7-5F6F-4B3A-B6AF-722345E5A49F}" srcOrd="0" destOrd="0" presId="urn:microsoft.com/office/officeart/2005/8/layout/list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"/>
    <dgm:cxn modelId="{5DA8AC74-33F2-4C28-8300-0E50990216C1}" type="presOf" srcId="{AA796176-FFEA-4453-B3C5-86FCA4C88052}" destId="{5CB4522F-075B-43D2-9CCA-FF96AAAB0675}" srcOrd="0" destOrd="0" presId="urn:microsoft.com/office/officeart/2005/8/layout/list1"/>
    <dgm:cxn modelId="{D8070E78-59F1-4513-9398-C426422CA6D2}" type="presOf" srcId="{A7E2548B-AC32-4B01-BBFA-02F40C0F4EC3}" destId="{E4755B94-5E72-4C9F-A91A-56B0FCDA28F1}" srcOrd="0" destOrd="0" presId="urn:microsoft.com/office/officeart/2005/8/layout/list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"/>
    <dgm:cxn modelId="{B7AC3EAD-C2E5-4EE1-AD67-1717C0B0AE79}" type="presOf" srcId="{ACC21E35-BE52-4B64-9CE3-EAFB2C2B911E}" destId="{3240125D-75FD-4A57-A758-6C50E602A37F}" srcOrd="0" destOrd="0" presId="urn:microsoft.com/office/officeart/2005/8/layout/list1"/>
    <dgm:cxn modelId="{A0A139B8-C29C-4CF6-B01A-C9215FF29A1B}" type="presOf" srcId="{0FABB1E1-B967-41CD-8BD9-01EE970157FC}" destId="{1CC4936E-ED17-4D2F-9813-87EE95763F16}" srcOrd="1" destOrd="0" presId="urn:microsoft.com/office/officeart/2005/8/layout/list1"/>
    <dgm:cxn modelId="{04D720C0-4218-4938-9515-27C87D79C1B0}" type="presOf" srcId="{730938A3-D819-41F7-BE39-9DDAA446A19F}" destId="{427123AE-6E68-4008-BD50-9CC20F57260E}" srcOrd="1" destOrd="0" presId="urn:microsoft.com/office/officeart/2005/8/layout/list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"/>
    <dgm:cxn modelId="{A1FCD9D6-88FE-42F6-A005-7CB64FD4DF60}" type="presOf" srcId="{730938A3-D819-41F7-BE39-9DDAA446A19F}" destId="{0B52D98E-03C2-4BD0-85E7-F52451A2A69F}" srcOrd="0" destOrd="0" presId="urn:microsoft.com/office/officeart/2005/8/layout/list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"/>
    <dgm:cxn modelId="{3C593DDB-6C1E-4F28-B97E-4C473646A717}" type="presParOf" srcId="{792D5933-AD40-45AE-8480-2968FCA8CAA1}" destId="{E4755B94-5E72-4C9F-A91A-56B0FCDA28F1}" srcOrd="0" destOrd="0" presId="urn:microsoft.com/office/officeart/2005/8/layout/list1"/>
    <dgm:cxn modelId="{53C2F299-254F-4955-8E1D-0975BFA29DEA}" type="presParOf" srcId="{792D5933-AD40-45AE-8480-2968FCA8CAA1}" destId="{C385AF22-AC18-4DC8-9B28-602D0C637594}" srcOrd="1" destOrd="0" presId="urn:microsoft.com/office/officeart/2005/8/layout/list1"/>
    <dgm:cxn modelId="{3A418ED2-15B8-43F7-9CB2-B8862013A2CF}" type="presParOf" srcId="{5CB4522F-075B-43D2-9CCA-FF96AAAB0675}" destId="{744720FB-B56E-4487-9420-26F63FDC8A92}" srcOrd="1" destOrd="0" presId="urn:microsoft.com/office/officeart/2005/8/layout/list1"/>
    <dgm:cxn modelId="{4B625579-78F4-45B2-9DFA-A7F13878CD9D}" type="presParOf" srcId="{5CB4522F-075B-43D2-9CCA-FF96AAAB0675}" destId="{46544825-FBF5-4CDD-8C6C-17BDB8D6624D}" srcOrd="2" destOrd="0" presId="urn:microsoft.com/office/officeart/2005/8/layout/list1"/>
    <dgm:cxn modelId="{2DFB4BE4-930E-4611-A053-82E8D625F27C}" type="presParOf" srcId="{5CB4522F-075B-43D2-9CCA-FF96AAAB0675}" destId="{4BCF71AD-8735-4E36-8AA7-859BE626CF89}" srcOrd="3" destOrd="0" presId="urn:microsoft.com/office/officeart/2005/8/layout/list1"/>
    <dgm:cxn modelId="{F4723558-B28C-40C9-B27F-72F9BE0AF3F5}" type="presParOf" srcId="{5CB4522F-075B-43D2-9CCA-FF96AAAB0675}" destId="{EED333AA-5EDE-462B-829D-585765A00D61}" srcOrd="4" destOrd="0" presId="urn:microsoft.com/office/officeart/2005/8/layout/list1"/>
    <dgm:cxn modelId="{3D31BDE9-49B2-47DF-A12F-0683BC775F18}" type="presParOf" srcId="{EED333AA-5EDE-462B-829D-585765A00D61}" destId="{75DA4DF2-046A-4C6A-8086-7C3E7861D4E7}" srcOrd="0" destOrd="0" presId="urn:microsoft.com/office/officeart/2005/8/layout/list1"/>
    <dgm:cxn modelId="{37B9B0F7-2467-4A73-A2F3-48AAF33F4ACD}" type="presParOf" srcId="{EED333AA-5EDE-462B-829D-585765A00D61}" destId="{FBD91DA6-F483-4103-904B-0A0489E1DCE7}" srcOrd="1" destOrd="0" presId="urn:microsoft.com/office/officeart/2005/8/layout/list1"/>
    <dgm:cxn modelId="{85C47340-8A9E-4592-AB66-216A17057F11}" type="presParOf" srcId="{5CB4522F-075B-43D2-9CCA-FF96AAAB0675}" destId="{48F65CE9-588F-481F-B88C-E3C4A9B9C782}" srcOrd="5" destOrd="0" presId="urn:microsoft.com/office/officeart/2005/8/layout/list1"/>
    <dgm:cxn modelId="{B514B097-DCDB-49D3-9A46-45A481532DCB}" type="presParOf" srcId="{5CB4522F-075B-43D2-9CCA-FF96AAAB0675}" destId="{9A2FC35B-336D-4AB9-BE3B-E5A027415580}" srcOrd="6" destOrd="0" presId="urn:microsoft.com/office/officeart/2005/8/layout/list1"/>
    <dgm:cxn modelId="{8445FA2B-93A1-4A85-A633-6C53B31E6640}" type="presParOf" srcId="{5CB4522F-075B-43D2-9CCA-FF96AAAB0675}" destId="{781EB76A-EEE2-4822-9A02-692FC3F6DBFE}" srcOrd="7" destOrd="0" presId="urn:microsoft.com/office/officeart/2005/8/layout/list1"/>
    <dgm:cxn modelId="{585724F5-D580-4123-A6B5-18BCB4B61298}" type="presParOf" srcId="{5CB4522F-075B-43D2-9CCA-FF96AAAB0675}" destId="{1A83AB0C-0313-42B2-AD86-7F1781B8A4B2}" srcOrd="8" destOrd="0" presId="urn:microsoft.com/office/officeart/2005/8/layout/list1"/>
    <dgm:cxn modelId="{D3A9A500-291D-4315-A0B5-48A11AFD7872}" type="presParOf" srcId="{1A83AB0C-0313-42B2-AD86-7F1781B8A4B2}" destId="{0B52D98E-03C2-4BD0-85E7-F52451A2A69F}" srcOrd="0" destOrd="0" presId="urn:microsoft.com/office/officeart/2005/8/layout/list1"/>
    <dgm:cxn modelId="{08FF2DFE-CF0C-4A40-BF76-5D8DF2A83E45}" type="presParOf" srcId="{1A83AB0C-0313-42B2-AD86-7F1781B8A4B2}" destId="{427123AE-6E68-4008-BD50-9CC20F57260E}" srcOrd="1" destOrd="0" presId="urn:microsoft.com/office/officeart/2005/8/layout/list1"/>
    <dgm:cxn modelId="{6BF98521-58EF-4718-94C0-86D18F889A8F}" type="presParOf" srcId="{5CB4522F-075B-43D2-9CCA-FF96AAAB0675}" destId="{3E45E6F7-D029-421E-9785-40AC3D5809F6}" srcOrd="9" destOrd="0" presId="urn:microsoft.com/office/officeart/2005/8/layout/list1"/>
    <dgm:cxn modelId="{05C125E2-B9C9-4C04-B36D-0D1E8CAE682E}" type="presParOf" srcId="{5CB4522F-075B-43D2-9CCA-FF96AAAB0675}" destId="{DC58CA3D-313C-426E-A0D6-37AFDA45F7F0}" srcOrd="10" destOrd="0" presId="urn:microsoft.com/office/officeart/2005/8/layout/list1"/>
    <dgm:cxn modelId="{E919EC92-820A-428D-99E1-2B124C1E1608}" type="presParOf" srcId="{5CB4522F-075B-43D2-9CCA-FF96AAAB0675}" destId="{97D0A409-687F-48B8-8F97-815DE1E84580}" srcOrd="11" destOrd="0" presId="urn:microsoft.com/office/officeart/2005/8/layout/list1"/>
    <dgm:cxn modelId="{5EF25026-603F-4335-9104-A837A384B12F}" type="presParOf" srcId="{5CB4522F-075B-43D2-9CCA-FF96AAAB0675}" destId="{6C682417-E35E-4747-8277-8398315EE0A6}" srcOrd="12" destOrd="0" presId="urn:microsoft.com/office/officeart/2005/8/layout/list1"/>
    <dgm:cxn modelId="{9C82A2E3-73F3-44C2-B38A-81C0C8565E9A}" type="presParOf" srcId="{6C682417-E35E-4747-8277-8398315EE0A6}" destId="{3240125D-75FD-4A57-A758-6C50E602A37F}" srcOrd="0" destOrd="0" presId="urn:microsoft.com/office/officeart/2005/8/layout/list1"/>
    <dgm:cxn modelId="{F376AE30-1079-4CDB-8E35-FE488DCEAD2D}" type="presParOf" srcId="{6C682417-E35E-4747-8277-8398315EE0A6}" destId="{19E92E6E-C255-46EA-A296-4EEB24EE3A0F}" srcOrd="1" destOrd="0" presId="urn:microsoft.com/office/officeart/2005/8/layout/list1"/>
    <dgm:cxn modelId="{F33726E3-490B-4D06-A525-1BA1AEBB1C8F}" type="presParOf" srcId="{5CB4522F-075B-43D2-9CCA-FF96AAAB0675}" destId="{B5396BCF-9918-4D1E-8A96-750EB7B7FAF0}" srcOrd="13" destOrd="0" presId="urn:microsoft.com/office/officeart/2005/8/layout/list1"/>
    <dgm:cxn modelId="{D7FFDA87-5839-4CB8-B744-1B7230101671}" type="presParOf" srcId="{5CB4522F-075B-43D2-9CCA-FF96AAAB0675}" destId="{F46CC245-10BE-4E19-B679-8FD2CCBD83C6}" srcOrd="14" destOrd="0" presId="urn:microsoft.com/office/officeart/2005/8/layout/list1"/>
    <dgm:cxn modelId="{771C0B25-5E8F-4FF8-B0F2-C6E7A9E26EB1}" type="presParOf" srcId="{5CB4522F-075B-43D2-9CCA-FF96AAAB0675}" destId="{259E2F94-8223-4A49-9E41-02FF9C3E6DB7}" srcOrd="15" destOrd="0" presId="urn:microsoft.com/office/officeart/2005/8/layout/list1"/>
    <dgm:cxn modelId="{51C24110-273A-445F-A797-AAB07E190C8A}" type="presParOf" srcId="{5CB4522F-075B-43D2-9CCA-FF96AAAB0675}" destId="{0582B587-2F69-4A4E-91D2-4D573939D386}" srcOrd="16" destOrd="0" presId="urn:microsoft.com/office/officeart/2005/8/layout/list1"/>
    <dgm:cxn modelId="{88995C75-011B-442D-B3B0-68C8AA231378}" type="presParOf" srcId="{0582B587-2F69-4A4E-91D2-4D573939D386}" destId="{5637D23C-C60D-4167-8816-BB9B9D431E0E}" srcOrd="0" destOrd="0" presId="urn:microsoft.com/office/officeart/2005/8/layout/list1"/>
    <dgm:cxn modelId="{E0066D49-5AF0-4005-90B5-6383B1A25CC7}" type="presParOf" srcId="{0582B587-2F69-4A4E-91D2-4D573939D386}" destId="{1CC4936E-ED17-4D2F-9813-87EE95763F16}" srcOrd="1" destOrd="0" presId="urn:microsoft.com/office/officeart/2005/8/layout/list1"/>
    <dgm:cxn modelId="{81049395-50FC-4BE5-999A-FA3A910C6AB6}" type="presParOf" srcId="{5CB4522F-075B-43D2-9CCA-FF96AAAB0675}" destId="{9E8ED095-A689-4B24-8673-40FB702F4F98}" srcOrd="17" destOrd="0" presId="urn:microsoft.com/office/officeart/2005/8/layout/list1"/>
    <dgm:cxn modelId="{3D70EB50-153F-4492-947D-EB83294A4E59}" type="presParOf" srcId="{5CB4522F-075B-43D2-9CCA-FF96AAAB0675}" destId="{5AA363B9-8FB5-41E3-8B35-97BD2D191B34}" srcOrd="18" destOrd="0" presId="urn:microsoft.com/office/officeart/2005/8/layout/list1"/>
    <dgm:cxn modelId="{B4FB1D32-D4A2-4494-BD76-A825F382590C}" type="presParOf" srcId="{5CB4522F-075B-43D2-9CCA-FF96AAAB0675}" destId="{165391A6-F699-41AC-8B55-B5334317737C}" srcOrd="19" destOrd="0" presId="urn:microsoft.com/office/officeart/2005/8/layout/list1"/>
    <dgm:cxn modelId="{393A8961-3DBD-4564-A6C2-813CA257BD58}" type="presParOf" srcId="{5CB4522F-075B-43D2-9CCA-FF96AAAB0675}" destId="{9922DA3E-3EF6-42FA-9CC9-86C6C0F10C5A}" srcOrd="20" destOrd="0" presId="urn:microsoft.com/office/officeart/2005/8/layout/list1"/>
    <dgm:cxn modelId="{87A52DF9-2C26-4E57-84A9-EEF8930BCF18}" type="presParOf" srcId="{9922DA3E-3EF6-42FA-9CC9-86C6C0F10C5A}" destId="{06CD99E7-5F6F-4B3A-B6AF-722345E5A49F}" srcOrd="0" destOrd="0" presId="urn:microsoft.com/office/officeart/2005/8/layout/list1"/>
    <dgm:cxn modelId="{D7C378C8-1B98-4734-835E-992B34B3F5DC}" type="presParOf" srcId="{9922DA3E-3EF6-42FA-9CC9-86C6C0F10C5A}" destId="{ABF73B35-4281-4C64-B65F-D7E1D426DC52}" srcOrd="1" destOrd="0" presId="urn:microsoft.com/office/officeart/2005/8/layout/list1"/>
    <dgm:cxn modelId="{32DA0E08-E2AD-4011-8E55-153870D66355}" type="presParOf" srcId="{5CB4522F-075B-43D2-9CCA-FF96AAAB0675}" destId="{E970D71D-ECBA-4E7B-8977-0075B3C64135}" srcOrd="21" destOrd="0" presId="urn:microsoft.com/office/officeart/2005/8/layout/list1"/>
    <dgm:cxn modelId="{74407CAF-1C80-44D2-BC80-84029926B96A}" type="presParOf" srcId="{5CB4522F-075B-43D2-9CCA-FF96AAAB0675}" destId="{1EBF7F84-B88A-4276-8D3B-5221674D7BF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9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9.png"/><Relationship Id="rId5" Type="http://schemas.openxmlformats.org/officeDocument/2006/relationships/image" Target="../media/image4.sv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94801" y="1356937"/>
            <a:ext cx="6955790" cy="2584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关于【</a:t>
            </a:r>
            <a:r>
              <a:rPr lang="en-US" altLang="zh-CN" sz="3600" b="1" dirty="0">
                <a:solidFill>
                  <a:schemeClr val="tx1"/>
                </a:solidFill>
              </a:rPr>
              <a:t>A21</a:t>
            </a:r>
            <a:r>
              <a:rPr lang="zh-CN" altLang="en-US" sz="3600" b="1" dirty="0">
                <a:solidFill>
                  <a:schemeClr val="tx1"/>
                </a:solidFill>
              </a:rPr>
              <a:t>邀请入群】</a:t>
            </a:r>
            <a:r>
              <a:rPr lang="zh-CN" altLang="en-US" sz="3600" b="1" dirty="0"/>
              <a:t>案例的复盘</a:t>
            </a:r>
            <a:endParaRPr lang="en-US" altLang="zh-CN" sz="3600" b="1" dirty="0"/>
          </a:p>
          <a:p>
            <a:pPr algn="ctr" fontAlgn="auto">
              <a:lnSpc>
                <a:spcPct val="150000"/>
              </a:lnSpc>
            </a:pPr>
            <a:r>
              <a:rPr lang="zh-CN" altLang="en-US" b="1" dirty="0"/>
              <a:t>部门：运营六部</a:t>
            </a: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endParaRPr lang="en-US" altLang="zh-CN" sz="3600" b="1" dirty="0"/>
          </a:p>
          <a:p>
            <a:pPr algn="ctr" fontAlgn="auto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姓名：何晋全</a:t>
            </a:r>
            <a:endParaRPr lang="zh-CN" altLang="en-US" b="1" dirty="0">
              <a:solidFill>
                <a:schemeClr val="tx1"/>
              </a:solidFill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b="1" dirty="0"/>
              <a:t>花名：辰星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 descr="e7d195523061f1c09e9d68d7cf438b91ef959ecb14fc25d26BBA7F7DBC18E55DFF4014AF651F0BF2569D4B6C1DA7F1A4683A481403BD872FC687266AD13265C1DE7C373772FD8728ABDD69ADD03BFF5BE2862BC891DBB79E0B47DAFC0B20EFAF77608A7FC7FF92CC026D93F7E06FB9001E334F7BA7038BEE38ADC10C0B12CB951E4686096DFFE0E7FF8AE1243663E330F405F91E3FFEC22E"/>
          <p:cNvSpPr txBox="1"/>
          <p:nvPr/>
        </p:nvSpPr>
        <p:spPr>
          <a:xfrm>
            <a:off x="752195" y="1315019"/>
            <a:ext cx="277675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5F7B80"/>
                </a:solidFill>
                <a:latin typeface="+mj-lt"/>
                <a:ea typeface="+mj-ea"/>
              </a:rPr>
              <a:t>用户首次触达进率</a:t>
            </a:r>
            <a:r>
              <a:rPr lang="en-US" altLang="zh-CN" b="1">
                <a:solidFill>
                  <a:srgbClr val="5F7B80"/>
                </a:solidFill>
                <a:latin typeface="+mj-lt"/>
                <a:ea typeface="+mj-ea"/>
              </a:rPr>
              <a:t>50%</a:t>
            </a:r>
            <a:endParaRPr lang="en-US" altLang="zh-CN" b="1">
              <a:solidFill>
                <a:srgbClr val="5F7B80"/>
              </a:solidFill>
              <a:latin typeface="+mj-lt"/>
              <a:ea typeface="+mj-ea"/>
            </a:endParaRPr>
          </a:p>
        </p:txBody>
      </p:sp>
      <p:sp>
        <p:nvSpPr>
          <p:cNvPr id="21" name="矩形 20" descr="e7d195523061f1c09e9d68d7cf438b91ef959ecb14fc25d26BBA7F7DBC18E55DFF4014AF651F0BF2569D4B6C1DA7F1A4683A481403BD872FC687266AD13265C1DE7C373772FD8728ABDD69ADD03BFF5BE2862BC891DBB79E0B47DAFC0B20EFAF77608A7FC7FF92CC026D93F7E06FB9001E334F7BA7038BEE38ADC10C0B12CB951E4686096DFFE0E7FF8AE1243663E330F405F91E3FFEC22E"/>
          <p:cNvSpPr/>
          <p:nvPr/>
        </p:nvSpPr>
        <p:spPr>
          <a:xfrm>
            <a:off x="752475" y="1793240"/>
            <a:ext cx="817880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90204" pitchFamily="34" charset="0"/>
                <a:sym typeface="Calibri" panose="020F0502020204030204" charset="0"/>
              </a:rPr>
              <a:t>目标分析：新用户首次加入企业微信的邀请入群成功率</a:t>
            </a:r>
            <a:endParaRPr lang="zh-CN" altLang="en-US" sz="1200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Arial" panose="020B060402020209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1675064" y="2050415"/>
            <a:ext cx="6899740" cy="1928495"/>
            <a:chOff x="1903" y="6380"/>
            <a:chExt cx="11278" cy="3152"/>
          </a:xfrm>
        </p:grpSpPr>
        <p:sp>
          <p:nvSpPr>
            <p:cNvPr id="5" name="椭圆 4"/>
            <p:cNvSpPr/>
            <p:nvPr/>
          </p:nvSpPr>
          <p:spPr>
            <a:xfrm>
              <a:off x="1903" y="6380"/>
              <a:ext cx="3152" cy="3152"/>
            </a:xfrm>
            <a:prstGeom prst="ellipse">
              <a:avLst/>
            </a:prstGeom>
            <a:solidFill>
              <a:srgbClr val="85A9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7" name="camille"/>
            <p:cNvSpPr/>
            <p:nvPr/>
          </p:nvSpPr>
          <p:spPr>
            <a:xfrm>
              <a:off x="1929" y="7529"/>
              <a:ext cx="3098" cy="8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把握机会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5966" y="6380"/>
              <a:ext cx="3152" cy="3152"/>
            </a:xfrm>
            <a:prstGeom prst="ellipse">
              <a:avLst/>
            </a:prstGeom>
            <a:solidFill>
              <a:srgbClr val="D980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8" name="camille"/>
            <p:cNvSpPr/>
            <p:nvPr/>
          </p:nvSpPr>
          <p:spPr>
            <a:xfrm>
              <a:off x="5993" y="7528"/>
              <a:ext cx="3098" cy="8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双结合</a:t>
              </a:r>
              <a:endPara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10029" y="6380"/>
              <a:ext cx="3152" cy="3152"/>
            </a:xfrm>
            <a:prstGeom prst="ellipse">
              <a:avLst/>
            </a:prstGeom>
            <a:solidFill>
              <a:srgbClr val="F0BF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9" name="camille"/>
            <p:cNvSpPr/>
            <p:nvPr/>
          </p:nvSpPr>
          <p:spPr>
            <a:xfrm>
              <a:off x="10056" y="7530"/>
              <a:ext cx="3098" cy="8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文案细节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ECB019B1-382A-4266-B25C-5B523AA43C14-2" descr="wpsoffic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2985" y="1400810"/>
            <a:ext cx="8502650" cy="32219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5" name="对角圆角矩形 4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1331595" y="1413510"/>
            <a:ext cx="6929208" cy="3204121"/>
            <a:chOff x="2506" y="3173"/>
            <a:chExt cx="10734" cy="7087"/>
          </a:xfrm>
        </p:grpSpPr>
        <p:grpSp>
          <p:nvGrpSpPr>
            <p:cNvPr id="28" name="组合 27"/>
            <p:cNvGrpSpPr/>
            <p:nvPr/>
          </p:nvGrpSpPr>
          <p:grpSpPr>
            <a:xfrm>
              <a:off x="2506" y="3173"/>
              <a:ext cx="10734" cy="3173"/>
              <a:chOff x="1772" y="3501"/>
              <a:chExt cx="11845" cy="3501"/>
            </a:xfrm>
          </p:grpSpPr>
          <p:grpSp>
            <p:nvGrpSpPr>
              <p:cNvPr id="119" name="组合 118"/>
              <p:cNvGrpSpPr/>
              <p:nvPr/>
            </p:nvGrpSpPr>
            <p:grpSpPr>
              <a:xfrm rot="0">
                <a:off x="1772" y="3501"/>
                <a:ext cx="11845" cy="3501"/>
                <a:chOff x="6313" y="6092"/>
                <a:chExt cx="8759" cy="2589"/>
              </a:xfrm>
            </p:grpSpPr>
            <p:grpSp>
              <p:nvGrpSpPr>
                <p:cNvPr id="31" name="Group 7"/>
                <p:cNvGrpSpPr/>
                <p:nvPr/>
              </p:nvGrpSpPr>
              <p:grpSpPr>
                <a:xfrm rot="0">
                  <a:off x="6313" y="6092"/>
                  <a:ext cx="3137" cy="2589"/>
                  <a:chOff x="5188216" y="4430700"/>
                  <a:chExt cx="1991866" cy="1644086"/>
                </a:xfrm>
              </p:grpSpPr>
              <p:sp>
                <p:nvSpPr>
                  <p:cNvPr id="32" name="Parallelogram 5"/>
                  <p:cNvSpPr/>
                  <p:nvPr/>
                </p:nvSpPr>
                <p:spPr>
                  <a:xfrm>
                    <a:off x="5188216" y="5252743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5F99A5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endParaRPr lang="en-US"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9" name="Parallelogram 6"/>
                  <p:cNvSpPr/>
                  <p:nvPr/>
                </p:nvSpPr>
                <p:spPr>
                  <a:xfrm rot="10800000" flipV="1">
                    <a:off x="5188216" y="4430700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375A62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r>
                      <a:rPr lang="en-US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01</a:t>
                    </a:r>
                    <a:endParaRPr lang="en-US" b="1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11" name="Group 8"/>
                <p:cNvGrpSpPr/>
                <p:nvPr/>
              </p:nvGrpSpPr>
              <p:grpSpPr>
                <a:xfrm rot="0">
                  <a:off x="9116" y="6092"/>
                  <a:ext cx="3137" cy="2589"/>
                  <a:chOff x="5188216" y="4430700"/>
                  <a:chExt cx="1991866" cy="1644086"/>
                </a:xfrm>
              </p:grpSpPr>
              <p:sp>
                <p:nvSpPr>
                  <p:cNvPr id="12" name="Parallelogram 9"/>
                  <p:cNvSpPr/>
                  <p:nvPr/>
                </p:nvSpPr>
                <p:spPr>
                  <a:xfrm>
                    <a:off x="5188216" y="5252743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F3C9A4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endParaRPr lang="en-US"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14" name="Parallelogram 10"/>
                  <p:cNvSpPr/>
                  <p:nvPr/>
                </p:nvSpPr>
                <p:spPr>
                  <a:xfrm rot="10800000" flipV="1">
                    <a:off x="5188216" y="4430700"/>
                    <a:ext cx="1991866" cy="822042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ECAF74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r>
                      <a:rPr lang="en-US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02</a:t>
                    </a:r>
                    <a:endParaRPr lang="en-US" b="1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37" name="Group 11"/>
                <p:cNvGrpSpPr/>
                <p:nvPr/>
              </p:nvGrpSpPr>
              <p:grpSpPr>
                <a:xfrm rot="0">
                  <a:off x="11935" y="6092"/>
                  <a:ext cx="3137" cy="2589"/>
                  <a:chOff x="5188216" y="4430700"/>
                  <a:chExt cx="1991866" cy="1644086"/>
                </a:xfrm>
              </p:grpSpPr>
              <p:sp>
                <p:nvSpPr>
                  <p:cNvPr id="38" name="Parallelogram 12"/>
                  <p:cNvSpPr/>
                  <p:nvPr/>
                </p:nvSpPr>
                <p:spPr>
                  <a:xfrm>
                    <a:off x="5188216" y="5252743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AFC7CE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endParaRPr lang="en-US"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39" name="Parallelogram 13"/>
                  <p:cNvSpPr/>
                  <p:nvPr/>
                </p:nvSpPr>
                <p:spPr>
                  <a:xfrm rot="10800000" flipV="1">
                    <a:off x="5188216" y="4430700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6794A2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r>
                      <a:rPr lang="en-US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03</a:t>
                    </a:r>
                    <a:endParaRPr lang="en-US" b="1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</p:grpSp>
          <p:sp>
            <p:nvSpPr>
              <p:cNvPr id="44" name="TextBox 29"/>
              <p:cNvSpPr txBox="1"/>
              <p:nvPr/>
            </p:nvSpPr>
            <p:spPr>
              <a:xfrm>
                <a:off x="2273" y="5682"/>
                <a:ext cx="3302" cy="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1400" b="1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+mn-ea"/>
                  </a:rPr>
                  <a:t>福利双结合</a:t>
                </a:r>
                <a:endParaRPr lang="zh-CN" altLang="en-US" sz="14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endParaRPr>
              </a:p>
            </p:txBody>
          </p:sp>
          <p:sp>
            <p:nvSpPr>
              <p:cNvPr id="45" name="TextBox 29"/>
              <p:cNvSpPr txBox="1"/>
              <p:nvPr/>
            </p:nvSpPr>
            <p:spPr>
              <a:xfrm>
                <a:off x="6098" y="5680"/>
                <a:ext cx="3192" cy="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1400" b="1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把握首次接触</a:t>
                </a:r>
                <a:endParaRPr lang="zh-CN" altLang="en-US" sz="14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46" name="TextBox 29"/>
              <p:cNvSpPr txBox="1"/>
              <p:nvPr/>
            </p:nvSpPr>
            <p:spPr>
              <a:xfrm>
                <a:off x="9954" y="5681"/>
                <a:ext cx="3083" cy="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1400" b="1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利益点重叠使用</a:t>
                </a:r>
                <a:endParaRPr lang="zh-CN" altLang="en-US" sz="14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48" name="Text Placeholder 3"/>
            <p:cNvSpPr txBox="1"/>
            <p:nvPr/>
          </p:nvSpPr>
          <p:spPr>
            <a:xfrm>
              <a:off x="2760" y="6931"/>
              <a:ext cx="1823" cy="645"/>
            </a:xfrm>
            <a:prstGeom prst="rect">
              <a:avLst/>
            </a:prstGeom>
          </p:spPr>
          <p:txBody>
            <a:bodyPr lIns="0" tIns="0" rIns="0" bIns="0" anchor="ctr"/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None/>
                <a:defRPr sz="175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zh-CN" alt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（可复用）</a:t>
              </a:r>
              <a:endPara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9" name="TextBox 35"/>
            <p:cNvSpPr txBox="1"/>
            <p:nvPr/>
          </p:nvSpPr>
          <p:spPr>
            <a:xfrm>
              <a:off x="2575" y="7506"/>
              <a:ext cx="3066" cy="27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、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入群邀请与首单福利活动结合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、在邀请进群的时候，增加首单福利露出，引导进群参与，提升整体入群吸引力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50" name="Text Placeholder 3"/>
            <p:cNvSpPr txBox="1"/>
            <p:nvPr/>
          </p:nvSpPr>
          <p:spPr>
            <a:xfrm>
              <a:off x="6211" y="6931"/>
              <a:ext cx="1823" cy="645"/>
            </a:xfrm>
            <a:prstGeom prst="rect">
              <a:avLst/>
            </a:prstGeom>
          </p:spPr>
          <p:txBody>
            <a:bodyPr lIns="0" tIns="0" rIns="0" bIns="0" anchor="ctr"/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None/>
                <a:defRPr sz="175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zh-CN" alt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（可复用）</a:t>
              </a:r>
              <a:endPara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1" name="TextBox 35"/>
            <p:cNvSpPr txBox="1"/>
            <p:nvPr/>
          </p:nvSpPr>
          <p:spPr>
            <a:xfrm>
              <a:off x="6026" y="7506"/>
              <a:ext cx="3110" cy="22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、与用户首次接触时为最有效触达与激活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、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在与用户首次接触的时候露出邀请入群动作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52" name="Text Placeholder 3"/>
            <p:cNvSpPr txBox="1"/>
            <p:nvPr/>
          </p:nvSpPr>
          <p:spPr>
            <a:xfrm>
              <a:off x="9706" y="6931"/>
              <a:ext cx="1823" cy="645"/>
            </a:xfrm>
            <a:prstGeom prst="rect">
              <a:avLst/>
            </a:prstGeom>
          </p:spPr>
          <p:txBody>
            <a:bodyPr lIns="0" tIns="0" rIns="0" bIns="0" anchor="ctr"/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None/>
                <a:defRPr sz="175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zh-CN" alt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（可复用）</a:t>
              </a:r>
              <a:endParaRPr lang="zh-CN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5" name="TextBox 35"/>
            <p:cNvSpPr txBox="1"/>
            <p:nvPr/>
          </p:nvSpPr>
          <p:spPr>
            <a:xfrm>
              <a:off x="9521" y="7506"/>
              <a:ext cx="3096" cy="17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、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利益点力度结合运用，入群福利与首单福利结合使用，减少多个板块多个利益点的成本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文本框 29"/>
          <p:cNvSpPr txBox="1"/>
          <p:nvPr/>
        </p:nvSpPr>
        <p:spPr>
          <a:xfrm>
            <a:off x="1090284" y="427017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5" name="对角圆角矩形 4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1331595" y="1413510"/>
            <a:ext cx="6929208" cy="3544562"/>
            <a:chOff x="2506" y="3173"/>
            <a:chExt cx="10734" cy="7840"/>
          </a:xfrm>
        </p:grpSpPr>
        <p:grpSp>
          <p:nvGrpSpPr>
            <p:cNvPr id="28" name="组合 27"/>
            <p:cNvGrpSpPr/>
            <p:nvPr/>
          </p:nvGrpSpPr>
          <p:grpSpPr>
            <a:xfrm>
              <a:off x="2506" y="3173"/>
              <a:ext cx="10734" cy="3173"/>
              <a:chOff x="1772" y="3501"/>
              <a:chExt cx="11845" cy="3501"/>
            </a:xfrm>
          </p:grpSpPr>
          <p:grpSp>
            <p:nvGrpSpPr>
              <p:cNvPr id="119" name="组合 118"/>
              <p:cNvGrpSpPr/>
              <p:nvPr/>
            </p:nvGrpSpPr>
            <p:grpSpPr>
              <a:xfrm rot="0">
                <a:off x="1772" y="3501"/>
                <a:ext cx="11845" cy="3501"/>
                <a:chOff x="6313" y="6092"/>
                <a:chExt cx="8759" cy="2589"/>
              </a:xfrm>
            </p:grpSpPr>
            <p:grpSp>
              <p:nvGrpSpPr>
                <p:cNvPr id="31" name="Group 7"/>
                <p:cNvGrpSpPr/>
                <p:nvPr/>
              </p:nvGrpSpPr>
              <p:grpSpPr>
                <a:xfrm rot="0">
                  <a:off x="6313" y="6092"/>
                  <a:ext cx="3137" cy="2589"/>
                  <a:chOff x="5188216" y="4430700"/>
                  <a:chExt cx="1991866" cy="1644086"/>
                </a:xfrm>
              </p:grpSpPr>
              <p:sp>
                <p:nvSpPr>
                  <p:cNvPr id="32" name="Parallelogram 5"/>
                  <p:cNvSpPr/>
                  <p:nvPr/>
                </p:nvSpPr>
                <p:spPr>
                  <a:xfrm>
                    <a:off x="5188216" y="5252743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5F99A5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endParaRPr lang="en-US"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11" name="Parallelogram 6"/>
                  <p:cNvSpPr/>
                  <p:nvPr/>
                </p:nvSpPr>
                <p:spPr>
                  <a:xfrm rot="10800000" flipV="1">
                    <a:off x="5188216" y="4430700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375A62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r>
                      <a:rPr lang="en-US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01</a:t>
                    </a:r>
                    <a:endParaRPr lang="en-US" b="1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12" name="Group 8"/>
                <p:cNvGrpSpPr/>
                <p:nvPr/>
              </p:nvGrpSpPr>
              <p:grpSpPr>
                <a:xfrm rot="0">
                  <a:off x="9116" y="6092"/>
                  <a:ext cx="3137" cy="2589"/>
                  <a:chOff x="5188216" y="4430700"/>
                  <a:chExt cx="1991866" cy="1644086"/>
                </a:xfrm>
              </p:grpSpPr>
              <p:sp>
                <p:nvSpPr>
                  <p:cNvPr id="14" name="Parallelogram 9"/>
                  <p:cNvSpPr/>
                  <p:nvPr/>
                </p:nvSpPr>
                <p:spPr>
                  <a:xfrm>
                    <a:off x="5188216" y="5252743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F3C9A4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endParaRPr lang="en-US"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15" name="Parallelogram 10"/>
                  <p:cNvSpPr/>
                  <p:nvPr/>
                </p:nvSpPr>
                <p:spPr>
                  <a:xfrm rot="10800000" flipV="1">
                    <a:off x="5188216" y="4430700"/>
                    <a:ext cx="1991866" cy="822042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ECAF74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r>
                      <a:rPr lang="en-US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02</a:t>
                    </a:r>
                    <a:endParaRPr lang="en-US" b="1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37" name="Group 11"/>
                <p:cNvGrpSpPr/>
                <p:nvPr/>
              </p:nvGrpSpPr>
              <p:grpSpPr>
                <a:xfrm rot="0">
                  <a:off x="11935" y="6092"/>
                  <a:ext cx="3137" cy="2589"/>
                  <a:chOff x="5188216" y="4430700"/>
                  <a:chExt cx="1991866" cy="1644086"/>
                </a:xfrm>
              </p:grpSpPr>
              <p:sp>
                <p:nvSpPr>
                  <p:cNvPr id="38" name="Parallelogram 12"/>
                  <p:cNvSpPr/>
                  <p:nvPr/>
                </p:nvSpPr>
                <p:spPr>
                  <a:xfrm>
                    <a:off x="5188216" y="5252743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AFC7CE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endParaRPr lang="en-US"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39" name="Parallelogram 13"/>
                  <p:cNvSpPr/>
                  <p:nvPr/>
                </p:nvSpPr>
                <p:spPr>
                  <a:xfrm rot="10800000" flipV="1">
                    <a:off x="5188216" y="4430700"/>
                    <a:ext cx="1991866" cy="822043"/>
                  </a:xfrm>
                  <a:prstGeom prst="parallelogram">
                    <a:avLst>
                      <a:gd name="adj" fmla="val 55198"/>
                    </a:avLst>
                  </a:prstGeom>
                  <a:solidFill>
                    <a:srgbClr val="6794A2"/>
                  </a:solidFill>
                  <a:ln w="57150">
                    <a:noFill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noAutofit/>
                  </a:bodyPr>
                  <a:p>
                    <a:pPr algn="ctr"/>
                    <a:r>
                      <a:rPr lang="en-US" b="1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rPr>
                      <a:t>03</a:t>
                    </a:r>
                    <a:endParaRPr lang="en-US" b="1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</p:grpSp>
          <p:sp>
            <p:nvSpPr>
              <p:cNvPr id="44" name="TextBox 29"/>
              <p:cNvSpPr txBox="1"/>
              <p:nvPr/>
            </p:nvSpPr>
            <p:spPr>
              <a:xfrm>
                <a:off x="2273" y="5682"/>
                <a:ext cx="3302" cy="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1400" b="1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+mn-ea"/>
                  </a:rPr>
                  <a:t>话术文案力度缺失</a:t>
                </a:r>
                <a:endParaRPr lang="zh-CN" altLang="en-US" sz="14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endParaRPr>
              </a:p>
            </p:txBody>
          </p:sp>
          <p:sp>
            <p:nvSpPr>
              <p:cNvPr id="45" name="TextBox 29"/>
              <p:cNvSpPr txBox="1"/>
              <p:nvPr/>
            </p:nvSpPr>
            <p:spPr>
              <a:xfrm>
                <a:off x="6098" y="5680"/>
                <a:ext cx="3192" cy="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1400" b="1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首单价值展示不足</a:t>
                </a:r>
                <a:endParaRPr lang="zh-CN" altLang="en-US" sz="14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46" name="TextBox 29"/>
              <p:cNvSpPr txBox="1"/>
              <p:nvPr/>
            </p:nvSpPr>
            <p:spPr>
              <a:xfrm>
                <a:off x="9954" y="5681"/>
                <a:ext cx="3083" cy="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1400" b="1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首单福利款式单一</a:t>
                </a:r>
                <a:endParaRPr lang="zh-CN" altLang="en-US" sz="14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49" name="TextBox 35"/>
            <p:cNvSpPr txBox="1"/>
            <p:nvPr/>
          </p:nvSpPr>
          <p:spPr>
            <a:xfrm>
              <a:off x="2575" y="6726"/>
              <a:ext cx="3066" cy="3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问题：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整体话术缺失稀缺性氛围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改善：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话术中增加</a:t>
              </a: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“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限时</a:t>
              </a: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”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、</a:t>
              </a: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“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抢</a:t>
              </a: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”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、</a:t>
              </a: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“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仅限</a:t>
              </a: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”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等时间紧迫性用词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51" name="TextBox 35"/>
            <p:cNvSpPr txBox="1"/>
            <p:nvPr/>
          </p:nvSpPr>
          <p:spPr>
            <a:xfrm>
              <a:off x="6026" y="6726"/>
              <a:ext cx="3110" cy="3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问题：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邀请入群时，首单福利品未有露出，未能充分展示首单款价值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改善：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设计【入群二维码】与【首单款展示】的结合海报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5" name="TextBox 35"/>
            <p:cNvSpPr txBox="1"/>
            <p:nvPr/>
          </p:nvSpPr>
          <p:spPr>
            <a:xfrm>
              <a:off x="9521" y="6726"/>
              <a:ext cx="3176" cy="42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问题：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仅有一款福利款式，福利受众受限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改善：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1</a:t>
              </a:r>
              <a:r>
                <a:rPr lang="zh-CN" altLang="en-US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、</a:t>
              </a:r>
              <a:r>
                <a:rPr lang="zh-CN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由原来的</a:t>
              </a:r>
              <a:r>
                <a:rPr lang="en-US" altLang="zh-CN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“</a:t>
              </a:r>
              <a:r>
                <a:rPr lang="zh-CN" altLang="en-US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首单福利单品</a:t>
              </a:r>
              <a:r>
                <a:rPr lang="en-US" altLang="zh-CN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”</a:t>
              </a:r>
              <a:r>
                <a:rPr lang="zh-CN" altLang="en-US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丰富至</a:t>
              </a:r>
              <a:r>
                <a:rPr lang="en-US" altLang="zh-CN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“</a:t>
              </a:r>
              <a:r>
                <a:rPr lang="zh-CN" altLang="en-US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首单福利专区</a:t>
              </a:r>
              <a:r>
                <a:rPr lang="en-US" altLang="zh-CN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”</a:t>
              </a:r>
              <a:endParaRPr lang="zh-CN" altLang="en-US" sz="1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2</a:t>
              </a:r>
              <a:r>
                <a:rPr lang="zh-CN" altLang="en-US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、首单福利价格增加</a:t>
              </a:r>
              <a:r>
                <a:rPr lang="en-US" altLang="zh-CN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19.9</a:t>
              </a:r>
              <a:r>
                <a:rPr lang="zh-CN" altLang="en-US" sz="10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元产品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 descr="e7d195523061f1c09e9d68d7cf438b91ef959ecb14fc25d26BBA7F7DBC18E55DFF4014AF651F0BF2569D4B6C1DA7F1A4683A481403BD872FC687266AD13265C1DE7C373772FD8728ABDD69ADD03BFF5BE2862BC891DBB79E0B47DAFC0B20EFAF77608A7FC7FF92CC026D93F7E06FB9001E334F7BA7038BEE38ADC10C0B12CB951E4686096DFFE0E7FF8AE1243663E330F405F91E3FFEC22E"/>
          <p:cNvSpPr txBox="1"/>
          <p:nvPr/>
        </p:nvSpPr>
        <p:spPr>
          <a:xfrm>
            <a:off x="752195" y="1300414"/>
            <a:ext cx="277675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>
                <a:solidFill>
                  <a:srgbClr val="5F7B80"/>
                </a:solidFill>
                <a:latin typeface="+mj-lt"/>
                <a:ea typeface="+mj-ea"/>
              </a:rPr>
              <a:t>想法或收获</a:t>
            </a:r>
            <a:endParaRPr lang="zh-CN" b="1">
              <a:solidFill>
                <a:srgbClr val="5F7B80"/>
              </a:solidFill>
              <a:latin typeface="+mj-lt"/>
              <a:ea typeface="+mj-ea"/>
            </a:endParaRPr>
          </a:p>
        </p:txBody>
      </p:sp>
      <p:sp>
        <p:nvSpPr>
          <p:cNvPr id="21" name="矩形 20" descr="e7d195523061f1c09e9d68d7cf438b91ef959ecb14fc25d26BBA7F7DBC18E55DFF4014AF651F0BF2569D4B6C1DA7F1A4683A481403BD872FC687266AD13265C1DE7C373772FD8728ABDD69ADD03BFF5BE2862BC891DBB79E0B47DAFC0B20EFAF77608A7FC7FF92CC026D93F7E06FB9001E334F7BA7038BEE38ADC10C0B12CB951E4686096DFFE0E7FF8AE1243663E330F405F91E3FFEC22E"/>
          <p:cNvSpPr/>
          <p:nvPr/>
        </p:nvSpPr>
        <p:spPr>
          <a:xfrm>
            <a:off x="752475" y="1778635"/>
            <a:ext cx="7647940" cy="11988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90204" pitchFamily="34" charset="0"/>
                <a:sym typeface="Calibri" panose="020F0502020204030204" charset="0"/>
              </a:rPr>
              <a:t>1</a:t>
            </a:r>
            <a:r>
              <a: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90204" pitchFamily="34" charset="0"/>
                <a:sym typeface="Calibri" panose="020F0502020204030204" charset="0"/>
              </a:rPr>
              <a:t>、用户的首次触达是十分关键的节点，需要充分把握</a:t>
            </a:r>
            <a:endParaRPr lang="zh-CN" altLang="en-US" sz="120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Arial" panose="020B0604020202090204" pitchFamily="34" charset="0"/>
              <a:sym typeface="Calibri" panose="020F050202020403020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90204" pitchFamily="34" charset="0"/>
                <a:sym typeface="Calibri" panose="020F0502020204030204" charset="0"/>
              </a:rPr>
              <a:t>2</a:t>
            </a:r>
            <a:r>
              <a: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90204" pitchFamily="34" charset="0"/>
                <a:sym typeface="Calibri" panose="020F0502020204030204" charset="0"/>
              </a:rPr>
              <a:t>、文案和细节很重要，每一个文案，都需要针对用户心理去设计</a:t>
            </a:r>
            <a:endParaRPr lang="zh-CN" altLang="en-US" sz="120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Arial" panose="020B0604020202090204" pitchFamily="34" charset="0"/>
              <a:sym typeface="Calibri" panose="020F050202020403020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Arial" panose="020B0604020202090204" pitchFamily="34" charset="0"/>
                <a:sym typeface="+mn-ea"/>
              </a:rPr>
              <a:t>3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Arial" panose="020B0604020202090204" pitchFamily="34" charset="0"/>
                <a:sym typeface="+mn-ea"/>
              </a:rPr>
              <a:t>、不能仅站在数据角度或运营角度分析问题所在，你所觉得好的内容并不代表是你的用户所需，同时需要站在用户角度看问题，思考用户所想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+mj-ea"/>
              <a:cs typeface="Arial" panose="020B060402020209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ECB019B1-382A-4266-B25C-5B523AA43C14-2">
      <extobjdata type="ECB019B1-382A-4266-B25C-5B523AA43C14" data="ewogICAiRmlsZUlkIiA6ICIxMTI3MjUwNzkzMzQiLAogICAiR3JvdXBJZCIgOiAiMzMxMzUwMzIwIiwKICAgIkltYWdlIiA6ICJpVkJPUncwS0dnb0FBQUFOU1VoRVVnQUFBN1lBQUFGb0NBWUFBQUJqVVdmdUFBQUFDWEJJV1hNQUFBc1RBQUFMRXdFQW1wd1lBQUFnQUVsRVFWUjRuT3pkZTV4TjlmN0g4ZmZlTXdaVExwbEs1VVFPSFpSeTdDbE1GN2VER3FIVGpFdmpIa3FjbkE2aUlaY1FVc3I5VGlaM3hpV25jUW5KTmFGeGlaUkN1WXhqWkRERDNQYk0zdC9mSDM2em10M011SVZ0ODNvK0hoNVozL1ZkYTMzMmZ1eXRlYy8zdTc1TEFn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lBYnl1YnRBdjZNeXBVcmI3WFpiRlc4WFFkK1o0eFp0M1BuemxyZXJnTUFBQURBN2NQdTdRTCtERUx0emNkbXM5WDBkZzBBQUFBQWJpLyszaTdnV29pTmpmVjJDWkFVSEJ6czdSSUFBQUFBM0laOGVzUVdBQUFBQUFDQ0xRQUFBQURBcHhGc0FRQUFBQUEraldBTEFBQUFBUEJwQkZzQUFBQUFnRThqMkFJQUFBQUFmQnJCRmdBQUFBRGcwd2kyQUFBQUFBQ2ZSckFGQUFBQUFQZzBnaTBBQUFBQXdLY1JiQUVBQUFBQVBvMWdDd0FBQUFEd2FRUmJBQUFBQUlCUEk5Z0NBQUFBQUh3YXdSWUFBQUFBNE5NSXRnQUFBQUFBbjBhd0JRQUFBQUQ0TklJdEFBQUFBTUNuRVd3QkFBQUFBRDZOWUFzQUFBQUE4R2tFV3dBQUFBQ0FUeVBZQWdBQUFBQjhHc0VXQUFBQUFPRFRDTFlBQUFBQUFKOUdzQVVBQUFBQStEU0NMUUFBQUFEQXB4RnNBUUFBQUFBKzdiWU50dDkrKzYyR0RCa2lZNHpWWm94UnYzNzl0SGZ2M2h6OXQyN2RxaDQ5ZWlnMU5kV2pmZG15WlZxNmRHbU8vdnYzNzlkLy8vdmZhMSs0cE5qWVdJL3RIMy84VVczYnR2Vm9TMDlQVjcxNjlYVHc0TUVjeDd2ZGJtM1lzRUhHR0NVbkorZDVuWFhyMWwyTGNnRUFBQURndXJKNXU0QS93K0Z3R0NsbjBMc2NhV2xwYXRXcWxWNTk5VlhWcTFkUGtqUjM3bHpGeE1SbzZ0U3BLbGl3b0VmL2pJd01SVVpHS2pFeFVaTW5UNWJkYmxkU1VwSmF0bXlwTVdQR3FGU3BVaDc5VDU4K3JWZGVlVVhUcGszVHJGbXo5UFhYWCtkWnk0SUZDeFFiRzZ1OWUvZnE5T25UT25YcWxFNmVQS240K0hnRkJ3ZXJmLy8rY3J2ZHN0c3YvQjRpT0RqWTR6VjM3dHhaQnc0Y1VGQlFrQ1NwWExseUtsR2loRDc1NUJNOTlOQkRIdGNhTjI2Y2loWXRxcXBWcTJybHlwWHEyN2V2SEE2SE9uVG9ZSjFyL1BqeHVWN25Vb0tEZ3lWSk8zYnM4T25QRlFBQUFBRGY0dE1CNUVxRDdmcjE2L1grKys5YjJ5NlhTMzUrZmtwS1NsSmdZS0NNTWJMYjdmTHo4N1A2ckZpeFFtRmhZVXBOVFZWbVpxYVNrNU5WcEVnUlNSZkNjVnBhbW9vV0xXcjF6YzdwZENvZ0lFQ1MxTEpseTF4cm1qVnJscVFMSThJLy8veXppaFVycGdFREJtak9uRGtLQ2dwU2tTSkZaTFBaRkJJU29pMWJ0a2p5REp4ejVzelIwYU5IRlJJU29wSWxTK3FoaHg3U3ZuMzc5T2FiYjJyZXZIbWFQbjI2T25mdXJNREFRSS9yaG9TRWFPUEdqVExHNk5DaFF5cFFvSUNLRnkrdVdyVnE1WHFkeTBHd0JRQUFBT0FOL3Q0dTRFYXFVYU9HYXRTbzRkR1dtWm1wNnRXcmErN2N1YnI3N3J0elBlN2t5WlBhdEdtVFI5c2ZROTh6enp4ai9iMTI3ZHJXMzgrZE82ZXZ2dnBLeDQ4ZjE5cTFhejNPa2IxZjFhcFZWYlZxVlVuU29FR0RWS1pNbVV1K25yaTRPRzNkdWxYRGh3L1hrU05ITkg3OGVIM3d3UWZhdW5XcnVuZnZycUNnSUJVdFdsVGp4bzFUang0OUpGMFlTZjc1NTUvbDcrK3YvdjM3Ni9EaHd6cDkrclJLbENpaGZ2MzZYZkthQUFBQUFIQ3p1YTJDYlpZbVRackk2WFJLdW5DL2FVWkdodHEzYisvUkp5QWdRTkhSMGRiMml5KyttT004MmR2UzB0S3N2MmNGMk4yN2QydmF0R202ODg0N0wxbFRzMmJOOU50dnY4bmxjc25wZEhxRTNqOEc0aXdsU3BUUXlaTW4xYnAxYTBrWFJxQWpJaUowNE1BQmxTMWJWcDkrK3FsSGU3NTgrUlFVRktUQ2hRc3JJeU5EalJvMVV0bXlaVldzV0RHNTNXNlBrV29BQUFBQThCVzNaYkE5ZHV5WU5kMDJMeUVoSVI3YmYxd2dLamc0MktNdCs0aXRKSDMzM1hlS2pJeTA3bGV0WHIxNmp1bkkxYXRYdC80K2YvNThTUmVtSm84WU1TTFBNUHRIYytmT3pkRldvMGFOWE51elc3ZHVuU3BYcnF5QWdBRE5uRGxUaHc0ZFV2LysvUy9ybXBlU05VWGNGeGhqMXUzY3ViT1d0K3NBQUFBQWNQVnV5MkFyU1dGaFlkZmx2RzYzV3pObnpsUlVWSlFrYWVqUW9aSXVURW4rby8zNzk2dFRwMDZhTUdHQ3BBdlRvbU5pWXVUbjU2ZkJnd2VyWGJ0MnV2LysreTk1emJDd01PWFBuOS9hVGtsSlVVUkVoRWVmVTZkT2FmWHExZFoyaVJJbGRPTEVDWjAvZjE1UlVWR2FQbjM2RmIvV1c0SE5acXZwN1JvQUFBQUEvRG0zYmJCZHZIanhSZmYvY2NRMk5EUTBSNS9zYlZsVGtUTXlNalI5K25SOStPR0g2dDI3dCtyVXFhUFJvMGQ3M0tOYnUzWnRhMFMyYnQyNlZ2dWlSWXRVdFdwVkhUNThXS1ZMbDlZcnI3eWlDUk1tcUhUcDBoZXQ5ZXpaczliNWtwS1M5UHp6ejJ2a3lKRXFYcnk0MWFkV0xjOUJ5UW9WS3VqTEw3L1UzTGx6MWE5ZlA1VXNXZktpMTdnU3ZySjRsQytOTEFNQUFBREkyMjBiYksvRXFGR2pyQlYvc3dRSEIzdXNncHkxa0ZUKy9QazFjK1pNUGZqZ2c1S2twazJiYXNxVUtaZTh4cWxUcHpSOStuVE5uajFiQ3hZc1VQUG16WldSa2FGKy9mcHA1c3labDFYbnVYUG4xS3RYTDduZGJ2WHUzVnZ2dlBPT0ZpOWVySysvL2xvUFBQQ0FSOThubjN4U2ZmdjJWWjgrZlZTalJnMmxwS1RrV0RrWkFBQUFBSHpCYlJ0c216WnRlbG45c28rb1hzNisxcTFicTFXclZqbmFzMDhOUG5mdVhJNnB3djM3OTFlVEprMnNaOUZLVXBzMmJmVFNTeTlkc3NhMWE5Y3FMaTVPdlhyMVV2ZnUzZlh2Zi85YkF3WU1VTGR1M2ZUQ0N5OW82dFNwMWlPSkpDaytQbDRUSmt4UWdRSUZySkhjV2JObXllVnlYZkxlWXdBQUFBREFOZVJ3T0l6RDRUQlhxbHExYW4rNnorVmN0MDZkT2g3L3pWS3JWcTBjZldiT25Ha3lNakt1K05wdXQ5dDg5dGxucG1IRGhtYjM3dDNHR0dPcVY2OXVqREVtTVRIUmRPM2ExVFJ1M05pc1dMSENwS2VubTcxNzk1clEwRkF6ZGVwVTA2bFRKOU96WjAvamNybE16NTQ5emZ6NTg2LzROZjZ4dnk5TjcvVzFlZ0VBQUFEazdyWWRzVzNRb01FTnZWNzJFZHJNek13Y0k3Wi9YREg1anhJU0VwU2FtcXE0dURnRkJBUkl1akR5MnExYk4vbjUrV25TcEVrNUZwb3FYTGl3UHY3NFkzMzU1WmNhTTJhTWhnOGZydno1ODZ0NTgrWnEyYktsbm43NmFiVnUzVnFOR3pmVzhlUEgxYng1Y3gwNmRFajU4K2ZYaVJNblBCYWtBZ0FBQUlDYjFXMFpiRnUzYnExT25UcGR0RS9XU3NWNXFWbXo1aVd2TTNYcVZFblN4SWtUVmFaTW1WejdIRHg0OEpMbmtTN2N3enQwNkZENSsvdGJ6NjI5OTk1NzFhcFZLOVdyVjA5MnV6M1BZLy94ajMrb1ZxMWEycjkvdng1ODhFSHJ1YnJseTVmWGtDRkROR3pZTVAzdGIzOVR4WW9WMWE5ZlArM2N1VlA1OCtkWHg0NGRMNnMyQUFBQUFQQW1uMWk5Tmk5WjAwaXpGbTZDZDJVdHNPVnJxeUw3U3IwQUFBQUFjcGYzTUI4QUFBQUFBRDZBWUFzQUFBQUE4R2tFV3dBQUFBQ0FUeVBZQWdBQUFBQjhHc0VXQUFBQUFPRFRDTFlBQUFBQUFKOUdzQVVBQUFBQStEU0NMUUFBQUFEQXB4RnNBUUFBQUFBK2pXQUxBQUFBQVBCcEJGc0FBQUFBZ0U4ajJBSUFBQUFBZkJyQkZnQUFBQURnMHdpMkFBQUFBQUNmUnJBRkFBQUFBUGcwZ2kwQUFBQUF3S2NSYkFFQUFBQUFQbzFnQ3dBQUFBRHdhUVJiQUFBQUFJQlBJOWdDQUFBQUFId2F3UllBQUFBQTROTUl0Z0FBQUFBQW4wYXdCUUFBQUFENE5JSXRBQUFBQU1DbkVXd0JBQUFBQUQ2TllBc0FBQUFBOEduKzNpN2dXZ2dPRHZaMkNjQjFWN2x5NWEwMm02Mkt0K3ZBNzR3eDYzYnUzRm5MMjNVQUFBRGM3bng2eE5ZWXM4N2JOY0NUTVdhYnQydTRWUkZxYno0Mm02Mm10MnNBQUFDQWo0L1lNbEtDMjFGc2JLeTNTNENZS1FJQUFIQXo4ZWtSV3dBQUFBQUFDTFlBQUFBQUFKOUdzQVVBQUFBQStEU0NMUUFBQUFEQXB4RnNBUUFBQUFBK2pXQUxBQUFBQVBCcEJGc0FBQUFBZ0U4ajJBSUFBQUFBZkJyQkZnQUFBQURnMHdpMkFBQUFBQUNmUnJBRkFBQUFBUGcwZ2kwQUFBQUF3S2NSYkFFQUFBQUFQbzFnQ3dBQUFBRHdhUVJiQUFBQUFJQlBJOWdDQUFBQUFId2F3UllBQUFBQTROTUl0Z0FBQUFBQW4wYXdCWEJSR1JrWk1zWmM4L05lN0p6SGp4Ky81dGNEQUFEQXJZdGdDOXdHdnYzMld3MFpNc1FqVEJwajFLOWZQKzNkdTlkcVMwcEtVbHBhbXNleDBkSFJHamh3NEVYUDczSzUxTHg1Y3lVbEplVzZ2MzM3OWpuYVhudnROZjM0NDQrNW5xdGh3NFlYdlY1Mmh3OGZ6dlU4a3BTWm1hblhYMzlkY1hGeFZ0dTZkZXMwWXNRSWhZV0Y2ZHk1YzVkOUhRQUFBTnk4Q0xiQWJhQml4WXJhdVhPblZxOWViYlhObXpkUEJ3OGVWSmt5WmF5MitmUG5xMXUzYm5JNm5WYmJtalZyOVBUVFQxLzAvTXVYTDlldnYvNnF6cDA3cTJYTGx2cnBwNTg4OXVjMkFoc1dGcWJJeUVpbHBxWmU3Y3VTSkMxZXZGaTdkdTNLZForL3Y3OGVmL3h4ZGV2V1RlbnA2WktrSGoxNnFGU3BVcG8wYVpJaUlpSlV1M1p0Nnc4QUFBQjhrNyszQ3dCd2ZheGZ2MTd2di8rK3RlMXl1VFJpeEFnTkdEQkFnWUdCTXNiSWJyY3JMQ3pNNnJOczJUSjE2OVpOL2Z2MzE1QWhRM1RvMENIdDNyMWJ4NDRkMDBjZmZlUngvci8rOWE4YU4yNmNVbEpTRkIwZHJXWExsdW5vMGFNYU1XS0VTcFVxZGNuNlFrTkR0V2JOR24zeHhSZjY1ei8vZWNuKzgrYk4wOWl4WTYzdDFOUlV4Y2JHYXVQR2pUcHo1b3ltVFp2bTBiOSsvZnJxMnJXck9uVG9vRldyVmlrbUprYmg0ZUh5OS9lM1h2UFpzMmUxYWRNbVNWSklTTWdsYXdBQUFNRE5pV0FMM0tKcTFLaWhHalZxZUxSbFptYXFldlhxbWp0M3J1NisrKzVjanhzeVpJajY5ZXVuYytmT0tTb3FTaDA3ZHRScnI3Mm16ejc3VEMrKytLSnNOcHVtVHAxcWpjS09HemRPOGZIeDZ0S2xpNDRkTzZiQ2hRc3JNakpTSTBhTVVMVnExVlN5WkVrbEpDU29hZE9tT256NHNMWnUzV3BkYS9EZ3dTcFFvRUNPT3JQcXo5S2hRd2MxYTlaTURvZERmL3ZiMzNUbXpCazFhOVpNZS9mdTFWMTMzYVhGaXhjckppWkdEUm8wa0NTMWFORkM1Y3FWa3lRRkJBUm95cFFwdXVlZWUvN2NHd29BQUFBQU54dUh3MkVjRHNlMVh4WHBPc21xOTBvMWJ0ellOR3JVeURScTFNZzBhTkRBUFBIRUU5WjIxcC9HalJ2bk9PN25uMzgyTld2V05JbUppU1kxTmRVODhjUVR4aGhqMHRQVHpYUFBQV2UrLy81N1k0d3hLU2twcGxHalJzWVlZNW8wYWVMeDM2ejI1NTkvM2hoanpBc3Z2SERKZWsrY09HRnExcXlaby8zWFgzODFvYUdoNXZUcDAyYlhybDNtOWRkZk4zMzY5REVMRnk0MDZlbnA1c2tubnpUR0dMTml4UXJUcEVrVDQzSzVjajEvdFdyVnJMOC8vZlRUdWJaZkRsLzcvQUFBQU56S0dMRUZibkhIamgzVGxpMWJMdHJuajlOd2x5OWZycWVmZmxxVEprMVM0Y0tGOWNzdnY4anRkdXQvLy91ZkNoWXNxRFp0MnVpUlJ4NlJKQlVzV1BDS2ExcTBhSkhHalJ1bnhNUkV4Y2JHZXV6YnUzZXY3cjMzM2h6SGxDcFZTaEVSRVJvNmRLaktseSt2aWhVcjZvRUhIdEJ6enoybjFOUlU1YytmMzNvdEZTcFVrTjF1MTdScDB6Ump4Z3c1bmM1THZnY0FBQUR3WFFSYjREYVEvVDdhU3psNThxUUdEUnFrYWRPbVdlSDErKysvVjc1OCtiUisvWHE5L1BMTGlvaUl5SEZNeTVZdGRmVG9VYlZzMlRMSHlzcC9GQjRlcnZEd2NBVUhCK2ZZdDJUSkVpVWtKR2ovL3YzV2RPSXNMVnEwVUpzMmJiUjkrM1o5OU5GSGNqZ2NrcVQ5Ky9jckpTVkZSNDhlMVlNUFBxZ2lSWXBJdXJBYWMvdjI3YmwvRmdBQTRCWkhzQVZ1QTRzWEw3N28vdXpCYi9yMDZhcGR1N1lWYWlWcHhZb1Y2dENoZ3hZc1dLQ21UWnZLYnZkY1VQM2VlKy9WckZtejFMUnBVK3Uva2hRZkg2K21UWnRhOTlnR0JnWmV0STR2dnZoQzMzNzdyWVlQSDY0K2ZmcW9TNWN1cWw2OXVyWGZicmVyWGJ0MjZ0bXpweDU2NkNHci9ZY2ZmcERkYnRjWFgzeWhEaDA2NUhsK3Q5c3RTZHE0Y2FPV0xWdG1QZjRvT1RuNW9uVUJBQURnNXNiamZvQWI1TkZISDMyeVNaTW1BZDZ1NDJMaTR1SVVFeE9qenAwN1cyM2J0bTNUTDcvOG9qWnQydWpCQngvVXpKa3pQWTR4eHVRNVl0dXlaVXN0V0xCQVFVRkJXckJnZ2ViTm01Zm50VmV2WHEwQkF3YW9kKy9lZXVhWlp6UjI3RmlOR2pWS0sxZXU5T2dYSFIydGtpVkxlcXpTdkh6NWNyVnIxMDRMRnk1VVNrcEtudGZZdlh1M25FNm41czZkcTMvKzg1K3kyV3g2KysyM1ZiZHVYZFd0Vy9lSzNpc0FBQURjUEJpeEJXNlEvUG56UngwNGNLQzh3K0g0VWRLbmhRc1hIcjF1M2JxTHo5bTlSckpHVUM5bHhJZ1JldUdGRjFTaVJBbEpGNEp1Mzc1OTFhdFhMK1hMbDA5dnZmV1dXclZxcGJKbHkxclB0azFOVFZYcDBxVnpIYkY5NDQwM3JIT3ZXYk5HWjg2Y1VaTW1UU1Q5UG5xYW5KeXM5OTU3VDl1M2I5Zjc3Nzl2amRBV0wxNWNZOGVPMWF1dnZxcUhIMzVZWmNxVTBjS0ZDM1hxMUNsRlJVVXBJaUpDbXpkdlZtcHFxbzRkTzZiUm8wY3JMaTVPSTBlT1ZPL2V2YTNybmoxN1ZzWVl1ZDF1VmFwVVNWRlJVWHJzc2Nlcy9jT0dEYnZhdHhVQUFBQUF2T3RHcjJycmNEaSt6N3FtdytFd2xTdFhkanNjanArZWVPS0pkOHVXTFZ2NE1vNi9xbFdSTDJlMTMyclZxcG1VbEJUVHJsMDdFeDhmYjR3eFp0ZXVYZWE1NTU0ejA2Wk44K2o3MVZkZm1hZWVlc3BFUjBjYlk0dzVjT0NBK2ZlLy8yMk04VndWT1NFaHdmejQ0NC9tbTIrK01UVnIxalFUSmt3dzRlSGh4aGhqRWhJU3pHdXZ2V2FhTkdsaUJnOGViR2JObW1XU2s1TnpyUzB4TWRFWVk4eTJiZHRNalJvMXpFOC8vV1NNTVdiSGpoMG1PanJhMUt4WjA4VEd4aHBqakRsMTZwU3BVNmVPVmZPcFU2ZE00OGFOVGF0V3JjeTc3NzVyRWhJU1BNNDllUERnUzc0M2VXRlZaQUFBZ0pzSEk3YUFsOWhzTnB1a2g5MXVkLy9DaFF2M3ExeTU4bUdielJadHM5aytpSTJOUFhVdHI1WDFmTmVMS1Zpd29LWk5teVpKaW9tSjBmdnZ2Ni91M2J2cnBaZGU4dWhYczJaTkRSa3lSTysrKzY0ZWZmUlI3ZHExeTdvZnQwdVhMa3BLU3BJa2pSdzVVc3VXTGRQZGQ5K3RhdFdxS1Nnb1NDVktsTkNlUFhzVUZ4ZW5zbVhMcW52MzdwbzFhNWFXTEZtaXFWT241cWpKNVhMSjVYS3BUSmt5cWw2OXV2cjM3NitISDM1WWt2VE5OOThvT2pwYVE0Y090UmFSQ2dvSzBzaVJJL1hHRzIvby9QbnpDZ29LVXQyNmRmWEtLNjlvOHVUSmF0dTJyZExUMDJXMzIrWG41eWU3M2E0WFhuaEJHUmtaeXNqSVVJY09IZFNpUll1cmY2TUJBQURnRlRadkZ3QjRTOVpvMjQ0ZE8yN0k5OERoY0h3djZaRkxkcndnemhpenBFQ0JBdTl2MmJJbDd2K1BONUp5UEI3blVpWk1tS0JPblRwZFVaL2s1R1FsSkNTb1pNbVNlUjZUa3BLaXdNQkFEUmt5UkMxYXRGQ3BVcVVVRlJXbFZhdFc2YVdYWGxMRmloVlZzR0JCajBXZVZxeFlJYmZicmREUVVFbktzUWlWSkd2YXNDUmR5UDY1OTF1eVpJbXFWS2xpVFp2TzdzaVJJOHFYTDUrQ2dvSVVFSkR6dG1hMzI2M016RXk1WEM1ckFTbEpLbENnUUs3WHlrM1dpczQzNnZNREFBQ0F2UEVER1c1YnZqS04xQmdUYjdmYlk0d3g3YVVyRDdhNFBnaTJBQUFBTnc5V1JRWnVjdjgvZ3VnVElSd0FBQUR3QnU2eHhXM3ZacHlLYkxQWmpybmQ3aVYzM25ubjBJMGJOLzd2LzQvUCt3R3RQaVk1T1ZsMzNIR0h0OHNBQUFEQUxZSVJXK0RtWUl3eHY5cHN0bUUybSsyZTJOallCM2Z1M1BudnJGQjdNemg2OUtpY1R1YzFPYytRSVVQeTNQL2RkOTlwM0xoeE9kcGRMcGVlZWVZWjYvNWJBQUFBSUFzanRvQ1hHR09NM1c3LzJXYXp6VGw3OXV5SUF3Y09KSG03cG91SmlvclNpUk1uTkdMRUNMMzQ0b3VTSktmVHFmUG56NnRZc1dJZWZVZU9IS2t0Vzdab3laSWxIdTJmZmZhWmhnNGRxaU5IamlnaUlrS1ptWmxLUzB2VDRzV0xsUzlmUGtsUzZkS2xOWGp3WURtZFRuWHQydFU2MXUxMkt6VTE5YklYZHdJQUFNRHRnMkFMM0VER0dMZWtIK3gyZTFUaHdvWEhybHUzTHMzYk5WMnVkOTU1UjVHUmtabzBhWkpXckZnaFNWcTZkS25XcmwyclVhTkc1ZWhmcmx3NWxTdFhUcjE3OTlicTFhdmw3Kyt2NmRPbnk5L2ZYekV4TVVwTlRWV25UcDBVSGg1dWhWcEpLbFNva0VhUEhxMU9uVG9wTEN4TXBVcVZrblJoeE5iUHorL0d2RmdBQUFENEZJSXRjSU9rcDZlM2ZlU1JSM1pIUjBmLytmbThYbUMzMi9YZWUrOVpqK0JwMXF5WjR1UGo1WEs1UEo2VFc3QmdRVVZIUjB1Uzl1N2RxM3IxNnNuZjMxL2ZmZmVkWW1KaWxKU1VwQVlOR2lnMU5WWG56NS9YcVZPbk5HdldMTVhFeEZqbktGNjh1Qll1WE9neE9wdVJrU0ZqREFFWEFBQUFBTEk0SEE3aks0LzhrWDZ2OTJieTVwdHZtaVZMbG5pMFBmMzAwOWJmTzNUb1lBNGNPR0NNTVNZbEpjVWtKQ1NZT25YcUdHT01lZjc1NTYxK1dXMjllL2MydFdyVk1yVnExY3B4cmJpNE9PTndPTXd2di94eXJWL0dWZkcxenc4QUFNQ3RqQkZiQUplMGFORWlqUnMzVHFtcHFkcXlaWXZWZnVUSUVmM2xMMy9KOVpqVHAwOXI5KzdkNnRHamg5VzJlUEhpaTE1bjhPREJrbjUvUm14MlI0OGVsU1R0MmJOSER6MzAwSlcrQkFBQUFOekNDTFlBTGlrOFBGemg0ZUVLQ1FtUkpJV0dobHI3K3ZidDY5RzNVS0ZDQ2cwTlZkT21UZVYydTYwd0d4WVdKa2xLVEV4VTA2Wk5sWkNRb0taTm0xcHRsN0p6NTA1VnFsUkptelp0VXNPR0RhL0o2d0lBQU1DdGdXQUw0SXBsTFI1MU1SMDdkbFNKRWlVODJweE9wNEtDZ3JSZ3dRS0Zob1pxd1lJRmtxUzZkZXZtZW82a3BDVEZ4OGVyYk5teVdyVnFsU0lqSS9YdXUrL3F6Smt6dXV1dXUvNzhDd0VBQU1BdGdXQUw0S3JVcUZGRGdZR0JPZHJQbnordmpSczNhc0NBQWVyY3ViUEh2cVNrSkFVRUJGelcrUThlUEtpZVBYdnFYLy82bHc0ZlBpdy9Qejg5K2VTVHFsZXZuajc1NUJOMTc5NzltcndPQUFBQStENkNMWUFyZHVUSUVibGNybHhIYm12VXFDRkp1dSsrKzNMc08zandvRTZmUG4zUnFjaXBxYW1TcERmZmZGTURCZ3hRNmRLbEZSRVJvWDc5K3NsbXM2bDE2OVlLRHcvWHM4OCtxeXBWcWx5UGx3Y0FBQUFmUTdBRmNGbGNMcGZjYnJjaUl5TlZwRWlSeXo0dUs3eVdLbFZLR3pac1VIaDR1UDd6bi8va09SWDUxMTkvVmFsU3BUUm16QmpkZWVlZDZ0U3BrK3JVcWFPbm4zNWFrbFNzV0RGMTc5NWQzYnQzMS92dnYyKzFBd0FBNFBaRnNBVndXWGJ1M0NsSmV1U1JSOVN5WlVzdFc3Yk1ZeEdwTEU3bjc0L3BmZlhWVjYwKzhmSHhhdHEwcVQ3NTVCT1B2bTYzV3k2WHkycXJVS0dDNXMyYkp6OC9QMFZFUk9qUlJ4L05NZTI0UVlNR09uMzZ0Q1pPbktocTFhcnhYRnNBQUFBQXR5ZGZldzZwdDU5am01R1JZZmJ0MjJkdDkrblRKOWQrL2ZyMXk3WDkyMisvTmNPSEQ3ZTJlL2JzYVRadDJtUkNRMFBONE1HRGN6M204T0hEbDZ6SlczenQ4d01BQUhBcnMzbTdBTUJic2tMSmpoMDdmT0o3a0ZWdmJHeXN0MHU1S202M1c1Smt0OXU5WE1tMWtmV3NYVi81L0FBQUFOekttSW9NNElhNFZRSXRBQUFBYmo3OHBBa0FBQUFBOEdrRVd3QUFBQUNBVHlQWUFnQUFBQUI4R3NFV0FBQUFBT0RUQ0xZQUFBQUFBSjlHc0FVQUFBQUErRFNDTFFBQUFBREFweEZzQVFBQUFBQStqV0FMQUFBQUFQQnBCRnNBQUFBQWdFOGoyQUlBQUFBQWZCckJGZ0FBQUFEZzB3aTJBQUFBQUFDZlJyQUZBQUFBQVBnMGdpMEFBQUFBd0tjUmJBRUFBQUFBUG8xZ0N3QUFBQUR3YWY3ZUx1RFBxRnk1OGxhYnpWYkYyM1hnZDhhWWRUdDM3cXpsN1RwdVpjSEJ3ZDR1QVFBQUFMaXArUFNJTGFIMjVtT3oyV3A2dTRaYmxURm1uYmRyZ0NkanpEWnYxd0FBQUFBZkg3SE5FaHNiNiswU0lFWVNyN2RiWlNUYzRYQVlTZHF4WTRmTjI3VUFBQURnMXVEVEk3WUFBQUFBQUJCc0FRQUFBQUEraldBTEFBQUFBUEJwQkZzQUFBQUFnRThqMkFJQUFBQUFmQnJCRmdBQUFBRGcwd2kyQUFBQUFBQ2ZSckFGQUFBQUFQZzBnaTBBQUFBQXdLY1JiQUVBQUFBQVBvMWdDd0FBQUFEd2FRUmJBQUFBQUlCUEk5Z0NBQUFBQUh3YXdSWUFBQUFBNE5NSXRnQUFBQUFBbjBhd0JRQUFBQUQ0TklJdEFBQUFBTUNuRVd3QkFBQUFBRDZOWUFzQUFBQUE4R2tFV3dBQUFBQ0FUeVBZQWdBQUFBQjhHc0VXQUFBQUFPRFRDTFlBQUFBQUFKOUdzQVVBQUFBQStEU0NMUUFBQUFEQXB4RnNBUUFBQUFBK2pXQUxBQUFBQVBCcHQyMndUVXRMMDR3Wk01U1NrbkpWeCsvZnYxK1JrWkZLUzB1VEpIM3p6VGZhdkhtenRYL2x5cFc1bnRzWW8rVGtaQjAvZmx6Nzl1M1Q1czJibFpDUWtPZDFnb09ENVhLNXRHM2JObzBmUDE1T3A5Tmp2OXZ0dnFMWGtKS1NvaEVqUmlnakl5UFhmY0hCd1ZmOW5nQUFBQUNBTjl5MndUWmZ2bnc2ZXZTb2V2YnNLYmZibldlL3RXdlhxbW5UcHFwU3BZcWFOR21pcGsyYktqUTBWT1hLbFZQcDBxWDF6anZ2S0RNelUvUG16ZFBmLy81M1NSZkM2MWRmZmFWLy8vdmZTazFOMWVMRml4VWFHcXBhdFdxcGR1M2FxbDY5dXQ1NjZ5Mk5IVHRXeTVjdlYxeGMzQ1hyTFZPbWpQYnUzYXUyYmRzcVBqN2VhbytKaWRFcnI3eWlreWRQV20zQndjR3FVYU9HOVNjNE9OamE1K2ZucCszYnQydkFnQUZYODdZQkFBQUFBSzRsaDhOaEhBNkh1Vm91bDh1OCt1cXJadDY4ZVpmc1c3ZHVYWk9abVdtTU1lYjU1NTgzalJzM05vMGFOVEl2dlBDQ2FkU29rUWtORFRXTkdqV3krcWVucDV1MmJkdWFTWk1tbWZUMGRKT2NuR3pjYnJmSnpNeThvcG9kRG9kMVhaZkxaUll0V21UUzA5T3QvVzYzMi9UdjM5K0VoWVdaOVBSMGs1S1NZa0pDUW5LY0k3dTR1RGp6N0xQUG1oVXJWbmkwSnljbkc0ZkRZWktUa3krN3ZqOWV4K0Z3R0c5L0xpNlhyOVY3cStCOUJ3QUF3TFhtNyswQ3ZNbHV0NnQrL2ZvYU9YS2tRa05EVmJodzRSeDltalp0S2trNmMrYU1JaUlpSkVrSkNRa2FPSENnbm56eVNVbFNTRWlJdG16WjRuRmNRRUNBeG93Wm96dnV1RU0ybTAwQkFRRVhyU1VwS1VrTkd6Yk1kVi90MnJVOXRrZU5HaVZKV3I5K3ZXdzJtL3IwNmFNVEowNG9JQ0JBaXhjdjFpT1BQT0xSMzJhejZkeTVjeXBVcUpBazZZRUhIdERVcVZOVnRtelppOVlFQUFBQUFMN2d0ZzYya3JSbHl4Ymx5NWRQczJiTlV1Zk9uWFBzWDdCZ2dlTGk0dFNqUncvTm1UTkhraFFhR21xRjJvdTU4ODQ3NVhRNlZiZHUzUno3YXRTbzRiRzlmdjE2clYrLzNxUHR6VGZmMUtaTm0xU21UQmxOblRwVmRydm56UEdQUHZwSXk1WXRVLzc4K2JWaXhRb3RYTGhRNDhhTjA5aXhZejM2aFlhR3FsR2pSbks3M1JvMmJKaktseSt2ZSsrOU44ZjVBQUFBQU1BWDJieGR3SWFmSS84QUFDQUFTVVJCVkorUk5aMHhOamIycW81UFNrcFNhR2lveG93Wm8rN2R1K3Z6enovWG5YZmU2ZEZuOWVyVkdqNTh1REl6TXhVVUZDUkpPbmZ1bk82NTV4NGxKaVpLa3VMaTRsU2lSQW5kZi8vOW1qaHhva2FNR0tIUFAvOWNxYW1wT1VaeVhTNlhxbFNwY3NtYTE2MWJwMjNidG1uKy9QbDY1WlZYVkt4WU1UVnYzanpYdmxranh2djM3MWVCQWdWVXFsU3BQTS9iczJkUEhUaHdRSWNQSDlhMmJkczBhOVlzZmZycHA5Yit4TVJFRlNsU3hPT1l0V3ZYWHJUV0xObnY1ZlVsTzNiczhPbnZnYS9KK3Q3eXZnTUFBT0JhdWExSGJCY3NXS0RnNEdBNUhBNDk5ZFJUbWpsenBqcDE2dVRScDBhTkd1clRwNCsyYnQxcXRiVnQyMVpSVVZIV2RraElpSll1WFdwdGQrM2FWVjI3ZGxWSVNNaFYxWFhtekJtTkhEbFNreWRQdG9KdHExYXQ5UGUvL3ozSE5PUHN5cFVycDJlZmZWWitmbjRlQVQweE1WSDU4K2ZYbWpWcjlNRUhIMGo2UFlTMmFkTkdiZHEwa1hSaFZlUm5uMzFXTVRFeENnd012S3JhZlkweFpwMjNhd0FBQUFEdzU5eTJ3ZmIwNmRPYU9YT21SbzhlTFVucTJMR2pXclpzcVVhTkdxbEVpUkpXdnoxNzlpZ3pNOVBqMk95aDluTFZyVnRYTHBmTDJzNjZiOWJQejArclY2KzIybDB1bC9yMjdhdVhYMzVaOTk1N3J5U3BRSUVDR2pod29ONTY2eTFObUREaG9pT3lmZnYyMVpJbFN6Umh3Z1JKRng0SDFLeFpNMVd0V3ZXS2E3NWFqTVFCQUFBQXVKRnV5MkJyak5HZ1FZUDB6RFBQcUZLbFNwS2traVZMNnFXWFh0S0FBUU0wY2VKRTYvN1RWYXRXU2ZwOUVTbEpPbkxraUFJREE2MVJUYWZUcVFZTkdraVNXclZxcFdiTm11VzQ1dG16WjdWOSsvWWM3ZG52MVRYR2FPREFnVG11SjBrVksxWlV4NDRkOWRwcnIybjQ4T0Y2N0xISGNuMXRkZXJVMGJScDA3Um16UnJWcVZOSE0yYk1rTlBwelBYK1lRQUFBQUNBbDEzdDQzNUdqeDV0WG5qaEJaT1ltT2pSbnBxYWFsNTY2U1V6Yk5nd1k0d3hHUmtacG5idDJxWk9uVG9lL1Y1NjZTV1BSK0pVcTFZdDErdGt0Ujg5ZXRRODhjUVR1ZmJKYWs5UFR6ZTlldlV5NGVIaDV0eTVjOWIrN0kvN01jYVlSWXNXbVdyVnFwbng0OGVidExRMDZ6cUhEeDgyVTZaTU1jWVk4OU5QUDVsNjllcVowYU5IbStlZWU4NzgrdXV2T2E2YmRkNjllL2VhVFpzMkdXTnV2OGY5d0R2NG5BQUFBT0JhdTYyV3hYVzVYUHJ3d3crMWVQRmlqUm8xS3NmamZRb1VLS0FQUC94UXk1WXRVNzkrL1pTZW5xNDMzbmhEL3Y1WFByRHRkcnV0a2VIc2l6UGw1WWNmZnRDaFE0YzBlZkxrSEF0WVpSY1dGcVpSbzBacDE2NWR5c2pJMElrVEo1U1JrYUVPSFRwWVU2Z0xGaXlvRWlWSzZOTlBQMVdOR2pWMHp6MzNlSnpENlhSS2t2cjM3NjlCZ3dhcFdMRmlWL3o2QUFBQUFPQm1jVnROUlI0OWVyVFdyVnVucVZPbnFreVpNcm4yS1ZPbWpNYVBINit1WGJ2cWswOCtVWmN1WFRSNThtU1BxY0hIangrLzVMVjI3OTR0bDh1bCsrNjdUKzNidDlkbm4zMlc0M20wMlZXcVZFa3paODVVdm56NUxubnVLbFdxcUVxVktwSXVUSXQyT0J4NisrMjM5Y3N2djZoYnQyN2F0V3VYV3JkdXJhRkRoMnJDaEFtcVg3KytubjMyV1ZXclZrM1ZxMWZYVHovOXBNREFRRDM2NktNYU9IQWdqLzBCQUFBQUFHKzUwcW5JaVltSjV1elpzNWZWOTh5Wk15WWpJOE1ZWTh6QWdRTTk5bzBmUDk2a3A2ZGIyeXRXck1oeGZGcGFtdG0xYTVlMTNiVnIxMXl2azFkN2x0R2pSeHVYeTNYSmVqZHMyR0JhdFdwbDVzNmRhODZmUCsreEx5NHV6a3lZTU1IMDdOblRPSjFPWTR3eHAwK2Z6bkdPakl3TU0zdjJiT3QxWHltbW1PSnk4RGtCQUFEQXRlYlRxOWYrMmVmWTR0cktlb1FRcXlMalluaU9MUUFBQUs0MTVxQUNBQUFBQUh3YXdSWUFBQUFBNE5NSXRnQUFBQUFBbjBhd0JRQUFBQUQ0TklJdEFBQUFBTUNuRVd3QkFBQUFBRDZOWUFzQUFBQUE4R2tFV3dBQUFBQ0FUeVBZQWdBQUFBQjhHc0VXQUFBQUFPRFQvTDFkQUlCYjErT1BQLzRYZjMvL1BybnRjemdjRTdOdloyWm12dmZkZDk4ZHV6R1ZBUUFBNEZaQ3NBVnczWlFyVis1L0J3NGMrS2ZOWml1ZXkrNk9XWDh4eHNTWEsxZnVYOTk5OTkwTnJBNEFBQUMzQ3FZaUE3aHVvcU9qWFhhN2ZjbGxkRjBjSFIzdHV1NEZBUUFBNEpaRXNBVndYYm5kN2tXWDBlMXkrZ0FBQUFDNUl0Z0N1SzdzZHZ0Nlk4enBpM1JKS0ZLa3lQb2JWaEFBQUFCdU9RUmJBTmRWYkd4c2hzMW1XM3FSTGt2WHJWdVhlY01LQWdBQXdDMkhZQXZndXJQWmJIbE9OYmJiN1V4REJnQUF3SjlDc0FWdzNTVW1KcTZSbEpUTHJxU3paODkrZWFQckFRQUF3SzJGWUF2Z3VqdHc0RUM2TVNZbWwxMmZIemh3SVAyR0Z3UUFBSUJiQ3NFV3dBMlJ4M1JrcGlFREFBRGdUeVBZQXJnaGJEYmJTa2twMlpwU2JEYmJGOTZxQndBQUFMY09naTJBR3lJMk5qWkYwb3FzYlp2TnR2ei8yd0FBQUlBL2hXQUw0SVl4eGxoVGo5MXVOOU9RQVFBQWNFMFFiQUhjTUFFQkFjdXkvaDRZR0xqc1luMEJBQUNBeTBXd0JYRERiTjI2TlVsU2pLVFBOMi9lZk03YjlRQUFBT0RXNE8vdEFnRGNkaGJaYkRiajdTSUFBQUJ3NjdCNXU0QS93K0Z3OE1QeFRXakhqaDArL2JtNldWV3VYSG1yeldhcjR1MDY4RHRqekxxZE8zZlc4bllkdHpPK0Z6Y2Z2aGZld1hmaDVzTjM0ZnJpTTMvejhmWm4zcWVuSWh0ajFubTdCbmd5eG16emRnMjNLdjd4dnZuWWJMYWEzcTdoZHNmMzR1YkQ5OEk3K0M3Y2ZQZ3VYRjk4NW04KzN2N00rL1JVWkg0TGh0dFJiR3lzdDB1QXBPRGdZRytYZ0d6NFh0d2MrRjU0SDkrRm13UGZoUnVIei96TjRXYjR6UHYwaUMwQUFBQUFBQVJiQUFBQUFJQlBJOWdDQUFBQUFId2F3UllBQUFBQTROTUl0Z0FBQUFBQW4wYXdCUUFBQUFENE5JSXRBQUFBQU1DbkVXd0JBQUFBQUQ2TllBc0FBQUFBOEdrRVd3QUFBQUNBVHlQWUFnQUFBTGd0R1dPOFhRS3VFWUl0QUFBQWdGdmU2dFdybFpHUllXMmZPblZLdzRZTnM3WjM3TmloeVpNbmV4enovZmZmS3pFeE1jZTVuRTZubm5ubW1ldFdhMXBhbWpwMzdxemp4NC9uMldmejVzMUtTa3F5dHQxdXR3WU5HcFRuZGw3Mjc5K3Z5TWhJcGFXbFNaSysrZVliYmQ2OCtVOVU3eDMrM2k0QUFBQUFBSzYzcjc3NlNrZU9IRkg3OXUzMXhodHY2TVNKRTBwTFMxT2JObTMwNmFlZmFzdVdMU3BWcXBUSE1TdFdyTkR1M2JzMWFkSWt0Vy9mM21vM3hpZzFOVlVSRVJGV1c1MDZkZFMrZlhzNW5VNkZoSVRvemp2djlEalgrZlBuUGRyT256K3ZiZHUyeWMvUEwwZXRCUW9VVVBueTVUVjI3RmdOR1RJazE5Zno4ODgvYTl5NGNabzBhWklLRlNva1k0dysrK3d6OWUzYjE2b3grL2JhdFdzMWNlSkUvZnJycnlwVnFwUnNOcHZPblR1bkZTdFdxSFRwMG5ybm5YYzBiTmd3elpzM1Q0TUhENzdDZDlmN0NMWUFBQUFBYm5tdnYvNjZXclJvb1lZTkcrcmt5Wk5hdUhDaEpLbHAwNlp5dTkzNjRvc3ZKRWt6WnN6UXd3OC9yTUdEQjZ0cjE2N3EyTEdqNXMyYnA3bHo1MXJueWdxdjJkdXlzOXZ0V3I5K3ZiWHRjcmxVcFVvVmo3Ymc0R0NQWTNJTHc4WVkxYTFiMTlvK2YvNjhObS9lTEx2ZHJyWnQyMnJ2M3IxYXQyNmRSb3dZWWZXcFhidTJ4emxxMTY2dE5XdldxSGJ0MnFwZHU3YnExYXVuZWZQbXljL1BUNkdob1dyU3BJbWNUcWRjTHBmQ3c4T1ZrWkdoNXMyYmErblNwWmYxdnQ0c0NMWUFBQUFBYm5rbFM1YlVoQWtUZFBmZGR5c3hNVkh0MnJXVEpNWEZ4V25WcWxVcVZLaVFacytlcllZTkcxb2psbjUrZnZyNDQ0K3R3SmsxUXB0MWIyNzJFZHRTcFVycC9mZmZ2K3I2bkU2blZxNWNtZXNJYnBiZzRHQ1ArNEkvL1BCRDJXdzJOV3pZMEFyUGE5ZXVsYVFjMjAyYk5wVWtuVGx6eHFvN0lTRkJBd2NPMUpOUFBpbnBRcmplc21YTFZiOEdieUxZQWdBQUFMZ3RWS3hZTWRmMjdkdTNxMEdEQnBKK0Q2M1RwMC9YNTU5L3JvSUZDNnBmdjM1Njk5MTNMM3J1dzRjUHkrMTJTN3B3ZitzZlIwNmxuS09wZjViTlpyUCtmcW1Gc0JZc1dLQzR1RGoxNk5GRGMrYk1rU1NGaG9aYW9kYlhFV3dCQUFBQTNOSVdMMTZzanovK1dBRUJBVnE3ZHEwY0RvZDY5ZXFscUtnb0ZTOWVYTDE3OTlhY09YUDB2Ly85VDNmZmZiY2txVm16Wm1yVXFKRmVmUEZGbFN0WExzOXB4N214MiszV1NLbVVjL1JVeWprVitVcE1telpOTTJiTWtOUHB0RVpZM1c2MzdQYTgxd1pldlhxMWhnOGZyc3pNVEd2MFZwSmF0MjV0TFpDVmtaR2hGMTk4VWZmZmY3OG1UcHg0MWZWNUE4RVdBQUFBd0MwdExDeE1ZV0ZocWwyN3RuYnMyS0hqeDQrclM1Y3VPbjc4dUI1NDRBRzFhOWRPSlVxVTBNYU5HMVdoUWdWSlVtQmdvQUlEQXozT0V4NGVudXRVNGN6TVRDMWV2RmpTaFJDYkwxKytLNm92YTdYbTdQZlRYa3o3OXUzVnZuMTdoWVNFS0Q0K1hpMWJ0cFIwSWR6KzhSeFoyOHVXTFZPZlBuMjBkZXRXYTEvYnRtMFZGUlZsYlllRWhQamN2YlZaQ0xZQUFBQUFiaHNPaDBQVHAwOVh5NVl0dFhyMWFxdjl0OTkrVTFoWW1GcTFhcFhuc1VlT0hOSDI3ZHR6dEdjZmZVMVBUNWZUNmN3MXBPWVZYSk9Ua3hVWUdPZ3hvcHViWHIxNmVVdy9scVRpeFl0cjllclYycmh4bzZaTm0yWUYxYXhSNHF6WEdCc2JxOHpNVEk5anM0ZGFYMGV3QlFBQWdOeHV0MUpTVXBTWW1LakV4RVNkUFh0V3AwK2YxajMzM0tPcVZhdGEvV2JObXFYNjlldXJXTEZpVnR2S2xTdjF5eSsvcUZPblRqbk9tNXFhcWdNSER1aXh4eDZUSkEwYU5FaU5HalZTcFVxVnJCKzBzNTlmdXZEczBFY2VlY1Q2QVg3cjFxMEtDZ3BTMmJKbHJUNGJObXhRdFdyVkZCQVFrT2RyT256NHNGSlRVMVcrZlBrYyt6SXpNL1hHRzIrb2I5KytLbEdpaENScDNicDEycmx6cHpadTNLaFBQLzFVaFFvVnVweTNEajdvMEtGRCt1MjMzOVN1WFRzZE9YSkVhOWFzMGFGRGg1U1ptYW5ObXpmcjJXZWZ6ZlU0dDl2dHNXQlVicEtTa2xTdVhEbk5uajNiYXZ0anlKUTh3M0JjWEp6dXUrKytTOVk5ZE9qUVBQZXRYTGxTTld2V3pIUC9xbFdySk1sakd2S1JJMGM4UnFhZFRxZDFyM0dyVnEzVXJGbXpTOVowc3lEWUFnQUEzR2JPbkRtamYvM3JYMHBOVFZWcWFxcVNrNU9WbHBhbVFvVUtxVml4WWlwU3BJanV1dXN1QlFVRnFYTGx5dFp4di83NnEyYlBudTN4ZzdFa1ZhaFFRUjk4OElHcVZLbVM0NzdCTld2V0tDWW1ScE1tVFpKMElUdzJiOTVja25USEhYY29NakpTVmF0V1ZiZHUzWlEvZjM1SjB1alJvMVd4WWtWMTZkSkZrblQwNkZGRlJrWnE0c1NKS2xldW5PTGo0elZzMkRETm5EblRJMkQvMGVMRmkzWC8vZmZuR216OS9mMzErT09QcTF1M2Jwb3hZNGJ5NTgrdkhqMTZxRmV2WG1yWnNxVWlJaUtVa3BKaTliL1VTQnA4UjBaR2hqNzY2Q04xNjlaTjFhdFgxeXV2dktLdnYvNWF2WHYzMXNpUkl6VnExQ2p0MmJQSCttV01KUDMwMDA4NmZmcjBaWjAvTGk3TyttWEo1ZHE3ZDY4ZWVlU1JLem9tdXpWcjFtalBuajNxM2J0M3J2c3pNek8xWnMwYUZTdFdUQXNXTExEYXc4TENOR3ZXTEN2WWhvU0VLQ1ltNXFycjhDYUNMUUFBd0czbXJydnUwb0FCQTFTd1lFSGRjY2NkK3ZMTEx6Vmp4Z3oxN2R2WFdpSDE1TW1UeXN6TTFBTVBQR0FkTjNQbVRMVnAwMFlCQVFIV2xNck16RXk1M1c0RkJBUW9NakxTNnR1dlh6ODkrK3l6V3JSb2tWcTNiaTFKT25IaWhKeE9wMHFYTGkxSktsKyt2R2JPbktrcFU2WjRyT2c2Wk1nUU5XdldUQlVxVkZDZE9uWFV1SEZqT1oxT0sxZ01IejVja1pHUlZxaWROMitleG80ZGF4MmZtcHFxMk5oWWJkeTRVV2ZPbk5HMGFkTThYbi85K3ZYVnRXdFhkZWpRUWF0V3JWSk1USXpDdzhQbDcrK3ZzTEF3U2RMWnMyZTFhZE1tU1JkKzJJZHZTMHRMMDN2dnZhZTB0RFJObURCQlZhdFcxZC8vL25kMTZOQkJMNzc0b2xhdlhxMysvZnVyYXRXcTZ0Ky92ODZlUFN2cFFnaE9UMDlYbXpadDlPNjc3OHB1dCtlNmlGVDJYK2pzMnJWTGp6NzY2QlhWOThVWFgramxsMSsrN1A3bno1L1gwS0ZEbFptWnFlam9hSzFhdFVxalJvM1NIWGZja1d0L2YzOS92ZkhHRzVvOGVmSVYxZVZMQ0xZQUFBQzNvWWNmZmxpSERoM1MrKysvci92dnYxOHpaODVVa1NKRkpFa3hNVEVhTTJhTVhuMzFWVFZ1M0ZqU2hWR28yTmhZdmYzMjI1bytmYnFpbzZOVnRHaFJEUnc0VUQvODhJTm16Wm9sUHo4L3VWd3VqOFYxOXV6Wm8zZmZmVmNEQmd5UTIrMVdXbHFhYXRXcWxhT2VwVXVYcWtTSkVwb3paNDZDZ29MMDNudnZxWERod2dvTkRmWG9kL0xrU2QxNzc3M2F1M2V2cEF2M0NJYUZoY25oY09odmYvdWJ6cHc1bzJiTm1tbnYzcjI2NjY2N3RIanhZc1hFeEZqVEsxdTBhS0Z5NWNwSmtnSUNBalJseWhUZGM4ODkxLzROeGsxbDNicDFTa3RMMDMvLysxOU5uanhaYTlhc1VYUjB0T3gydXhZc1dDQS9Qei90MkxGREgzNzRvVEl6TTFXK2ZIbFZyVnBWTzNic2tDUzkvZmJiZXU2NTU5U25UeC9ybkU2blUzYTdYU2RPbkxBV2k4ck16TlN5WmNzOGZ0R1NuVEZHTHBkTFo4NmNrZDF1bDgxbTAvcjE2M1g4K1BGY3Z4ZDUrZnp6eitWME9qVi8vbnhObXpaTlI0OGUxZXV2dnk0L1B6LzUrL3ZMMzk5Zm1abVpLbDY4dU9yVXFhTlNwVXBweXBRcG1qeDVzc2VNaStQSGoxL04yM2xUSXRnQ0FBRGNob1lORzZhRkN4ZXFjdVhLU2t0TFU3OSsvWFR1M0RtZE9uVktEejc0b0NaUG5xeFNwVXBaL1VlTUdLSFhYbnROUC8vOHM1WXZYNjVXclZvcE5qWldxMWV2MWllZmZDSS9QeitkUFh0V1hicDAwZlRwMCtYdmYrSEh6TmpZV09zY0F3WU0wQU1QUEtCWFgzMzFrdlZWcTFaTmtyUml4UXFyelJpako1NTR3cU5OdW5BdjdYLys4eC9ObmoxYlI0NGNVWmt5WlRSLy9uelZyMTlmVHFkVEF3Y09WSU1HRGJSeTVVcGxaR1RvK2VlZnQ0NGwxTjRlNnRhdHF6cDE2c2pmM3ovSGROMnNXUWZHR090UDFpOW5LbFdxcERGanhsaWZ4K3cyYmRxazRjT0h5OS9mWHkxYXRKQWs3ZHUzVDMvNXkxLzAwRU1QZWZTMTJXd3FXTENnM0c2M25ubm1HV1ZtWnVxWlo1NlIzVzdYM1hmZnJWNjllbDNSU3NyaDRlRnExcXlaN0hhN0JnOGViTFc3WEM1bFpHUllpMFRaYkRiWmJEYmx5NWRQZHJ0ZFR6MzFsUHIyN1d2MW56QmhndlZkbGFUKy9mdGZkZzAzRzRJdEFBREFiYWhldlhxcVVxV0s3cnJyTHJsY0xpMVlzRUR4OGZGNjY2MjNWS2hRSVowNmRjb0t0bTYzVy92MjdkUEJnd2QxN05neFRaMDZWVWxKU1hyMzNYYzFlUEJnUGZ6d3d6TEdxR0RCZ2dvS0N0S2NPWE9zNmNkWlhDNlhObTdjcUE4KytPQ2lkUzFhdEVqanhvMVRZbUtpUnlpV0xnVGIzSjdUV2FwVUtVVkVSR2pvMEtFcVg3NjhLbGFzcUFjZWVFRFBQZmVjVWxOVHJYdDNRMEpDVktGQ0JkbnQ5bHlmQTRwYlYyNlA2TW1TUGRqOVVZRUNCVHhDYmZZVmtXdlhycTNhdFd0NzlILzg4Y2MxZlBqd0hPZXgyKzNXMVBZdFc3WW9NelBUQ3JKWE9tMVpVcDZMcHZuNStWMzB0V1lQdFpKeUxQaVcvWmMrdm9aZ0N3QUFjQnVxWExteVRwNDhxUmt6Wm1qWHJsMXEzcnk1bm4vK2VkbnRkaDA0Y0VCdnZmV1dXclZxcGZEd2NObnRkaTFmdmx6ejU4L1gvLzczUDFXcVZFbjkrdlZUb1VLRk5HREFBRG1kVHZuNyt5c3BLVWxseTVaVlZGU1VHalZxcEtKRmkxclgyN3g1czg2ZVBhczMzbmdqeDRKUENRa0pldXV0dHhRZUhtNzl5YnBuTWZ0VTVLeFJxT3h0ZDk5OXQyYk9uS2tXTFZxb1RaczIycjU5dXo3NjZDTTVIQTVKMHY3OSs1V1NrcUtqUjQvcXdRY2Z0S1piWjM4T0tIQXQzWG5ublJmZG56V0NpbXVMWUFzQXdKK1FkYjhmNEdzaUl5UDE1WmRmS2pBd1VJOC8vcmlXTEZtaU9YUG1LQ1VsUldscGFVcFBUOWZISDMrc3VMZzRkZW5TUlY5Ly9iWG16WnVueU1oSWZmNzU1NHFNakZSZ1lLQ3FWYXVtcjcvK1duYTdYVTgrK2FUbXo1K3ZQWHYycUhEaHdoN1htenQzcnRxMGFhTzFhOWRxM3J4NTFpanFtVE5uRkJZV3BxZWVlaXJYT3JOUE8xNjFhcFUrK09BRFJVVkZxWGp4NGg3OTdIYTcyclZycDU0OWUzcE1BLzNoaHg5a3Q5djF4UmRmcUVPSERubStIMjYzVzVLMGNlTkdMVnUyekZyTUtqazUrZkxmVkFCZWszTXVCNEJibHR2dDF2bno1eFVYRjZkOSsvYnA2NisvVmt4TWpMWnUzZXJSYjlhc1dUbVd0Ris1Y3FVbVRKaVE1M216UHhMaGVsbTVjbVd1MXpIR0tEazVXY2VQSDllK2ZmdTBlZk5tSlNRazVIbWU0T0JndVZ3dWJkdTJUZVBIajVmVDZieWVaZU1pSG4vODhiODBhZElrN3psVE45RHExYXV0VlRBdmx6RW14OEkybCtPMzMzNVRyMTY5OGp4bmZIeTh2dm5tRzJ0MDZscElTMHRUNTg2ZGI2bUZRbTRsM3ZndTFLOWZYNE1IRDlhd1ljUFVxVk1uOWVuVFIvdjM3OWVzV2JQMDMvLytWMTkrK2FVKysrd3o3ZHk1VTJmT25OR0dEUnYwNElNUGFzT0dEVXBNVEZSQVFJQk9uRGlob2tXTDVwZ2UvTmhqajNtMDdkaXhRM3YzN2xYcjFxM1ZxRkVqalJzM1R0S0Z6L3Znd1lNVkhoNnUrKysvLzZMMTd0Ky9YeU5IamxUTGxpM1ZxVk1uZmZIRkZ6bjZSRWRIcTJUSmt2cm9vNCtzdHVYTGw2dGR1M1phdUhEaFJmOWZ0WHYzYmptZFRzMmRPMWYvL09jL1piUFo5UGJiYjZ0dTNicldDdEM0ZHJ6MTczOTZlcnJpNCtOenRQLzIyMjlLVEV5ODVQRnIxNjdWN3QyN0w5bnZsVmRlMFpvMWE2NjR2bSsvL1ZaRGhnenhXQ1hjR0tOKy9mcFpDNlpsdDNYclZ2WG8wVU9wcWFrZTdjdVdMZFBTcFVzOTJ0eHV0OGFQSDYvZmZ2c3R4M2xjTHBlU2twSjA5T2hSN2RtelIxOTk5WlVPSFRwMHhmVjdFeU8yd0MzcVJqNmpNQ1ltUnJObno5YVlNV09za2F2ZzRHQ1BxVGpuejUvM3VGZXFmdjM2K3N0Zi9pSkordjc3NzYzN1MvYnUzYXVLRlN0YS9lTGo0N1YwNlZJWlkvVFZWMTlwNGNLRkdqTm1qRmFzV0tFcFU2WW9MUzFOMHU4UFF5OWF0S2p1dXVzdUZTcFVTRUZCUVJkOWo4cVVLYU9vcUNpMWJkdFdJMGFNeVBIYmYxeC8vdjcrZlE0Y09QRFA0T0RnSlc2M2UxR1JJa1hXclZ1Mzd0cWx1U3R3OE9CQmpSa3pSbVBHak5IaXhZdjE1WmRmU3Jyd0diem5ubnM4ZmtqUGVzWmZYdmY3WGNvOTk5eWovZnYzNjdmZmZyTVdybW5kdXJYaTR1S1VrcEtpek14TUdXTTBZOFlNUGZMSUkzSTZuUW9KQ2NreHZlMzgrZk01dm1mYnRtM0w5ZjZxQWdVS3FIejU4aG83ZHF5R0RCbHl4VFhqK3ZMR2Q2RjY5ZXBhdjM2OUprNmNxRTgrK2NUNkxBY0dCbXI4K1BHS2o0L1hPKys4bytuVHAwdVNldlhxcFpTVUZQMzg4OC9XNTNmMTZ0VjYvUEhIYzV4N3c0WU5Ta3BLVW9NR0RaU1JrYUZodzRicHRkZGVVNUVpUmRTNmRXdTkvdnJybWpKbGlrNmRPcVhrNU9RYzkvbGxqWjVLRjc2YjBkSFIyckZqaDk1Nzd6MDVIQTQxYk5oUXZYcjEwcmZmZnF0MzNubEhrclJ3NFVLZE9uVktVVkZSaW9pSTBPYk5tNVdhbXFwang0NXA5T2pSaW91TDA4aVJJejBXRGpwNzlxeU1NWEs3M2FwVXFaS2lvcUk4bmwwNmJOaXdhL2VHdzRPMy92M2Z0MitmK3ZmdnJ5bFRwbGovM3pmR3FHL2Z2aXBldkxnR0RCaVE1N0VMRnk3VWpCa3pyRitjekp3NVU1VXJWL2I0dVNYTGlSTW5ybXBoc29vVksycllzR0ZhdlhxMTZ0V3JKK25DNDZ3T0hqeW9NbVhLNU9qdmNEaTBZTUVDZGVuU1JaTW5UNWJkYmxkU1VwSW1UWnFrTVdQRzVPaHZzOWtVRVJHaHdZTUg2NWRmZnRHa1NaT1VrWkVobTgybWxKUVVsU2xUUm9VTEYxYlJva1VWR2hxcXYvNzFyMWY4R3J6RjV1MENBRndlaDhOaEpPVllTT05pZnY3NTV5dCtSdUdnUVlQMDhNTVA2K1dYWDg3MUdZWFpaVDJqMEJpakFRTUdhTStlUFpvN2Q2NWNMcGYrOFk5LzZPdXZ2N2I2QmdjSDV3aTI5OTEzbjZRTHY0WFBldlRDanovK3FQTGx5MXY5RWhJU3JOODRPcDFPZGV6WVVTRWhJV3JidHEweU16T3RGUWFyVktseTJlOU5jSEN3OWNPLzIrM1daNTk5cGdZTkd1UzVFRU5lNTVDa0hUdDI4Ty9vbitCd09DWks2cGkxYll3NWJiUFpsdHBzdGtXSmlZbHJEaHc0a0g2SjQ2LzRlM0V4MDZkUDE0a1RKNnpSMU16TVROV3NXVlByMTYvUEVSWUhEUnFrNWN1WHkrbDBlbngyWW1KaVZLOWV2VHgvc2RPNmRXdWxwcWJLWnJ2dzBYRzczYkxiN1RwejVveVdMVnVXNitmUTZYVHE2YWVmOWxpMHhPVnk1ZmpjWi85c1M4bzFEQnRqckd0bjFiWjU4K2FyQ3VoL3hQZmk2bm5qdTdCaHd3YjE3OTlmdzRZTlU1VXFWU1JKVHo3NXBMWnYzNjV6NTg3cHJiZmVVa1pHaGo3KytHTVZMbHhZTFZxMGtMKy92eDU5OUZFOSt1aWo4dmYzMTlDaFF6Vmh3Z1RybDVOVnFsVFJsaTFiTkh2MmJQbjcrNnQ1OCtiNjRJTVA5TU1QUDJqS2xDbldJajA3ZHV5d0hrM3l5U2VmcUVLRkNsWmRwMCtmMWp2dnZLUDQrSGlGaElUSUdLUGc0R0RWcWxYTDQzUHFjcm4welRmZldOK05IajE2YU1xVUtYcjQ0WWUxYytkT0hUeDRVT1BHamJQdXQwMUlTTkRMTDcrc2lJai9hKy91bzZLcTh6K0F2d2VaQWNiRUZmYXNhYkdiV21IcU9TcVVacUlvZ1p2MllHR0dEeUdDaVI1MUkvTUJ5UXhXVUxmWUJFMGlTWTFDSlZORWo0c1BiTGtNeHJycXRzREpmRHFudFZSVVRFRVVlWmlaZSsvK3dXL3ViKzdNOENnekEvUisvZVc5YzRmNWd0OHYzTS8zZnIrZnozUkVSVVhoMXExYm1EOS9Qanc4UERCZ3dBRDg2VTkvVXV6OVhidDJyVlgyM0piaVdHaWVNMy8vYjl1MkRRYURBZlBtTlh6OHpwMDdjZkRnUVh6NjZhZnc4UEN3dXI2MnRoWWJOMjdFNWN1WGtaU1VoTi84NWpjd0dvMzQ3cnZ2OE82Nzd5SWlJZ0t2di82NmZMMG9paGc1Y3FTY2liZ3B1Ym01T0hQbURQN3lsNy9JNTB3bHMrN2N1UU90Vml0UG9wci9IVHAwNkJCQ1EwTlJXMXNMbzlHSWUvZnV5ZnZINitycVVGZFhKKzl4dDh3aS92WFhYME90VnVPWlo1NlI3NlZNRTZodC9YdmFFZm84bjlnU2RXR09xbEdvVXFudzdydnY0dnIxNjlCb05OaTdkeThHRFJxa2FJdEtwY0xkdTNmUm8wY1BBSUMzdHplMmJkdW11TVl5cUFXQTJiTm55Ly9XYURUNDZLT1AwTDE3ZDZoVXFtWUQwVHQzN3VERkYxKzArWnBsRnNNTkd6WUFBSFE2WFpOZmsreExwVko1QVlpVUpDblMwOVB6enZEaHcvK21VcWx5VkNyVjRlKysrODZ1NjkzMWVqMGlJeU1WVDRyT25EbURmdjM2Mlh3Q3VtclZLcXhZc1FLQmdZSHlKRTV3Y0xCOHJYbGZNbC9sa0pDUWdOMjdkeU0yTmhZRkJRWFl1blVya3BPVEVSNGUzcXJKbFpaK1Q0Y1BIMjR5UTZhL3Y3OWl5UnQxRFBZZUMvdjI3Y09tVFp1UWtwS0NKNTU0QWpVMU5haXBxWkVUMnZUbzBRTnBhV2w0NzczM0VCa1ppZlQwZEdSbFpjbUJhWHg4UEU2ZVBJbms1R1JGUnRkbm5ua0dmL3pqSDZGU3FiQjU4MmJrNXViaUgvLzRCekl6TTNIbnpoMFVGaGJpNE1HRHVINzlPbGF2WG8yNnVqcTg5ZFpiOFBYMXhZUUpFL0RVVTAraHVMZ1lqenp5Q0RadDJvVE16RXprNWVVaFB6OGZ5Y25KOHFTTXFSYW9JQWg0OU5GSDhkUlRUeUUrUGg2UFBmWVlBT0JmLy9vWGR1L2VqWFhyMXNsSnBMeTl2WkdhbW9wRml4YWh1cm9hM3Q3ZUNBa0pRV1JrSkRJeU1qQjc5bXpVMTlmTEFZU0xpd3VlZi81NUdBd0dHQXdHdlBIR0czSkpGMnAvOXU3emUvZnV4YnAxNndEOC80VGlsaTFiNU5kRlVjVFlzV1BsWS9PSnhMaTRPQnc3ZGd5OWV2WEMxS2xUb2RGbzJJcnBCUUFBRW1SSlJFRlU0T0hoQWExV2kvNzkreU1uSndmWHJsM0RzbVhMQUFBM2I5NkVLSW9vS0NobzBlLzF3TUJBQkFZR0tzNFpqVWFNSFRzVzJkblorTzF2ZjJ2emZUZHUzSkF6TFp0WVBrZ0lDQWlRLzExV1ZvWnUzYm9oT0RoWVB0ZVZrbGd4c0NYcXdoeFJvL0RERHo5RVhsNGUzTnpjY09qUUllelpzd2RwYVdsV2hja25UcHlJbDE1NkNhSW80bmUvK3gyMFdpMGlJaUlVMTlnS2JDMDk4TUFEME92MU52YzdXZjVSME9sMFZvRnFURXdNdnYzMld3d1lNQUJidG14cGw2ZFVaRGVlS3BWcUJvQVpraVRWK1BuNUhaSWtLVWVqMGVTZE9ISGlUbnQrMExsejU3Qml4UXA4K09HSEdEQmdnTHh2dHFLaUFnODg4QUFDQWdLZ1VxbmtwNSttTEt3R2cwRlJKc0p5MHNkU2NuSXlUcDA2aGRyYVd2ejczLy9HeFlzWDBiZHZYN3o1NXB2TnRsRVVSYXNKR2NCNmtvYTZwSFlmQzJWbFpjakl5RUQvL3YzeHd3OC9ZUDc4K1hCMWRVVllXSmg4amF1cks1S1NrckJqeHc1NGVub3ErdnJjdVhPeGN1VktxNXYyMU5SVXhiRmFyY2J3NGNOUlZWV0Z5TWhJK1B2N0l5d3NET1BHalpQSHluUFBQWWQ5Ky9ZaE16TVRaV1ZsbUR0M0xpWk1tQUFYRnhjNWN6RmdYV3ZVeGNVRktwVktEa0xOUGZqZ2c4akt5c0pERHoya09EOTQ4R0I4L3ZublVLdlY4UGIybHR1L2NPRkNMRnk0RUVERFdETWFqUkFFUVRIcDQrN3UzcFlmTmJWTnUvZjUwTkJRaElhR0Ftam9jNTkrK2lsOGZIemsxLzM5L2FIVDZhRFZhcTNlbTVDUUFJMUdBNjFXaTRTRUJEenl5Q09LaWZlYW1ocmN1SEZEUHY3bGwxL2c2ZW5aNnNuS3FWT255bmsvUkZHRXdXQ1ErNytKUnFQQjd0Mjc1ZVBKa3lkYmZSM3pjNll0VzBCRHNHNmEzQmsrZkxqaUtiT0paWmJ3emxRS2k4c2ppRHFKdGl5NUtTNHV4dTNidHhVMUNuLysrV2NzV0xBQVBYcjBnQ2lLOHBNa1VSVHh3Z3N2d00zTlRhNVI2T1BqZzRpSUNDeGJ0Z3hqeDQ2RkpFblE2L1dJalkyRm41K2Zva2JocUZHamNQejRjWncvZng3dTd1NktnTG1sUWtKQzhQZS8vOTNtYXlrcEtUaHc0QUJxYTJ1dGZzbmFXcEpwUzBGQkFVNmVQSWxkdTNZaE1qSVNYbDVlbURGalJxdmJDY0JxbnpFNTNOOEE1QUQ0REdpZnBjaloyZG40NUpOUHNHWExGanoyMkdNNGYvNDhGaTFhaE56Y1hQejQ0NCtJaTR2RDFxMWJGUWx1S2lvcU1HM2FOT1RuNXdNQXhvd1pnL3o4ZkFRRUJGZ3RFYlpzWTJKaW9xS2VZRWhJaUh4RFpUQVlvRmFyOGV5enorTE5OOTlzODFKa3kyTmJXbkpOUzNGY09FVzdqd1Y3cWErdmx6TWhkM1VjQzNaMTMzMitzY0QyMkxGalZvR3RlWkI0N2RvMWVIcDZvbnYzN2dBYXRrdTV1N3ZMeDZhZzg4U0pFMWl3WUVHemdlMlhYMzZwdUY4eTNVczF4ZnlhZ0lDQUZqMnhOYittdExRVTc3Ly9QdExTMHRDclZ5LzVQSmNpRTFHSDV1Z2FoUURnNit1TE1XUEdvRnUzYm9xOWZWVlZWWEJ6YzFOa0NIejY2YWNWUzVaOWZId1FGUlVsSDErN2RrM2VGN0o0OFdJc1hyeTR6ZlVHS3lzcmtacWFpb3lNRERtd0RROFB4N0JodzZ5V1RWT25JS2xVS3FrOWw5Qk9uejRkZmZ2MlJiOSsvWEQxNmxVc1diSUVzYkd4K1Bubm56RjA2RkJFUlVWaDl1elppSStQbDh1U1ZGWldLc2FBMFdoVVBOVnFTbUZob2ZJYmtpUjVQM2xnWUtCaXRZRWdDSzFlTG1Zd0dBQ0EyVnk3dm5ZZkMvYnlhd2xxeWU3dXU4KzM1cjJtQkphZmZQSUpUcDA2aFUyYk5rR3RWdVB3NGNQdzhmSEIyclZya1pTVWhNY2ZmMXgrejhpUkk1c05FRWVOR2lWdnp6Sm5lcXBzTDBPSERzWE9uVHZ0K2huT3dzQ1dxQXR6ZEkxQ2sxV3JWaUUzTjFjdUR5U0tJc0xDd2pCeTVFaXJhMXNhQk5nU0VoSUNRUkRrWTlPU3pHN2R1aW1lL0FxQ2dGV3JWbUhhdEdseTFtWjNkM2VzWHIwYVM1Y3VSWHA2ZXB1ZU1BTk1ESEsvTEpPSE5LRkdwVklkRkVVeFI2dlY1aFVWRmQzOXYvZG50bWQ3Qmc4ZWpQUG56MlBKa2lXSWlJaEFjSEN3UE52OTZxdXZvbWZQbm9pTGk0T3ZyeTlTVTFOeCtmSmx4VkpIbzlIWWJBQnF5amhlVlZXbHlENXV2cmZYVW4xOWZhTkw4QnNMWE8vZHV3ZXRWb3VqUjQ4MjJaNjR1RGhGTXFuMndISFJlaDF0TEZENzRGaG9uS1A3dkNseEp0RHcrOVpXQUdtK3BTazZPaHB6NTg3RnBVdVhzR2JOR25oNWVTRTVPUmtIRGh4QWRuWTJSbzhlamFDZ0lLeGV2UnJMbHkvSCtQSGpNWFBtekViM3c1clQ2L1hRNi9VMkE5dTllL2MyK1Y3TENYNWJKZWZNejVrdlJUWkpUMC9IYTYrOUp1OHpOMmQrM05ncXVvNktnUzFSRnpacDBpUUVCUVhCMDlOVFhqcno2cXV2UXFmVFFhUFJ3TlhWRmIvODhndVdMMTl1VmFPd1Q1OCt6ZFlvYkV4d2NEQzJidDJLcjcvK0dzSEJ3ZmppaXkrZzErdXhZTUdDZHYzK2J0KytyVmlhYVdMK3gwdVNKS3hldlJvQXJFb1lEUmt5QlBQbXpVTjBkRFQrK3RlL052azlrVlBjQVhBQVFJNUtwVHBpNytSUlZWVlZlUEhGRitYSkhaMU9Kd2VieGNYRlVLdlZLQ2dvUUVKQ0FucjI3QW10Vm92UzBsSTVtNnRwVlVOemxpMWJCazlQVHl4YXRBZ2ZmUEFCU2t0TE1XN2NPS3YrYWM1VXptckhqaDN5T2ROU1pQTWJEL1BsajJWbFpYTG04YWFZa3FsUWgrYlFzZUFvbHk5ZlJ1L2V2ZHM5YVJwMUNlM2U1MDMzQ3dhREFhTkdqY0t4WThjVSs2WnQ3Ykc5Y3VVSzVzMmJoemx6NXVEVXFWT1lPWE1tZ29PRGtaNmVqaHMzYm1EWnNtV1lPSEVpZHV6WWdiUzBOTHoyMm11b3FhbHBkckl3TWpJU1dxMzJ2aE0zYmRpd3dXclp1NysvdnlJTHN1V1Q0L0x5Y216YnRrMyttMU5SVVdIejZiTDV2VlJud2NDV3FBdHpWSTFDazB1WExpRS9QeDl2dlBFR2twS1NzR2pSSXB3OWV4WjVlWG5ZdkhtejFiNlZYcjE2SVNNam85SDIyNXFGTkxseTVVcXozNzllcjBkQ1FnSXVYTGlBek14TW00bWlKaytlREVFUUVCMGRqVm16WmlFcUtvckw1WnpyRm9EOUxpNHVPYmR2My82bXVYSVA3ZW43NzcvSHdJRUQ4WWMvL0FHM2I5OUdiVzJ0M0dkdTNicUZJMGVPNFBubm44ZjY5ZXZ4NVpkZlFwSWtIRDE2Rkd2V3JBSFFNQ3ZlM0UxS1RVME5rcEtTNU5VTVhsNWUyTDU5Tzc3NTVodXJKRGZteXNyS21uemRsdE9uVDNPWmZlZm10TEhnS0ptWm1iaCsvVHBTVWxMa2ZZeDZ2UjdWMWRXS3NqdEFRMUlxVTFrNDZySWMwdWQvK09FSCtQajR0Q2daMk1NUFA0ejkrL2REbzlGZzRNQ0JpSW1KUVZGUkVaWXVYUW9QRHcvTW1UTUh2cjYrMkxObkQySmlZaEFURTlPaWU0aXpaOC9LOWRBdE5UWEphYTZwYlNhMlhwczFheGJDdzhOeC9QaHhEQjQ4R043ZTNpMzZuTTZFZ1MxUkYxWllXSWlFaEFTOC8vNzdWa0ZkZUhnNGxpNWRpdm56NXpkYW83Q2twQVJidG15UmI4S0Jockk5Z2lEZ3A1OStrcDlPWGI5K1hTNkZzSGp4WWdDQWg0Y0hIbnJvSVh6KytlZVlNbVdLelNMbGxaV1ZpSTZPYnZIM1k4cUdtWmlZMktKc3htZlBuc1YvLy90ZlpHUmtXTlh5TkJjYUdvcUhIMzRZVzdkdWhjRmdZR0RyWUpJa2xRUFlDeUNuWjgrZXVvS0NBcU16MnZHZi8veEhMZ3V5YTljdWhJZUh5NjhGQkFRZ0tTa0pDUWtKNk4yN056NysrR01NR3pZTWJtNXVHREprQ0lDR3B3SG1Od3EyYml5Ky9mWmJqQjA3Rm4zNzlvVWdDUEQwOU1UR2pSdVJtSmlvcU9OcHFhU2tSRkZTcFNXT0hEbUNhZE9tdGVvOTVGd2RaU3c0eXNxVks3Rml4UXBzM3J4WmZzSzBmLzkrSEQxNlZDN0JSbDJiTS9wOFZsWVdKa3lZME9Mck5Sb044dlB6OGRsbm42RzZ1aHBCUVVHSWo0OUhyMTY5a0pPVGc4VEVSSVNGaGNIRnhhWFJ5YzI3ZCs5Q3JWYkQzZDBkUnFNUmVYbDVlUFRSUjIxZSs5VlhYelhaSHROUzVNYVdDZnY3K3plNWhEZy9QeC9qeDQ5djhqTTZLd2EyUkYyVW8yb1VBZzNMV1B6OC9CQWJHNHVMRnkvaTdiZmZSa2xKQ1diTm1vVjE2OVloUFQwZGt5Wk53cGd4WS9EMDAwOGpPenRienNCYVg5LzRoR3hsWlNVaUlpSVFGQlNFaUlnSWxKYVdRaEFFUFBqZ2c1Z3padzcyN2R2WFpLbVRvVU9ISWlzcnEwVkxmVWFNR0lFUkkwWTAvNE9sZG1VMEdwTjhmWDBYN3Q2OVcyaithdnM2Y2VJRTVzK2ZENkJodjNhL2Z2MVFVVkVCUVJEZzd1Nk8wTkJRM0x4NUUzRnhjYWl0cmNWNzc3MkhtSmdZYk42OEdSa1pHVkNyMVhJTlF3QTJsd2hQbURBQjN0N2VDQTRPbG05cSt2VHBnNTkrK3NtcS9KV0o2U2JJc29TV2lhbWVaMlZscFZ6K1JLZlQ0ZXJWcTEzMjVxVXI2a2hqd1ZGY1hGeVFsSlFrTDlzTUN3dERlWGs1QkVGUXJBYnk4UEJRbERlaHJzRVpmVDRyS3d0bnpweEJRa0pDcTk3bjUrZUhnUU1Id3MzTkRVVkZSVWhMUzhPRkN4Y3dlZkprYk4rKzNXcUZnYVgxNjlmandJRURBQm9lRVB6Kzk3K1hWL3RZTXUvNzdlM1dyVnM0ZGVvVVltTmpGZWR0VGNRMmxmZUJpT2krK1BuNVNYNStmbEpMYmRxMFNmcnh4eDhsU1pLazA2ZFBTd0VCQWRLNGNlT2sxTlJVeFhXQ0lFaGZmUEdGZE8vZVBjWDV5NWN2Uy9YMTlTMytQRW1TcE1MQ1FpazhQRnpLenM2V3FxdXJGYStWbFpWSjZlbnAwdkxseXlXOVh0K3FyMnRTVjFjbmxaU1V5TWVMRnkrMmVWMWo1MDAyYnR3b0NZTFFwamFZbVA0L25OMHZmdTFhT3k0YVUxZFhKNzM4OHN0U1ZWV1ZmQzRpSWtJYVAzNjh0SGJ0V3B2dnVYTGxpdnh2UVJBa1VSVGxZNlBScUxqVzh0aFNTVW1KNHYzbW4xbGFXaXJObXpmUDZqMkNJRWlqUjQrV2pFYWpOSExrU01uZjMxK0tpWW1SSktsaHpCY1VGRFQ1bWZiQWNlRTg3VFVXbkMwbUprYkt6YzFWbkJzOWVyU1RXdE4ySEF2MjE5bytmK0hDQlNrNE9GZzZkKzVjby85bmx2ZENKaWtwS2RKenp6MG52ZkxLSzlMYXRXdWxmLzd6bjIyNmw3SDhXMkhwNDQ4L2J2WnJOSGZOMjIrLzNlaHJScU5ST25ueXBPTGMrdlhyYlY2N1ljT0dadHRpcmlQMGVXWnFJK29rMmxMSGx1eW5JOVJybzEvUHVLaXVybTV5T2Iwa1NTM0t5R3h2SEJmTzA5bkdRazVPRHRMUzBxeHFrNGVHaHVLZGQ5N0JrMDgrS1orelZhdXpvK05Zc0wrMjlQbWFtaHFyZkI4bVY2OWVSWjgrZld3bWZycDU4eWEwV20yajc2V08wZWU1RkptSWlLaURheXFvQlJxV3RqazdxQ1ZxalNsVHBtREtsQ255ZmtIelpJR3JWcTFTWE51alJ3OU1uRGdSZS9ic1FmZnUzUjNhVHVwYW1ncE0rL2J0MitockxTbmhRODdId0phSWlJaUluTXE4UEFrUlVWc3dzQ1VpSWlJaXB3c01ETFQ1UksyNnVockhqaDF6UW91SUhFTVVSYXhac3dZclY2NXNVZFVIc28yQkxSRVJFUkU1MWFWTGx5QUlnczBudDRHQmdVNW9FVkg3cXFpb3dDdXZ2R0oxWHFmVFFSUkY3TnUzRHl0WHJuUkN5N29PQnJaRVJFUkU1SENDSUVBVVJheFlzUUk5ZS9aMGRuT0k3TXJMeXdzNm5jN21hNklvUXFWUzhXbnRmV0pnUzBSRVJFUU9WMXhjREFBWU5HZ1FYbi85ZGVUbDVTbVNTSm5vOVhwSE40M0lJYzZkTzRmSXlFZ0FEZG50VGNuVTlIbzlEaDQ4aU42OWV6dXplWjBPQTFzaUlpSWljcmhodzRZaE16TVRUenp4QkFCZy9QanhTRXhNdExvdVBqN2UwVTBqY29pQkF3ZmkrUEhqdUh2M0xpWk5taVR2SlE4S0NtS20relpnWUV0RVJFUkVEdWZxNmlvSHRRQnNCclVBOE9jLy85bFJUU0t5RzlOZWNiMWVEMG1TNE9ibUJnRFl0V3NYVkNvVjNOM2Q1V3VOUmlOY1hSbW10UlovWWtSRVJFUkVSSFprMmw4YkhSMk5xVk9uSWlRa1JIN3Q5T25UOFBMeWtvOE5Cb01jK0ZMTGNZY3lFUkVSRVJHUm5SVVhGNk84dkJ4QlFVSDQ0SU1QSUFnQ0FPRDgrZlBvMzc4L2dJYTl0a2Fqa1V1UjI0Q0JMUkVSRVJFUmtSMkpvb2lVbEJSRVJVV2hXN2R1cUsrdlIxRlJFUUNnc0xBUUkwYU1BQURVMXRaQ3JWWXpRM0liOENkR1JFUkVSRVJrUjRtSmliaHk1UXE4dkx5UWw1Y0hWMWRYSERwMENCY3ZYa1J4Y1RHZWZmWlpBRUJOVFEyMFdxMlRXOXM1Y1k4dEVSRVJFUkdSSFQzKytPTXdHbzBvTGk2R2w1Y1hoZzBiaHZMeWNpUW1KbUxHakJsd2MzT0R3V0RBMmJObkZmdHRxZVVZMkJJUkVSRVJFZG5SOU9uVHJjNTk5TkZIRUVVUmMrYk1RVkZSRVpZc1dRSlhWMWNzWGJyVUNTM3MvQmpZRWhFUkVSRVJPZGpNbVRNUkVSRUJ0VnFOY2VQRzRjU0pFM0J4Y2VIKzJqWmlZRXRFUkVSRVJPUmdsa3VPV2J2Mi9uQTZnSWlJaUlpSWlEbzFCclpFUkVSRVJFVFVxVEd3SlNJaUlpSWlvazZOZ1MwUkVSRVJFUkYxYWd4c2lZaUlpSWlJcUZOallFdEVSRVJFUkVTZEdnTmJJaUlpSWlJaTZ0UVkyQklSRVJFUkVWR254c0NXaUlpSWlJaUlPalVHdGtSRVJFUkVSTlNwdVRxN0FVVFVPdjcrL3M1dUFsR0h3M0ZCMUlCamdYNXQyT2ZKaEU5c2lUb0pTWklLbk4wR1VwSWs2YVN6Mi9CcngzSFI4WEJjT0FmSFFzZkRzV0JmN1BNZEQvczh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ZSbS93UEtpK2NVZm5NdXJvQUFBQUFTVVZPUks1Q1lJST0iLAogICAiVHlwZSIgOiAiZmxvdyIKfQo="/>
    </extobj>
  </extobjs>
</s:customData>
</file>

<file path=customXml/itemProps1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739</Words>
  <Application>WPS 演示</Application>
  <PresentationFormat>自定义</PresentationFormat>
  <Paragraphs>116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4" baseType="lpstr">
      <vt:lpstr>Arial</vt:lpstr>
      <vt:lpstr>方正书宋_GBK</vt:lpstr>
      <vt:lpstr>Wingdings</vt:lpstr>
      <vt:lpstr>微软雅黑</vt:lpstr>
      <vt:lpstr>Calibri</vt:lpstr>
      <vt:lpstr>Helvetica Neue</vt:lpstr>
      <vt:lpstr>Microsoft YaHei UI</vt:lpstr>
      <vt:lpstr>宋体</vt:lpstr>
      <vt:lpstr>Arial Unicode MS</vt:lpstr>
      <vt:lpstr>汉仪书宋二KW</vt:lpstr>
      <vt:lpstr>苹方-简</vt:lpstr>
      <vt:lpstr>Open Sans</vt:lpstr>
      <vt:lpstr>Open Sans</vt:lpstr>
      <vt:lpstr>Thonburi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ketho</cp:lastModifiedBy>
  <cp:revision>406</cp:revision>
  <dcterms:created xsi:type="dcterms:W3CDTF">2021-04-21T15:08:20Z</dcterms:created>
  <dcterms:modified xsi:type="dcterms:W3CDTF">2021-04-21T15:08:20Z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2052-3.4.2.5348</vt:lpwstr>
  </property>
</Properties>
</file>