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4.xml" ContentType="application/vnd.openxmlformats-officedocument.presentationml.notesSlide+xml"/>
  <Override PartName="/ppt/tags/tag71.xml" ContentType="application/vnd.openxmlformats-officedocument.presentationml.tags+xml"/>
  <Override PartName="/ppt/notesSlides/notesSlide5.xml" ContentType="application/vnd.openxmlformats-officedocument.presentationml.notesSlide+xml"/>
  <Override PartName="/ppt/tags/tag72.xml" ContentType="application/vnd.openxmlformats-officedocument.presentationml.tags+xml"/>
  <Override PartName="/ppt/notesSlides/notesSlide6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7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8.xml" ContentType="application/vnd.openxmlformats-officedocument.presentationml.notesSlide+xml"/>
  <Override PartName="/ppt/tags/tag11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6"/>
  </p:notesMasterIdLst>
  <p:sldIdLst>
    <p:sldId id="527" r:id="rId3"/>
    <p:sldId id="401" r:id="rId4"/>
    <p:sldId id="433" r:id="rId5"/>
    <p:sldId id="434" r:id="rId6"/>
    <p:sldId id="435" r:id="rId7"/>
    <p:sldId id="436" r:id="rId8"/>
    <p:sldId id="437" r:id="rId9"/>
    <p:sldId id="474" r:id="rId10"/>
    <p:sldId id="419" r:id="rId11"/>
    <p:sldId id="438" r:id="rId12"/>
    <p:sldId id="444" r:id="rId13"/>
    <p:sldId id="402" r:id="rId14"/>
    <p:sldId id="472" r:id="rId15"/>
    <p:sldId id="473" r:id="rId16"/>
    <p:sldId id="475" r:id="rId17"/>
    <p:sldId id="504" r:id="rId18"/>
    <p:sldId id="405" r:id="rId19"/>
    <p:sldId id="439" r:id="rId20"/>
    <p:sldId id="502" r:id="rId21"/>
    <p:sldId id="503" r:id="rId22"/>
    <p:sldId id="532" r:id="rId23"/>
    <p:sldId id="477" r:id="rId24"/>
    <p:sldId id="531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>
          <p15:clr>
            <a:srgbClr val="A4A3A4"/>
          </p15:clr>
        </p15:guide>
        <p15:guide id="2" pos="378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000000"/>
    <a:srgbClr val="FFFFFF"/>
    <a:srgbClr val="F65026"/>
    <a:srgbClr val="B0213D"/>
    <a:srgbClr val="F8D7CD"/>
    <a:srgbClr val="90E0D6"/>
    <a:srgbClr val="FCECE8"/>
    <a:srgbClr val="E2476D"/>
    <a:srgbClr val="CD0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95244" autoAdjust="0"/>
  </p:normalViewPr>
  <p:slideViewPr>
    <p:cSldViewPr snapToGrid="0">
      <p:cViewPr varScale="1">
        <p:scale>
          <a:sx n="66" d="100"/>
          <a:sy n="66" d="100"/>
        </p:scale>
        <p:origin x="45" y="552"/>
      </p:cViewPr>
      <p:guideLst>
        <p:guide orient="horz" pos="2152"/>
        <p:guide pos="37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RSQ001\Desktop\0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RSQ001\Desktop\&#26376;&#25253;-2021-08-31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/>
              <a:t>新老成交占比</a:t>
            </a:r>
          </a:p>
        </c:rich>
      </c:tx>
      <c:layout>
        <c:manualLayout>
          <c:xMode val="edge"/>
          <c:yMode val="edge"/>
          <c:x val="0.36666666666666697"/>
          <c:y val="4.651282032500379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96-4206-8881-DC99AE7BEEC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96-4206-8881-DC99AE7BEE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Sheet1!$G$1:$H$1</c:f>
              <c:strCache>
                <c:ptCount val="2"/>
                <c:pt idx="0">
                  <c:v>新成交客户数</c:v>
                </c:pt>
                <c:pt idx="1">
                  <c:v>老成交客户数</c:v>
                </c:pt>
              </c:strCache>
            </c:strRef>
          </c:cat>
          <c:val>
            <c:numRef>
              <c:f>Sheet1!$G$2:$H$2</c:f>
              <c:numCache>
                <c:formatCode>0.0%</c:formatCode>
                <c:ptCount val="2"/>
                <c:pt idx="0">
                  <c:v>0.91264508246792897</c:v>
                </c:pt>
                <c:pt idx="1">
                  <c:v>8.7354917532070905E-2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96-4206-8881-DC99AE7BEE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/>
              <a:t>交易金额</a:t>
            </a:r>
            <a:r>
              <a:rPr lang="en-US"/>
              <a:t>by</a:t>
            </a:r>
            <a:r>
              <a:rPr lang="zh-CN"/>
              <a:t>新老客</a:t>
            </a:r>
          </a:p>
        </c:rich>
      </c:tx>
      <c:layout>
        <c:manualLayout>
          <c:xMode val="edge"/>
          <c:yMode val="edge"/>
          <c:x val="0.3616388888888890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新成交客户金额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M&lt;50</c:v>
                </c:pt>
                <c:pt idx="1">
                  <c:v>50≤M&lt;100</c:v>
                </c:pt>
                <c:pt idx="2">
                  <c:v>100≤M&lt;150</c:v>
                </c:pt>
                <c:pt idx="3">
                  <c:v>150≤M&lt;200</c:v>
                </c:pt>
                <c:pt idx="4">
                  <c:v>200≤M&lt;250</c:v>
                </c:pt>
                <c:pt idx="5">
                  <c:v>250≤M&lt;300</c:v>
                </c:pt>
                <c:pt idx="6">
                  <c:v>300≤M&lt;350</c:v>
                </c:pt>
                <c:pt idx="7">
                  <c:v>350≤M&lt;400</c:v>
                </c:pt>
                <c:pt idx="8">
                  <c:v>400≤M&lt;450</c:v>
                </c:pt>
                <c:pt idx="9">
                  <c:v>450≤M&lt;500</c:v>
                </c:pt>
                <c:pt idx="10">
                  <c:v>500≤M&lt;1000</c:v>
                </c:pt>
                <c:pt idx="11">
                  <c:v>1500≤M&lt;2000</c:v>
                </c:pt>
                <c:pt idx="12">
                  <c:v>3500≤M&lt;4000</c:v>
                </c:pt>
              </c:strCache>
            </c:strRef>
          </c:cat>
          <c:val>
            <c:numRef>
              <c:f>Sheet1!$B$2:$B$14</c:f>
              <c:numCache>
                <c:formatCode>0.00_);[Red]\(0.00\)</c:formatCode>
                <c:ptCount val="13"/>
                <c:pt idx="0">
                  <c:v>5720.12</c:v>
                </c:pt>
                <c:pt idx="1">
                  <c:v>22802.5</c:v>
                </c:pt>
                <c:pt idx="2">
                  <c:v>39930.550000000003</c:v>
                </c:pt>
                <c:pt idx="3">
                  <c:v>55735.3</c:v>
                </c:pt>
                <c:pt idx="4">
                  <c:v>17013.150000000001</c:v>
                </c:pt>
                <c:pt idx="5">
                  <c:v>6322.5</c:v>
                </c:pt>
                <c:pt idx="6">
                  <c:v>7252.6</c:v>
                </c:pt>
                <c:pt idx="7">
                  <c:v>6430.1</c:v>
                </c:pt>
                <c:pt idx="8">
                  <c:v>2960.25</c:v>
                </c:pt>
                <c:pt idx="9">
                  <c:v>911.6</c:v>
                </c:pt>
                <c:pt idx="10">
                  <c:v>9779.5300000000007</c:v>
                </c:pt>
                <c:pt idx="11">
                  <c:v>1970</c:v>
                </c:pt>
                <c:pt idx="12">
                  <c:v>3978.6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28-4983-ADFE-7814AAE4B618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老成交客户金额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M&lt;50</c:v>
                </c:pt>
                <c:pt idx="1">
                  <c:v>50≤M&lt;100</c:v>
                </c:pt>
                <c:pt idx="2">
                  <c:v>100≤M&lt;150</c:v>
                </c:pt>
                <c:pt idx="3">
                  <c:v>150≤M&lt;200</c:v>
                </c:pt>
                <c:pt idx="4">
                  <c:v>200≤M&lt;250</c:v>
                </c:pt>
                <c:pt idx="5">
                  <c:v>250≤M&lt;300</c:v>
                </c:pt>
                <c:pt idx="6">
                  <c:v>300≤M&lt;350</c:v>
                </c:pt>
                <c:pt idx="7">
                  <c:v>350≤M&lt;400</c:v>
                </c:pt>
                <c:pt idx="8">
                  <c:v>400≤M&lt;450</c:v>
                </c:pt>
                <c:pt idx="9">
                  <c:v>450≤M&lt;500</c:v>
                </c:pt>
                <c:pt idx="10">
                  <c:v>500≤M&lt;1000</c:v>
                </c:pt>
                <c:pt idx="11">
                  <c:v>1500≤M&lt;2000</c:v>
                </c:pt>
                <c:pt idx="12">
                  <c:v>3500≤M&lt;4000</c:v>
                </c:pt>
              </c:strCache>
            </c:strRef>
          </c:cat>
          <c:val>
            <c:numRef>
              <c:f>Sheet1!$D$2:$D$14</c:f>
              <c:numCache>
                <c:formatCode>0.00_);[Red]\(0.00\)</c:formatCode>
                <c:ptCount val="13"/>
                <c:pt idx="0">
                  <c:v>78.900000000000006</c:v>
                </c:pt>
                <c:pt idx="1">
                  <c:v>3380.18</c:v>
                </c:pt>
                <c:pt idx="2">
                  <c:v>2534.3200000000002</c:v>
                </c:pt>
                <c:pt idx="3">
                  <c:v>6346.1</c:v>
                </c:pt>
                <c:pt idx="4">
                  <c:v>3790.5</c:v>
                </c:pt>
                <c:pt idx="5">
                  <c:v>1666.24</c:v>
                </c:pt>
                <c:pt idx="6">
                  <c:v>978.29</c:v>
                </c:pt>
                <c:pt idx="7">
                  <c:v>3149.63</c:v>
                </c:pt>
                <c:pt idx="8">
                  <c:v>817.32</c:v>
                </c:pt>
                <c:pt idx="9">
                  <c:v>1896.42</c:v>
                </c:pt>
                <c:pt idx="10">
                  <c:v>597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28-4983-ADFE-7814AAE4B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14287040"/>
        <c:axId val="814287368"/>
      </c:barChart>
      <c:catAx>
        <c:axId val="81428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814287368"/>
        <c:crosses val="autoZero"/>
        <c:auto val="1"/>
        <c:lblAlgn val="ctr"/>
        <c:lblOffset val="100"/>
        <c:noMultiLvlLbl val="0"/>
      </c:catAx>
      <c:valAx>
        <c:axId val="814287368"/>
        <c:scaling>
          <c:orientation val="minMax"/>
        </c:scaling>
        <c:delete val="0"/>
        <c:axPos val="l"/>
        <c:numFmt formatCode="0.00_);[Red]\(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814287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/>
              <a:t>购买频次</a:t>
            </a:r>
            <a:r>
              <a:rPr lang="en-US"/>
              <a:t>by</a:t>
            </a:r>
            <a:r>
              <a:rPr lang="zh-CN"/>
              <a:t>新老客</a:t>
            </a:r>
          </a:p>
        </c:rich>
      </c:tx>
      <c:layout>
        <c:manualLayout>
          <c:xMode val="edge"/>
          <c:yMode val="edge"/>
          <c:x val="0.3162170026621520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新成交客户数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购买1次</c:v>
                </c:pt>
                <c:pt idx="1">
                  <c:v>购买2次</c:v>
                </c:pt>
                <c:pt idx="2">
                  <c:v>购买3次</c:v>
                </c:pt>
                <c:pt idx="3">
                  <c:v>购买4次</c:v>
                </c:pt>
                <c:pt idx="4">
                  <c:v>购买5次及以上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1382</c:v>
                </c:pt>
                <c:pt idx="1">
                  <c:v>88</c:v>
                </c:pt>
                <c:pt idx="2">
                  <c:v>14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58-43C6-A212-0DA7BF6BB062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老成交客户数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购买1次</c:v>
                </c:pt>
                <c:pt idx="1">
                  <c:v>购买2次</c:v>
                </c:pt>
                <c:pt idx="2">
                  <c:v>购买3次</c:v>
                </c:pt>
                <c:pt idx="3">
                  <c:v>购买4次</c:v>
                </c:pt>
                <c:pt idx="4">
                  <c:v>购买5次及以上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111</c:v>
                </c:pt>
                <c:pt idx="1">
                  <c:v>19</c:v>
                </c:pt>
                <c:pt idx="2">
                  <c:v>10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58-43C6-A212-0DA7BF6BB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6715208"/>
        <c:axId val="896717832"/>
      </c:barChart>
      <c:catAx>
        <c:axId val="896715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896717832"/>
        <c:crosses val="autoZero"/>
        <c:auto val="1"/>
        <c:lblAlgn val="ctr"/>
        <c:lblOffset val="100"/>
        <c:noMultiLvlLbl val="0"/>
      </c:catAx>
      <c:valAx>
        <c:axId val="896717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896715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 sz="1400" b="0"/>
              <a:t>复购情况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全部客户数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954-49DB-A501-B29B1FB4971C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954-49DB-A501-B29B1FB497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未复购</c:v>
                </c:pt>
                <c:pt idx="1">
                  <c:v>复购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1493</c:v>
                </c:pt>
                <c:pt idx="1">
                  <c:v>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4-49DB-A501-B29B1FB497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 dirty="0"/>
              <a:t>复购周期分布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全部客户数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Sheet1!$A$10:$A$12</c:f>
              <c:strCache>
                <c:ptCount val="3"/>
                <c:pt idx="0">
                  <c:v>61-90天</c:v>
                </c:pt>
                <c:pt idx="1">
                  <c:v>31-60天</c:v>
                </c:pt>
                <c:pt idx="2">
                  <c:v>0-30天</c:v>
                </c:pt>
              </c:strCache>
            </c:strRef>
          </c:cat>
          <c:val>
            <c:numRef>
              <c:f>Sheet1!$B$10:$B$12</c:f>
              <c:numCache>
                <c:formatCode>General</c:formatCode>
                <c:ptCount val="3"/>
                <c:pt idx="0">
                  <c:v>4</c:v>
                </c:pt>
                <c:pt idx="1">
                  <c:v>21</c:v>
                </c:pt>
                <c:pt idx="2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D-4445-99D6-7B83B3A351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03114960"/>
        <c:axId val="903110696"/>
      </c:barChart>
      <c:catAx>
        <c:axId val="903114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903110696"/>
        <c:crosses val="autoZero"/>
        <c:auto val="1"/>
        <c:lblAlgn val="ctr"/>
        <c:lblOffset val="100"/>
        <c:noMultiLvlLbl val="0"/>
      </c:catAx>
      <c:valAx>
        <c:axId val="903110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90311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会员支付金额占比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支付金额占比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B1-4793-8C99-FB44AA798D7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B1-4793-8C99-FB44AA798D7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B1-4793-8C99-FB44AA798D7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5B1-4793-8C99-FB44AA798D7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5B1-4793-8C99-FB44AA798D73}"/>
              </c:ext>
            </c:extLst>
          </c:dPt>
          <c:dLbls>
            <c:dLbl>
              <c:idx val="1"/>
              <c:layout>
                <c:manualLayout>
                  <c:x val="0.10598359580052499"/>
                  <c:y val="0.12197178477690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B1-4793-8C99-FB44AA798D73}"/>
                </c:ext>
              </c:extLst>
            </c:dLbl>
            <c:dLbl>
              <c:idx val="2"/>
              <c:layout>
                <c:manualLayout>
                  <c:x val="8.0675634295713006E-2"/>
                  <c:y val="0.19257728200641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B1-4793-8C99-FB44AA798D73}"/>
                </c:ext>
              </c:extLst>
            </c:dLbl>
            <c:dLbl>
              <c:idx val="3"/>
              <c:layout>
                <c:manualLayout>
                  <c:x val="2.0597987751531099E-2"/>
                  <c:y val="0.1424952022960009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5B1-4793-8C99-FB44AA798D7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5B1-4793-8C99-FB44AA798D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V1</c:v>
                </c:pt>
                <c:pt idx="1">
                  <c:v>V2</c:v>
                </c:pt>
                <c:pt idx="2">
                  <c:v>V3</c:v>
                </c:pt>
                <c:pt idx="3">
                  <c:v>V4</c:v>
                </c:pt>
                <c:pt idx="4">
                  <c:v>V5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0.79600000000000004</c:v>
                </c:pt>
                <c:pt idx="1">
                  <c:v>9.7000000000000003E-2</c:v>
                </c:pt>
                <c:pt idx="2">
                  <c:v>6.7000000000000004E-2</c:v>
                </c:pt>
                <c:pt idx="3" formatCode="0%">
                  <c:v>0.04</c:v>
                </c:pt>
                <c:pt idx="4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5B1-4793-8C99-FB44AA798D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/>
              <a:t>销售贡献</a:t>
            </a:r>
            <a:r>
              <a:rPr lang="en-US"/>
              <a:t>by</a:t>
            </a:r>
            <a:r>
              <a:rPr lang="zh-CN"/>
              <a:t>新老会员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Sheet1!$U$24</c:f>
              <c:strCache>
                <c:ptCount val="1"/>
                <c:pt idx="0">
                  <c:v>客单价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Sheet1!$V$22:$W$22</c:f>
              <c:strCache>
                <c:ptCount val="2"/>
                <c:pt idx="0">
                  <c:v>新成交会员</c:v>
                </c:pt>
                <c:pt idx="1">
                  <c:v>老成交会员</c:v>
                </c:pt>
              </c:strCache>
            </c:strRef>
          </c:cat>
          <c:val>
            <c:numRef>
              <c:f>Sheet1!$V$24:$W$24</c:f>
              <c:numCache>
                <c:formatCode>General</c:formatCode>
                <c:ptCount val="2"/>
                <c:pt idx="0">
                  <c:v>86.7</c:v>
                </c:pt>
                <c:pt idx="1">
                  <c:v>156.80000000000001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C1-44D7-9D69-E1C2ED4F77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91301752"/>
        <c:axId val="891300768"/>
      </c:barChart>
      <c:lineChart>
        <c:grouping val="stacked"/>
        <c:varyColors val="0"/>
        <c:ser>
          <c:idx val="0"/>
          <c:order val="0"/>
          <c:tx>
            <c:strRef>
              <c:f>Sheet1!$U$23</c:f>
              <c:strCache>
                <c:ptCount val="1"/>
                <c:pt idx="0">
                  <c:v>成交会员占比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Sheet1!$V$22:$W$22</c:f>
              <c:strCache>
                <c:ptCount val="2"/>
                <c:pt idx="0">
                  <c:v>新成交会员</c:v>
                </c:pt>
                <c:pt idx="1">
                  <c:v>老成交会员</c:v>
                </c:pt>
              </c:strCache>
            </c:strRef>
          </c:cat>
          <c:val>
            <c:numRef>
              <c:f>Sheet1!$V$23:$W$23</c:f>
              <c:numCache>
                <c:formatCode>0.00%</c:formatCode>
                <c:ptCount val="2"/>
                <c:pt idx="0">
                  <c:v>0.88200000000000001</c:v>
                </c:pt>
                <c:pt idx="1">
                  <c:v>0.11799999999999999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C1-44D7-9D69-E1C2ED4F77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1109888"/>
        <c:axId val="771106280"/>
      </c:lineChart>
      <c:catAx>
        <c:axId val="891301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891300768"/>
        <c:crosses val="autoZero"/>
        <c:auto val="1"/>
        <c:lblAlgn val="ctr"/>
        <c:lblOffset val="100"/>
        <c:noMultiLvlLbl val="0"/>
      </c:catAx>
      <c:valAx>
        <c:axId val="891300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891301752"/>
        <c:crosses val="autoZero"/>
        <c:crossBetween val="between"/>
      </c:valAx>
      <c:catAx>
        <c:axId val="771109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71106280"/>
        <c:crosses val="autoZero"/>
        <c:auto val="1"/>
        <c:lblAlgn val="ctr"/>
        <c:lblOffset val="100"/>
        <c:noMultiLvlLbl val="0"/>
      </c:catAx>
      <c:valAx>
        <c:axId val="771106280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771109888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/>
              <a:t>新老成交客占比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D3-4533-AEA6-D9526EAB9E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D3-4533-AEA6-D9526EAB9E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'月报-2021-08-31'!$D$16:$E$16</c:f>
              <c:strCache>
                <c:ptCount val="2"/>
                <c:pt idx="0">
                  <c:v>支付新买家数</c:v>
                </c:pt>
                <c:pt idx="1">
                  <c:v>支付老买家数</c:v>
                </c:pt>
              </c:strCache>
            </c:strRef>
          </c:cat>
          <c:val>
            <c:numRef>
              <c:f>'月报-2021-08-31'!$D$17:$E$17</c:f>
              <c:numCache>
                <c:formatCode>0.0%</c:formatCode>
                <c:ptCount val="2"/>
                <c:pt idx="0" formatCode="0.00%">
                  <c:v>0.80834577630916304</c:v>
                </c:pt>
                <c:pt idx="1">
                  <c:v>0.19165422369083701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D3-4533-AEA6-D9526EAB9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/>
              <a:t>销售贡献</a:t>
            </a:r>
            <a:r>
              <a:rPr lang="en-US"/>
              <a:t>by</a:t>
            </a:r>
            <a:r>
              <a:rPr lang="zh-CN"/>
              <a:t>新老客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'月报-2021-08-31'!$G$16:$H$16</c:f>
              <c:strCache>
                <c:ptCount val="2"/>
                <c:pt idx="0">
                  <c:v>新买家支付占比</c:v>
                </c:pt>
                <c:pt idx="1">
                  <c:v>老买家支付占比</c:v>
                </c:pt>
              </c:strCache>
            </c:strRef>
          </c:cat>
          <c:val>
            <c:numRef>
              <c:f>'月报-2021-08-31'!$G$17:$H$17</c:f>
              <c:numCache>
                <c:formatCode>0.00%</c:formatCode>
                <c:ptCount val="2"/>
                <c:pt idx="0">
                  <c:v>0.76383200221098402</c:v>
                </c:pt>
                <c:pt idx="1">
                  <c:v>0.23616799778901601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B4-4994-85A5-2026AE5B0D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55908184"/>
        <c:axId val="755908512"/>
      </c:barChart>
      <c:catAx>
        <c:axId val="755908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755908512"/>
        <c:crosses val="autoZero"/>
        <c:auto val="1"/>
        <c:lblAlgn val="ctr"/>
        <c:lblOffset val="100"/>
        <c:noMultiLvlLbl val="0"/>
      </c:catAx>
      <c:valAx>
        <c:axId val="755908512"/>
        <c:scaling>
          <c:orientation val="minMax"/>
        </c:scaling>
        <c:delete val="0"/>
        <c:axPos val="b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755908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2DB83-89EB-41AC-8990-B527FA7C0B3D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8EC44-6A1E-4787-849C-ADBAD4F809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发放比率是</a:t>
            </a:r>
            <a:r>
              <a:rPr lang="en-US" altLang="zh-CN" dirty="0"/>
              <a:t>1</a:t>
            </a:r>
            <a:r>
              <a:rPr lang="zh-CN" altLang="en-US" dirty="0"/>
              <a:t>：</a:t>
            </a:r>
            <a:r>
              <a:rPr lang="en-US" altLang="zh-CN" dirty="0"/>
              <a:t>10</a:t>
            </a:r>
            <a:r>
              <a:rPr lang="zh-CN" altLang="en-US" dirty="0"/>
              <a:t>，那么折扣率在</a:t>
            </a:r>
            <a:r>
              <a:rPr lang="en-US" altLang="zh-CN" dirty="0"/>
              <a:t>8.5</a:t>
            </a:r>
            <a:r>
              <a:rPr lang="zh-CN" altLang="en-US" dirty="0"/>
              <a:t>折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8EC44-6A1E-4787-849C-ADBAD4F809B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9977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8EC44-6A1E-4787-849C-ADBAD4F809B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8EC44-6A1E-4787-849C-ADBAD4F809B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8EC44-6A1E-4787-849C-ADBAD4F809B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新品购买的进阶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8EC44-6A1E-4787-849C-ADBAD4F809B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8EC44-6A1E-4787-849C-ADBAD4F809B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8EC44-6A1E-4787-849C-ADBAD4F809B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8EC44-6A1E-4787-849C-ADBAD4F809B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8EC44-6A1E-4787-849C-ADBAD4F809B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BC946F-0B3E-4DFF-B74A-5E38CF1AD7F1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57D7037-FC05-444B-A3E0-1E2B6E988C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BC946F-0B3E-4DFF-B74A-5E38CF1AD7F1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57D7037-FC05-444B-A3E0-1E2B6E988C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BC946F-0B3E-4DFF-B74A-5E38CF1AD7F1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57D7037-FC05-444B-A3E0-1E2B6E988C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2021/9/30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BC946F-0B3E-4DFF-B74A-5E38CF1AD7F1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57D7037-FC05-444B-A3E0-1E2B6E988C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BC946F-0B3E-4DFF-B74A-5E38CF1AD7F1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57D7037-FC05-444B-A3E0-1E2B6E988C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BC946F-0B3E-4DFF-B74A-5E38CF1AD7F1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57D7037-FC05-444B-A3E0-1E2B6E988C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BC946F-0B3E-4DFF-B74A-5E38CF1AD7F1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57D7037-FC05-444B-A3E0-1E2B6E988C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BC946F-0B3E-4DFF-B74A-5E38CF1AD7F1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57D7037-FC05-444B-A3E0-1E2B6E988C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BC946F-0B3E-4DFF-B74A-5E38CF1AD7F1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57D7037-FC05-444B-A3E0-1E2B6E988C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BC946F-0B3E-4DFF-B74A-5E38CF1AD7F1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57D7037-FC05-444B-A3E0-1E2B6E988C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BC946F-0B3E-4DFF-B74A-5E38CF1AD7F1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57D7037-FC05-444B-A3E0-1E2B6E988C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2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18" Type="http://schemas.openxmlformats.org/officeDocument/2006/relationships/tags" Target="../tags/tag90.xml"/><Relationship Id="rId3" Type="http://schemas.openxmlformats.org/officeDocument/2006/relationships/tags" Target="../tags/tag75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tags" Target="../tags/tag89.xml"/><Relationship Id="rId2" Type="http://schemas.openxmlformats.org/officeDocument/2006/relationships/tags" Target="../tags/tag74.xml"/><Relationship Id="rId16" Type="http://schemas.openxmlformats.org/officeDocument/2006/relationships/tags" Target="../tags/tag88.xml"/><Relationship Id="rId20" Type="http://schemas.openxmlformats.org/officeDocument/2006/relationships/tags" Target="../tags/tag92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5" Type="http://schemas.openxmlformats.org/officeDocument/2006/relationships/tags" Target="../tags/tag77.xml"/><Relationship Id="rId15" Type="http://schemas.openxmlformats.org/officeDocument/2006/relationships/tags" Target="../tags/tag87.xml"/><Relationship Id="rId23" Type="http://schemas.openxmlformats.org/officeDocument/2006/relationships/image" Target="../media/image1.png"/><Relationship Id="rId10" Type="http://schemas.openxmlformats.org/officeDocument/2006/relationships/tags" Target="../tags/tag82.xml"/><Relationship Id="rId19" Type="http://schemas.openxmlformats.org/officeDocument/2006/relationships/tags" Target="../tags/tag91.xml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Relationship Id="rId2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tags" Target="../tags/tag105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tags" Target="../tags/tag109.xml"/><Relationship Id="rId2" Type="http://schemas.openxmlformats.org/officeDocument/2006/relationships/tags" Target="../tags/tag94.xml"/><Relationship Id="rId16" Type="http://schemas.openxmlformats.org/officeDocument/2006/relationships/tags" Target="../tags/tag108.xml"/><Relationship Id="rId20" Type="http://schemas.openxmlformats.org/officeDocument/2006/relationships/image" Target="../media/image1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5" Type="http://schemas.openxmlformats.org/officeDocument/2006/relationships/tags" Target="../tags/tag97.xml"/><Relationship Id="rId15" Type="http://schemas.openxmlformats.org/officeDocument/2006/relationships/tags" Target="../tags/tag107.xml"/><Relationship Id="rId10" Type="http://schemas.openxmlformats.org/officeDocument/2006/relationships/tags" Target="../tags/tag102.xml"/><Relationship Id="rId19" Type="http://schemas.openxmlformats.org/officeDocument/2006/relationships/notesSlide" Target="../notesSlides/notesSlide8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0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218845" y="1869182"/>
            <a:ext cx="5618480" cy="2724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280" b="1" dirty="0"/>
              <a:t>品牌会员体系制定思路</a:t>
            </a:r>
            <a:endParaRPr lang="en-US" altLang="zh-CN" sz="4280" b="1" dirty="0"/>
          </a:p>
          <a:p>
            <a:pPr algn="ctr">
              <a:lnSpc>
                <a:spcPct val="150000"/>
              </a:lnSpc>
            </a:pPr>
            <a:r>
              <a:rPr lang="zh-CN" altLang="en-US" sz="4280" b="1" dirty="0">
                <a:solidFill>
                  <a:schemeClr val="tx1"/>
                </a:solidFill>
              </a:rPr>
              <a:t>   </a:t>
            </a:r>
            <a:r>
              <a:rPr lang="zh-CN" altLang="en-US" sz="2140" b="1" dirty="0"/>
              <a:t>部门：项目二组</a:t>
            </a:r>
            <a:endParaRPr lang="en-US" altLang="zh-CN" sz="4280" b="1" dirty="0"/>
          </a:p>
          <a:p>
            <a:pPr algn="ctr">
              <a:lnSpc>
                <a:spcPct val="150000"/>
              </a:lnSpc>
            </a:pPr>
            <a:r>
              <a:rPr lang="zh-CN" altLang="en-US" sz="2140" b="1" dirty="0">
                <a:solidFill>
                  <a:schemeClr val="tx1"/>
                </a:solidFill>
              </a:rPr>
              <a:t>姓名：张泳</a:t>
            </a:r>
            <a:endParaRPr lang="en-US" altLang="zh-CN" sz="214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2140" b="1" dirty="0"/>
              <a:t>花名：彩虹</a:t>
            </a:r>
            <a:endParaRPr lang="en-US" altLang="zh-CN" sz="2140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63007" y="4690972"/>
            <a:ext cx="5930157" cy="949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425" b="1" dirty="0"/>
              <a:t>最专业的品牌私域运营服务商</a:t>
            </a:r>
            <a:endParaRPr lang="en-US" altLang="zh-CN" sz="1425" b="1" dirty="0"/>
          </a:p>
          <a:p>
            <a:pPr algn="dist">
              <a:lnSpc>
                <a:spcPct val="130000"/>
              </a:lnSpc>
            </a:pPr>
            <a:r>
              <a:rPr lang="zh-CN" altLang="zh-CN" sz="1425" b="1" dirty="0"/>
              <a:t>帮你管理最有价值的用户资产</a:t>
            </a:r>
            <a:endParaRPr lang="en-US" altLang="zh-CN" sz="1425" b="1" dirty="0"/>
          </a:p>
          <a:p>
            <a:pPr algn="dist">
              <a:lnSpc>
                <a:spcPct val="130000"/>
              </a:lnSpc>
            </a:pPr>
            <a:endParaRPr lang="zh-CN" altLang="en-US" sz="1425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9055" y="5498856"/>
            <a:ext cx="12038063" cy="905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4600957" y="795393"/>
            <a:ext cx="2991217" cy="737994"/>
            <a:chOff x="5993" y="4227"/>
            <a:chExt cx="3964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40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40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9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0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9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12545" y="313055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人效比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81464" y="3812359"/>
            <a:ext cx="10938131" cy="226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是人效比的基点，当人效比大于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b="0" i="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说明我们可以在该人群中投入更多的运营资源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关键复购节点：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复购节点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：会员与品牌关系正式成立的一步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复购节点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：人效比超过了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，属于高效产出人群。二次复购的人数占比有大幅回落（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5.1%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），需要改善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复购节点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：人效比稳步上升，达到了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8.49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复购节点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：人效比达到峰值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17.21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，销售贡献已经几乎达到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99.9%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了，属于当下平台复购的阈值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9317" y="6479619"/>
            <a:ext cx="14670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/>
              <a:t>数据源：数据赢家平台</a:t>
            </a:r>
            <a:endParaRPr lang="en-US" altLang="zh-CN" sz="1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311" y="1968540"/>
            <a:ext cx="9263135" cy="160043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1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408907" y="1183118"/>
          <a:ext cx="8564454" cy="2407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27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7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7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7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74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427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会员等级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V1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V2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V3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V4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V5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购买频次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F=0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F=1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F=2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/>
                        <a:t>F=3</a:t>
                      </a:r>
                      <a:endParaRPr lang="zh-CN" altLang="en-US" sz="1600" dirty="0"/>
                    </a:p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F</a:t>
                      </a:r>
                      <a:r>
                        <a:rPr lang="zh-CN" altLang="en-US" sz="1600" dirty="0"/>
                        <a:t>≥</a:t>
                      </a:r>
                      <a:r>
                        <a:rPr lang="en-US" altLang="zh-CN" sz="1600" dirty="0"/>
                        <a:t>4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7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平均客单价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83.58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133.19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277.14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426.91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69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成长值参考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0</a:t>
                      </a:r>
                      <a:r>
                        <a:rPr lang="zh-CN" altLang="en-US" sz="1600" dirty="0"/>
                        <a:t>≤</a:t>
                      </a:r>
                      <a:r>
                        <a:rPr lang="en-US" altLang="zh-CN" sz="1600" dirty="0"/>
                        <a:t>X</a:t>
                      </a:r>
                      <a:r>
                        <a:rPr lang="zh-CN" altLang="en-US" sz="1600" dirty="0"/>
                        <a:t>≤</a:t>
                      </a:r>
                      <a:r>
                        <a:rPr lang="en-US" altLang="zh-CN" sz="1600" dirty="0"/>
                        <a:t>99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/>
                        <a:t>99</a:t>
                      </a:r>
                      <a:r>
                        <a:rPr lang="zh-CN" altLang="en-US" sz="1600" dirty="0"/>
                        <a:t>≤</a:t>
                      </a:r>
                      <a:r>
                        <a:rPr lang="en-US" altLang="zh-CN" sz="1600" dirty="0"/>
                        <a:t>X</a:t>
                      </a:r>
                      <a:r>
                        <a:rPr lang="zh-CN" altLang="en-US" sz="1600" dirty="0"/>
                        <a:t>≤</a:t>
                      </a:r>
                      <a:r>
                        <a:rPr lang="en-US" altLang="zh-CN" sz="1600" dirty="0"/>
                        <a:t>299</a:t>
                      </a:r>
                      <a:endParaRPr lang="zh-CN" altLang="en-US" sz="1600" dirty="0"/>
                    </a:p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/>
                        <a:t>299</a:t>
                      </a:r>
                      <a:r>
                        <a:rPr lang="zh-CN" altLang="en-US" sz="1600" dirty="0"/>
                        <a:t>≤</a:t>
                      </a:r>
                      <a:r>
                        <a:rPr lang="en-US" altLang="zh-CN" sz="1600" dirty="0"/>
                        <a:t>X</a:t>
                      </a:r>
                      <a:r>
                        <a:rPr lang="zh-CN" altLang="en-US" sz="1600" dirty="0"/>
                        <a:t>≤</a:t>
                      </a:r>
                      <a:r>
                        <a:rPr lang="en-US" altLang="zh-CN" sz="1600" dirty="0"/>
                        <a:t>899</a:t>
                      </a:r>
                      <a:endParaRPr lang="zh-CN" altLang="en-US" sz="1600" dirty="0"/>
                    </a:p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/>
                        <a:t>899</a:t>
                      </a:r>
                      <a:r>
                        <a:rPr lang="zh-CN" altLang="en-US" sz="1600" dirty="0"/>
                        <a:t>≤</a:t>
                      </a:r>
                      <a:r>
                        <a:rPr lang="en-US" altLang="zh-CN" sz="1600" dirty="0"/>
                        <a:t>X</a:t>
                      </a:r>
                      <a:r>
                        <a:rPr lang="zh-CN" altLang="en-US" sz="1600" dirty="0"/>
                        <a:t>≤</a:t>
                      </a:r>
                      <a:r>
                        <a:rPr lang="en-US" altLang="zh-CN" sz="1600" dirty="0"/>
                        <a:t>1799</a:t>
                      </a:r>
                      <a:endParaRPr lang="zh-CN" altLang="en-US" sz="1600" dirty="0"/>
                    </a:p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/>
                        <a:t>1799</a:t>
                      </a:r>
                      <a:r>
                        <a:rPr lang="zh-CN" altLang="en-US" sz="1600" dirty="0"/>
                        <a:t>＜</a:t>
                      </a:r>
                      <a:r>
                        <a:rPr lang="en-US" altLang="zh-CN" sz="1600" dirty="0"/>
                        <a:t>X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01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成长值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0</a:t>
                      </a:r>
                      <a:r>
                        <a:rPr lang="zh-CN" altLang="en-US" sz="1600" dirty="0"/>
                        <a:t>≤</a:t>
                      </a:r>
                      <a:r>
                        <a:rPr lang="en-US" altLang="zh-CN" sz="1600" dirty="0"/>
                        <a:t>X</a:t>
                      </a:r>
                      <a:r>
                        <a:rPr lang="zh-CN" altLang="en-US" sz="1600" dirty="0"/>
                        <a:t>≤</a:t>
                      </a:r>
                      <a:r>
                        <a:rPr lang="en-US" altLang="zh-CN" sz="1600" dirty="0"/>
                        <a:t>99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/>
                        <a:t>99</a:t>
                      </a:r>
                      <a:r>
                        <a:rPr lang="zh-CN" altLang="en-US" sz="1600" dirty="0"/>
                        <a:t>≤</a:t>
                      </a:r>
                      <a:r>
                        <a:rPr lang="en-US" altLang="zh-CN" sz="1600" dirty="0"/>
                        <a:t>X</a:t>
                      </a:r>
                      <a:r>
                        <a:rPr lang="zh-CN" altLang="en-US" sz="1600" dirty="0"/>
                        <a:t>≤</a:t>
                      </a:r>
                      <a:r>
                        <a:rPr lang="en-US" altLang="zh-CN" sz="1600" dirty="0"/>
                        <a:t>399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/>
                        <a:t>399</a:t>
                      </a:r>
                      <a:r>
                        <a:rPr lang="zh-CN" altLang="en-US" sz="1600" dirty="0"/>
                        <a:t>≤</a:t>
                      </a:r>
                      <a:r>
                        <a:rPr lang="en-US" altLang="zh-CN" sz="1600" dirty="0"/>
                        <a:t>X</a:t>
                      </a:r>
                      <a:r>
                        <a:rPr lang="zh-CN" altLang="en-US" sz="1600" dirty="0"/>
                        <a:t>≤</a:t>
                      </a:r>
                      <a:r>
                        <a:rPr lang="en-US" altLang="zh-CN" sz="1600" dirty="0"/>
                        <a:t>799</a:t>
                      </a:r>
                      <a:endParaRPr lang="zh-CN" altLang="en-US" sz="1600" dirty="0"/>
                    </a:p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/>
                        <a:t>799</a:t>
                      </a:r>
                      <a:r>
                        <a:rPr lang="zh-CN" altLang="en-US" sz="1600" dirty="0"/>
                        <a:t>≤</a:t>
                      </a:r>
                      <a:r>
                        <a:rPr lang="en-US" altLang="zh-CN" sz="1600" dirty="0"/>
                        <a:t>X</a:t>
                      </a:r>
                      <a:r>
                        <a:rPr lang="zh-CN" altLang="en-US" sz="1600" dirty="0"/>
                        <a:t>≤</a:t>
                      </a:r>
                      <a:r>
                        <a:rPr lang="en-US" altLang="zh-CN" sz="1600" dirty="0"/>
                        <a:t>1299</a:t>
                      </a:r>
                      <a:endParaRPr lang="zh-CN" altLang="en-US" sz="1600" dirty="0"/>
                    </a:p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/>
                        <a:t>1299</a:t>
                      </a:r>
                      <a:r>
                        <a:rPr lang="zh-CN" altLang="en-US" sz="1600" dirty="0"/>
                        <a:t>＜</a:t>
                      </a:r>
                      <a:r>
                        <a:rPr lang="en-US" altLang="zh-CN" sz="1600" dirty="0"/>
                        <a:t>X</a:t>
                      </a:r>
                      <a:endParaRPr lang="zh-CN" altLang="en-US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67523" y="3582634"/>
            <a:ext cx="6070717" cy="2640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等级设计精简</a:t>
            </a:r>
            <a:r>
              <a:rPr lang="zh-CN" altLang="en-US" sz="1400" i="0" dirty="0">
                <a:solidFill>
                  <a:srgbClr val="59585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越容易进行权益清晰划分，不会让会员产生升级疲倦感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元注册入会，扩大入会口子，让大量潜客（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706,241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89%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）引入会员池，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促活潜客进行首购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，需要控制好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的资源有限投入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：首次购买行为，会员正式与品牌建立关系。在一个月内，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引导会员进行二次复购</a:t>
            </a:r>
            <a:endParaRPr lang="en-US" altLang="zh-CN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V4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三次复购，会员权益有一个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稳步提升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，引导会员升级，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V4-V5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的升级难度也明显增加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V5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四次复购及以上，会员权益达到顶峰，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回馈高效高价值客群</a:t>
            </a:r>
            <a:endParaRPr lang="en-US" altLang="zh-CN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09065" y="352425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等级划分建议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26340" y="800094"/>
            <a:ext cx="2959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会员等级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&amp;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门槛 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by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购买频次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784" y="4236534"/>
            <a:ext cx="5710693" cy="12356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8313097" y="389798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首次复购间隔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箭头: 右 6"/>
          <p:cNvSpPr/>
          <p:nvPr/>
        </p:nvSpPr>
        <p:spPr>
          <a:xfrm>
            <a:off x="1136074" y="5750703"/>
            <a:ext cx="10636749" cy="350367"/>
          </a:xfrm>
          <a:prstGeom prst="rightArrow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17320" y="30543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等级与门槛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551613" y="1026557"/>
            <a:ext cx="2916183" cy="5024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每日黑巧会员计划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305847" y="3894917"/>
            <a:ext cx="1556983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ṧļïḓe"/>
          <p:cNvSpPr txBox="1"/>
          <p:nvPr/>
        </p:nvSpPr>
        <p:spPr>
          <a:xfrm>
            <a:off x="1529130" y="3986026"/>
            <a:ext cx="10418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注册即入会</a:t>
            </a:r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î$lîdé"/>
          <p:cNvSpPr txBox="1"/>
          <p:nvPr/>
        </p:nvSpPr>
        <p:spPr>
          <a:xfrm>
            <a:off x="1136075" y="3549666"/>
            <a:ext cx="1915238" cy="42088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13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V1 </a:t>
            </a:r>
            <a:r>
              <a:rPr lang="zh-CN" altLang="en-US" sz="213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黑巧小白</a:t>
            </a:r>
          </a:p>
        </p:txBody>
      </p:sp>
      <p:sp>
        <p:nvSpPr>
          <p:cNvPr id="11" name="iṧļïḓe"/>
          <p:cNvSpPr txBox="1"/>
          <p:nvPr/>
        </p:nvSpPr>
        <p:spPr>
          <a:xfrm>
            <a:off x="3176264" y="3583540"/>
            <a:ext cx="1952095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年累计消费（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1-99】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元</a:t>
            </a:r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î$lîdé"/>
          <p:cNvSpPr txBox="1"/>
          <p:nvPr/>
        </p:nvSpPr>
        <p:spPr>
          <a:xfrm>
            <a:off x="3193589" y="3126545"/>
            <a:ext cx="1814150" cy="42088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13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en-US" altLang="zh-CN" dirty="0"/>
              <a:t>V2 </a:t>
            </a:r>
            <a:r>
              <a:rPr lang="zh-CN" altLang="en-US" dirty="0"/>
              <a:t>黑巧初尝</a:t>
            </a:r>
          </a:p>
        </p:txBody>
      </p:sp>
      <p:sp>
        <p:nvSpPr>
          <p:cNvPr id="15" name="iṧļïḓe"/>
          <p:cNvSpPr txBox="1"/>
          <p:nvPr/>
        </p:nvSpPr>
        <p:spPr>
          <a:xfrm>
            <a:off x="5091113" y="3126629"/>
            <a:ext cx="181415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年累计消费≥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399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元</a:t>
            </a:r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î$lîdé"/>
          <p:cNvSpPr txBox="1"/>
          <p:nvPr/>
        </p:nvSpPr>
        <p:spPr>
          <a:xfrm>
            <a:off x="5135014" y="2652624"/>
            <a:ext cx="1726755" cy="420884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13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en-US" altLang="zh-CN" dirty="0"/>
              <a:t>V3 </a:t>
            </a:r>
            <a:r>
              <a:rPr lang="zh-CN" altLang="en-US" dirty="0"/>
              <a:t>黑巧品鉴</a:t>
            </a:r>
          </a:p>
        </p:txBody>
      </p:sp>
      <p:sp>
        <p:nvSpPr>
          <p:cNvPr id="18" name="iṧļïḓe"/>
          <p:cNvSpPr txBox="1"/>
          <p:nvPr/>
        </p:nvSpPr>
        <p:spPr>
          <a:xfrm>
            <a:off x="7179647" y="2682761"/>
            <a:ext cx="1891984" cy="283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年累计消费≥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799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元</a:t>
            </a:r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î$lîdé"/>
          <p:cNvSpPr txBox="1"/>
          <p:nvPr/>
        </p:nvSpPr>
        <p:spPr>
          <a:xfrm>
            <a:off x="6988148" y="2203798"/>
            <a:ext cx="2274982" cy="420884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13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en-US" altLang="zh-CN" dirty="0"/>
              <a:t>V4 </a:t>
            </a:r>
            <a:r>
              <a:rPr lang="zh-CN" altLang="en-US" dirty="0"/>
              <a:t>黑巧资深品鉴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136075" y="6098865"/>
            <a:ext cx="1915238" cy="31777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永久有效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190461" y="6098865"/>
            <a:ext cx="8588217" cy="31777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年，自升级之日开始起算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326890" y="4383817"/>
            <a:ext cx="155387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为有效会员群体，体量占比为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67%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-9%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 flipH="1">
            <a:off x="8996167" y="4346783"/>
            <a:ext cx="16254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高价值会员占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+9.31%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iṧļïḓe"/>
          <p:cNvSpPr txBox="1"/>
          <p:nvPr/>
        </p:nvSpPr>
        <p:spPr>
          <a:xfrm>
            <a:off x="9691372" y="2183790"/>
            <a:ext cx="1877437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年累计消费≥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1299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元</a:t>
            </a:r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" name="î$lîdé"/>
          <p:cNvSpPr txBox="1"/>
          <p:nvPr/>
        </p:nvSpPr>
        <p:spPr>
          <a:xfrm>
            <a:off x="9389509" y="1716107"/>
            <a:ext cx="2274982" cy="420884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13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en-US" altLang="zh-CN" dirty="0"/>
              <a:t>V5 </a:t>
            </a:r>
            <a:r>
              <a:rPr lang="zh-CN" altLang="en-US" dirty="0"/>
              <a:t>黑巧奢华品鉴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936022" y="4396871"/>
            <a:ext cx="22966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存在大量潜客，需要培养出品牌真正的价值客户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947684" y="4402251"/>
            <a:ext cx="22966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为高产出会员群体，体量占比为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23%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41219" y="5187369"/>
            <a:ext cx="22966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严格控制权益成本投入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礼券引导会员进行首购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091113" y="5187369"/>
            <a:ext cx="22966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权益较上一级提升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礼券引导会员复购和升级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367860" y="5132927"/>
            <a:ext cx="22966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权益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投入最高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高价值用户贡献最高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68083" y="3135544"/>
            <a:ext cx="86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706,978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3876606" y="2562756"/>
            <a:ext cx="756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63,882</a:t>
            </a:r>
          </a:p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76%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631235" y="2070067"/>
            <a:ext cx="756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19,494</a:t>
            </a:r>
          </a:p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23%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807603" y="1680578"/>
            <a:ext cx="59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536</a:t>
            </a:r>
          </a:p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0.6%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0201429" y="1172124"/>
            <a:ext cx="705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75</a:t>
            </a:r>
          </a:p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0.09%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6724" y="5232923"/>
            <a:ext cx="976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权益成本投入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6724" y="4436875"/>
            <a:ext cx="997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理想会员占比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86724" y="3043182"/>
            <a:ext cx="120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现实会员数量及占比</a:t>
            </a:r>
          </a:p>
        </p:txBody>
      </p:sp>
      <p:sp>
        <p:nvSpPr>
          <p:cNvPr id="3" name="箭头: 下弧形 2"/>
          <p:cNvSpPr/>
          <p:nvPr/>
        </p:nvSpPr>
        <p:spPr>
          <a:xfrm rot="20467712">
            <a:off x="2646976" y="4025597"/>
            <a:ext cx="1277093" cy="33668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箭头: 下弧形 33"/>
          <p:cNvSpPr/>
          <p:nvPr/>
        </p:nvSpPr>
        <p:spPr>
          <a:xfrm rot="20467712">
            <a:off x="4700970" y="3772715"/>
            <a:ext cx="1277093" cy="33668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箭头: 下弧形 35"/>
          <p:cNvSpPr/>
          <p:nvPr/>
        </p:nvSpPr>
        <p:spPr>
          <a:xfrm rot="20467712">
            <a:off x="6541101" y="3345389"/>
            <a:ext cx="1277093" cy="33668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0" name="箭头: 下弧形 39"/>
          <p:cNvSpPr/>
          <p:nvPr/>
        </p:nvSpPr>
        <p:spPr>
          <a:xfrm rot="20467712">
            <a:off x="8866895" y="2829707"/>
            <a:ext cx="1277093" cy="33668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91253" y="4068243"/>
            <a:ext cx="8931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/>
              <a:t>多消费</a:t>
            </a:r>
            <a:r>
              <a:rPr lang="en-US" altLang="zh-CN" sz="1100" dirty="0"/>
              <a:t>99</a:t>
            </a:r>
            <a:r>
              <a:rPr lang="zh-CN" altLang="en-US" sz="1100" dirty="0"/>
              <a:t>元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4770645" y="3774703"/>
            <a:ext cx="9653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/>
              <a:t>多消费</a:t>
            </a:r>
            <a:r>
              <a:rPr lang="en-US" altLang="zh-CN" sz="1100" dirty="0"/>
              <a:t>300</a:t>
            </a:r>
            <a:r>
              <a:rPr lang="zh-CN" altLang="en-US" sz="1100" dirty="0"/>
              <a:t>元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6587200" y="3328085"/>
            <a:ext cx="9653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/>
              <a:t>多消费</a:t>
            </a:r>
            <a:r>
              <a:rPr lang="en-US" altLang="zh-CN" sz="1100" dirty="0"/>
              <a:t>400</a:t>
            </a:r>
            <a:r>
              <a:rPr lang="zh-CN" altLang="en-US" sz="1100" dirty="0"/>
              <a:t>元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8906844" y="2807492"/>
            <a:ext cx="9653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/>
              <a:t>多消费</a:t>
            </a:r>
            <a:r>
              <a:rPr lang="en-US" altLang="zh-CN" sz="1100" dirty="0"/>
              <a:t>500</a:t>
            </a:r>
            <a:r>
              <a:rPr lang="zh-CN" altLang="en-US" sz="1100" dirty="0"/>
              <a:t>元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3127718" y="5044673"/>
            <a:ext cx="18774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rgbClr val="FF0000"/>
                </a:solidFill>
              </a:rPr>
              <a:t>低等级，人数占比需要减少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8870171" y="4956555"/>
            <a:ext cx="18774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rgbClr val="FF0000"/>
                </a:solidFill>
              </a:rPr>
              <a:t>高等级，人数占比需要提升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88745" y="31305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会员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权益</a:t>
            </a: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4158569" y="375013"/>
          <a:ext cx="13382403" cy="7432512"/>
        </p:xfrm>
        <a:graphic>
          <a:graphicData uri="http://schemas.openxmlformats.org/drawingml/2006/table">
            <a:tbl>
              <a:tblPr firstRow="1" bandRow="1"/>
              <a:tblGrid>
                <a:gridCol w="2472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6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7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23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9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8439">
                <a:tc gridSpan="6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会员权益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439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等级权益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V1 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V2 </a:t>
                      </a:r>
                    </a:p>
                  </a:txBody>
                  <a:tcPr marL="177800" marR="177800" marT="57150" marB="57150" anchor="ctr">
                    <a:lnL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B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V3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V4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V5</a:t>
                      </a:r>
                      <a:endParaRPr lang="zh-CN" altLang="en-US" sz="1800" b="1" spc="12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063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累计消费金额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0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1-99】</a:t>
                      </a:r>
                    </a:p>
                  </a:txBody>
                  <a:tcPr marL="177800" marR="177800" marT="57150" marB="57150" anchor="ctr">
                    <a:lnL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399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799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1299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入会礼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1元购小狮子礼盒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en-US" altLang="zh-CN" sz="1600" b="0" spc="12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en-US" altLang="zh-CN" sz="1600" b="0" spc="12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54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新人礼券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任意巧克力立减</a:t>
                      </a:r>
                      <a:r>
                        <a:rPr lang="en-US" alt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5</a:t>
                      </a: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元</a:t>
                      </a:r>
                      <a:endParaRPr lang="en-US" altLang="zh-CN" sz="1600" b="0" spc="12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（</a:t>
                      </a:r>
                      <a:r>
                        <a:rPr lang="en-US" alt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9.2</a:t>
                      </a: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折）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177800" marR="177800" marT="57150" marB="57150" anchor="ctr">
                    <a:lnL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358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生日留资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积分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77800" marR="177800" marT="57150" marB="57150" anchor="ctr">
                    <a:lnL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77800" marR="177800" marT="57150" marB="57150" anchor="ctr">
                    <a:lnL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609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包邮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满</a:t>
                      </a:r>
                      <a:r>
                        <a:rPr lang="en-US" alt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元，即包邮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791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升级得积分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00积分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kern="12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100</a:t>
                      </a:r>
                      <a:r>
                        <a:rPr lang="zh-CN" altLang="en-US" sz="1600" b="0" kern="12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积分</a:t>
                      </a:r>
                    </a:p>
                  </a:txBody>
                  <a:tcPr marL="177800" marR="177800" marT="57150" marB="57150" anchor="ctr">
                    <a:lnL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B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200</a:t>
                      </a: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积分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300</a:t>
                      </a: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积分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400</a:t>
                      </a: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积分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积分兑换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zh-CN" altLang="zh-CN" sz="1600" spc="12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100</a:t>
                      </a:r>
                      <a:r>
                        <a:rPr lang="en-US" altLang="zh-CN" sz="1600" spc="12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0</a:t>
                      </a:r>
                      <a:r>
                        <a:rPr lang="zh-CN" altLang="zh-CN" sz="1600" spc="12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积分兑换满199减20元</a:t>
                      </a:r>
                      <a:r>
                        <a:rPr lang="zh-CN" altLang="en-US" sz="1600" spc="12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，</a:t>
                      </a:r>
                      <a:r>
                        <a:rPr lang="en-US" alt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500</a:t>
                      </a:r>
                      <a:r>
                        <a:rPr lang="zh-CN" alt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积分兑换满</a:t>
                      </a:r>
                      <a:r>
                        <a:rPr lang="en-US" alt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99</a:t>
                      </a: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减</a:t>
                      </a:r>
                      <a:r>
                        <a:rPr lang="zh-CN" alt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10元</a:t>
                      </a:r>
                      <a:endParaRPr lang="zh-CN" altLang="zh-CN" sz="1600" spc="12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77800" marR="177800" marT="57150" marB="57150" anchor="ctr">
                    <a:lnL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77800" marR="177800" marT="57150" marB="57150" anchor="ctr">
                    <a:lnL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7619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会员抽奖</a:t>
                      </a:r>
                      <a:r>
                        <a:rPr lang="en-US" alt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秒杀资格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✔</a:t>
                      </a:r>
                    </a:p>
                  </a:txBody>
                  <a:tcPr marL="177800" marR="177800" marT="57150" marB="57150" anchor="ctr">
                    <a:lnL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✔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✔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✔</a:t>
                      </a:r>
                      <a:endParaRPr lang="zh-CN" altLang="en-US" sz="1600" b="0" spc="12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74858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补充能量券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满</a:t>
                      </a:r>
                      <a:r>
                        <a:rPr lang="en-US" alt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99</a:t>
                      </a: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减</a:t>
                      </a:r>
                      <a:r>
                        <a:rPr lang="en-US" alt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endParaRPr lang="en-US" altLang="zh-CN" sz="1600" b="0" spc="12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(9.5</a:t>
                      </a: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折）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满</a:t>
                      </a:r>
                      <a:r>
                        <a:rPr lang="en-US" alt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399</a:t>
                      </a: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减</a:t>
                      </a:r>
                      <a:r>
                        <a:rPr lang="en-US" alt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endParaRPr lang="en-US" altLang="zh-CN" sz="1600" b="0" spc="12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(9.5</a:t>
                      </a: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折）</a:t>
                      </a:r>
                    </a:p>
                  </a:txBody>
                  <a:tcPr marL="177800" marR="177800" marT="57150" marB="57150" anchor="ctr">
                    <a:lnL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满</a:t>
                      </a:r>
                      <a:r>
                        <a:rPr lang="en-US" alt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399</a:t>
                      </a: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减</a:t>
                      </a:r>
                      <a:r>
                        <a:rPr lang="en-US" alt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满</a:t>
                      </a:r>
                      <a:r>
                        <a:rPr lang="en-US" altLang="zh-CN" sz="16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99</a:t>
                      </a:r>
                      <a:r>
                        <a:rPr lang="zh-CN" altLang="en-US" sz="16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减</a:t>
                      </a:r>
                      <a:r>
                        <a:rPr lang="en-US" altLang="zh-CN" sz="16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10</a:t>
                      </a:r>
                      <a:r>
                        <a:rPr lang="zh-CN" altLang="en-US" sz="16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元</a:t>
                      </a:r>
                      <a:endParaRPr lang="en-US" altLang="zh-CN" sz="1600" b="0" spc="12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(9.2</a:t>
                      </a: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折）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满</a:t>
                      </a:r>
                      <a:r>
                        <a:rPr lang="en-US" alt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799</a:t>
                      </a: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减</a:t>
                      </a:r>
                      <a:r>
                        <a:rPr lang="en-US" alt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满</a:t>
                      </a:r>
                      <a:r>
                        <a:rPr lang="en-US" altLang="zh-CN" sz="16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399</a:t>
                      </a:r>
                      <a:r>
                        <a:rPr lang="zh-CN" altLang="en-US" sz="16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减</a:t>
                      </a:r>
                      <a:r>
                        <a:rPr lang="en-US" altLang="zh-CN" sz="16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40</a:t>
                      </a:r>
                      <a:r>
                        <a:rPr lang="zh-CN" altLang="en-US" sz="16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元</a:t>
                      </a:r>
                      <a:endParaRPr lang="en-US" altLang="zh-CN" sz="1600" b="0" spc="12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(9</a:t>
                      </a: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折）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满</a:t>
                      </a:r>
                      <a:r>
                        <a:rPr lang="en-US" alt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1299</a:t>
                      </a: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元减</a:t>
                      </a:r>
                      <a:r>
                        <a:rPr lang="en-US" alt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170</a:t>
                      </a: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满</a:t>
                      </a:r>
                      <a:r>
                        <a:rPr lang="en-US" altLang="zh-CN" sz="16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799</a:t>
                      </a:r>
                      <a:r>
                        <a:rPr lang="zh-CN" altLang="en-US" sz="16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减</a:t>
                      </a:r>
                      <a:r>
                        <a:rPr lang="en-US" altLang="zh-CN" sz="16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100</a:t>
                      </a:r>
                      <a:r>
                        <a:rPr lang="zh-CN" altLang="en-US" sz="16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元</a:t>
                      </a:r>
                      <a:endParaRPr lang="en-US" altLang="zh-CN" sz="1600" b="0" spc="12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8.7</a:t>
                      </a: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折）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358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会员日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✔</a:t>
                      </a:r>
                      <a:endParaRPr lang="zh-CN" altLang="en-US" sz="1600" b="0" spc="12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✔</a:t>
                      </a:r>
                      <a:endParaRPr lang="zh-CN" altLang="en-US" sz="1600" b="0" spc="12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177800" marR="177800" marT="57150" marB="57150" anchor="ctr">
                    <a:lnL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✔</a:t>
                      </a:r>
                      <a:endParaRPr lang="zh-CN" altLang="en-US" sz="16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✔</a:t>
                      </a:r>
                      <a:endParaRPr lang="zh-CN" altLang="en-US" sz="16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✔</a:t>
                      </a:r>
                      <a:endParaRPr lang="zh-CN" altLang="en-US" sz="16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358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新品试吃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✔</a:t>
                      </a:r>
                      <a:endParaRPr lang="zh-CN" altLang="en-US" sz="1600" b="0" spc="12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✔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✔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✔</a:t>
                      </a:r>
                      <a:endParaRPr lang="zh-CN" altLang="en-US" sz="1600" b="0" spc="12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4358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线下</a:t>
                      </a:r>
                      <a:r>
                        <a:rPr lang="en-US" alt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VIP</a:t>
                      </a: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活动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177800" marR="177800" marT="57150" marB="57150" anchor="ctr">
                    <a:lnL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✔</a:t>
                      </a:r>
                      <a:endParaRPr lang="en-US" altLang="zh-CN" sz="1600" b="0" spc="12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4358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生日礼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生日指定随单礼，</a:t>
                      </a:r>
                      <a:r>
                        <a:rPr lang="en-US" alt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折优惠券；生日月购物，双倍积分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18288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kern="12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总折扣率和积分</a:t>
                      </a:r>
                      <a:endParaRPr lang="en-US" altLang="zh-CN" sz="1600" b="0" kern="1200" spc="12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kern="12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（去除共同权益）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kern="12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9.4</a:t>
                      </a:r>
                      <a:r>
                        <a:rPr lang="zh-CN" altLang="en-US" sz="1600" b="0" kern="12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折</a:t>
                      </a:r>
                      <a:endParaRPr lang="en-US" altLang="zh-CN" sz="1600" b="0" kern="1200" spc="12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kern="12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100</a:t>
                      </a:r>
                      <a:r>
                        <a:rPr lang="zh-CN" altLang="en-US" sz="1600" b="0" kern="12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积分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kern="12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9.5</a:t>
                      </a:r>
                      <a:r>
                        <a:rPr lang="zh-CN" altLang="en-US" sz="1600" b="0" kern="12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折</a:t>
                      </a:r>
                      <a:endParaRPr lang="en-US" altLang="zh-CN" sz="1600" b="0" kern="1200" spc="12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kern="12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100</a:t>
                      </a:r>
                      <a:r>
                        <a:rPr lang="zh-CN" altLang="en-US" sz="1600" b="0" kern="12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积分</a:t>
                      </a:r>
                    </a:p>
                  </a:txBody>
                  <a:tcPr marL="177800" marR="177800" marT="57150" marB="57150" anchor="ctr">
                    <a:lnL w="9525" cap="flat" cmpd="sng" algn="ctr">
                      <a:solidFill>
                        <a:srgbClr val="86A3A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kern="12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9.2</a:t>
                      </a:r>
                      <a:r>
                        <a:rPr lang="zh-CN" altLang="en-US" sz="1600" b="0" kern="12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折</a:t>
                      </a:r>
                      <a:endParaRPr lang="en-US" altLang="zh-CN" sz="1600" b="0" kern="1200" spc="12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kern="12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200</a:t>
                      </a:r>
                      <a:r>
                        <a:rPr lang="zh-CN" altLang="en-US" sz="1600" b="0" kern="12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积分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kern="12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</a:t>
                      </a:r>
                      <a:r>
                        <a:rPr lang="zh-CN" altLang="en-US" sz="1600" b="0" kern="12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折</a:t>
                      </a:r>
                      <a:endParaRPr lang="en-US" altLang="zh-CN" sz="1600" b="0" kern="1200" spc="12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kern="12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300</a:t>
                      </a:r>
                      <a:r>
                        <a:rPr lang="zh-CN" altLang="en-US" sz="1600" b="0" kern="12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积分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kern="12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8.7</a:t>
                      </a:r>
                      <a:r>
                        <a:rPr lang="zh-CN" altLang="en-US" sz="1600" b="0" kern="12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折</a:t>
                      </a:r>
                      <a:endParaRPr lang="en-US" altLang="zh-CN" sz="1600" b="0" kern="1200" spc="12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0" kern="12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400</a:t>
                      </a:r>
                      <a:r>
                        <a:rPr lang="zh-CN" altLang="en-US" sz="1600" b="0" kern="12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积分</a:t>
                      </a:r>
                    </a:p>
                  </a:txBody>
                  <a:tcPr marL="177800" marR="177800" marT="57150" marB="57150" anchor="ctr">
                    <a:lnL w="9525">
                      <a:solidFill>
                        <a:srgbClr val="86A3A1"/>
                      </a:solidFill>
                      <a:prstDash val="sysDash"/>
                    </a:lnL>
                    <a:lnR w="9525">
                      <a:solidFill>
                        <a:srgbClr val="86A3A1"/>
                      </a:solidFill>
                      <a:prstDash val="sysDash"/>
                    </a:lnR>
                    <a:lnT w="9525">
                      <a:solidFill>
                        <a:srgbClr val="86A3A1"/>
                      </a:solidFill>
                      <a:prstDash val="sysDash"/>
                    </a:lnT>
                    <a:lnB w="9525">
                      <a:solidFill>
                        <a:srgbClr val="86A3A1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088" y="1329901"/>
            <a:ext cx="8789043" cy="492410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31595" y="302260"/>
            <a:ext cx="6979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积分获取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商城（消费行为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互动行为）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619750" y="1313180"/>
            <a:ext cx="5647690" cy="4019557"/>
            <a:chOff x="9700" y="2288"/>
            <a:chExt cx="6403" cy="4934"/>
          </a:xfrm>
        </p:grpSpPr>
        <p:sp>
          <p:nvSpPr>
            <p:cNvPr id="19" name="文本框 18"/>
            <p:cNvSpPr txBox="1"/>
            <p:nvPr>
              <p:custDataLst>
                <p:tags r:id="rId1"/>
              </p:custDataLst>
            </p:nvPr>
          </p:nvSpPr>
          <p:spPr>
            <a:xfrm>
              <a:off x="10953" y="2288"/>
              <a:ext cx="5150" cy="106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spc="150" dirty="0">
                  <a:solidFill>
                    <a:schemeClr val="dk1">
                      <a:lumMod val="85000"/>
                      <a:lumOff val="1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消费：1元=1积分，积分自动发放</a:t>
              </a:r>
            </a:p>
          </p:txBody>
        </p:sp>
        <p:cxnSp>
          <p:nvCxnSpPr>
            <p:cNvPr id="3" name="直接连接符 2"/>
            <p:cNvCxnSpPr/>
            <p:nvPr>
              <p:custDataLst>
                <p:tags r:id="rId2"/>
              </p:custDataLst>
            </p:nvPr>
          </p:nvCxnSpPr>
          <p:spPr>
            <a:xfrm flipH="1">
              <a:off x="10387" y="3064"/>
              <a:ext cx="6" cy="1198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ardrop 1"/>
            <p:cNvSpPr/>
            <p:nvPr>
              <p:custDataLst>
                <p:tags r:id="rId3"/>
              </p:custDataLst>
            </p:nvPr>
          </p:nvSpPr>
          <p:spPr>
            <a:xfrm>
              <a:off x="9700" y="2476"/>
              <a:ext cx="684" cy="684"/>
            </a:xfrm>
            <a:custGeom>
              <a:avLst/>
              <a:gdLst>
                <a:gd name="connsiteX0" fmla="*/ 217170 w 434340"/>
                <a:gd name="connsiteY0" fmla="*/ 0 h 434340"/>
                <a:gd name="connsiteX1" fmla="*/ 434340 w 434340"/>
                <a:gd name="connsiteY1" fmla="*/ 217170 h 434340"/>
                <a:gd name="connsiteX2" fmla="*/ 434340 w 434340"/>
                <a:gd name="connsiteY2" fmla="*/ 434340 h 434340"/>
                <a:gd name="connsiteX3" fmla="*/ 217170 w 434340"/>
                <a:gd name="connsiteY3" fmla="*/ 434340 h 434340"/>
                <a:gd name="connsiteX4" fmla="*/ 0 w 434340"/>
                <a:gd name="connsiteY4" fmla="*/ 217170 h 434340"/>
                <a:gd name="connsiteX5" fmla="*/ 217170 w 434340"/>
                <a:gd name="connsiteY5" fmla="*/ 0 h 43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4340" h="434340">
                  <a:moveTo>
                    <a:pt x="217170" y="0"/>
                  </a:moveTo>
                  <a:cubicBezTo>
                    <a:pt x="337110" y="0"/>
                    <a:pt x="434340" y="97230"/>
                    <a:pt x="434340" y="217170"/>
                  </a:cubicBezTo>
                  <a:lnTo>
                    <a:pt x="434340" y="434340"/>
                  </a:lnTo>
                  <a:lnTo>
                    <a:pt x="217170" y="434340"/>
                  </a:lnTo>
                  <a:cubicBezTo>
                    <a:pt x="97230" y="434340"/>
                    <a:pt x="0" y="337110"/>
                    <a:pt x="0" y="217170"/>
                  </a:cubicBezTo>
                  <a:cubicBezTo>
                    <a:pt x="0" y="97230"/>
                    <a:pt x="97230" y="0"/>
                    <a:pt x="217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1" name="Teardrop 20"/>
            <p:cNvSpPr/>
            <p:nvPr>
              <p:custDataLst>
                <p:tags r:id="rId4"/>
              </p:custDataLst>
            </p:nvPr>
          </p:nvSpPr>
          <p:spPr>
            <a:xfrm>
              <a:off x="10384" y="2895"/>
              <a:ext cx="265" cy="265"/>
            </a:xfrm>
            <a:custGeom>
              <a:avLst/>
              <a:gdLst>
                <a:gd name="connsiteX0" fmla="*/ 84138 w 168276"/>
                <a:gd name="connsiteY0" fmla="*/ 0 h 168276"/>
                <a:gd name="connsiteX1" fmla="*/ 168276 w 168276"/>
                <a:gd name="connsiteY1" fmla="*/ 84138 h 168276"/>
                <a:gd name="connsiteX2" fmla="*/ 168275 w 168276"/>
                <a:gd name="connsiteY2" fmla="*/ 84138 h 168276"/>
                <a:gd name="connsiteX3" fmla="*/ 84137 w 168276"/>
                <a:gd name="connsiteY3" fmla="*/ 168276 h 168276"/>
                <a:gd name="connsiteX4" fmla="*/ 0 w 168276"/>
                <a:gd name="connsiteY4" fmla="*/ 168276 h 168276"/>
                <a:gd name="connsiteX5" fmla="*/ 0 w 168276"/>
                <a:gd name="connsiteY5" fmla="*/ 84138 h 168276"/>
                <a:gd name="connsiteX6" fmla="*/ 84138 w 168276"/>
                <a:gd name="connsiteY6" fmla="*/ 0 h 16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276" h="168276">
                  <a:moveTo>
                    <a:pt x="84138" y="0"/>
                  </a:moveTo>
                  <a:cubicBezTo>
                    <a:pt x="130606" y="0"/>
                    <a:pt x="168276" y="37670"/>
                    <a:pt x="168276" y="84138"/>
                  </a:cubicBezTo>
                  <a:lnTo>
                    <a:pt x="168275" y="84138"/>
                  </a:lnTo>
                  <a:cubicBezTo>
                    <a:pt x="168275" y="130606"/>
                    <a:pt x="130605" y="168276"/>
                    <a:pt x="84137" y="168276"/>
                  </a:cubicBezTo>
                  <a:lnTo>
                    <a:pt x="0" y="168276"/>
                  </a:lnTo>
                  <a:lnTo>
                    <a:pt x="0" y="84138"/>
                  </a:lnTo>
                  <a:cubicBezTo>
                    <a:pt x="0" y="37670"/>
                    <a:pt x="37670" y="0"/>
                    <a:pt x="841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5"/>
              </p:custDataLst>
            </p:nvPr>
          </p:nvSpPr>
          <p:spPr>
            <a:xfrm>
              <a:off x="10953" y="3579"/>
              <a:ext cx="5150" cy="106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spc="150" dirty="0">
                  <a:solidFill>
                    <a:schemeClr val="dk1">
                      <a:lumMod val="85000"/>
                      <a:lumOff val="1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签到：每日签到送</a:t>
              </a:r>
              <a:r>
                <a:rPr lang="en-US" altLang="zh-CN" sz="1400" b="1" spc="150" dirty="0">
                  <a:solidFill>
                    <a:schemeClr val="dk1">
                      <a:lumMod val="85000"/>
                      <a:lumOff val="1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</a:t>
              </a:r>
              <a:r>
                <a:rPr lang="zh-CN" altLang="en-US" sz="1400" b="1" spc="150" dirty="0">
                  <a:solidFill>
                    <a:schemeClr val="dk1">
                      <a:lumMod val="85000"/>
                      <a:lumOff val="1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积分，连续7天多送10积分，连续30天多送20积分</a:t>
              </a:r>
            </a:p>
          </p:txBody>
        </p:sp>
        <p:sp>
          <p:nvSpPr>
            <p:cNvPr id="7" name="文本框 6"/>
            <p:cNvSpPr txBox="1"/>
            <p:nvPr>
              <p:custDataLst>
                <p:tags r:id="rId6"/>
              </p:custDataLst>
            </p:nvPr>
          </p:nvSpPr>
          <p:spPr>
            <a:xfrm>
              <a:off x="10953" y="4870"/>
              <a:ext cx="5150" cy="106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spc="150" dirty="0">
                  <a:solidFill>
                    <a:schemeClr val="dk1">
                      <a:lumMod val="85000"/>
                      <a:lumOff val="1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入会：加入会员，获得100积分</a:t>
              </a:r>
            </a:p>
          </p:txBody>
        </p:sp>
        <p:sp>
          <p:nvSpPr>
            <p:cNvPr id="10" name="文本框 9"/>
            <p:cNvSpPr txBox="1"/>
            <p:nvPr>
              <p:custDataLst>
                <p:tags r:id="rId7"/>
              </p:custDataLst>
            </p:nvPr>
          </p:nvSpPr>
          <p:spPr>
            <a:xfrm>
              <a:off x="10953" y="6161"/>
              <a:ext cx="5150" cy="106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spc="150" dirty="0">
                  <a:solidFill>
                    <a:schemeClr val="dk1">
                      <a:lumMod val="85000"/>
                      <a:lumOff val="1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留资：登记生日，获得</a:t>
              </a:r>
              <a:r>
                <a:rPr lang="en-US" altLang="zh-CN" sz="1400" b="1" spc="150" dirty="0">
                  <a:solidFill>
                    <a:schemeClr val="dk1">
                      <a:lumMod val="85000"/>
                      <a:lumOff val="1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5</a:t>
              </a:r>
              <a:r>
                <a:rPr lang="zh-CN" altLang="en-US" sz="1400" b="1" spc="150" dirty="0">
                  <a:solidFill>
                    <a:schemeClr val="dk1">
                      <a:lumMod val="85000"/>
                      <a:lumOff val="1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0积分</a:t>
              </a:r>
            </a:p>
          </p:txBody>
        </p:sp>
        <p:sp>
          <p:nvSpPr>
            <p:cNvPr id="115" name="Teardrop 21"/>
            <p:cNvSpPr/>
            <p:nvPr>
              <p:custDataLst>
                <p:tags r:id="rId8"/>
              </p:custDataLst>
            </p:nvPr>
          </p:nvSpPr>
          <p:spPr>
            <a:xfrm>
              <a:off x="9700" y="3767"/>
              <a:ext cx="684" cy="684"/>
            </a:xfrm>
            <a:custGeom>
              <a:avLst/>
              <a:gdLst>
                <a:gd name="connsiteX0" fmla="*/ 217170 w 434341"/>
                <a:gd name="connsiteY0" fmla="*/ 1 h 434340"/>
                <a:gd name="connsiteX1" fmla="*/ 434340 w 434341"/>
                <a:gd name="connsiteY1" fmla="*/ 217171 h 434340"/>
                <a:gd name="connsiteX2" fmla="*/ 434341 w 434341"/>
                <a:gd name="connsiteY2" fmla="*/ 434340 h 434340"/>
                <a:gd name="connsiteX3" fmla="*/ 217170 w 434341"/>
                <a:gd name="connsiteY3" fmla="*/ 434340 h 434340"/>
                <a:gd name="connsiteX4" fmla="*/ 1 w 434341"/>
                <a:gd name="connsiteY4" fmla="*/ 217171 h 434340"/>
                <a:gd name="connsiteX5" fmla="*/ 217170 w 434341"/>
                <a:gd name="connsiteY5" fmla="*/ 1 h 43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4341" h="434340">
                  <a:moveTo>
                    <a:pt x="217170" y="1"/>
                  </a:moveTo>
                  <a:cubicBezTo>
                    <a:pt x="337110" y="0"/>
                    <a:pt x="434340" y="97230"/>
                    <a:pt x="434340" y="217171"/>
                  </a:cubicBezTo>
                  <a:lnTo>
                    <a:pt x="434341" y="434340"/>
                  </a:lnTo>
                  <a:lnTo>
                    <a:pt x="217170" y="434340"/>
                  </a:lnTo>
                  <a:cubicBezTo>
                    <a:pt x="97230" y="434341"/>
                    <a:pt x="0" y="337111"/>
                    <a:pt x="1" y="217171"/>
                  </a:cubicBezTo>
                  <a:cubicBezTo>
                    <a:pt x="0" y="97231"/>
                    <a:pt x="97230" y="1"/>
                    <a:pt x="2171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9" name="Teardrop 22"/>
            <p:cNvSpPr/>
            <p:nvPr>
              <p:custDataLst>
                <p:tags r:id="rId9"/>
              </p:custDataLst>
            </p:nvPr>
          </p:nvSpPr>
          <p:spPr>
            <a:xfrm>
              <a:off x="10384" y="4186"/>
              <a:ext cx="265" cy="265"/>
            </a:xfrm>
            <a:custGeom>
              <a:avLst/>
              <a:gdLst>
                <a:gd name="connsiteX0" fmla="*/ 84138 w 168276"/>
                <a:gd name="connsiteY0" fmla="*/ 0 h 168276"/>
                <a:gd name="connsiteX1" fmla="*/ 168276 w 168276"/>
                <a:gd name="connsiteY1" fmla="*/ 84138 h 168276"/>
                <a:gd name="connsiteX2" fmla="*/ 168275 w 168276"/>
                <a:gd name="connsiteY2" fmla="*/ 84138 h 168276"/>
                <a:gd name="connsiteX3" fmla="*/ 84137 w 168276"/>
                <a:gd name="connsiteY3" fmla="*/ 168276 h 168276"/>
                <a:gd name="connsiteX4" fmla="*/ 0 w 168276"/>
                <a:gd name="connsiteY4" fmla="*/ 168276 h 168276"/>
                <a:gd name="connsiteX5" fmla="*/ 0 w 168276"/>
                <a:gd name="connsiteY5" fmla="*/ 84138 h 168276"/>
                <a:gd name="connsiteX6" fmla="*/ 84138 w 168276"/>
                <a:gd name="connsiteY6" fmla="*/ 0 h 16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276" h="168276">
                  <a:moveTo>
                    <a:pt x="84138" y="0"/>
                  </a:moveTo>
                  <a:cubicBezTo>
                    <a:pt x="130606" y="0"/>
                    <a:pt x="168276" y="37670"/>
                    <a:pt x="168276" y="84138"/>
                  </a:cubicBezTo>
                  <a:lnTo>
                    <a:pt x="168275" y="84138"/>
                  </a:lnTo>
                  <a:cubicBezTo>
                    <a:pt x="168275" y="130606"/>
                    <a:pt x="130605" y="168276"/>
                    <a:pt x="84137" y="168276"/>
                  </a:cubicBezTo>
                  <a:lnTo>
                    <a:pt x="0" y="168276"/>
                  </a:lnTo>
                  <a:lnTo>
                    <a:pt x="0" y="84138"/>
                  </a:lnTo>
                  <a:cubicBezTo>
                    <a:pt x="0" y="37670"/>
                    <a:pt x="37670" y="0"/>
                    <a:pt x="841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Teardrop 27"/>
            <p:cNvSpPr/>
            <p:nvPr>
              <p:custDataLst>
                <p:tags r:id="rId10"/>
              </p:custDataLst>
            </p:nvPr>
          </p:nvSpPr>
          <p:spPr>
            <a:xfrm>
              <a:off x="9700" y="5058"/>
              <a:ext cx="684" cy="684"/>
            </a:xfrm>
            <a:custGeom>
              <a:avLst/>
              <a:gdLst>
                <a:gd name="connsiteX0" fmla="*/ 217170 w 434340"/>
                <a:gd name="connsiteY0" fmla="*/ 0 h 434340"/>
                <a:gd name="connsiteX1" fmla="*/ 434340 w 434340"/>
                <a:gd name="connsiteY1" fmla="*/ 217170 h 434340"/>
                <a:gd name="connsiteX2" fmla="*/ 434340 w 434340"/>
                <a:gd name="connsiteY2" fmla="*/ 434339 h 434340"/>
                <a:gd name="connsiteX3" fmla="*/ 217169 w 434340"/>
                <a:gd name="connsiteY3" fmla="*/ 434340 h 434340"/>
                <a:gd name="connsiteX4" fmla="*/ 0 w 434340"/>
                <a:gd name="connsiteY4" fmla="*/ 217169 h 434340"/>
                <a:gd name="connsiteX5" fmla="*/ 217170 w 434340"/>
                <a:gd name="connsiteY5" fmla="*/ 0 h 43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4340" h="434340">
                  <a:moveTo>
                    <a:pt x="217170" y="0"/>
                  </a:moveTo>
                  <a:cubicBezTo>
                    <a:pt x="337109" y="0"/>
                    <a:pt x="434339" y="97230"/>
                    <a:pt x="434340" y="217170"/>
                  </a:cubicBezTo>
                  <a:lnTo>
                    <a:pt x="434340" y="434339"/>
                  </a:lnTo>
                  <a:lnTo>
                    <a:pt x="217169" y="434340"/>
                  </a:lnTo>
                  <a:cubicBezTo>
                    <a:pt x="97230" y="434339"/>
                    <a:pt x="0" y="337109"/>
                    <a:pt x="0" y="217169"/>
                  </a:cubicBezTo>
                  <a:cubicBezTo>
                    <a:pt x="0" y="97230"/>
                    <a:pt x="97230" y="0"/>
                    <a:pt x="217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7" name="Teardrop 28"/>
            <p:cNvSpPr/>
            <p:nvPr>
              <p:custDataLst>
                <p:tags r:id="rId11"/>
              </p:custDataLst>
            </p:nvPr>
          </p:nvSpPr>
          <p:spPr>
            <a:xfrm>
              <a:off x="10384" y="5477"/>
              <a:ext cx="265" cy="265"/>
            </a:xfrm>
            <a:custGeom>
              <a:avLst/>
              <a:gdLst>
                <a:gd name="connsiteX0" fmla="*/ 84138 w 168276"/>
                <a:gd name="connsiteY0" fmla="*/ 0 h 168276"/>
                <a:gd name="connsiteX1" fmla="*/ 168276 w 168276"/>
                <a:gd name="connsiteY1" fmla="*/ 84138 h 168276"/>
                <a:gd name="connsiteX2" fmla="*/ 168275 w 168276"/>
                <a:gd name="connsiteY2" fmla="*/ 84138 h 168276"/>
                <a:gd name="connsiteX3" fmla="*/ 84137 w 168276"/>
                <a:gd name="connsiteY3" fmla="*/ 168276 h 168276"/>
                <a:gd name="connsiteX4" fmla="*/ 0 w 168276"/>
                <a:gd name="connsiteY4" fmla="*/ 168275 h 168276"/>
                <a:gd name="connsiteX5" fmla="*/ 1 w 168276"/>
                <a:gd name="connsiteY5" fmla="*/ 84138 h 168276"/>
                <a:gd name="connsiteX6" fmla="*/ 84138 w 168276"/>
                <a:gd name="connsiteY6" fmla="*/ 0 h 16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276" h="168276">
                  <a:moveTo>
                    <a:pt x="84138" y="0"/>
                  </a:moveTo>
                  <a:cubicBezTo>
                    <a:pt x="130606" y="0"/>
                    <a:pt x="168276" y="37670"/>
                    <a:pt x="168276" y="84138"/>
                  </a:cubicBezTo>
                  <a:lnTo>
                    <a:pt x="168275" y="84138"/>
                  </a:lnTo>
                  <a:cubicBezTo>
                    <a:pt x="168275" y="130606"/>
                    <a:pt x="130605" y="168276"/>
                    <a:pt x="84137" y="168276"/>
                  </a:cubicBezTo>
                  <a:lnTo>
                    <a:pt x="0" y="168275"/>
                  </a:lnTo>
                  <a:lnTo>
                    <a:pt x="1" y="84138"/>
                  </a:lnTo>
                  <a:cubicBezTo>
                    <a:pt x="0" y="37670"/>
                    <a:pt x="37670" y="0"/>
                    <a:pt x="841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9" name="Teardrop 32"/>
            <p:cNvSpPr/>
            <p:nvPr>
              <p:custDataLst>
                <p:tags r:id="rId12"/>
              </p:custDataLst>
            </p:nvPr>
          </p:nvSpPr>
          <p:spPr>
            <a:xfrm>
              <a:off x="9700" y="6349"/>
              <a:ext cx="684" cy="684"/>
            </a:xfrm>
            <a:custGeom>
              <a:avLst/>
              <a:gdLst>
                <a:gd name="connsiteX0" fmla="*/ 217170 w 434340"/>
                <a:gd name="connsiteY0" fmla="*/ 0 h 434340"/>
                <a:gd name="connsiteX1" fmla="*/ 434340 w 434340"/>
                <a:gd name="connsiteY1" fmla="*/ 217170 h 434340"/>
                <a:gd name="connsiteX2" fmla="*/ 434340 w 434340"/>
                <a:gd name="connsiteY2" fmla="*/ 434340 h 434340"/>
                <a:gd name="connsiteX3" fmla="*/ 217170 w 434340"/>
                <a:gd name="connsiteY3" fmla="*/ 434340 h 434340"/>
                <a:gd name="connsiteX4" fmla="*/ 0 w 434340"/>
                <a:gd name="connsiteY4" fmla="*/ 217170 h 434340"/>
                <a:gd name="connsiteX5" fmla="*/ 217170 w 434340"/>
                <a:gd name="connsiteY5" fmla="*/ 0 h 43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4340" h="434340">
                  <a:moveTo>
                    <a:pt x="217170" y="0"/>
                  </a:moveTo>
                  <a:cubicBezTo>
                    <a:pt x="337110" y="0"/>
                    <a:pt x="434340" y="97230"/>
                    <a:pt x="434340" y="217170"/>
                  </a:cubicBezTo>
                  <a:lnTo>
                    <a:pt x="434340" y="434340"/>
                  </a:lnTo>
                  <a:lnTo>
                    <a:pt x="217170" y="434340"/>
                  </a:lnTo>
                  <a:cubicBezTo>
                    <a:pt x="97230" y="434340"/>
                    <a:pt x="0" y="337110"/>
                    <a:pt x="0" y="217170"/>
                  </a:cubicBezTo>
                  <a:cubicBezTo>
                    <a:pt x="0" y="97230"/>
                    <a:pt x="97230" y="0"/>
                    <a:pt x="217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7" name="Teardrop 33"/>
            <p:cNvSpPr/>
            <p:nvPr>
              <p:custDataLst>
                <p:tags r:id="rId13"/>
              </p:custDataLst>
            </p:nvPr>
          </p:nvSpPr>
          <p:spPr>
            <a:xfrm>
              <a:off x="10384" y="6768"/>
              <a:ext cx="265" cy="265"/>
            </a:xfrm>
            <a:custGeom>
              <a:avLst/>
              <a:gdLst>
                <a:gd name="connsiteX0" fmla="*/ 84138 w 168276"/>
                <a:gd name="connsiteY0" fmla="*/ 0 h 168276"/>
                <a:gd name="connsiteX1" fmla="*/ 168276 w 168276"/>
                <a:gd name="connsiteY1" fmla="*/ 84138 h 168276"/>
                <a:gd name="connsiteX2" fmla="*/ 168275 w 168276"/>
                <a:gd name="connsiteY2" fmla="*/ 84138 h 168276"/>
                <a:gd name="connsiteX3" fmla="*/ 84137 w 168276"/>
                <a:gd name="connsiteY3" fmla="*/ 168276 h 168276"/>
                <a:gd name="connsiteX4" fmla="*/ 0 w 168276"/>
                <a:gd name="connsiteY4" fmla="*/ 168276 h 168276"/>
                <a:gd name="connsiteX5" fmla="*/ 0 w 168276"/>
                <a:gd name="connsiteY5" fmla="*/ 84138 h 168276"/>
                <a:gd name="connsiteX6" fmla="*/ 84138 w 168276"/>
                <a:gd name="connsiteY6" fmla="*/ 0 h 16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276" h="168276">
                  <a:moveTo>
                    <a:pt x="84138" y="0"/>
                  </a:moveTo>
                  <a:cubicBezTo>
                    <a:pt x="130606" y="0"/>
                    <a:pt x="168276" y="37670"/>
                    <a:pt x="168276" y="84138"/>
                  </a:cubicBezTo>
                  <a:lnTo>
                    <a:pt x="168275" y="84138"/>
                  </a:lnTo>
                  <a:cubicBezTo>
                    <a:pt x="168275" y="130606"/>
                    <a:pt x="130605" y="168276"/>
                    <a:pt x="84137" y="168276"/>
                  </a:cubicBezTo>
                  <a:lnTo>
                    <a:pt x="0" y="168276"/>
                  </a:lnTo>
                  <a:lnTo>
                    <a:pt x="0" y="84138"/>
                  </a:lnTo>
                  <a:cubicBezTo>
                    <a:pt x="0" y="37670"/>
                    <a:pt x="37670" y="0"/>
                    <a:pt x="841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4" name="直接连接符 43"/>
            <p:cNvCxnSpPr/>
            <p:nvPr>
              <p:custDataLst>
                <p:tags r:id="rId14"/>
              </p:custDataLst>
            </p:nvPr>
          </p:nvCxnSpPr>
          <p:spPr>
            <a:xfrm flipH="1">
              <a:off x="10387" y="4366"/>
              <a:ext cx="6" cy="1198"/>
            </a:xfrm>
            <a:prstGeom prst="line">
              <a:avLst/>
            </a:prstGeom>
            <a:ln w="127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>
              <p:custDataLst>
                <p:tags r:id="rId15"/>
              </p:custDataLst>
            </p:nvPr>
          </p:nvCxnSpPr>
          <p:spPr>
            <a:xfrm flipH="1">
              <a:off x="10387" y="5668"/>
              <a:ext cx="6" cy="1198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>
              <p:custDataLst>
                <p:tags r:id="rId16"/>
              </p:custDataLst>
            </p:nvPr>
          </p:nvCxnSpPr>
          <p:spPr>
            <a:xfrm flipH="1">
              <a:off x="10385" y="6970"/>
              <a:ext cx="8" cy="40"/>
            </a:xfrm>
            <a:prstGeom prst="line">
              <a:avLst/>
            </a:prstGeom>
            <a:ln w="127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本框 44"/>
            <p:cNvSpPr txBox="1"/>
            <p:nvPr>
              <p:custDataLst>
                <p:tags r:id="rId17"/>
              </p:custDataLst>
            </p:nvPr>
          </p:nvSpPr>
          <p:spPr>
            <a:xfrm>
              <a:off x="9773" y="2559"/>
              <a:ext cx="539" cy="53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>
              <a:defPPr>
                <a:defRPr lang="zh-CN"/>
              </a:defPPr>
              <a:lvl1pPr algn="ctr">
                <a:defRPr sz="1600" b="1" spc="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>
                  <a:solidFill>
                    <a:schemeClr val="lt1"/>
                  </a:solidFill>
                  <a:latin typeface="微软雅黑" panose="020B0503020204020204" pitchFamily="34" charset="-122"/>
                </a:rPr>
                <a:t>01</a:t>
              </a:r>
            </a:p>
          </p:txBody>
        </p:sp>
        <p:sp>
          <p:nvSpPr>
            <p:cNvPr id="50" name="文本框 49"/>
            <p:cNvSpPr txBox="1"/>
            <p:nvPr>
              <p:custDataLst>
                <p:tags r:id="rId18"/>
              </p:custDataLst>
            </p:nvPr>
          </p:nvSpPr>
          <p:spPr>
            <a:xfrm>
              <a:off x="9783" y="3850"/>
              <a:ext cx="539" cy="53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>
              <a:defPPr>
                <a:defRPr lang="zh-CN"/>
              </a:defPPr>
              <a:lvl1pPr algn="ctr">
                <a:defRPr sz="1600" b="1" spc="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>
                  <a:solidFill>
                    <a:schemeClr val="lt1"/>
                  </a:solidFill>
                  <a:latin typeface="微软雅黑" panose="020B0503020204020204" pitchFamily="34" charset="-122"/>
                </a:rPr>
                <a:t>02</a:t>
              </a:r>
            </a:p>
          </p:txBody>
        </p:sp>
        <p:sp>
          <p:nvSpPr>
            <p:cNvPr id="52" name="文本框 51"/>
            <p:cNvSpPr txBox="1"/>
            <p:nvPr>
              <p:custDataLst>
                <p:tags r:id="rId19"/>
              </p:custDataLst>
            </p:nvPr>
          </p:nvSpPr>
          <p:spPr>
            <a:xfrm>
              <a:off x="9746" y="5144"/>
              <a:ext cx="539" cy="53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>
              <a:defPPr>
                <a:defRPr lang="zh-CN"/>
              </a:defPPr>
              <a:lvl1pPr algn="ctr">
                <a:defRPr sz="1600" b="1" spc="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>
                  <a:solidFill>
                    <a:schemeClr val="lt1"/>
                  </a:solidFill>
                  <a:latin typeface="微软雅黑" panose="020B0503020204020204" pitchFamily="34" charset="-122"/>
                </a:rPr>
                <a:t>03</a:t>
              </a:r>
              <a:endParaRPr lang="en-US" altLang="zh-CN" dirty="0">
                <a:solidFill>
                  <a:schemeClr val="lt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3" name="文本框 52"/>
            <p:cNvSpPr txBox="1"/>
            <p:nvPr>
              <p:custDataLst>
                <p:tags r:id="rId20"/>
              </p:custDataLst>
            </p:nvPr>
          </p:nvSpPr>
          <p:spPr>
            <a:xfrm>
              <a:off x="9746" y="6435"/>
              <a:ext cx="539" cy="53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>
              <a:defPPr>
                <a:defRPr lang="zh-CN"/>
              </a:defPPr>
              <a:lvl1pPr algn="ctr">
                <a:defRPr sz="1600" b="1" spc="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>
                  <a:solidFill>
                    <a:schemeClr val="lt1"/>
                  </a:solidFill>
                  <a:latin typeface="微软雅黑" panose="020B0503020204020204" pitchFamily="34" charset="-122"/>
                </a:rPr>
                <a:t>04</a:t>
              </a:r>
              <a:endParaRPr lang="en-US" altLang="zh-CN" dirty="0">
                <a:solidFill>
                  <a:schemeClr val="lt1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54355" y="2177415"/>
            <a:ext cx="44481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消费积分获得：消费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元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积分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65353" y="3911147"/>
            <a:ext cx="3262432" cy="49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会员积分名称：</a:t>
            </a:r>
            <a:r>
              <a:rPr 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可可值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68425" y="398780"/>
            <a:ext cx="8310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积分获取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社群（以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200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人群，一周活动为例）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61035" y="1496060"/>
            <a:ext cx="8019490" cy="4019557"/>
            <a:chOff x="9700" y="2288"/>
            <a:chExt cx="9092" cy="4934"/>
          </a:xfrm>
        </p:grpSpPr>
        <p:sp>
          <p:nvSpPr>
            <p:cNvPr id="19" name="文本框 18"/>
            <p:cNvSpPr txBox="1"/>
            <p:nvPr>
              <p:custDataLst>
                <p:tags r:id="rId1"/>
              </p:custDataLst>
            </p:nvPr>
          </p:nvSpPr>
          <p:spPr>
            <a:xfrm>
              <a:off x="10953" y="2288"/>
              <a:ext cx="7725" cy="106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spc="150" dirty="0">
                  <a:solidFill>
                    <a:srgbClr val="C0000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话题互动</a:t>
              </a:r>
              <a:r>
                <a:rPr lang="zh-CN" altLang="en-US" sz="1600" b="1" spc="150" dirty="0">
                  <a:solidFill>
                    <a:schemeClr val="dk1">
                      <a:lumMod val="85000"/>
                      <a:lumOff val="1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：预计</a:t>
              </a:r>
              <a:r>
                <a:rPr lang="zh-CN" altLang="en-US" sz="1600" b="1" spc="150" dirty="0">
                  <a:solidFill>
                    <a:schemeClr val="dk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参与率</a:t>
              </a:r>
              <a:r>
                <a:rPr lang="en-US" altLang="zh-CN" sz="1600" b="1" spc="150" dirty="0">
                  <a:solidFill>
                    <a:schemeClr val="dk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15%</a:t>
              </a:r>
              <a:r>
                <a:rPr lang="zh-CN" altLang="en-US" sz="1600" b="1" spc="150" dirty="0">
                  <a:solidFill>
                    <a:schemeClr val="dk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，单人</a:t>
              </a:r>
              <a:r>
                <a:rPr lang="en-US" altLang="zh-CN" sz="1600" b="1" spc="150" dirty="0">
                  <a:solidFill>
                    <a:schemeClr val="dk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30</a:t>
              </a:r>
              <a:r>
                <a:rPr lang="zh-CN" altLang="en-US" sz="1600" b="1" spc="150" dirty="0">
                  <a:solidFill>
                    <a:schemeClr val="dk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积分，单群单周</a:t>
              </a:r>
              <a:r>
                <a:rPr lang="en-US" altLang="zh-CN" sz="1600" b="1" spc="150" dirty="0">
                  <a:solidFill>
                    <a:schemeClr val="dk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900</a:t>
              </a:r>
              <a:r>
                <a:rPr lang="zh-CN" altLang="en-US" sz="1600" b="1" spc="150" dirty="0">
                  <a:solidFill>
                    <a:schemeClr val="dk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积分</a:t>
              </a:r>
              <a:endParaRPr lang="zh-CN" altLang="en-US" sz="1600" b="1" spc="150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8" name="Teardrop 1"/>
            <p:cNvSpPr/>
            <p:nvPr>
              <p:custDataLst>
                <p:tags r:id="rId2"/>
              </p:custDataLst>
            </p:nvPr>
          </p:nvSpPr>
          <p:spPr>
            <a:xfrm>
              <a:off x="9700" y="2476"/>
              <a:ext cx="684" cy="684"/>
            </a:xfrm>
            <a:custGeom>
              <a:avLst/>
              <a:gdLst>
                <a:gd name="connsiteX0" fmla="*/ 217170 w 434340"/>
                <a:gd name="connsiteY0" fmla="*/ 0 h 434340"/>
                <a:gd name="connsiteX1" fmla="*/ 434340 w 434340"/>
                <a:gd name="connsiteY1" fmla="*/ 217170 h 434340"/>
                <a:gd name="connsiteX2" fmla="*/ 434340 w 434340"/>
                <a:gd name="connsiteY2" fmla="*/ 434340 h 434340"/>
                <a:gd name="connsiteX3" fmla="*/ 217170 w 434340"/>
                <a:gd name="connsiteY3" fmla="*/ 434340 h 434340"/>
                <a:gd name="connsiteX4" fmla="*/ 0 w 434340"/>
                <a:gd name="connsiteY4" fmla="*/ 217170 h 434340"/>
                <a:gd name="connsiteX5" fmla="*/ 217170 w 434340"/>
                <a:gd name="connsiteY5" fmla="*/ 0 h 43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4340" h="434340">
                  <a:moveTo>
                    <a:pt x="217170" y="0"/>
                  </a:moveTo>
                  <a:cubicBezTo>
                    <a:pt x="337110" y="0"/>
                    <a:pt x="434340" y="97230"/>
                    <a:pt x="434340" y="217170"/>
                  </a:cubicBezTo>
                  <a:lnTo>
                    <a:pt x="434340" y="434340"/>
                  </a:lnTo>
                  <a:lnTo>
                    <a:pt x="217170" y="434340"/>
                  </a:lnTo>
                  <a:cubicBezTo>
                    <a:pt x="97230" y="434340"/>
                    <a:pt x="0" y="337110"/>
                    <a:pt x="0" y="217170"/>
                  </a:cubicBezTo>
                  <a:cubicBezTo>
                    <a:pt x="0" y="97230"/>
                    <a:pt x="97230" y="0"/>
                    <a:pt x="217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1" name="Teardrop 20"/>
            <p:cNvSpPr/>
            <p:nvPr>
              <p:custDataLst>
                <p:tags r:id="rId3"/>
              </p:custDataLst>
            </p:nvPr>
          </p:nvSpPr>
          <p:spPr>
            <a:xfrm>
              <a:off x="10384" y="2895"/>
              <a:ext cx="265" cy="265"/>
            </a:xfrm>
            <a:custGeom>
              <a:avLst/>
              <a:gdLst>
                <a:gd name="connsiteX0" fmla="*/ 84138 w 168276"/>
                <a:gd name="connsiteY0" fmla="*/ 0 h 168276"/>
                <a:gd name="connsiteX1" fmla="*/ 168276 w 168276"/>
                <a:gd name="connsiteY1" fmla="*/ 84138 h 168276"/>
                <a:gd name="connsiteX2" fmla="*/ 168275 w 168276"/>
                <a:gd name="connsiteY2" fmla="*/ 84138 h 168276"/>
                <a:gd name="connsiteX3" fmla="*/ 84137 w 168276"/>
                <a:gd name="connsiteY3" fmla="*/ 168276 h 168276"/>
                <a:gd name="connsiteX4" fmla="*/ 0 w 168276"/>
                <a:gd name="connsiteY4" fmla="*/ 168276 h 168276"/>
                <a:gd name="connsiteX5" fmla="*/ 0 w 168276"/>
                <a:gd name="connsiteY5" fmla="*/ 84138 h 168276"/>
                <a:gd name="connsiteX6" fmla="*/ 84138 w 168276"/>
                <a:gd name="connsiteY6" fmla="*/ 0 h 16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276" h="168276">
                  <a:moveTo>
                    <a:pt x="84138" y="0"/>
                  </a:moveTo>
                  <a:cubicBezTo>
                    <a:pt x="130606" y="0"/>
                    <a:pt x="168276" y="37670"/>
                    <a:pt x="168276" y="84138"/>
                  </a:cubicBezTo>
                  <a:lnTo>
                    <a:pt x="168275" y="84138"/>
                  </a:lnTo>
                  <a:cubicBezTo>
                    <a:pt x="168275" y="130606"/>
                    <a:pt x="130605" y="168276"/>
                    <a:pt x="84137" y="168276"/>
                  </a:cubicBezTo>
                  <a:lnTo>
                    <a:pt x="0" y="168276"/>
                  </a:lnTo>
                  <a:lnTo>
                    <a:pt x="0" y="84138"/>
                  </a:lnTo>
                  <a:cubicBezTo>
                    <a:pt x="0" y="37670"/>
                    <a:pt x="37670" y="0"/>
                    <a:pt x="841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4"/>
              </p:custDataLst>
            </p:nvPr>
          </p:nvSpPr>
          <p:spPr>
            <a:xfrm>
              <a:off x="10953" y="3579"/>
              <a:ext cx="7725" cy="106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spc="15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游戏互动</a:t>
              </a:r>
              <a:r>
                <a:rPr lang="zh-CN" altLang="en-US" sz="1600" b="1" spc="150" dirty="0">
                  <a:solidFill>
                    <a:schemeClr val="dk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：预计单人</a:t>
              </a:r>
              <a:r>
                <a:rPr lang="en-US" altLang="zh-CN" sz="1600" b="1" spc="150" dirty="0">
                  <a:solidFill>
                    <a:schemeClr val="dk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40</a:t>
              </a:r>
              <a:r>
                <a:rPr lang="zh-CN" altLang="en-US" sz="1600" b="1" spc="150" dirty="0">
                  <a:solidFill>
                    <a:schemeClr val="dk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积分，前</a:t>
              </a:r>
              <a:r>
                <a:rPr lang="en-US" altLang="zh-CN" sz="1600" b="1" spc="150" dirty="0">
                  <a:solidFill>
                    <a:schemeClr val="dk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5</a:t>
              </a:r>
              <a:r>
                <a:rPr lang="zh-CN" altLang="en-US" sz="1600" b="1" spc="150" dirty="0">
                  <a:solidFill>
                    <a:schemeClr val="dk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获奖，单群单周</a:t>
              </a:r>
              <a:r>
                <a:rPr lang="en-US" altLang="zh-CN" sz="1600" b="1" spc="150" dirty="0">
                  <a:solidFill>
                    <a:schemeClr val="dk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200</a:t>
              </a:r>
              <a:r>
                <a:rPr lang="zh-CN" altLang="en-US" sz="1600" b="1" spc="150" dirty="0">
                  <a:solidFill>
                    <a:schemeClr val="dk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积分</a:t>
              </a:r>
              <a:endParaRPr lang="zh-CN" altLang="en-US" sz="1600" b="1" spc="150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5"/>
              </p:custDataLst>
            </p:nvPr>
          </p:nvSpPr>
          <p:spPr>
            <a:xfrm>
              <a:off x="10953" y="4870"/>
              <a:ext cx="7839" cy="106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spc="15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问答互动</a:t>
              </a:r>
              <a:r>
                <a:rPr lang="zh-CN" altLang="en-US" sz="1600" b="1" spc="150" dirty="0">
                  <a:solidFill>
                    <a:schemeClr val="dk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：预计单人</a:t>
              </a:r>
              <a:r>
                <a:rPr lang="en-US" altLang="zh-CN" sz="1600" b="1" spc="150" dirty="0">
                  <a:solidFill>
                    <a:schemeClr val="dk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40</a:t>
              </a:r>
              <a:r>
                <a:rPr lang="zh-CN" altLang="en-US" sz="1600" b="1" spc="150" dirty="0">
                  <a:solidFill>
                    <a:schemeClr val="dk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积分，前</a:t>
              </a:r>
              <a:r>
                <a:rPr lang="en-US" altLang="zh-CN" sz="1600" b="1" spc="150" dirty="0">
                  <a:solidFill>
                    <a:schemeClr val="dk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5</a:t>
              </a:r>
              <a:r>
                <a:rPr lang="zh-CN" altLang="en-US" sz="1600" b="1" spc="150" dirty="0">
                  <a:solidFill>
                    <a:schemeClr val="dk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获奖，单群单周</a:t>
              </a:r>
              <a:r>
                <a:rPr lang="en-US" altLang="zh-CN" sz="1600" b="1" spc="150" dirty="0">
                  <a:solidFill>
                    <a:schemeClr val="dk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200</a:t>
              </a:r>
              <a:r>
                <a:rPr lang="zh-CN" altLang="en-US" sz="1600" b="1" spc="150" dirty="0">
                  <a:solidFill>
                    <a:schemeClr val="dk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积分</a:t>
              </a:r>
              <a:endParaRPr lang="zh-CN" altLang="en-US" sz="1600" b="1" spc="150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6"/>
              </p:custDataLst>
            </p:nvPr>
          </p:nvSpPr>
          <p:spPr>
            <a:xfrm>
              <a:off x="10953" y="6161"/>
              <a:ext cx="7839" cy="106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spc="150" dirty="0">
                  <a:solidFill>
                    <a:srgbClr val="C0000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抽奖活动</a:t>
              </a:r>
              <a:r>
                <a:rPr lang="zh-CN" altLang="en-US" sz="1600" b="1" spc="150" dirty="0">
                  <a:solidFill>
                    <a:schemeClr val="dk1">
                      <a:lumMod val="85000"/>
                      <a:lumOff val="1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：预计单人</a:t>
              </a:r>
              <a:r>
                <a:rPr lang="en-US" altLang="zh-CN" sz="1600" b="1" spc="150" dirty="0">
                  <a:solidFill>
                    <a:schemeClr val="dk1">
                      <a:lumMod val="85000"/>
                      <a:lumOff val="1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50</a:t>
              </a:r>
              <a:r>
                <a:rPr lang="zh-CN" altLang="en-US" sz="1600" b="1" spc="150" dirty="0">
                  <a:solidFill>
                    <a:schemeClr val="dk1">
                      <a:lumMod val="85000"/>
                      <a:lumOff val="1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积分，</a:t>
              </a:r>
              <a:r>
                <a:rPr lang="en-US" altLang="zh-CN" sz="1600" b="1" spc="150" dirty="0">
                  <a:solidFill>
                    <a:schemeClr val="dk1">
                      <a:lumMod val="85000"/>
                      <a:lumOff val="1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50</a:t>
              </a:r>
              <a:r>
                <a:rPr lang="zh-CN" altLang="en-US" sz="1600" b="1" spc="150" dirty="0">
                  <a:solidFill>
                    <a:schemeClr val="dk1">
                      <a:lumMod val="85000"/>
                      <a:lumOff val="1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人获奖，单群单周</a:t>
              </a:r>
              <a:r>
                <a:rPr lang="en-US" altLang="zh-CN" sz="1600" b="1" spc="150" dirty="0">
                  <a:solidFill>
                    <a:schemeClr val="dk1">
                      <a:lumMod val="85000"/>
                      <a:lumOff val="1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2500</a:t>
              </a:r>
              <a:r>
                <a:rPr lang="zh-CN" altLang="en-US" sz="1600" b="1" spc="150" dirty="0">
                  <a:solidFill>
                    <a:schemeClr val="dk1">
                      <a:lumMod val="85000"/>
                      <a:lumOff val="1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积分</a:t>
              </a:r>
            </a:p>
          </p:txBody>
        </p:sp>
        <p:sp>
          <p:nvSpPr>
            <p:cNvPr id="115" name="Teardrop 21"/>
            <p:cNvSpPr/>
            <p:nvPr>
              <p:custDataLst>
                <p:tags r:id="rId7"/>
              </p:custDataLst>
            </p:nvPr>
          </p:nvSpPr>
          <p:spPr>
            <a:xfrm>
              <a:off x="9700" y="3767"/>
              <a:ext cx="684" cy="684"/>
            </a:xfrm>
            <a:custGeom>
              <a:avLst/>
              <a:gdLst>
                <a:gd name="connsiteX0" fmla="*/ 217170 w 434341"/>
                <a:gd name="connsiteY0" fmla="*/ 1 h 434340"/>
                <a:gd name="connsiteX1" fmla="*/ 434340 w 434341"/>
                <a:gd name="connsiteY1" fmla="*/ 217171 h 434340"/>
                <a:gd name="connsiteX2" fmla="*/ 434341 w 434341"/>
                <a:gd name="connsiteY2" fmla="*/ 434340 h 434340"/>
                <a:gd name="connsiteX3" fmla="*/ 217170 w 434341"/>
                <a:gd name="connsiteY3" fmla="*/ 434340 h 434340"/>
                <a:gd name="connsiteX4" fmla="*/ 1 w 434341"/>
                <a:gd name="connsiteY4" fmla="*/ 217171 h 434340"/>
                <a:gd name="connsiteX5" fmla="*/ 217170 w 434341"/>
                <a:gd name="connsiteY5" fmla="*/ 1 h 43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4341" h="434340">
                  <a:moveTo>
                    <a:pt x="217170" y="1"/>
                  </a:moveTo>
                  <a:cubicBezTo>
                    <a:pt x="337110" y="0"/>
                    <a:pt x="434340" y="97230"/>
                    <a:pt x="434340" y="217171"/>
                  </a:cubicBezTo>
                  <a:lnTo>
                    <a:pt x="434341" y="434340"/>
                  </a:lnTo>
                  <a:lnTo>
                    <a:pt x="217170" y="434340"/>
                  </a:lnTo>
                  <a:cubicBezTo>
                    <a:pt x="97230" y="434341"/>
                    <a:pt x="0" y="337111"/>
                    <a:pt x="1" y="217171"/>
                  </a:cubicBezTo>
                  <a:cubicBezTo>
                    <a:pt x="0" y="97231"/>
                    <a:pt x="97230" y="1"/>
                    <a:pt x="2171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9" name="Teardrop 22"/>
            <p:cNvSpPr/>
            <p:nvPr>
              <p:custDataLst>
                <p:tags r:id="rId8"/>
              </p:custDataLst>
            </p:nvPr>
          </p:nvSpPr>
          <p:spPr>
            <a:xfrm>
              <a:off x="10384" y="4186"/>
              <a:ext cx="265" cy="265"/>
            </a:xfrm>
            <a:custGeom>
              <a:avLst/>
              <a:gdLst>
                <a:gd name="connsiteX0" fmla="*/ 84138 w 168276"/>
                <a:gd name="connsiteY0" fmla="*/ 0 h 168276"/>
                <a:gd name="connsiteX1" fmla="*/ 168276 w 168276"/>
                <a:gd name="connsiteY1" fmla="*/ 84138 h 168276"/>
                <a:gd name="connsiteX2" fmla="*/ 168275 w 168276"/>
                <a:gd name="connsiteY2" fmla="*/ 84138 h 168276"/>
                <a:gd name="connsiteX3" fmla="*/ 84137 w 168276"/>
                <a:gd name="connsiteY3" fmla="*/ 168276 h 168276"/>
                <a:gd name="connsiteX4" fmla="*/ 0 w 168276"/>
                <a:gd name="connsiteY4" fmla="*/ 168276 h 168276"/>
                <a:gd name="connsiteX5" fmla="*/ 0 w 168276"/>
                <a:gd name="connsiteY5" fmla="*/ 84138 h 168276"/>
                <a:gd name="connsiteX6" fmla="*/ 84138 w 168276"/>
                <a:gd name="connsiteY6" fmla="*/ 0 h 16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276" h="168276">
                  <a:moveTo>
                    <a:pt x="84138" y="0"/>
                  </a:moveTo>
                  <a:cubicBezTo>
                    <a:pt x="130606" y="0"/>
                    <a:pt x="168276" y="37670"/>
                    <a:pt x="168276" y="84138"/>
                  </a:cubicBezTo>
                  <a:lnTo>
                    <a:pt x="168275" y="84138"/>
                  </a:lnTo>
                  <a:cubicBezTo>
                    <a:pt x="168275" y="130606"/>
                    <a:pt x="130605" y="168276"/>
                    <a:pt x="84137" y="168276"/>
                  </a:cubicBezTo>
                  <a:lnTo>
                    <a:pt x="0" y="168276"/>
                  </a:lnTo>
                  <a:lnTo>
                    <a:pt x="0" y="84138"/>
                  </a:lnTo>
                  <a:cubicBezTo>
                    <a:pt x="0" y="37670"/>
                    <a:pt x="37670" y="0"/>
                    <a:pt x="841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Teardrop 27"/>
            <p:cNvSpPr/>
            <p:nvPr>
              <p:custDataLst>
                <p:tags r:id="rId9"/>
              </p:custDataLst>
            </p:nvPr>
          </p:nvSpPr>
          <p:spPr>
            <a:xfrm>
              <a:off x="9700" y="5058"/>
              <a:ext cx="684" cy="684"/>
            </a:xfrm>
            <a:custGeom>
              <a:avLst/>
              <a:gdLst>
                <a:gd name="connsiteX0" fmla="*/ 217170 w 434340"/>
                <a:gd name="connsiteY0" fmla="*/ 0 h 434340"/>
                <a:gd name="connsiteX1" fmla="*/ 434340 w 434340"/>
                <a:gd name="connsiteY1" fmla="*/ 217170 h 434340"/>
                <a:gd name="connsiteX2" fmla="*/ 434340 w 434340"/>
                <a:gd name="connsiteY2" fmla="*/ 434339 h 434340"/>
                <a:gd name="connsiteX3" fmla="*/ 217169 w 434340"/>
                <a:gd name="connsiteY3" fmla="*/ 434340 h 434340"/>
                <a:gd name="connsiteX4" fmla="*/ 0 w 434340"/>
                <a:gd name="connsiteY4" fmla="*/ 217169 h 434340"/>
                <a:gd name="connsiteX5" fmla="*/ 217170 w 434340"/>
                <a:gd name="connsiteY5" fmla="*/ 0 h 43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4340" h="434340">
                  <a:moveTo>
                    <a:pt x="217170" y="0"/>
                  </a:moveTo>
                  <a:cubicBezTo>
                    <a:pt x="337109" y="0"/>
                    <a:pt x="434339" y="97230"/>
                    <a:pt x="434340" y="217170"/>
                  </a:cubicBezTo>
                  <a:lnTo>
                    <a:pt x="434340" y="434339"/>
                  </a:lnTo>
                  <a:lnTo>
                    <a:pt x="217169" y="434340"/>
                  </a:lnTo>
                  <a:cubicBezTo>
                    <a:pt x="97230" y="434339"/>
                    <a:pt x="0" y="337109"/>
                    <a:pt x="0" y="217169"/>
                  </a:cubicBezTo>
                  <a:cubicBezTo>
                    <a:pt x="0" y="97230"/>
                    <a:pt x="97230" y="0"/>
                    <a:pt x="217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7" name="Teardrop 28"/>
            <p:cNvSpPr/>
            <p:nvPr>
              <p:custDataLst>
                <p:tags r:id="rId10"/>
              </p:custDataLst>
            </p:nvPr>
          </p:nvSpPr>
          <p:spPr>
            <a:xfrm>
              <a:off x="10384" y="5477"/>
              <a:ext cx="265" cy="265"/>
            </a:xfrm>
            <a:custGeom>
              <a:avLst/>
              <a:gdLst>
                <a:gd name="connsiteX0" fmla="*/ 84138 w 168276"/>
                <a:gd name="connsiteY0" fmla="*/ 0 h 168276"/>
                <a:gd name="connsiteX1" fmla="*/ 168276 w 168276"/>
                <a:gd name="connsiteY1" fmla="*/ 84138 h 168276"/>
                <a:gd name="connsiteX2" fmla="*/ 168275 w 168276"/>
                <a:gd name="connsiteY2" fmla="*/ 84138 h 168276"/>
                <a:gd name="connsiteX3" fmla="*/ 84137 w 168276"/>
                <a:gd name="connsiteY3" fmla="*/ 168276 h 168276"/>
                <a:gd name="connsiteX4" fmla="*/ 0 w 168276"/>
                <a:gd name="connsiteY4" fmla="*/ 168275 h 168276"/>
                <a:gd name="connsiteX5" fmla="*/ 1 w 168276"/>
                <a:gd name="connsiteY5" fmla="*/ 84138 h 168276"/>
                <a:gd name="connsiteX6" fmla="*/ 84138 w 168276"/>
                <a:gd name="connsiteY6" fmla="*/ 0 h 16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276" h="168276">
                  <a:moveTo>
                    <a:pt x="84138" y="0"/>
                  </a:moveTo>
                  <a:cubicBezTo>
                    <a:pt x="130606" y="0"/>
                    <a:pt x="168276" y="37670"/>
                    <a:pt x="168276" y="84138"/>
                  </a:cubicBezTo>
                  <a:lnTo>
                    <a:pt x="168275" y="84138"/>
                  </a:lnTo>
                  <a:cubicBezTo>
                    <a:pt x="168275" y="130606"/>
                    <a:pt x="130605" y="168276"/>
                    <a:pt x="84137" y="168276"/>
                  </a:cubicBezTo>
                  <a:lnTo>
                    <a:pt x="0" y="168275"/>
                  </a:lnTo>
                  <a:lnTo>
                    <a:pt x="1" y="84138"/>
                  </a:lnTo>
                  <a:cubicBezTo>
                    <a:pt x="0" y="37670"/>
                    <a:pt x="37670" y="0"/>
                    <a:pt x="841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9" name="Teardrop 32"/>
            <p:cNvSpPr/>
            <p:nvPr>
              <p:custDataLst>
                <p:tags r:id="rId11"/>
              </p:custDataLst>
            </p:nvPr>
          </p:nvSpPr>
          <p:spPr>
            <a:xfrm>
              <a:off x="9700" y="6349"/>
              <a:ext cx="684" cy="684"/>
            </a:xfrm>
            <a:custGeom>
              <a:avLst/>
              <a:gdLst>
                <a:gd name="connsiteX0" fmla="*/ 217170 w 434340"/>
                <a:gd name="connsiteY0" fmla="*/ 0 h 434340"/>
                <a:gd name="connsiteX1" fmla="*/ 434340 w 434340"/>
                <a:gd name="connsiteY1" fmla="*/ 217170 h 434340"/>
                <a:gd name="connsiteX2" fmla="*/ 434340 w 434340"/>
                <a:gd name="connsiteY2" fmla="*/ 434340 h 434340"/>
                <a:gd name="connsiteX3" fmla="*/ 217170 w 434340"/>
                <a:gd name="connsiteY3" fmla="*/ 434340 h 434340"/>
                <a:gd name="connsiteX4" fmla="*/ 0 w 434340"/>
                <a:gd name="connsiteY4" fmla="*/ 217170 h 434340"/>
                <a:gd name="connsiteX5" fmla="*/ 217170 w 434340"/>
                <a:gd name="connsiteY5" fmla="*/ 0 h 43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4340" h="434340">
                  <a:moveTo>
                    <a:pt x="217170" y="0"/>
                  </a:moveTo>
                  <a:cubicBezTo>
                    <a:pt x="337110" y="0"/>
                    <a:pt x="434340" y="97230"/>
                    <a:pt x="434340" y="217170"/>
                  </a:cubicBezTo>
                  <a:lnTo>
                    <a:pt x="434340" y="434340"/>
                  </a:lnTo>
                  <a:lnTo>
                    <a:pt x="217170" y="434340"/>
                  </a:lnTo>
                  <a:cubicBezTo>
                    <a:pt x="97230" y="434340"/>
                    <a:pt x="0" y="337110"/>
                    <a:pt x="0" y="217170"/>
                  </a:cubicBezTo>
                  <a:cubicBezTo>
                    <a:pt x="0" y="97230"/>
                    <a:pt x="97230" y="0"/>
                    <a:pt x="217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7" name="Teardrop 33"/>
            <p:cNvSpPr/>
            <p:nvPr>
              <p:custDataLst>
                <p:tags r:id="rId12"/>
              </p:custDataLst>
            </p:nvPr>
          </p:nvSpPr>
          <p:spPr>
            <a:xfrm>
              <a:off x="10384" y="6768"/>
              <a:ext cx="265" cy="265"/>
            </a:xfrm>
            <a:custGeom>
              <a:avLst/>
              <a:gdLst>
                <a:gd name="connsiteX0" fmla="*/ 84138 w 168276"/>
                <a:gd name="connsiteY0" fmla="*/ 0 h 168276"/>
                <a:gd name="connsiteX1" fmla="*/ 168276 w 168276"/>
                <a:gd name="connsiteY1" fmla="*/ 84138 h 168276"/>
                <a:gd name="connsiteX2" fmla="*/ 168275 w 168276"/>
                <a:gd name="connsiteY2" fmla="*/ 84138 h 168276"/>
                <a:gd name="connsiteX3" fmla="*/ 84137 w 168276"/>
                <a:gd name="connsiteY3" fmla="*/ 168276 h 168276"/>
                <a:gd name="connsiteX4" fmla="*/ 0 w 168276"/>
                <a:gd name="connsiteY4" fmla="*/ 168276 h 168276"/>
                <a:gd name="connsiteX5" fmla="*/ 0 w 168276"/>
                <a:gd name="connsiteY5" fmla="*/ 84138 h 168276"/>
                <a:gd name="connsiteX6" fmla="*/ 84138 w 168276"/>
                <a:gd name="connsiteY6" fmla="*/ 0 h 16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276" h="168276">
                  <a:moveTo>
                    <a:pt x="84138" y="0"/>
                  </a:moveTo>
                  <a:cubicBezTo>
                    <a:pt x="130606" y="0"/>
                    <a:pt x="168276" y="37670"/>
                    <a:pt x="168276" y="84138"/>
                  </a:cubicBezTo>
                  <a:lnTo>
                    <a:pt x="168275" y="84138"/>
                  </a:lnTo>
                  <a:cubicBezTo>
                    <a:pt x="168275" y="130606"/>
                    <a:pt x="130605" y="168276"/>
                    <a:pt x="84137" y="168276"/>
                  </a:cubicBezTo>
                  <a:lnTo>
                    <a:pt x="0" y="168276"/>
                  </a:lnTo>
                  <a:lnTo>
                    <a:pt x="0" y="84138"/>
                  </a:lnTo>
                  <a:cubicBezTo>
                    <a:pt x="0" y="37670"/>
                    <a:pt x="37670" y="0"/>
                    <a:pt x="841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9" name="直接连接符 48"/>
            <p:cNvCxnSpPr/>
            <p:nvPr>
              <p:custDataLst>
                <p:tags r:id="rId13"/>
              </p:custDataLst>
            </p:nvPr>
          </p:nvCxnSpPr>
          <p:spPr>
            <a:xfrm flipH="1">
              <a:off x="10385" y="6970"/>
              <a:ext cx="8" cy="40"/>
            </a:xfrm>
            <a:prstGeom prst="line">
              <a:avLst/>
            </a:prstGeom>
            <a:ln w="127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本框 44"/>
            <p:cNvSpPr txBox="1"/>
            <p:nvPr>
              <p:custDataLst>
                <p:tags r:id="rId14"/>
              </p:custDataLst>
            </p:nvPr>
          </p:nvSpPr>
          <p:spPr>
            <a:xfrm>
              <a:off x="9773" y="2559"/>
              <a:ext cx="539" cy="53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>
              <a:defPPr>
                <a:defRPr lang="zh-CN"/>
              </a:defPPr>
              <a:lvl1pPr algn="ctr">
                <a:defRPr sz="1600" b="1" spc="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>
                  <a:solidFill>
                    <a:schemeClr val="lt1"/>
                  </a:solidFill>
                  <a:latin typeface="微软雅黑" panose="020B0503020204020204" pitchFamily="34" charset="-122"/>
                </a:rPr>
                <a:t>01</a:t>
              </a:r>
              <a:endParaRPr lang="en-US" altLang="zh-CN" dirty="0">
                <a:solidFill>
                  <a:schemeClr val="lt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0" name="文本框 49"/>
            <p:cNvSpPr txBox="1"/>
            <p:nvPr>
              <p:custDataLst>
                <p:tags r:id="rId15"/>
              </p:custDataLst>
            </p:nvPr>
          </p:nvSpPr>
          <p:spPr>
            <a:xfrm>
              <a:off x="9783" y="3850"/>
              <a:ext cx="539" cy="53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>
              <a:defPPr>
                <a:defRPr lang="zh-CN"/>
              </a:defPPr>
              <a:lvl1pPr algn="ctr">
                <a:defRPr sz="1600" b="1" spc="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>
                  <a:solidFill>
                    <a:schemeClr val="lt1"/>
                  </a:solidFill>
                  <a:latin typeface="微软雅黑" panose="020B0503020204020204" pitchFamily="34" charset="-122"/>
                </a:rPr>
                <a:t>02</a:t>
              </a:r>
              <a:endParaRPr lang="en-US" altLang="zh-CN" dirty="0">
                <a:solidFill>
                  <a:schemeClr val="lt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2" name="文本框 51"/>
            <p:cNvSpPr txBox="1"/>
            <p:nvPr>
              <p:custDataLst>
                <p:tags r:id="rId16"/>
              </p:custDataLst>
            </p:nvPr>
          </p:nvSpPr>
          <p:spPr>
            <a:xfrm>
              <a:off x="9746" y="5144"/>
              <a:ext cx="539" cy="53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>
              <a:defPPr>
                <a:defRPr lang="zh-CN"/>
              </a:defPPr>
              <a:lvl1pPr algn="ctr">
                <a:defRPr sz="1600" b="1" spc="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>
                  <a:solidFill>
                    <a:schemeClr val="lt1"/>
                  </a:solidFill>
                  <a:latin typeface="微软雅黑" panose="020B0503020204020204" pitchFamily="34" charset="-122"/>
                </a:rPr>
                <a:t>03</a:t>
              </a:r>
              <a:endParaRPr lang="en-US" altLang="zh-CN" dirty="0">
                <a:solidFill>
                  <a:schemeClr val="lt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3" name="文本框 52"/>
            <p:cNvSpPr txBox="1"/>
            <p:nvPr>
              <p:custDataLst>
                <p:tags r:id="rId17"/>
              </p:custDataLst>
            </p:nvPr>
          </p:nvSpPr>
          <p:spPr>
            <a:xfrm>
              <a:off x="9746" y="6435"/>
              <a:ext cx="539" cy="53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>
              <a:defPPr>
                <a:defRPr lang="zh-CN"/>
              </a:defPPr>
              <a:lvl1pPr algn="ctr">
                <a:defRPr sz="1600" b="1" spc="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>
                  <a:solidFill>
                    <a:schemeClr val="lt1"/>
                  </a:solidFill>
                  <a:latin typeface="微软雅黑" panose="020B0503020204020204" pitchFamily="34" charset="-122"/>
                </a:rPr>
                <a:t>04</a:t>
              </a:r>
              <a:endParaRPr lang="en-US" altLang="zh-CN" dirty="0">
                <a:solidFill>
                  <a:schemeClr val="lt1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681219" y="5829403"/>
            <a:ext cx="788534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总计单群（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人）单周发放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3800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积分，单人单周最高获得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160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积分</a:t>
            </a:r>
            <a:endParaRPr lang="en-US" altLang="zh-CN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79220" y="332105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积分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发放测算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52" y="1957182"/>
            <a:ext cx="11403016" cy="294363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98270" y="34163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积分消耗</a:t>
            </a: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86213" y="1862675"/>
          <a:ext cx="11819573" cy="3593244"/>
        </p:xfrm>
        <a:graphic>
          <a:graphicData uri="http://schemas.openxmlformats.org/drawingml/2006/table">
            <a:tbl>
              <a:tblPr firstRow="1" bandRow="1"/>
              <a:tblGrid>
                <a:gridCol w="1568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0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9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31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9349"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b="1" spc="12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积分消耗方式</a:t>
                      </a:r>
                      <a:endParaRPr lang="zh-CN" altLang="en-US" sz="1600" b="1" spc="12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b="1" spc="12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积分消耗说明</a:t>
                      </a:r>
                      <a:endParaRPr lang="zh-CN" altLang="en-US" sz="1600" b="1" spc="12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A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974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b="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商品积分兑换</a:t>
                      </a:r>
                    </a:p>
                  </a:txBody>
                  <a:tcPr marL="177800" marR="177800" marT="107950" marB="10795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ysDash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>
                      <a:solidFill>
                        <a:schemeClr val="tx1"/>
                      </a:solidFill>
                      <a:prstDash val="sysDash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周边商品</a:t>
                      </a:r>
                      <a:r>
                        <a:rPr 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价格（日常价）*10</a:t>
                      </a:r>
                      <a:r>
                        <a:rPr lang="en-US" altLang="zh-CN" sz="16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0</a:t>
                      </a:r>
                      <a:endParaRPr lang="zh-CN" sz="1600" b="0" spc="12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107950" marB="107950" anchor="ctr">
                    <a:lnL w="12700">
                      <a:solidFill>
                        <a:schemeClr val="tx1"/>
                      </a:solidFill>
                      <a:prstDash val="sysDash"/>
                    </a:lnL>
                    <a:lnR w="12700">
                      <a:solidFill>
                        <a:schemeClr val="tx1"/>
                      </a:solidFill>
                      <a:prstDash val="sysDash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b="0" kern="12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积分兑换周边比例，</a:t>
                      </a:r>
                      <a:r>
                        <a:rPr lang="en-US" altLang="zh-CN" sz="1400" b="1" kern="12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100</a:t>
                      </a:r>
                      <a:r>
                        <a:rPr lang="zh-CN" altLang="en-US" sz="1400" b="1" kern="12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积分：</a:t>
                      </a:r>
                      <a:r>
                        <a:rPr lang="en-US" altLang="zh-CN" sz="1400" b="1" kern="12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400" b="1" kern="12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元</a:t>
                      </a:r>
                      <a:endParaRPr lang="en-US" altLang="zh-CN" sz="1400" b="0" kern="1200" spc="12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b="0" kern="12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建议兑换商品为周边产品</a:t>
                      </a:r>
                    </a:p>
                  </a:txBody>
                  <a:tcPr marL="177800" marR="177800" marT="107950" marB="107950" anchor="ctr">
                    <a:lnL w="12700">
                      <a:solidFill>
                        <a:schemeClr val="tx1"/>
                      </a:solidFill>
                      <a:prstDash val="sysDash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345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优惠券</a:t>
                      </a:r>
                      <a:r>
                        <a:rPr lang="zh-CN" altLang="en-US" sz="14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积分兑换</a:t>
                      </a:r>
                    </a:p>
                  </a:txBody>
                  <a:tcPr marL="177800" marR="177800" marT="107950" marB="10795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ysDash"/>
                    </a:lnR>
                    <a:lnT w="12700">
                      <a:solidFill>
                        <a:schemeClr val="tx1"/>
                      </a:solidFill>
                      <a:prstDash val="sysDash"/>
                    </a:lnT>
                    <a:lnB w="12700">
                      <a:solidFill>
                        <a:schemeClr val="tx1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>
                      <a:solidFill>
                        <a:schemeClr val="tx1"/>
                      </a:solidFill>
                      <a:prstDash val="sysDash"/>
                    </a:lnR>
                    <a:lnT w="12700">
                      <a:solidFill>
                        <a:schemeClr val="tx1"/>
                      </a:solidFill>
                      <a:prstDash val="sysDash"/>
                    </a:lnT>
                    <a:lnB w="12700">
                      <a:solidFill>
                        <a:schemeClr val="tx1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500</a:t>
                      </a:r>
                      <a:r>
                        <a:rPr lang="zh-CN" altLang="en-US" sz="14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兑换</a:t>
                      </a:r>
                      <a:r>
                        <a:rPr lang="en-US" altLang="zh-CN" sz="14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10</a:t>
                      </a:r>
                      <a:r>
                        <a:rPr lang="zh-CN" altLang="en-US" sz="14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元</a:t>
                      </a:r>
                      <a:r>
                        <a:rPr lang="zh-CN" altLang="zh-CN" sz="14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无门槛优惠券</a:t>
                      </a:r>
                      <a:endParaRPr lang="zh-CN" sz="1400" b="0" spc="12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107950" marB="107950" anchor="ctr">
                    <a:lnL w="12700">
                      <a:solidFill>
                        <a:schemeClr val="tx1"/>
                      </a:solidFill>
                      <a:prstDash val="sysDash"/>
                    </a:lnL>
                    <a:lnR w="12700">
                      <a:solidFill>
                        <a:schemeClr val="tx1"/>
                      </a:solidFill>
                      <a:prstDash val="sysDash"/>
                    </a:lnR>
                    <a:lnT w="12700">
                      <a:solidFill>
                        <a:schemeClr val="tx1"/>
                      </a:solidFill>
                      <a:prstDash val="sysDash"/>
                    </a:lnT>
                    <a:lnB w="12700">
                      <a:solidFill>
                        <a:schemeClr val="tx1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积分兑换优惠券比例，</a:t>
                      </a:r>
                      <a:r>
                        <a:rPr lang="en-US" altLang="zh-CN" sz="1400" b="1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50</a:t>
                      </a:r>
                      <a:r>
                        <a:rPr lang="zh-CN" sz="1400" b="1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积分：1元</a:t>
                      </a:r>
                      <a:endParaRPr lang="zh-CN" altLang="en-US" sz="1400" b="1" spc="12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107950" marB="107950" anchor="ctr">
                    <a:lnL w="12700">
                      <a:solidFill>
                        <a:schemeClr val="tx1"/>
                      </a:solidFill>
                      <a:prstDash val="sysDash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ysDash"/>
                    </a:lnT>
                    <a:lnB w="12700">
                      <a:solidFill>
                        <a:schemeClr val="tx1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7088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b="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商品积分换购</a:t>
                      </a:r>
                      <a:endParaRPr lang="zh-CN" altLang="en-US" sz="14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ysDash"/>
                    </a:lnR>
                    <a:lnT w="12700">
                      <a:solidFill>
                        <a:schemeClr val="tx1"/>
                      </a:solidFill>
                      <a:prstDash val="sysDash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b="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秒杀抢购</a:t>
                      </a:r>
                      <a:endParaRPr lang="zh-CN" altLang="en-US" sz="14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anchor="ctr">
                    <a:lnL w="12700">
                      <a:solidFill>
                        <a:schemeClr val="tx1"/>
                      </a:solidFill>
                      <a:prstDash val="sysDash"/>
                    </a:lnL>
                    <a:lnR w="12700">
                      <a:solidFill>
                        <a:schemeClr val="tx1"/>
                      </a:solidFill>
                      <a:prstDash val="sysDash"/>
                    </a:lnR>
                    <a:lnT w="12700">
                      <a:solidFill>
                        <a:schemeClr val="tx1"/>
                      </a:solidFill>
                      <a:prstDash val="sysDash"/>
                    </a:lnT>
                    <a:lnB w="12700">
                      <a:solidFill>
                        <a:schemeClr val="tx1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积分+秒杀价</a:t>
                      </a:r>
                      <a:endParaRPr lang="zh-CN" altLang="en-US" sz="1400" b="0" spc="12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107950" marB="107950" anchor="ctr">
                    <a:lnL w="12700">
                      <a:solidFill>
                        <a:schemeClr val="tx1"/>
                      </a:solidFill>
                      <a:prstDash val="sysDash"/>
                    </a:lnL>
                    <a:lnR w="12700">
                      <a:solidFill>
                        <a:schemeClr val="tx1"/>
                      </a:solidFill>
                      <a:prstDash val="sysDash"/>
                    </a:lnR>
                    <a:lnT w="12700">
                      <a:solidFill>
                        <a:schemeClr val="tx1"/>
                      </a:solidFill>
                      <a:prstDash val="sysDash"/>
                    </a:lnT>
                    <a:lnB w="12700">
                      <a:solidFill>
                        <a:schemeClr val="tx1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积分换购</a:t>
                      </a:r>
                      <a:r>
                        <a:rPr lang="zh-CN" sz="14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价：设置不低于</a:t>
                      </a:r>
                      <a:r>
                        <a:rPr lang="zh-CN" sz="1400" b="1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商品成本价</a:t>
                      </a:r>
                      <a:r>
                        <a:rPr lang="zh-CN" altLang="en-US" sz="14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</a:t>
                      </a:r>
                      <a:endParaRPr lang="zh-CN" sz="1400" b="0" spc="12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积分：（最高零售价-秒杀/新品价）*10</a:t>
                      </a:r>
                      <a:endParaRPr lang="en-US" altLang="zh-CN" sz="1400" b="0" spc="12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sz="1400" b="0" spc="12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如：醇萃小方，成本价7.6，零售价27.9</a:t>
                      </a: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积分换购可以为：</a:t>
                      </a:r>
                      <a:r>
                        <a:rPr lang="zh-CN" sz="1400" b="1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200积分+9.9元</a:t>
                      </a:r>
                      <a:endParaRPr lang="zh-CN" altLang="en-US" sz="1400" b="1" spc="12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107950" marB="107950" anchor="ctr">
                    <a:lnL w="12700">
                      <a:solidFill>
                        <a:schemeClr val="tx1"/>
                      </a:solidFill>
                      <a:prstDash val="sysDash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ysDash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64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ysDash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新品试</a:t>
                      </a:r>
                      <a:r>
                        <a:rPr lang="zh-CN" altLang="en-US" sz="14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吃</a:t>
                      </a:r>
                    </a:p>
                  </a:txBody>
                  <a:tcPr marL="177800" marR="177800" marT="107950" marB="107950" anchor="ctr">
                    <a:lnL w="12700">
                      <a:solidFill>
                        <a:schemeClr val="tx1"/>
                      </a:solidFill>
                      <a:prstDash val="sysDash"/>
                    </a:lnL>
                    <a:lnR w="12700">
                      <a:solidFill>
                        <a:schemeClr val="tx1"/>
                      </a:solidFill>
                      <a:prstDash val="sysDash"/>
                    </a:lnR>
                    <a:lnT w="12700">
                      <a:solidFill>
                        <a:schemeClr val="tx1"/>
                      </a:solidFill>
                      <a:prstDash val="sysDash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积分+新品价</a:t>
                      </a:r>
                      <a:endParaRPr lang="zh-CN" altLang="en-US" sz="1400" b="0" spc="12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107950" marB="107950" anchor="ctr">
                    <a:lnL w="12700">
                      <a:solidFill>
                        <a:schemeClr val="tx1"/>
                      </a:solidFill>
                      <a:prstDash val="sysDash"/>
                    </a:lnL>
                    <a:lnR w="12700">
                      <a:solidFill>
                        <a:schemeClr val="tx1"/>
                      </a:solidFill>
                      <a:prstDash val="sysDash"/>
                    </a:lnR>
                    <a:lnT w="12700">
                      <a:solidFill>
                        <a:schemeClr val="tx1"/>
                      </a:solidFill>
                      <a:prstDash val="sysDash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ysDash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79220" y="34163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会员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消费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测算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191500" y="2498725"/>
            <a:ext cx="38379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/>
              <a:t>发放积分比率  </a:t>
            </a:r>
            <a:r>
              <a:rPr lang="en-US" altLang="zh-CN" sz="1600" b="1" dirty="0"/>
              <a:t>1</a:t>
            </a:r>
            <a:r>
              <a:rPr lang="zh-CN" altLang="en-US" sz="1600" b="1" dirty="0"/>
              <a:t>元</a:t>
            </a:r>
            <a:r>
              <a:rPr lang="en-US" altLang="zh-CN" sz="1600" b="1" dirty="0"/>
              <a:t>=1</a:t>
            </a:r>
            <a:r>
              <a:rPr lang="zh-CN" altLang="en-US" sz="1600" b="1" dirty="0"/>
              <a:t>积分</a:t>
            </a:r>
            <a:r>
              <a:rPr lang="en-US" altLang="zh-CN" sz="1600" dirty="0"/>
              <a:t>(</a:t>
            </a:r>
            <a:r>
              <a:rPr lang="zh-CN" altLang="en-US" sz="1600" dirty="0"/>
              <a:t>阈值在</a:t>
            </a:r>
            <a:r>
              <a:rPr lang="en-US" altLang="zh-CN" sz="1600" dirty="0"/>
              <a:t>+/-1</a:t>
            </a:r>
            <a:r>
              <a:rPr lang="zh-CN" altLang="en-US" sz="1600" dirty="0"/>
              <a:t>）</a:t>
            </a: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/>
              <a:t>积分兑换比率   </a:t>
            </a:r>
            <a:r>
              <a:rPr lang="en-US" altLang="zh-CN" sz="1600" b="1" dirty="0"/>
              <a:t>100</a:t>
            </a:r>
            <a:r>
              <a:rPr lang="zh-CN" altLang="en-US" sz="1600" b="1" dirty="0"/>
              <a:t>积分</a:t>
            </a:r>
            <a:r>
              <a:rPr lang="en-US" altLang="zh-CN" sz="1600" b="1" dirty="0"/>
              <a:t>=1</a:t>
            </a:r>
            <a:r>
              <a:rPr lang="zh-CN" altLang="en-US" sz="1600" b="1" dirty="0"/>
              <a:t>元</a:t>
            </a:r>
            <a:endParaRPr lang="en-US" altLang="zh-CN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/>
              <a:t>折扣率保持在</a:t>
            </a:r>
            <a:r>
              <a:rPr lang="en-US" altLang="zh-CN" sz="1600" b="1" dirty="0"/>
              <a:t>9.2-9.4</a:t>
            </a:r>
            <a:r>
              <a:rPr lang="zh-CN" altLang="en-US" sz="1600" dirty="0"/>
              <a:t>折之间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65" y="1186180"/>
            <a:ext cx="7317105" cy="491299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22070" y="313055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会员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消费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测算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308767" y="2257773"/>
            <a:ext cx="2529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zh-CN" altLang="en-US" sz="1600" dirty="0"/>
              <a:t>会员权益券与平台</a:t>
            </a:r>
            <a:r>
              <a:rPr lang="en-US" altLang="zh-CN" sz="1600" dirty="0"/>
              <a:t>S</a:t>
            </a:r>
            <a:r>
              <a:rPr lang="zh-CN" altLang="en-US" sz="1600" dirty="0"/>
              <a:t>级满级叠加使用</a:t>
            </a:r>
          </a:p>
          <a:p>
            <a:pPr indent="0">
              <a:buFont typeface="Arial" panose="020B0604020202020204" pitchFamily="34" charset="0"/>
              <a:buNone/>
            </a:pPr>
            <a:endParaRPr lang="zh-CN" altLang="en-US" sz="1600" dirty="0"/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 sz="1600" dirty="0"/>
              <a:t>折扣优惠在</a:t>
            </a:r>
            <a:r>
              <a:rPr lang="en-US" altLang="zh-CN" sz="1600" b="1" dirty="0"/>
              <a:t>8.3-9.5</a:t>
            </a:r>
            <a:r>
              <a:rPr lang="zh-CN" altLang="en-US" sz="1600" b="1" dirty="0"/>
              <a:t>折</a:t>
            </a:r>
            <a:endParaRPr lang="zh-CN" altLang="en-US" sz="16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373" y="908983"/>
            <a:ext cx="7976066" cy="578044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5241925" y="955040"/>
            <a:ext cx="652145" cy="569341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98725" y="2860675"/>
            <a:ext cx="1659890" cy="1106805"/>
          </a:xfrm>
          <a:prstGeom prst="rect">
            <a:avLst/>
          </a:prstGeom>
          <a:noFill/>
        </p:spPr>
        <p:txBody>
          <a:bodyPr wrap="square" rtlCol="0" anchor="ctr" anchorCtr="0">
            <a:normAutofit fontScale="97500"/>
          </a:bodyPr>
          <a:lstStyle/>
          <a:p>
            <a:pPr algn="ctr"/>
            <a:r>
              <a:rPr lang="en-US" altLang="zh-CN" sz="6600" b="1" spc="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2498725" y="2589530"/>
            <a:ext cx="1659890" cy="33845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ctr"/>
            <a:r>
              <a:rPr lang="en-US" altLang="zh-CN" b="1" spc="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PART ONE</a:t>
            </a:r>
            <a:endParaRPr lang="en-US" altLang="zh-CN" b="1" spc="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3"/>
            </p:custDataLst>
          </p:nvPr>
        </p:nvCxnSpPr>
        <p:spPr>
          <a:xfrm>
            <a:off x="2644775" y="3966210"/>
            <a:ext cx="1367790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3" name="标题 2"/>
          <p:cNvSpPr>
            <a:spLocks noGrp="1"/>
          </p:cNvSpPr>
          <p:nvPr>
            <p:ph type="ctrTitle" idx="14"/>
            <p:custDataLst>
              <p:tags r:id="rId4"/>
            </p:custDataLst>
          </p:nvPr>
        </p:nvSpPr>
        <p:spPr>
          <a:xfrm>
            <a:off x="4158615" y="2589530"/>
            <a:ext cx="6110605" cy="1062990"/>
          </a:xfrm>
        </p:spPr>
        <p:txBody>
          <a:bodyPr/>
          <a:lstStyle/>
          <a:p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顾客与会员现状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79220" y="37465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会员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消费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测算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564370" y="1969770"/>
            <a:ext cx="2411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zh-CN" altLang="en-US" sz="1600" dirty="0"/>
              <a:t>会员权益券不与平台</a:t>
            </a:r>
            <a:r>
              <a:rPr lang="en-US" altLang="zh-CN" sz="1600" dirty="0"/>
              <a:t>S</a:t>
            </a:r>
            <a:r>
              <a:rPr lang="zh-CN" altLang="en-US" sz="1600" dirty="0"/>
              <a:t>级满级叠加使用</a:t>
            </a:r>
          </a:p>
          <a:p>
            <a:pPr indent="0">
              <a:buFont typeface="Arial" panose="020B0604020202020204" pitchFamily="34" charset="0"/>
              <a:buNone/>
            </a:pPr>
            <a:endParaRPr lang="zh-CN" altLang="en-US" sz="1600" dirty="0"/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 sz="1600" dirty="0"/>
              <a:t>活动期间，会员消费积分双倍</a:t>
            </a:r>
            <a:br>
              <a:rPr lang="zh-CN" altLang="en-US" sz="1600" dirty="0"/>
            </a:br>
            <a:br>
              <a:rPr lang="zh-CN" altLang="en-US" sz="1600" dirty="0"/>
            </a:br>
            <a:r>
              <a:rPr lang="zh-CN" altLang="en-US" sz="1600" dirty="0"/>
              <a:t>折扣优惠在</a:t>
            </a:r>
            <a:r>
              <a:rPr lang="en-US" altLang="zh-CN" sz="1600" b="1" dirty="0"/>
              <a:t>8.9-9.6</a:t>
            </a:r>
            <a:r>
              <a:rPr lang="zh-CN" altLang="en-US" sz="1600" b="1" dirty="0"/>
              <a:t>折</a:t>
            </a:r>
            <a:endParaRPr lang="zh-CN" altLang="en-US" sz="16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85" y="1022709"/>
            <a:ext cx="8657381" cy="5773972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 flipH="1">
            <a:off x="4245610" y="1022985"/>
            <a:ext cx="488950" cy="5549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216400" y="1108710"/>
            <a:ext cx="440690" cy="54248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5"/>
          <p:cNvSpPr/>
          <p:nvPr/>
        </p:nvSpPr>
        <p:spPr>
          <a:xfrm>
            <a:off x="7628890" y="1108710"/>
            <a:ext cx="689610" cy="558800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84630" y="37973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风控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28675" y="1703111"/>
            <a:ext cx="10763885" cy="1791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根据目前的极限测算，不会出现“羊毛党”和“白票党”，但要考虑天猫与微商城包邮政策不一样；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定期统计积分获取与消耗数据，统计获取与消耗前列用户，排查异常状况；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安插用户“奸细”，举报漏洞有奖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8675" y="3303311"/>
            <a:ext cx="10763885" cy="112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积分兑换形式控制纯积分兑换周边数量，控制成本；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发放积分计算除周边兑换外的数量，举行积分抽奖、积分换购活动，积分换券，消耗积分；</a:t>
            </a:r>
          </a:p>
        </p:txBody>
      </p:sp>
    </p:spTree>
    <p:extLst>
      <p:ext uri="{BB962C8B-B14F-4D97-AF65-F5344CB8AC3E}">
        <p14:creationId xmlns:p14="http://schemas.microsoft.com/office/powerpoint/2010/main" val="755875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84630" y="37973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评分表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91159BA-4B03-4CD0-BBC7-2F8E0C947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12" y="2219325"/>
            <a:ext cx="2466975" cy="241935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5332851-01E3-4CE0-B3C9-F1216939EA5F}"/>
              </a:ext>
            </a:extLst>
          </p:cNvPr>
          <p:cNvSpPr txBox="1"/>
          <p:nvPr/>
        </p:nvSpPr>
        <p:spPr>
          <a:xfrm>
            <a:off x="5206999" y="4949371"/>
            <a:ext cx="177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彩虹评分表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618879" y="1244446"/>
            <a:ext cx="2991217" cy="737994"/>
            <a:chOff x="5993" y="4227"/>
            <a:chExt cx="3964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40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40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900" b="1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0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9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238291" y="2316726"/>
            <a:ext cx="9751638" cy="74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80" b="1">
                <a:solidFill>
                  <a:schemeClr val="tx1"/>
                </a:solidFill>
              </a:rPr>
              <a:t>最专业的品牌私域运营服务商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571933" y="4609187"/>
            <a:ext cx="876840" cy="890423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40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50107" y="4726528"/>
            <a:ext cx="565192" cy="5651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392822" y="5376611"/>
            <a:ext cx="1479007" cy="633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070" b="1">
                <a:latin typeface="+mj-lt"/>
                <a:ea typeface="微软雅黑" panose="020B0503020204020204" pitchFamily="34" charset="-122"/>
                <a:cs typeface="+mj-lt"/>
              </a:rPr>
              <a:t>Wei Zi Jun</a:t>
            </a:r>
          </a:p>
          <a:p>
            <a:pPr algn="ctr">
              <a:lnSpc>
                <a:spcPct val="110000"/>
              </a:lnSpc>
            </a:pPr>
            <a:r>
              <a:rPr lang="en-US" altLang="zh-CN" sz="1070" b="1">
                <a:latin typeface="+mj-lt"/>
                <a:ea typeface="微软雅黑" panose="020B0503020204020204" pitchFamily="34" charset="-122"/>
                <a:cs typeface="+mj-lt"/>
              </a:rPr>
              <a:t>+86   139  0227  0098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209245" y="5556959"/>
            <a:ext cx="1410339" cy="271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070" b="1">
                <a:latin typeface="+mj-lt"/>
                <a:ea typeface="微软雅黑" panose="020B0503020204020204" pitchFamily="34" charset="-122"/>
                <a:cs typeface="+mj-lt"/>
              </a:rPr>
              <a:t>510970969@qq.com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5500247" y="5556959"/>
            <a:ext cx="999084" cy="271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070" b="1">
                <a:latin typeface="+mj-lt"/>
                <a:ea typeface="微软雅黑" panose="020B0503020204020204" pitchFamily="34" charset="-122"/>
                <a:cs typeface="+mj-lt"/>
              </a:rPr>
              <a:t>WeChat</a:t>
            </a: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05407" y="4871787"/>
            <a:ext cx="540290" cy="3652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894413" y="3145272"/>
            <a:ext cx="8439396" cy="74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28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428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361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37005" y="370205"/>
            <a:ext cx="4650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有赞商城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客户交易数据分析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8464" y="6273209"/>
            <a:ext cx="32191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时间窗口：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-2021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日，近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</a:p>
        </p:txBody>
      </p:sp>
      <p:graphicFrame>
        <p:nvGraphicFramePr>
          <p:cNvPr id="12" name="图表 11"/>
          <p:cNvGraphicFramePr/>
          <p:nvPr/>
        </p:nvGraphicFramePr>
        <p:xfrm>
          <a:off x="-726735" y="1518082"/>
          <a:ext cx="4572000" cy="2786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图表 16"/>
          <p:cNvGraphicFramePr/>
          <p:nvPr/>
        </p:nvGraphicFramePr>
        <p:xfrm>
          <a:off x="3180095" y="1545926"/>
          <a:ext cx="4534535" cy="275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图表 19"/>
          <p:cNvGraphicFramePr/>
          <p:nvPr/>
        </p:nvGraphicFramePr>
        <p:xfrm>
          <a:off x="7714630" y="1545927"/>
          <a:ext cx="4158290" cy="275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626934" y="4538352"/>
            <a:ext cx="11128186" cy="1603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有赞商城累计客户数达到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196,699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人，占比达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22.3%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在前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月中，新成交客户数占比为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91.3%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交易都是由新客贡献的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。可见，老客的消费贡献情况需要改善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累计客单价是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130.5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人，新客销售金额集中在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100-200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元之间，老客则集中在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150-250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元。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老客的消费潜力优于新客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，他们的消费潜力有待挖掘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在购买频次上，新老客都处于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次购买，复购频次急需改善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/>
          <p:nvPr/>
        </p:nvGraphicFramePr>
        <p:xfrm>
          <a:off x="-396549" y="1546592"/>
          <a:ext cx="4028440" cy="2463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图表 5"/>
          <p:cNvGraphicFramePr/>
          <p:nvPr/>
        </p:nvGraphicFramePr>
        <p:xfrm>
          <a:off x="3631891" y="1546592"/>
          <a:ext cx="4028440" cy="2496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417320" y="360680"/>
            <a:ext cx="4650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有赞商城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客户交易数据分析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8464" y="6273209"/>
            <a:ext cx="32191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时间窗口：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-2021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日，近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48995" y="4466631"/>
            <a:ext cx="1093813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有赞商城中，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91%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的客户未进行复购行为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，复购情况急需改善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82.5%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客户的复购周期落在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天。所以，在客户首单行为后的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个月内，就必须完成复购的引导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尖货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分别是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黑牛奶年巧克力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666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幸运礼盒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/>
          <a:srcRect r="28039"/>
          <a:stretch>
            <a:fillRect/>
          </a:stretch>
        </p:blipFill>
        <p:spPr>
          <a:xfrm>
            <a:off x="8299774" y="2261297"/>
            <a:ext cx="3624940" cy="16172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9500602" y="1642661"/>
            <a:ext cx="1223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Top Product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56995" y="370840"/>
            <a:ext cx="4039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有赞商城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会员情况分析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58787" y="1141593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会员体量走势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8721" y="3813877"/>
            <a:ext cx="80828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有赞商城累计会员数达到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10,012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人，占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7.5%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，入会率为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5.1%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会员占比为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95.3%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3.8%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V3-V5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都小于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0.1%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V2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开始首次出现大落差下跌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，应引起重视，需要引导升级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会员客单价为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94.4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人，低于累计客单价，需要提高会员客单价贡献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79.6%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的销售贡献主要来自于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V1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会员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，高等级的销售贡献需要改善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会员的销售贡献主要来自于新成交会员（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88.2%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），但是老成交会员的客单价远高于新成交会员，需要提升老会员的体量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卡券使用率为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11.9%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，需要改善会员使用卡券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2524" y="6533704"/>
            <a:ext cx="58688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时间窗口：</a:t>
            </a:r>
            <a:r>
              <a:rPr lang="en-US" altLang="zh-CN" sz="1000" dirty="0"/>
              <a:t>2021</a:t>
            </a:r>
            <a:r>
              <a:rPr lang="zh-CN" altLang="en-US" sz="1000" dirty="0"/>
              <a:t>年</a:t>
            </a:r>
            <a:r>
              <a:rPr lang="en-US" altLang="zh-CN" sz="1000" dirty="0"/>
              <a:t>7</a:t>
            </a:r>
            <a:r>
              <a:rPr lang="zh-CN" altLang="en-US" sz="1000" dirty="0"/>
              <a:t>月</a:t>
            </a:r>
            <a:r>
              <a:rPr lang="en-US" altLang="zh-CN" sz="1000" dirty="0"/>
              <a:t>31</a:t>
            </a:r>
            <a:r>
              <a:rPr lang="zh-CN" altLang="en-US" sz="1000" dirty="0"/>
              <a:t>日</a:t>
            </a:r>
            <a:r>
              <a:rPr lang="en-US" altLang="zh-CN" sz="1000" dirty="0"/>
              <a:t>-2021</a:t>
            </a:r>
            <a:r>
              <a:rPr lang="zh-CN" altLang="en-US" sz="1000" dirty="0"/>
              <a:t>年</a:t>
            </a:r>
            <a:r>
              <a:rPr lang="en-US" altLang="zh-CN" sz="1000" dirty="0"/>
              <a:t>8</a:t>
            </a:r>
            <a:r>
              <a:rPr lang="zh-CN" altLang="en-US" sz="1000" dirty="0"/>
              <a:t>月</a:t>
            </a:r>
            <a:r>
              <a:rPr lang="en-US" altLang="zh-CN" sz="1000" dirty="0"/>
              <a:t>29</a:t>
            </a:r>
            <a:r>
              <a:rPr lang="zh-CN" altLang="en-US" sz="1000" dirty="0"/>
              <a:t>日，近</a:t>
            </a:r>
            <a:r>
              <a:rPr lang="en-US" altLang="zh-CN" sz="1000" dirty="0"/>
              <a:t>30</a:t>
            </a:r>
            <a:r>
              <a:rPr lang="zh-CN" altLang="en-US" sz="1000" dirty="0"/>
              <a:t>天入会率</a:t>
            </a:r>
            <a:r>
              <a:rPr lang="en-US" altLang="zh-CN" sz="1000" dirty="0"/>
              <a:t>=</a:t>
            </a:r>
            <a:r>
              <a:rPr lang="zh-CN" altLang="en-US" sz="1000" dirty="0"/>
              <a:t>累计会员数</a:t>
            </a:r>
            <a:r>
              <a:rPr lang="en-US" altLang="zh-CN" sz="1000" dirty="0"/>
              <a:t>/</a:t>
            </a:r>
            <a:r>
              <a:rPr lang="zh-CN" altLang="en-US" sz="1000" dirty="0"/>
              <a:t>累计客户数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90" y="1696920"/>
            <a:ext cx="5482310" cy="19125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1" name="图表 10"/>
          <p:cNvGraphicFramePr/>
          <p:nvPr/>
        </p:nvGraphicFramePr>
        <p:xfrm>
          <a:off x="4645977" y="1043976"/>
          <a:ext cx="4572000" cy="2695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图表 12"/>
          <p:cNvGraphicFramePr/>
          <p:nvPr/>
        </p:nvGraphicFramePr>
        <p:xfrm>
          <a:off x="8241553" y="1043976"/>
          <a:ext cx="3950447" cy="2687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7381" y="4633188"/>
            <a:ext cx="3945594" cy="11950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文本框 14"/>
          <p:cNvSpPr txBox="1"/>
          <p:nvPr/>
        </p:nvSpPr>
        <p:spPr>
          <a:xfrm>
            <a:off x="9479236" y="4141797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卡券使用情况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137381" y="6011898"/>
            <a:ext cx="22974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0" dirty="0"/>
              <a:t>时间窗口：</a:t>
            </a:r>
            <a:r>
              <a:rPr lang="en-US" altLang="zh-CN" sz="900" dirty="0"/>
              <a:t>2021</a:t>
            </a:r>
            <a:r>
              <a:rPr lang="zh-CN" altLang="en-US" sz="900" dirty="0"/>
              <a:t>年</a:t>
            </a:r>
            <a:r>
              <a:rPr lang="en-US" altLang="zh-CN" sz="900" dirty="0"/>
              <a:t>8</a:t>
            </a:r>
            <a:r>
              <a:rPr lang="zh-CN" altLang="en-US" sz="900" dirty="0"/>
              <a:t>月</a:t>
            </a:r>
            <a:r>
              <a:rPr lang="en-US" altLang="zh-CN" sz="900" dirty="0"/>
              <a:t>24</a:t>
            </a:r>
            <a:r>
              <a:rPr lang="zh-CN" altLang="en-US" sz="900" dirty="0"/>
              <a:t>日</a:t>
            </a:r>
            <a:r>
              <a:rPr lang="en-US" altLang="zh-CN" sz="900" dirty="0"/>
              <a:t>-2021</a:t>
            </a:r>
            <a:r>
              <a:rPr lang="zh-CN" altLang="en-US" sz="900" dirty="0"/>
              <a:t>年</a:t>
            </a:r>
            <a:r>
              <a:rPr lang="en-US" altLang="zh-CN" sz="900" dirty="0"/>
              <a:t>8</a:t>
            </a:r>
            <a:r>
              <a:rPr lang="zh-CN" altLang="en-US" sz="900" dirty="0"/>
              <a:t>月</a:t>
            </a:r>
            <a:r>
              <a:rPr lang="en-US" altLang="zh-CN" sz="900" dirty="0"/>
              <a:t>30</a:t>
            </a:r>
            <a:r>
              <a:rPr lang="zh-CN" altLang="en-US" sz="900" dirty="0"/>
              <a:t>日</a:t>
            </a:r>
            <a:endParaRPr lang="en-US" altLang="zh-CN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22070" y="379730"/>
            <a:ext cx="5727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每日黑巧旗舰店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客户交易数据分析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8464" y="6273209"/>
            <a:ext cx="24881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/>
              <a:t>时间窗口：</a:t>
            </a:r>
            <a:r>
              <a:rPr lang="en-US" altLang="zh-CN" sz="1000" dirty="0"/>
              <a:t>2021</a:t>
            </a:r>
            <a:r>
              <a:rPr lang="zh-CN" altLang="en-US" sz="1000" dirty="0"/>
              <a:t>年</a:t>
            </a:r>
            <a:r>
              <a:rPr lang="en-US" altLang="zh-CN" sz="1000" dirty="0"/>
              <a:t>1</a:t>
            </a:r>
            <a:r>
              <a:rPr lang="zh-CN" altLang="en-US" sz="1000" dirty="0"/>
              <a:t>月</a:t>
            </a:r>
            <a:r>
              <a:rPr lang="en-US" altLang="zh-CN" sz="1000" dirty="0"/>
              <a:t>1</a:t>
            </a:r>
            <a:r>
              <a:rPr lang="zh-CN" altLang="en-US" sz="1000" dirty="0"/>
              <a:t>日</a:t>
            </a:r>
            <a:r>
              <a:rPr lang="en-US" altLang="zh-CN" sz="1000" dirty="0"/>
              <a:t>-2021</a:t>
            </a:r>
            <a:r>
              <a:rPr lang="zh-CN" altLang="en-US" sz="1000" dirty="0"/>
              <a:t>年</a:t>
            </a:r>
            <a:r>
              <a:rPr lang="en-US" altLang="zh-CN" sz="1000" dirty="0"/>
              <a:t>5</a:t>
            </a:r>
            <a:r>
              <a:rPr lang="zh-CN" altLang="en-US" sz="1000" dirty="0"/>
              <a:t>月</a:t>
            </a:r>
            <a:r>
              <a:rPr lang="en-US" altLang="zh-CN" sz="1000" dirty="0"/>
              <a:t>31</a:t>
            </a:r>
            <a:r>
              <a:rPr lang="zh-CN" altLang="en-US" sz="1000" dirty="0"/>
              <a:t>日</a:t>
            </a:r>
            <a:endParaRPr lang="en-US" altLang="zh-CN" sz="1000" dirty="0"/>
          </a:p>
        </p:txBody>
      </p:sp>
      <p:sp>
        <p:nvSpPr>
          <p:cNvPr id="13" name="文本框 12"/>
          <p:cNvSpPr txBox="1"/>
          <p:nvPr/>
        </p:nvSpPr>
        <p:spPr>
          <a:xfrm>
            <a:off x="580199" y="4531522"/>
            <a:ext cx="10938131" cy="1295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天猫商城累计客户数达到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685,457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人，占比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77.7%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年前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月，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新客占比为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80.8%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，老客成交占比需要改善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累计客单价是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81.2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人，新客销售占比为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76.4%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主要销售贡献来源于新客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。所以，老客的消费潜力需要挖掘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天猫顾客的复购周期集中在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天内，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第一个月是新客促进复购的黄金期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548" y="2052705"/>
            <a:ext cx="3451667" cy="15693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9" name="图表 28"/>
          <p:cNvGraphicFramePr/>
          <p:nvPr/>
        </p:nvGraphicFramePr>
        <p:xfrm>
          <a:off x="-65605" y="137992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图表 29"/>
          <p:cNvGraphicFramePr/>
          <p:nvPr/>
        </p:nvGraphicFramePr>
        <p:xfrm>
          <a:off x="3884365" y="1379926"/>
          <a:ext cx="3708637" cy="2377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文本框 30"/>
          <p:cNvSpPr txBox="1"/>
          <p:nvPr/>
        </p:nvSpPr>
        <p:spPr>
          <a:xfrm>
            <a:off x="8953987" y="1440310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顾客复购周期分布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65580" y="322580"/>
            <a:ext cx="5476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每日黑巧旗舰店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现会员情况分析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6879" y="4571482"/>
            <a:ext cx="10649930" cy="1295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天猫累计会员数达到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124,338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人，是有赞会员的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倍，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天猫的会员体量最大，且入会率为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18.2%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会员占比为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61.4%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26.7%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9.1%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V4-V5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2.8%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会员占比较大，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高等级会员占比太低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，需要进一步调整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会员客单价为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115.3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人，高于累计客单价，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会员销售金额占比为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26.4%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，有很大的改善空间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26064" y="6479619"/>
            <a:ext cx="19656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/>
              <a:t>入会率</a:t>
            </a:r>
            <a:r>
              <a:rPr lang="en-US" altLang="zh-CN" sz="1000" dirty="0"/>
              <a:t>=</a:t>
            </a:r>
            <a:r>
              <a:rPr lang="zh-CN" altLang="en-US" sz="1000" dirty="0"/>
              <a:t>累计会员数</a:t>
            </a:r>
            <a:r>
              <a:rPr lang="en-US" altLang="zh-CN" sz="1000" dirty="0"/>
              <a:t>/</a:t>
            </a:r>
            <a:r>
              <a:rPr lang="zh-CN" altLang="en-US" sz="1000" dirty="0"/>
              <a:t>累计客户数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35" y="1666714"/>
            <a:ext cx="7477960" cy="25885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3036685" y="1420078"/>
            <a:ext cx="1301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会员等级分布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26518"/>
          <a:stretch>
            <a:fillRect/>
          </a:stretch>
        </p:blipFill>
        <p:spPr>
          <a:xfrm>
            <a:off x="8447366" y="1572071"/>
            <a:ext cx="2153920" cy="28945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8862904" y="1266189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会员等级门槛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824480" y="2889250"/>
            <a:ext cx="1659890" cy="1106805"/>
          </a:xfrm>
          <a:prstGeom prst="rect">
            <a:avLst/>
          </a:prstGeom>
          <a:noFill/>
        </p:spPr>
        <p:txBody>
          <a:bodyPr wrap="square" rtlCol="0" anchor="ctr" anchorCtr="0">
            <a:normAutofit fontScale="97500"/>
          </a:bodyPr>
          <a:lstStyle/>
          <a:p>
            <a:pPr algn="ctr"/>
            <a:r>
              <a:rPr lang="en-US" altLang="zh-CN" sz="6600" b="1" spc="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2824480" y="2618105"/>
            <a:ext cx="1659890" cy="33845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ctr"/>
            <a:r>
              <a:rPr lang="en-US" altLang="zh-CN" b="1" spc="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PART TWO</a:t>
            </a:r>
          </a:p>
        </p:txBody>
      </p:sp>
      <p:cxnSp>
        <p:nvCxnSpPr>
          <p:cNvPr id="12" name="直接连接符 11"/>
          <p:cNvCxnSpPr/>
          <p:nvPr>
            <p:custDataLst>
              <p:tags r:id="rId3"/>
            </p:custDataLst>
          </p:nvPr>
        </p:nvCxnSpPr>
        <p:spPr>
          <a:xfrm>
            <a:off x="2970530" y="3994785"/>
            <a:ext cx="1367790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3" name="标题 2"/>
          <p:cNvSpPr>
            <a:spLocks noGrp="1"/>
          </p:cNvSpPr>
          <p:nvPr>
            <p:ph type="ctrTitle" idx="14"/>
            <p:custDataLst>
              <p:tags r:id="rId4"/>
            </p:custDataLst>
          </p:nvPr>
        </p:nvSpPr>
        <p:spPr>
          <a:xfrm>
            <a:off x="4484370" y="2618105"/>
            <a:ext cx="5210175" cy="1062990"/>
          </a:xfrm>
        </p:spPr>
        <p:txBody>
          <a:bodyPr/>
          <a:lstStyle/>
          <a:p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会员体系规划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69695" y="351155"/>
            <a:ext cx="242252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会员体系</a:t>
            </a:r>
            <a:r>
              <a:rPr 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作用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69926" y="2850375"/>
            <a:ext cx="10515600" cy="2274013"/>
            <a:chOff x="1082676" y="3503953"/>
            <a:chExt cx="10026649" cy="1760538"/>
          </a:xfrm>
        </p:grpSpPr>
        <p:sp>
          <p:nvSpPr>
            <p:cNvPr id="5" name="矩形 4"/>
            <p:cNvSpPr/>
            <p:nvPr/>
          </p:nvSpPr>
          <p:spPr>
            <a:xfrm>
              <a:off x="1082676" y="3689691"/>
              <a:ext cx="4876500" cy="1574800"/>
            </a:xfrm>
            <a:prstGeom prst="rect">
              <a:avLst/>
            </a:prstGeom>
            <a:noFill/>
            <a:ln w="19050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1082676" y="3503953"/>
              <a:ext cx="4876500" cy="533400"/>
            </a:xfrm>
            <a:prstGeom prst="rect">
              <a:avLst/>
            </a:prstGeom>
            <a:ln w="19050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对于每日黑巧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280913" y="4238742"/>
              <a:ext cx="4480024" cy="81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帮助品牌沉淀会员资产，提升</a:t>
              </a:r>
              <a:r>
                <a:rPr lang="zh-CN" altLang="en-US" sz="16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用户忠诚度</a:t>
              </a:r>
              <a:endPara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改善会员拉新、留存、活跃、转化和传播效果</a:t>
              </a:r>
              <a:endPara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lang="en-GB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232825" y="3689691"/>
              <a:ext cx="4876500" cy="1574800"/>
            </a:xfrm>
            <a:prstGeom prst="rect">
              <a:avLst/>
            </a:prstGeom>
            <a:noFill/>
            <a:ln w="19050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GB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6232825" y="3503953"/>
              <a:ext cx="4876500" cy="533400"/>
            </a:xfrm>
            <a:prstGeom prst="rect">
              <a:avLst/>
            </a:prstGeom>
            <a:ln w="19050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zh-CN" altLang="en-US" sz="1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对于消费者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232824" y="4159910"/>
              <a:ext cx="4876501" cy="895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引导会员不断升级，拥有更显著的尊贵感，</a:t>
              </a:r>
              <a:r>
                <a:rPr lang="zh-CN" altLang="en-US" sz="16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满足他们的虚荣心</a:t>
              </a:r>
              <a:endPara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会员资源进行最优配置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，避免羊毛党占据品牌资源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226" y="1690688"/>
            <a:ext cx="2322059" cy="106628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033" y="1690688"/>
            <a:ext cx="1219881" cy="105617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5782_4*m_h_i*1_2_3"/>
  <p:tag name="KSO_WM_TEMPLATE_CATEGORY" val="diagram"/>
  <p:tag name="KSO_WM_TEMPLATE_INDEX" val="20205782"/>
  <p:tag name="KSO_WM_UNIT_LAYERLEVEL" val="1_1_1"/>
  <p:tag name="KSO_WM_TAG_VERSION" val="1.0"/>
  <p:tag name="KSO_WM_BEAUTIFY_FLAG" val="#wm#"/>
  <p:tag name="KSO_WM_UNIT_TYPE" val="m_h_i"/>
  <p:tag name="KSO_WM_UNIT_INDEX" val="1_2_3"/>
  <p:tag name="KSO_WM_DIAGRAM_GROUP_CODE" val="m1-1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5782_4*m_h_i*1_3_2"/>
  <p:tag name="KSO_WM_TEMPLATE_CATEGORY" val="diagram"/>
  <p:tag name="KSO_WM_TEMPLATE_INDEX" val="20205782"/>
  <p:tag name="KSO_WM_UNIT_LAYERLEVEL" val="1_1_1"/>
  <p:tag name="KSO_WM_TAG_VERSION" val="1.0"/>
  <p:tag name="KSO_WM_BEAUTIFY_FLAG" val="#wm#"/>
  <p:tag name="KSO_WM_UNIT_TYPE" val="m_h_i"/>
  <p:tag name="KSO_WM_UNIT_INDEX" val="1_3_2"/>
  <p:tag name="KSO_WM_DIAGRAM_GROUP_CODE" val="m1-1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5782_4*m_h_i*1_3_3"/>
  <p:tag name="KSO_WM_TEMPLATE_CATEGORY" val="diagram"/>
  <p:tag name="KSO_WM_TEMPLATE_INDEX" val="20205782"/>
  <p:tag name="KSO_WM_UNIT_LAYERLEVEL" val="1_1_1"/>
  <p:tag name="KSO_WM_TAG_VERSION" val="1.0"/>
  <p:tag name="KSO_WM_BEAUTIFY_FLAG" val="#wm#"/>
  <p:tag name="KSO_WM_UNIT_TYPE" val="m_h_i"/>
  <p:tag name="KSO_WM_UNIT_INDEX" val="1_3_3"/>
  <p:tag name="KSO_WM_DIAGRAM_GROUP_CODE" val="m1-1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5782_4*m_h_i*1_4_2"/>
  <p:tag name="KSO_WM_TEMPLATE_CATEGORY" val="diagram"/>
  <p:tag name="KSO_WM_TEMPLATE_INDEX" val="20205782"/>
  <p:tag name="KSO_WM_UNIT_LAYERLEVEL" val="1_1_1"/>
  <p:tag name="KSO_WM_TAG_VERSION" val="1.0"/>
  <p:tag name="KSO_WM_BEAUTIFY_FLAG" val="#wm#"/>
  <p:tag name="KSO_WM_UNIT_TYPE" val="m_h_i"/>
  <p:tag name="KSO_WM_UNIT_INDEX" val="1_4_2"/>
  <p:tag name="KSO_WM_DIAGRAM_GROUP_CODE" val="m1-1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5782_4*m_h_i*1_4_3"/>
  <p:tag name="KSO_WM_TEMPLATE_CATEGORY" val="diagram"/>
  <p:tag name="KSO_WM_TEMPLATE_INDEX" val="20205782"/>
  <p:tag name="KSO_WM_UNIT_LAYERLEVEL" val="1_1_1"/>
  <p:tag name="KSO_WM_TAG_VERSION" val="1.0"/>
  <p:tag name="KSO_WM_BEAUTIFY_FLAG" val="#wm#"/>
  <p:tag name="KSO_WM_UNIT_TYPE" val="m_h_i"/>
  <p:tag name="KSO_WM_UNIT_INDEX" val="1_4_3"/>
  <p:tag name="KSO_WM_DIAGRAM_GROUP_CODE" val="m1-1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m_h_i"/>
  <p:tag name="KSO_WM_UNIT_INDEX" val="1_5_4"/>
  <p:tag name="KSO_WM_UNIT_ID" val="diagram20205782_4*m_h_i*1_5_4"/>
  <p:tag name="KSO_WM_TEMPLATE_CATEGORY" val="diagram"/>
  <p:tag name="KSO_WM_TEMPLATE_INDEX" val="20205782"/>
  <p:tag name="KSO_WM_UNIT_LAYERLEVEL" val="1_1_1"/>
  <p:tag name="KSO_WM_TAG_VERSION" val="1.0"/>
  <p:tag name="KSO_WM_BEAUTIFY_FLAG" val="#wm#"/>
  <p:tag name="KSO_WM_DIAGRAM_GROUP_CODE" val="m1-1"/>
  <p:tag name="KSO_WM_UNIT_LINE_FORE_SCHEMECOLOR_INDEX_BRIGHTNESS" val="0"/>
  <p:tag name="KSO_WM_UNIT_LINE_FORE_SCHEMECOLOR_INDEX" val="8"/>
  <p:tag name="KSO_WM_UNIT_LINE_FILL_TYPE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m_h_i"/>
  <p:tag name="KSO_WM_UNIT_INDEX" val="1_1_1"/>
  <p:tag name="KSO_WM_UNIT_ID" val="diagram20205782_4*m_h_i*1_1_1"/>
  <p:tag name="KSO_WM_TEMPLATE_CATEGORY" val="diagram"/>
  <p:tag name="KSO_WM_TEMPLATE_INDEX" val="20205782"/>
  <p:tag name="KSO_WM_UNIT_LAYERLEVEL" val="1_1_1"/>
  <p:tag name="KSO_WM_TAG_VERSION" val="1.0"/>
  <p:tag name="KSO_WM_BEAUTIFY_FLAG" val="#wm#"/>
  <p:tag name="KSO_WM_DIAGRAM_GROUP_CODE" val="m1-1"/>
  <p:tag name="KSO_WM_UNIT_TEXT_FILL_FORE_SCHEMECOLOR_INDEX_BRIGHTNESS" val="0"/>
  <p:tag name="KSO_WM_UNIT_TEXT_FILL_FORE_SCHEMECOLOR_INDEX" val="14"/>
  <p:tag name="KSO_WM_UNIT_TEXT_FILL_TYPE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m_h_i"/>
  <p:tag name="KSO_WM_UNIT_INDEX" val="1_2_1"/>
  <p:tag name="KSO_WM_UNIT_ID" val="diagram20205782_4*m_h_i*1_2_1"/>
  <p:tag name="KSO_WM_TEMPLATE_CATEGORY" val="diagram"/>
  <p:tag name="KSO_WM_TEMPLATE_INDEX" val="20205782"/>
  <p:tag name="KSO_WM_UNIT_LAYERLEVEL" val="1_1_1"/>
  <p:tag name="KSO_WM_TAG_VERSION" val="1.0"/>
  <p:tag name="KSO_WM_BEAUTIFY_FLAG" val="#wm#"/>
  <p:tag name="KSO_WM_DIAGRAM_GROUP_CODE" val="m1-1"/>
  <p:tag name="KSO_WM_UNIT_TEXT_FILL_FORE_SCHEMECOLOR_INDEX_BRIGHTNESS" val="0"/>
  <p:tag name="KSO_WM_UNIT_TEXT_FILL_FORE_SCHEMECOLOR_INDEX" val="14"/>
  <p:tag name="KSO_WM_UNIT_TEXT_FILL_TYPE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m_h_i"/>
  <p:tag name="KSO_WM_UNIT_INDEX" val="1_3_1"/>
  <p:tag name="KSO_WM_UNIT_ID" val="diagram20205782_4*m_h_i*1_3_1"/>
  <p:tag name="KSO_WM_TEMPLATE_CATEGORY" val="diagram"/>
  <p:tag name="KSO_WM_TEMPLATE_INDEX" val="20205782"/>
  <p:tag name="KSO_WM_UNIT_LAYERLEVEL" val="1_1_1"/>
  <p:tag name="KSO_WM_TAG_VERSION" val="1.0"/>
  <p:tag name="KSO_WM_BEAUTIFY_FLAG" val="#wm#"/>
  <p:tag name="KSO_WM_DIAGRAM_GROUP_CODE" val="m1-1"/>
  <p:tag name="KSO_WM_UNIT_TEXT_FILL_FORE_SCHEMECOLOR_INDEX_BRIGHTNESS" val="0"/>
  <p:tag name="KSO_WM_UNIT_TEXT_FILL_FORE_SCHEMECOLOR_INDEX" val="14"/>
  <p:tag name="KSO_WM_UNIT_TEXT_FILL_TYPE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m_h_i"/>
  <p:tag name="KSO_WM_UNIT_INDEX" val="1_4_1"/>
  <p:tag name="KSO_WM_UNIT_ID" val="diagram20205782_4*m_h_i*1_4_1"/>
  <p:tag name="KSO_WM_TEMPLATE_CATEGORY" val="diagram"/>
  <p:tag name="KSO_WM_TEMPLATE_INDEX" val="20205782"/>
  <p:tag name="KSO_WM_UNIT_LAYERLEVEL" val="1_1_1"/>
  <p:tag name="KSO_WM_TAG_VERSION" val="1.0"/>
  <p:tag name="KSO_WM_BEAUTIFY_FLAG" val="#wm#"/>
  <p:tag name="KSO_WM_DIAGRAM_GROUP_CODE" val="m1-1"/>
  <p:tag name="KSO_WM_UNIT_TEXT_FILL_FORE_SCHEMECOLOR_INDEX_BRIGHTNESS" val="0"/>
  <p:tag name="KSO_WM_UNIT_TEXT_FILL_FORE_SCHEMECOLOR_INDEX" val="14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3e55f3f-3226-4c1a-a099-54c0a4e5a252}"/>
  <p:tag name="TABLE_RECT" val="45.275*153.117*869.45*257.9"/>
  <p:tag name="TABLE_EMPHASIZE_COLOR" val="8823713"/>
  <p:tag name="TABLE_ONEKEY_SKIN_IDX" val="0"/>
  <p:tag name="TABLE_SKINIDX" val="1"/>
  <p:tag name="TABLE_COLORIDX" val="21"/>
  <p:tag name="TABLE_COLOR_RGB" val="0x000000*0xFFFFFF*0x212121*0xFFFFFF*0x86A3A1*0x7FA694*0xA8CEB0*0xCCE6CD*0xC8E1DD*0xE5F1EF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4537_7*e*1"/>
  <p:tag name="KSO_WM_TEMPLATE_CATEGORY" val="custom"/>
  <p:tag name="KSO_WM_TEMPLATE_INDEX" val="20204537"/>
  <p:tag name="KSO_WM_UNIT_LAYERLEVEL" val="1"/>
  <p:tag name="KSO_WM_TAG_VERSION" val="1.0"/>
  <p:tag name="KSO_WM_BEAUTIFY_FLAG" val="#wm#"/>
  <p:tag name="KSO_WM_UNIT_PRESET_TEXT" val="01"/>
  <p:tag name="KSO_WM_UNIT_TEXT_FILL_FORE_SCHEMECOLOR_INDEX_BRIGHTNESS" val="0"/>
  <p:tag name="KSO_WM_UNIT_TEXT_FILL_FORE_SCHEMECOLOR_INDEX" val="5"/>
  <p:tag name="KSO_WM_UNIT_TEXT_FILL_TYPE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SHOW_EDIT_AREA_INDICATION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537_7*i*1"/>
  <p:tag name="KSO_WM_TEMPLATE_CATEGORY" val="custom"/>
  <p:tag name="KSO_WM_TEMPLATE_INDEX" val="20204537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4537_7*i*2"/>
  <p:tag name="KSO_WM_TEMPLATE_CATEGORY" val="custom"/>
  <p:tag name="KSO_WM_TEMPLATE_INDEX" val="20204537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537_7*a*1"/>
  <p:tag name="KSO_WM_TEMPLATE_CATEGORY" val="custom"/>
  <p:tag name="KSO_WM_TEMPLATE_INDEX" val="20204537"/>
  <p:tag name="KSO_WM_UNIT_LAYERLEVEL" val="1"/>
  <p:tag name="KSO_WM_TAG_VERSION" val="1.0"/>
  <p:tag name="KSO_WM_BEAUTIFY_FLAG" val="#wm#"/>
  <p:tag name="KSO_WM_UNIT_PRESET_TEXT" val="单击添加大标题"/>
  <p:tag name="KSO_WM_UNIT_ISNUMDGMTITLE" val="0"/>
  <p:tag name="KSO_WM_UNIT_TEXT_FILL_FORE_SCHEMECOLOR_INDEX_BRIGHTNESS" val="0"/>
  <p:tag name="KSO_WM_UNIT_TEXT_FILL_FORE_SCHEMECOLOR_INDEX" val="13"/>
  <p:tag name="KSO_WM_UNIT_TEXT_FILL_TYP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4537_7*e*1"/>
  <p:tag name="KSO_WM_TEMPLATE_CATEGORY" val="custom"/>
  <p:tag name="KSO_WM_TEMPLATE_INDEX" val="20204537"/>
  <p:tag name="KSO_WM_UNIT_LAYERLEVEL" val="1"/>
  <p:tag name="KSO_WM_TAG_VERSION" val="1.0"/>
  <p:tag name="KSO_WM_BEAUTIFY_FLAG" val="#wm#"/>
  <p:tag name="KSO_WM_UNIT_PRESET_TEXT" val="01"/>
  <p:tag name="KSO_WM_UNIT_TEXT_FILL_FORE_SCHEMECOLOR_INDEX_BRIGHTNESS" val="0"/>
  <p:tag name="KSO_WM_UNIT_TEXT_FILL_FORE_SCHEMECOLOR_INDEX" val="5"/>
  <p:tag name="KSO_WM_UNIT_TEXT_FILL_TYP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SHOW_EDIT_AREA_INDICATION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537_7*i*1"/>
  <p:tag name="KSO_WM_TEMPLATE_CATEGORY" val="custom"/>
  <p:tag name="KSO_WM_TEMPLATE_INDEX" val="20204537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4537_7*i*2"/>
  <p:tag name="KSO_WM_TEMPLATE_CATEGORY" val="custom"/>
  <p:tag name="KSO_WM_TEMPLATE_INDEX" val="20204537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537_7*a*1"/>
  <p:tag name="KSO_WM_TEMPLATE_CATEGORY" val="custom"/>
  <p:tag name="KSO_WM_TEMPLATE_INDEX" val="20204537"/>
  <p:tag name="KSO_WM_UNIT_LAYERLEVEL" val="1"/>
  <p:tag name="KSO_WM_TAG_VERSION" val="1.0"/>
  <p:tag name="KSO_WM_BEAUTIFY_FLAG" val="#wm#"/>
  <p:tag name="KSO_WM_UNIT_PRESET_TEXT" val="单击添加大标题"/>
  <p:tag name="KSO_WM_UNIT_ISNUMDGMTITLE" val="0"/>
  <p:tag name="KSO_WM_UNIT_TEXT_FILL_FORE_SCHEMECOLOR_INDEX_BRIGHTNESS" val="0"/>
  <p:tag name="KSO_WM_UNIT_TEXT_FILL_FORE_SCHEMECOLOR_INDEX" val="13"/>
  <p:tag name="KSO_WM_UNIT_TEXT_FILL_TYP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7e66acc-e1eb-477b-89fd-077f169be5a7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79f9d09-ec9a-45a3-8e3d-1cee1d185936}"/>
  <p:tag name="TABLE_EMPHASIZE_COLOR" val="8823713"/>
  <p:tag name="TABLE_SKINIDX" val="2"/>
  <p:tag name="TABLE_COLORIDX" val="21"/>
  <p:tag name="TABLE_COLOR_RGB" val="0x000000*0xFFFFFF*0x212121*0xFFFFFF*0x86A3A1*0x7FA694*0xA8CEB0*0xCCE6CD*0xC8E1DD*0xE5F1EF"/>
  <p:tag name="TABLE_RECT" val="43*77.1923*874*409.75"/>
  <p:tag name="TABLE_ONEKEY_SKIN_IDX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输入您的正文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1_1"/>
  <p:tag name="KSO_WM_UNIT_ID" val="diagram20205782_4*m_h_f*1_1_1"/>
  <p:tag name="KSO_WM_TEMPLATE_CATEGORY" val="diagram"/>
  <p:tag name="KSO_WM_TEMPLATE_INDEX" val="20205782"/>
  <p:tag name="KSO_WM_UNIT_LAYERLEVEL" val="1_1_1"/>
  <p:tag name="KSO_WM_TAG_VERSION" val="1.0"/>
  <p:tag name="KSO_WM_BEAUTIFY_FLAG" val="#wm#"/>
  <p:tag name="KSO_WM_DIAGRAM_GROUP_CODE" val="m1-1"/>
  <p:tag name="KSO_WM_UNIT_TEXT_FILL_FORE_SCHEMECOLOR_INDEX_BRIGHTNESS" val="0.15"/>
  <p:tag name="KSO_WM_UNIT_TEXT_FILL_FORE_SCHEMECOLOR_INDEX" val="13"/>
  <p:tag name="KSO_WM_UNIT_TEXT_FILL_TYPE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m_h_i"/>
  <p:tag name="KSO_WM_UNIT_INDEX" val="1_2_4"/>
  <p:tag name="KSO_WM_UNIT_ID" val="diagram20205782_4*m_h_i*1_2_4"/>
  <p:tag name="KSO_WM_TEMPLATE_CATEGORY" val="diagram"/>
  <p:tag name="KSO_WM_TEMPLATE_INDEX" val="20205782"/>
  <p:tag name="KSO_WM_UNIT_LAYERLEVEL" val="1_1_1"/>
  <p:tag name="KSO_WM_TAG_VERSION" val="1.0"/>
  <p:tag name="KSO_WM_BEAUTIFY_FLAG" val="#wm#"/>
  <p:tag name="KSO_WM_DIAGRAM_GROUP_CODE" val="m1-1"/>
  <p:tag name="KSO_WM_UNIT_LINE_FORE_SCHEMECOLOR_INDEX_BRIGHTNESS" val="0"/>
  <p:tag name="KSO_WM_UNIT_LINE_FORE_SCHEMECOLOR_INDEX" val="5"/>
  <p:tag name="KSO_WM_UNIT_LINE_FILL_TYPE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5782_4*m_h_i*1_1_2"/>
  <p:tag name="KSO_WM_TEMPLATE_CATEGORY" val="diagram"/>
  <p:tag name="KSO_WM_TEMPLATE_INDEX" val="20205782"/>
  <p:tag name="KSO_WM_UNIT_LAYERLEVEL" val="1_1_1"/>
  <p:tag name="KSO_WM_TAG_VERSION" val="1.0"/>
  <p:tag name="KSO_WM_BEAUTIFY_FLAG" val="#wm#"/>
  <p:tag name="KSO_WM_UNIT_TYPE" val="m_h_i"/>
  <p:tag name="KSO_WM_UNIT_INDEX" val="1_1_2"/>
  <p:tag name="KSO_WM_DIAGRAM_GROUP_CODE" val="m1-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5782_4*m_h_i*1_1_3"/>
  <p:tag name="KSO_WM_TEMPLATE_CATEGORY" val="diagram"/>
  <p:tag name="KSO_WM_TEMPLATE_INDEX" val="20205782"/>
  <p:tag name="KSO_WM_UNIT_LAYERLEVEL" val="1_1_1"/>
  <p:tag name="KSO_WM_TAG_VERSION" val="1.0"/>
  <p:tag name="KSO_WM_BEAUTIFY_FLAG" val="#wm#"/>
  <p:tag name="KSO_WM_UNIT_TYPE" val="m_h_i"/>
  <p:tag name="KSO_WM_UNIT_INDEX" val="1_1_3"/>
  <p:tag name="KSO_WM_DIAGRAM_GROUP_CODE" val="m1-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输入您的正文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2_1"/>
  <p:tag name="KSO_WM_UNIT_ID" val="diagram20205782_4*m_h_f*1_2_1"/>
  <p:tag name="KSO_WM_TEMPLATE_CATEGORY" val="diagram"/>
  <p:tag name="KSO_WM_TEMPLATE_INDEX" val="20205782"/>
  <p:tag name="KSO_WM_UNIT_LAYERLEVEL" val="1_1_1"/>
  <p:tag name="KSO_WM_TAG_VERSION" val="1.0"/>
  <p:tag name="KSO_WM_BEAUTIFY_FLAG" val="#wm#"/>
  <p:tag name="KSO_WM_DIAGRAM_GROUP_CODE" val="m1-1"/>
  <p:tag name="KSO_WM_UNIT_TEXT_FILL_FORE_SCHEMECOLOR_INDEX_BRIGHTNESS" val="0.15"/>
  <p:tag name="KSO_WM_UNIT_TEXT_FILL_FORE_SCHEMECOLOR_INDEX" val="13"/>
  <p:tag name="KSO_WM_UNIT_TEXT_FILL_TYPE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输入您的正文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3_1"/>
  <p:tag name="KSO_WM_UNIT_ID" val="diagram20205782_4*m_h_f*1_3_1"/>
  <p:tag name="KSO_WM_TEMPLATE_CATEGORY" val="diagram"/>
  <p:tag name="KSO_WM_TEMPLATE_INDEX" val="20205782"/>
  <p:tag name="KSO_WM_UNIT_LAYERLEVEL" val="1_1_1"/>
  <p:tag name="KSO_WM_TAG_VERSION" val="1.0"/>
  <p:tag name="KSO_WM_BEAUTIFY_FLAG" val="#wm#"/>
  <p:tag name="KSO_WM_DIAGRAM_GROUP_CODE" val="m1-1"/>
  <p:tag name="KSO_WM_UNIT_TEXT_FILL_FORE_SCHEMECOLOR_INDEX_BRIGHTNESS" val="0.15"/>
  <p:tag name="KSO_WM_UNIT_TEXT_FILL_FORE_SCHEMECOLOR_INDEX" val="13"/>
  <p:tag name="KSO_WM_UNIT_TEXT_FILL_TYPE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输入您的正文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4_1"/>
  <p:tag name="KSO_WM_UNIT_ID" val="diagram20205782_4*m_h_f*1_4_1"/>
  <p:tag name="KSO_WM_TEMPLATE_CATEGORY" val="diagram"/>
  <p:tag name="KSO_WM_TEMPLATE_INDEX" val="20205782"/>
  <p:tag name="KSO_WM_UNIT_LAYERLEVEL" val="1_1_1"/>
  <p:tag name="KSO_WM_TAG_VERSION" val="1.0"/>
  <p:tag name="KSO_WM_BEAUTIFY_FLAG" val="#wm#"/>
  <p:tag name="KSO_WM_DIAGRAM_GROUP_CODE" val="m1-1"/>
  <p:tag name="KSO_WM_UNIT_TEXT_FILL_FORE_SCHEMECOLOR_INDEX_BRIGHTNESS" val="0.15"/>
  <p:tag name="KSO_WM_UNIT_TEXT_FILL_FORE_SCHEMECOLOR_INDEX" val="13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5782_4*m_h_i*1_2_2"/>
  <p:tag name="KSO_WM_TEMPLATE_CATEGORY" val="diagram"/>
  <p:tag name="KSO_WM_TEMPLATE_INDEX" val="20205782"/>
  <p:tag name="KSO_WM_UNIT_LAYERLEVEL" val="1_1_1"/>
  <p:tag name="KSO_WM_TAG_VERSION" val="1.0"/>
  <p:tag name="KSO_WM_BEAUTIFY_FLAG" val="#wm#"/>
  <p:tag name="KSO_WM_UNIT_TYPE" val="m_h_i"/>
  <p:tag name="KSO_WM_UNIT_INDEX" val="1_2_2"/>
  <p:tag name="KSO_WM_DIAGRAM_GROUP_CODE" val="m1-1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5782_4*m_h_i*1_2_3"/>
  <p:tag name="KSO_WM_TEMPLATE_CATEGORY" val="diagram"/>
  <p:tag name="KSO_WM_TEMPLATE_INDEX" val="20205782"/>
  <p:tag name="KSO_WM_UNIT_LAYERLEVEL" val="1_1_1"/>
  <p:tag name="KSO_WM_TAG_VERSION" val="1.0"/>
  <p:tag name="KSO_WM_BEAUTIFY_FLAG" val="#wm#"/>
  <p:tag name="KSO_WM_UNIT_TYPE" val="m_h_i"/>
  <p:tag name="KSO_WM_UNIT_INDEX" val="1_2_3"/>
  <p:tag name="KSO_WM_DIAGRAM_GROUP_CODE" val="m1-1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5782_4*m_h_i*1_3_2"/>
  <p:tag name="KSO_WM_TEMPLATE_CATEGORY" val="diagram"/>
  <p:tag name="KSO_WM_TEMPLATE_INDEX" val="20205782"/>
  <p:tag name="KSO_WM_UNIT_LAYERLEVEL" val="1_1_1"/>
  <p:tag name="KSO_WM_TAG_VERSION" val="1.0"/>
  <p:tag name="KSO_WM_BEAUTIFY_FLAG" val="#wm#"/>
  <p:tag name="KSO_WM_UNIT_TYPE" val="m_h_i"/>
  <p:tag name="KSO_WM_UNIT_INDEX" val="1_3_2"/>
  <p:tag name="KSO_WM_DIAGRAM_GROUP_CODE" val="m1-1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5782_4*m_h_i*1_3_3"/>
  <p:tag name="KSO_WM_TEMPLATE_CATEGORY" val="diagram"/>
  <p:tag name="KSO_WM_TEMPLATE_INDEX" val="20205782"/>
  <p:tag name="KSO_WM_UNIT_LAYERLEVEL" val="1_1_1"/>
  <p:tag name="KSO_WM_TAG_VERSION" val="1.0"/>
  <p:tag name="KSO_WM_BEAUTIFY_FLAG" val="#wm#"/>
  <p:tag name="KSO_WM_UNIT_TYPE" val="m_h_i"/>
  <p:tag name="KSO_WM_UNIT_INDEX" val="1_3_3"/>
  <p:tag name="KSO_WM_DIAGRAM_GROUP_CODE" val="m1-1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5782_4*m_h_i*1_4_2"/>
  <p:tag name="KSO_WM_TEMPLATE_CATEGORY" val="diagram"/>
  <p:tag name="KSO_WM_TEMPLATE_INDEX" val="20205782"/>
  <p:tag name="KSO_WM_UNIT_LAYERLEVEL" val="1_1_1"/>
  <p:tag name="KSO_WM_TAG_VERSION" val="1.0"/>
  <p:tag name="KSO_WM_BEAUTIFY_FLAG" val="#wm#"/>
  <p:tag name="KSO_WM_UNIT_TYPE" val="m_h_i"/>
  <p:tag name="KSO_WM_UNIT_INDEX" val="1_4_2"/>
  <p:tag name="KSO_WM_DIAGRAM_GROUP_CODE" val="m1-1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5782_4*m_h_i*1_4_3"/>
  <p:tag name="KSO_WM_TEMPLATE_CATEGORY" val="diagram"/>
  <p:tag name="KSO_WM_TEMPLATE_INDEX" val="20205782"/>
  <p:tag name="KSO_WM_UNIT_LAYERLEVEL" val="1_1_1"/>
  <p:tag name="KSO_WM_TAG_VERSION" val="1.0"/>
  <p:tag name="KSO_WM_BEAUTIFY_FLAG" val="#wm#"/>
  <p:tag name="KSO_WM_UNIT_TYPE" val="m_h_i"/>
  <p:tag name="KSO_WM_UNIT_INDEX" val="1_4_3"/>
  <p:tag name="KSO_WM_DIAGRAM_GROUP_CODE" val="m1-1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m_h_i"/>
  <p:tag name="KSO_WM_UNIT_INDEX" val="1_3_4"/>
  <p:tag name="KSO_WM_UNIT_ID" val="diagram20205782_4*m_h_i*1_3_4"/>
  <p:tag name="KSO_WM_TEMPLATE_CATEGORY" val="diagram"/>
  <p:tag name="KSO_WM_TEMPLATE_INDEX" val="20205782"/>
  <p:tag name="KSO_WM_UNIT_LAYERLEVEL" val="1_1_1"/>
  <p:tag name="KSO_WM_TAG_VERSION" val="1.0"/>
  <p:tag name="KSO_WM_BEAUTIFY_FLAG" val="#wm#"/>
  <p:tag name="KSO_WM_DIAGRAM_GROUP_CODE" val="m1-1"/>
  <p:tag name="KSO_WM_UNIT_LINE_FORE_SCHEMECOLOR_INDEX_BRIGHTNESS" val="0"/>
  <p:tag name="KSO_WM_UNIT_LINE_FORE_SCHEMECOLOR_INDEX" val="6"/>
  <p:tag name="KSO_WM_UNIT_LINE_FILL_TYPE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m_h_i"/>
  <p:tag name="KSO_WM_UNIT_INDEX" val="1_4_4"/>
  <p:tag name="KSO_WM_UNIT_ID" val="diagram20205782_4*m_h_i*1_4_4"/>
  <p:tag name="KSO_WM_TEMPLATE_CATEGORY" val="diagram"/>
  <p:tag name="KSO_WM_TEMPLATE_INDEX" val="20205782"/>
  <p:tag name="KSO_WM_UNIT_LAYERLEVEL" val="1_1_1"/>
  <p:tag name="KSO_WM_TAG_VERSION" val="1.0"/>
  <p:tag name="KSO_WM_BEAUTIFY_FLAG" val="#wm#"/>
  <p:tag name="KSO_WM_DIAGRAM_GROUP_CODE" val="m1-1"/>
  <p:tag name="KSO_WM_UNIT_LINE_FORE_SCHEMECOLOR_INDEX_BRIGHTNESS" val="0"/>
  <p:tag name="KSO_WM_UNIT_LINE_FORE_SCHEMECOLOR_INDEX" val="7"/>
  <p:tag name="KSO_WM_UNIT_LINE_FILL_TYPE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m_h_i"/>
  <p:tag name="KSO_WM_UNIT_INDEX" val="1_5_4"/>
  <p:tag name="KSO_WM_UNIT_ID" val="diagram20205782_4*m_h_i*1_5_4"/>
  <p:tag name="KSO_WM_TEMPLATE_CATEGORY" val="diagram"/>
  <p:tag name="KSO_WM_TEMPLATE_INDEX" val="20205782"/>
  <p:tag name="KSO_WM_UNIT_LAYERLEVEL" val="1_1_1"/>
  <p:tag name="KSO_WM_TAG_VERSION" val="1.0"/>
  <p:tag name="KSO_WM_BEAUTIFY_FLAG" val="#wm#"/>
  <p:tag name="KSO_WM_DIAGRAM_GROUP_CODE" val="m1-1"/>
  <p:tag name="KSO_WM_UNIT_LINE_FORE_SCHEMECOLOR_INDEX_BRIGHTNESS" val="0"/>
  <p:tag name="KSO_WM_UNIT_LINE_FORE_SCHEMECOLOR_INDEX" val="8"/>
  <p:tag name="KSO_WM_UNIT_LINE_FILL_TYPE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m_h_i"/>
  <p:tag name="KSO_WM_UNIT_INDEX" val="1_1_1"/>
  <p:tag name="KSO_WM_UNIT_ID" val="diagram20205782_4*m_h_i*1_1_1"/>
  <p:tag name="KSO_WM_TEMPLATE_CATEGORY" val="diagram"/>
  <p:tag name="KSO_WM_TEMPLATE_INDEX" val="20205782"/>
  <p:tag name="KSO_WM_UNIT_LAYERLEVEL" val="1_1_1"/>
  <p:tag name="KSO_WM_TAG_VERSION" val="1.0"/>
  <p:tag name="KSO_WM_BEAUTIFY_FLAG" val="#wm#"/>
  <p:tag name="KSO_WM_DIAGRAM_GROUP_CODE" val="m1-1"/>
  <p:tag name="KSO_WM_UNIT_TEXT_FILL_FORE_SCHEMECOLOR_INDEX_BRIGHTNESS" val="0"/>
  <p:tag name="KSO_WM_UNIT_TEXT_FILL_FORE_SCHEMECOLOR_INDEX" val="14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m_h_i"/>
  <p:tag name="KSO_WM_UNIT_INDEX" val="1_2_1"/>
  <p:tag name="KSO_WM_UNIT_ID" val="diagram20205782_4*m_h_i*1_2_1"/>
  <p:tag name="KSO_WM_TEMPLATE_CATEGORY" val="diagram"/>
  <p:tag name="KSO_WM_TEMPLATE_INDEX" val="20205782"/>
  <p:tag name="KSO_WM_UNIT_LAYERLEVEL" val="1_1_1"/>
  <p:tag name="KSO_WM_TAG_VERSION" val="1.0"/>
  <p:tag name="KSO_WM_BEAUTIFY_FLAG" val="#wm#"/>
  <p:tag name="KSO_WM_DIAGRAM_GROUP_CODE" val="m1-1"/>
  <p:tag name="KSO_WM_UNIT_TEXT_FILL_FORE_SCHEMECOLOR_INDEX_BRIGHTNESS" val="0"/>
  <p:tag name="KSO_WM_UNIT_TEXT_FILL_FORE_SCHEMECOLOR_INDEX" val="14"/>
  <p:tag name="KSO_WM_UNIT_TEXT_FILL_TYPE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m_h_i"/>
  <p:tag name="KSO_WM_UNIT_INDEX" val="1_3_1"/>
  <p:tag name="KSO_WM_UNIT_ID" val="diagram20205782_4*m_h_i*1_3_1"/>
  <p:tag name="KSO_WM_TEMPLATE_CATEGORY" val="diagram"/>
  <p:tag name="KSO_WM_TEMPLATE_INDEX" val="20205782"/>
  <p:tag name="KSO_WM_UNIT_LAYERLEVEL" val="1_1_1"/>
  <p:tag name="KSO_WM_TAG_VERSION" val="1.0"/>
  <p:tag name="KSO_WM_BEAUTIFY_FLAG" val="#wm#"/>
  <p:tag name="KSO_WM_DIAGRAM_GROUP_CODE" val="m1-1"/>
  <p:tag name="KSO_WM_UNIT_TEXT_FILL_FORE_SCHEMECOLOR_INDEX_BRIGHTNESS" val="0"/>
  <p:tag name="KSO_WM_UNIT_TEXT_FILL_FORE_SCHEMECOLOR_INDEX" val="14"/>
  <p:tag name="KSO_WM_UNIT_TEXT_FILL_TYP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m_h_i"/>
  <p:tag name="KSO_WM_UNIT_INDEX" val="1_4_1"/>
  <p:tag name="KSO_WM_UNIT_ID" val="diagram20205782_4*m_h_i*1_4_1"/>
  <p:tag name="KSO_WM_TEMPLATE_CATEGORY" val="diagram"/>
  <p:tag name="KSO_WM_TEMPLATE_INDEX" val="20205782"/>
  <p:tag name="KSO_WM_UNIT_LAYERLEVEL" val="1_1_1"/>
  <p:tag name="KSO_WM_TAG_VERSION" val="1.0"/>
  <p:tag name="KSO_WM_BEAUTIFY_FLAG" val="#wm#"/>
  <p:tag name="KSO_WM_DIAGRAM_GROUP_CODE" val="m1-1"/>
  <p:tag name="KSO_WM_UNIT_TEXT_FILL_FORE_SCHEMECOLOR_INDEX_BRIGHTNESS" val="0"/>
  <p:tag name="KSO_WM_UNIT_TEXT_FILL_FORE_SCHEMECOLOR_INDEX" val="14"/>
  <p:tag name="KSO_WM_UNIT_TEXT_FILL_TYPE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输入您的正文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1_1"/>
  <p:tag name="KSO_WM_UNIT_ID" val="diagram20205782_4*m_h_f*1_1_1"/>
  <p:tag name="KSO_WM_TEMPLATE_CATEGORY" val="diagram"/>
  <p:tag name="KSO_WM_TEMPLATE_INDEX" val="20205782"/>
  <p:tag name="KSO_WM_UNIT_LAYERLEVEL" val="1_1_1"/>
  <p:tag name="KSO_WM_TAG_VERSION" val="1.0"/>
  <p:tag name="KSO_WM_BEAUTIFY_FLAG" val="#wm#"/>
  <p:tag name="KSO_WM_DIAGRAM_GROUP_CODE" val="m1-1"/>
  <p:tag name="KSO_WM_UNIT_TEXT_FILL_FORE_SCHEMECOLOR_INDEX_BRIGHTNESS" val="0.15"/>
  <p:tag name="KSO_WM_UNIT_TEXT_FILL_FORE_SCHEMECOLOR_INDEX" val="13"/>
  <p:tag name="KSO_WM_UNIT_TEXT_FILL_TYPE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5782_4*m_h_i*1_1_2"/>
  <p:tag name="KSO_WM_TEMPLATE_CATEGORY" val="diagram"/>
  <p:tag name="KSO_WM_TEMPLATE_INDEX" val="20205782"/>
  <p:tag name="KSO_WM_UNIT_LAYERLEVEL" val="1_1_1"/>
  <p:tag name="KSO_WM_TAG_VERSION" val="1.0"/>
  <p:tag name="KSO_WM_BEAUTIFY_FLAG" val="#wm#"/>
  <p:tag name="KSO_WM_UNIT_TYPE" val="m_h_i"/>
  <p:tag name="KSO_WM_UNIT_INDEX" val="1_1_2"/>
  <p:tag name="KSO_WM_DIAGRAM_GROUP_CODE" val="m1-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5782_4*m_h_i*1_1_3"/>
  <p:tag name="KSO_WM_TEMPLATE_CATEGORY" val="diagram"/>
  <p:tag name="KSO_WM_TEMPLATE_INDEX" val="20205782"/>
  <p:tag name="KSO_WM_UNIT_LAYERLEVEL" val="1_1_1"/>
  <p:tag name="KSO_WM_TAG_VERSION" val="1.0"/>
  <p:tag name="KSO_WM_BEAUTIFY_FLAG" val="#wm#"/>
  <p:tag name="KSO_WM_UNIT_TYPE" val="m_h_i"/>
  <p:tag name="KSO_WM_UNIT_INDEX" val="1_1_3"/>
  <p:tag name="KSO_WM_DIAGRAM_GROUP_CODE" val="m1-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输入您的正文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2_1"/>
  <p:tag name="KSO_WM_UNIT_ID" val="diagram20205782_4*m_h_f*1_2_1"/>
  <p:tag name="KSO_WM_TEMPLATE_CATEGORY" val="diagram"/>
  <p:tag name="KSO_WM_TEMPLATE_INDEX" val="20205782"/>
  <p:tag name="KSO_WM_UNIT_LAYERLEVEL" val="1_1_1"/>
  <p:tag name="KSO_WM_TAG_VERSION" val="1.0"/>
  <p:tag name="KSO_WM_BEAUTIFY_FLAG" val="#wm#"/>
  <p:tag name="KSO_WM_DIAGRAM_GROUP_CODE" val="m1-1"/>
  <p:tag name="KSO_WM_UNIT_TEXT_FILL_FORE_SCHEMECOLOR_INDEX_BRIGHTNESS" val="0.15"/>
  <p:tag name="KSO_WM_UNIT_TEXT_FILL_FORE_SCHEMECOLOR_INDEX" val="13"/>
  <p:tag name="KSO_WM_UNIT_TEXT_FILL_TYP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输入您的正文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3_1"/>
  <p:tag name="KSO_WM_UNIT_ID" val="diagram20205782_4*m_h_f*1_3_1"/>
  <p:tag name="KSO_WM_TEMPLATE_CATEGORY" val="diagram"/>
  <p:tag name="KSO_WM_TEMPLATE_INDEX" val="20205782"/>
  <p:tag name="KSO_WM_UNIT_LAYERLEVEL" val="1_1_1"/>
  <p:tag name="KSO_WM_TAG_VERSION" val="1.0"/>
  <p:tag name="KSO_WM_BEAUTIFY_FLAG" val="#wm#"/>
  <p:tag name="KSO_WM_DIAGRAM_GROUP_CODE" val="m1-1"/>
  <p:tag name="KSO_WM_UNIT_TEXT_FILL_FORE_SCHEMECOLOR_INDEX_BRIGHTNESS" val="0.15"/>
  <p:tag name="KSO_WM_UNIT_TEXT_FILL_FORE_SCHEMECOLOR_INDEX" val="13"/>
  <p:tag name="KSO_WM_UNIT_TEXT_FILL_TYPE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输入您的正文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4_1"/>
  <p:tag name="KSO_WM_UNIT_ID" val="diagram20205782_4*m_h_f*1_4_1"/>
  <p:tag name="KSO_WM_TEMPLATE_CATEGORY" val="diagram"/>
  <p:tag name="KSO_WM_TEMPLATE_INDEX" val="20205782"/>
  <p:tag name="KSO_WM_UNIT_LAYERLEVEL" val="1_1_1"/>
  <p:tag name="KSO_WM_TAG_VERSION" val="1.0"/>
  <p:tag name="KSO_WM_BEAUTIFY_FLAG" val="#wm#"/>
  <p:tag name="KSO_WM_DIAGRAM_GROUP_CODE" val="m1-1"/>
  <p:tag name="KSO_WM_UNIT_TEXT_FILL_FORE_SCHEMECOLOR_INDEX_BRIGHTNESS" val="0.15"/>
  <p:tag name="KSO_WM_UNIT_TEXT_FILL_FORE_SCHEMECOLOR_INDEX" val="13"/>
  <p:tag name="KSO_WM_UNIT_TEXT_FILL_TYPE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5782_4*m_h_i*1_2_2"/>
  <p:tag name="KSO_WM_TEMPLATE_CATEGORY" val="diagram"/>
  <p:tag name="KSO_WM_TEMPLATE_INDEX" val="20205782"/>
  <p:tag name="KSO_WM_UNIT_LAYERLEVEL" val="1_1_1"/>
  <p:tag name="KSO_WM_TAG_VERSION" val="1.0"/>
  <p:tag name="KSO_WM_BEAUTIFY_FLAG" val="#wm#"/>
  <p:tag name="KSO_WM_UNIT_TYPE" val="m_h_i"/>
  <p:tag name="KSO_WM_UNIT_INDEX" val="1_2_2"/>
  <p:tag name="KSO_WM_DIAGRAM_GROUP_CODE" val="m1-1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2217</Words>
  <Application>Microsoft Office PowerPoint</Application>
  <PresentationFormat>宽屏</PresentationFormat>
  <Paragraphs>330</Paragraphs>
  <Slides>23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等线</vt:lpstr>
      <vt:lpstr>等线 Light</vt:lpstr>
      <vt:lpstr>微软雅黑</vt:lpstr>
      <vt:lpstr>Arial</vt:lpstr>
      <vt:lpstr>Wingdings</vt:lpstr>
      <vt:lpstr>Office 主题​​</vt:lpstr>
      <vt:lpstr>自定义设计方案</vt:lpstr>
      <vt:lpstr>PowerPoint 演示文稿</vt:lpstr>
      <vt:lpstr>顾客与会员现状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会员体系规划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ThinkPad</dc:creator>
  <cp:lastModifiedBy>Liang</cp:lastModifiedBy>
  <cp:revision>370</cp:revision>
  <dcterms:created xsi:type="dcterms:W3CDTF">2020-11-20T02:38:00Z</dcterms:created>
  <dcterms:modified xsi:type="dcterms:W3CDTF">2021-09-30T06:54:32Z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DB16FA13D129478EAECCDEAC438B26BF</vt:lpwstr>
  </property>
</Properties>
</file>