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73" r:id="rId8"/>
    <p:sldId id="2670" r:id="rId9"/>
    <p:sldId id="2655" r:id="rId10"/>
    <p:sldId id="2656" r:id="rId11"/>
    <p:sldId id="2671" r:id="rId12"/>
    <p:sldId id="2649" r:id="rId13"/>
    <p:sldId id="2634" r:id="rId14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9B5"/>
    <a:srgbClr val="F0BF90"/>
    <a:srgbClr val="5F7B80"/>
    <a:srgbClr val="D98070"/>
    <a:srgbClr val="FEA900"/>
    <a:srgbClr val="F8F8F8"/>
    <a:srgbClr val="120C16"/>
    <a:srgbClr val="6DF5ED"/>
    <a:srgbClr val="E93252"/>
    <a:srgbClr val="035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9" Type="http://schemas.openxmlformats.org/officeDocument/2006/relationships/customXmlProps" Target="../customXml/itemProps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0615B0F5-6480-4A41-890E-29594CF8CCAC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0615B0F5-6480-4A41-890E-29594CF8CCAC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5625D01-BCA4-47F9-8A1C-7E1BD4FC74AC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5625D01-BCA4-47F9-8A1C-7E1BD4FC74AC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269B42A5-C8FF-4414-BADE-85C278F0C44B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269B42A5-C8FF-4414-BADE-85C278F0C44B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/>
            <a:t>案例中亮点及</a:t>
          </a:r>
          <a:r>
            <a:rPr lang="zh-CN" altLang="en-US" sz="1600" dirty="0"/>
            <a:t>暗</a:t>
          </a:r>
          <a:r>
            <a:rPr lang="zh-CN" altLang="en-US" sz="1600" dirty="0"/>
            <a:t>点</a:t>
          </a:r>
          <a:r>
            <a:rPr sz="1200"/>
            <a:t/>
          </a:r>
          <a:endParaRPr sz="1200"/>
        </a:p>
      </dgm:t>
    </dgm:pt>
    <dgm:pt modelId="{5C958575-B741-4319-9217-20F3E98CD28B}" cxnId="{4745409F-3952-4442-85C9-FF6157A67DF5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4745409F-3952-4442-85C9-FF6157A67DF5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84B8F0-3136-4706-8A58-981643938A51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84B8F0-3136-4706-8A58-981643938A51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Cnt="0"/>
      <dgm:spPr/>
    </dgm:pt>
    <dgm:pt modelId="{C385AF22-AC18-4DC8-9B28-602D0C637594}" type="pres">
      <dgm:prSet presAssocID="{A7E2548B-AC32-4B01-BBFA-02F40C0F4E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5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Cnt="0"/>
      <dgm:spPr/>
    </dgm:pt>
    <dgm:pt modelId="{FBD91DA6-F483-4103-904B-0A0489E1DCE7}" type="pres">
      <dgm:prSet presAssocID="{6229A896-BA79-4F93-B4A4-52AF8D0E63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5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Cnt="0"/>
      <dgm:spPr/>
    </dgm:pt>
    <dgm:pt modelId="{427123AE-6E68-4008-BD50-9CC20F57260E}" type="pres">
      <dgm:prSet presAssocID="{730938A3-D819-41F7-BE39-9DDAA446A1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5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Cnt="0"/>
      <dgm:spPr/>
    </dgm:pt>
    <dgm:pt modelId="{19E92E6E-C255-46EA-A296-4EEB24EE3A0F}" type="pres">
      <dgm:prSet presAssocID="{ACC21E35-BE52-4B64-9CE3-EAFB2C2B91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5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Cnt="0"/>
      <dgm:spPr/>
    </dgm:pt>
    <dgm:pt modelId="{ABF73B35-4281-4C64-B65F-D7E1D426DC52}" type="pres">
      <dgm:prSet presAssocID="{5BA5075A-9611-40EC-B66E-1C50AF86617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615B0F5-6480-4A41-890E-29594CF8CCAC}" srcId="{AA796176-FFEA-4453-B3C5-86FCA4C88052}" destId="{A7E2548B-AC32-4B01-BBFA-02F40C0F4EC3}" srcOrd="0" destOrd="0" parTransId="{E4D0092D-1226-4D08-9799-2812B1B3A205}" sibTransId="{28DDF60F-4746-4323-950A-660C2ED12F4C}"/>
    <dgm:cxn modelId="{55625D01-BCA4-47F9-8A1C-7E1BD4FC74AC}" srcId="{AA796176-FFEA-4453-B3C5-86FCA4C88052}" destId="{6229A896-BA79-4F93-B4A4-52AF8D0E63B7}" srcOrd="1" destOrd="0" parTransId="{EDE61E28-8052-4A4A-BF9B-F66B384DF533}" sibTransId="{7165FF18-8236-4A4E-8431-4608C1BAE295}"/>
    <dgm:cxn modelId="{269B42A5-C8FF-4414-BADE-85C278F0C44B}" srcId="{AA796176-FFEA-4453-B3C5-86FCA4C88052}" destId="{730938A3-D819-41F7-BE39-9DDAA446A19F}" srcOrd="2" destOrd="0" parTransId="{EE78992F-1051-4CC8-911D-A5A310796546}" sibTransId="{F1FDF1A8-948A-4D3C-AA2E-BCB9DB7C421F}"/>
    <dgm:cxn modelId="{4745409F-3952-4442-85C9-FF6157A67DF5}" srcId="{AA796176-FFEA-4453-B3C5-86FCA4C88052}" destId="{ACC21E35-BE52-4B64-9CE3-EAFB2C2B911E}" srcOrd="3" destOrd="0" parTransId="{5C958575-B741-4319-9217-20F3E98CD28B}" sibTransId="{ED660174-D282-4491-8B21-ACACA759DF36}"/>
    <dgm:cxn modelId="{6884B8F0-3136-4706-8A58-981643938A51}" srcId="{AA796176-FFEA-4453-B3C5-86FCA4C88052}" destId="{5BA5075A-9611-40EC-B66E-1C50AF866171}" srcOrd="4" destOrd="0" parTransId="{752AA41A-2BAD-4D16-954A-DD9664E56ECB}" sibTransId="{A41368AE-CFFF-41C3-A83B-7C82DA837351}"/>
    <dgm:cxn modelId="{5D74591A-0DC8-4D82-85E3-F0D63DC1955A}" type="presOf" srcId="{AA796176-FFEA-4453-B3C5-86FCA4C88052}" destId="{5CB4522F-075B-43D2-9CCA-FF96AAAB0675}" srcOrd="0" destOrd="0" presId="urn:microsoft.com/office/officeart/2005/8/layout/list1"/>
    <dgm:cxn modelId="{284160C6-793F-461A-BBEC-7D39F5E95C43}" type="presParOf" srcId="{5CB4522F-075B-43D2-9CCA-FF96AAAB0675}" destId="{792D5933-AD40-45AE-8480-2968FCA8CAA1}" srcOrd="0" destOrd="0" presId="urn:microsoft.com/office/officeart/2005/8/layout/list1"/>
    <dgm:cxn modelId="{9B54AFEE-DDF4-4B73-8BC6-CCD716DC5F38}" type="presParOf" srcId="{792D5933-AD40-45AE-8480-2968FCA8CAA1}" destId="{E4755B94-5E72-4C9F-A91A-56B0FCDA28F1}" srcOrd="0" destOrd="0" presId="urn:microsoft.com/office/officeart/2005/8/layout/list1"/>
    <dgm:cxn modelId="{55E2E1F6-5510-44DD-90E5-63A2675D4A47}" type="presOf" srcId="{A7E2548B-AC32-4B01-BBFA-02F40C0F4EC3}" destId="{E4755B94-5E72-4C9F-A91A-56B0FCDA28F1}" srcOrd="0" destOrd="0" presId="urn:microsoft.com/office/officeart/2005/8/layout/list1"/>
    <dgm:cxn modelId="{D91A36AA-A323-4105-9CF7-7B34015964CE}" type="presParOf" srcId="{792D5933-AD40-45AE-8480-2968FCA8CAA1}" destId="{C385AF22-AC18-4DC8-9B28-602D0C637594}" srcOrd="1" destOrd="0" presId="urn:microsoft.com/office/officeart/2005/8/layout/list1"/>
    <dgm:cxn modelId="{7F7C3C81-18F8-4DBD-B8A0-3E31DB71B348}" type="presOf" srcId="{A7E2548B-AC32-4B01-BBFA-02F40C0F4EC3}" destId="{C385AF22-AC18-4DC8-9B28-602D0C637594}" srcOrd="0" destOrd="0" presId="urn:microsoft.com/office/officeart/2005/8/layout/list1"/>
    <dgm:cxn modelId="{A7E447E2-BAE9-4BCE-AE60-C0142BAB4CF5}" type="presParOf" srcId="{5CB4522F-075B-43D2-9CCA-FF96AAAB0675}" destId="{744720FB-B56E-4487-9420-26F63FDC8A92}" srcOrd="1" destOrd="0" presId="urn:microsoft.com/office/officeart/2005/8/layout/list1"/>
    <dgm:cxn modelId="{1190C552-8F50-4B87-A686-720D8BB4AFD9}" type="presParOf" srcId="{5CB4522F-075B-43D2-9CCA-FF96AAAB0675}" destId="{46544825-FBF5-4CDD-8C6C-17BDB8D6624D}" srcOrd="2" destOrd="0" presId="urn:microsoft.com/office/officeart/2005/8/layout/list1"/>
    <dgm:cxn modelId="{D77EA327-85BE-4C11-9B06-B3ED98661F78}" type="presParOf" srcId="{5CB4522F-075B-43D2-9CCA-FF96AAAB0675}" destId="{4BCF71AD-8735-4E36-8AA7-859BE626CF89}" srcOrd="3" destOrd="0" presId="urn:microsoft.com/office/officeart/2005/8/layout/list1"/>
    <dgm:cxn modelId="{851D1D34-9669-48F1-AA38-2483AF9FD367}" type="presParOf" srcId="{5CB4522F-075B-43D2-9CCA-FF96AAAB0675}" destId="{EED333AA-5EDE-462B-829D-585765A00D61}" srcOrd="4" destOrd="0" presId="urn:microsoft.com/office/officeart/2005/8/layout/list1"/>
    <dgm:cxn modelId="{F35F59FC-4A76-4288-8BA1-1482810F37CD}" type="presParOf" srcId="{EED333AA-5EDE-462B-829D-585765A00D61}" destId="{75DA4DF2-046A-4C6A-8086-7C3E7861D4E7}" srcOrd="0" destOrd="4" presId="urn:microsoft.com/office/officeart/2005/8/layout/list1"/>
    <dgm:cxn modelId="{79D276B5-1111-40A4-B2F7-1705C89A0320}" type="presOf" srcId="{6229A896-BA79-4F93-B4A4-52AF8D0E63B7}" destId="{75DA4DF2-046A-4C6A-8086-7C3E7861D4E7}" srcOrd="0" destOrd="0" presId="urn:microsoft.com/office/officeart/2005/8/layout/list1"/>
    <dgm:cxn modelId="{1ED72F66-4BAF-4B67-9B4A-6250B974A719}" type="presParOf" srcId="{EED333AA-5EDE-462B-829D-585765A00D61}" destId="{FBD91DA6-F483-4103-904B-0A0489E1DCE7}" srcOrd="1" destOrd="4" presId="urn:microsoft.com/office/officeart/2005/8/layout/list1"/>
    <dgm:cxn modelId="{B647A544-2FCA-44CE-8F60-7324C76DC569}" type="presOf" srcId="{6229A896-BA79-4F93-B4A4-52AF8D0E63B7}" destId="{FBD91DA6-F483-4103-904B-0A0489E1DCE7}" srcOrd="0" destOrd="0" presId="urn:microsoft.com/office/officeart/2005/8/layout/list1"/>
    <dgm:cxn modelId="{1D81AF3B-3DB6-4E1A-BB3D-E0DA0BC94883}" type="presParOf" srcId="{5CB4522F-075B-43D2-9CCA-FF96AAAB0675}" destId="{48F65CE9-588F-481F-B88C-E3C4A9B9C782}" srcOrd="5" destOrd="0" presId="urn:microsoft.com/office/officeart/2005/8/layout/list1"/>
    <dgm:cxn modelId="{42626824-25FE-46EE-B235-7DD69A8CA2BB}" type="presParOf" srcId="{5CB4522F-075B-43D2-9CCA-FF96AAAB0675}" destId="{9A2FC35B-336D-4AB9-BE3B-E5A027415580}" srcOrd="6" destOrd="0" presId="urn:microsoft.com/office/officeart/2005/8/layout/list1"/>
    <dgm:cxn modelId="{AC7F053B-B1D8-456E-A488-5EDB4661DE13}" type="presParOf" srcId="{5CB4522F-075B-43D2-9CCA-FF96AAAB0675}" destId="{781EB76A-EEE2-4822-9A02-692FC3F6DBFE}" srcOrd="7" destOrd="0" presId="urn:microsoft.com/office/officeart/2005/8/layout/list1"/>
    <dgm:cxn modelId="{B16CFBAE-213A-4806-9A7F-A29C5FBE03FA}" type="presParOf" srcId="{5CB4522F-075B-43D2-9CCA-FF96AAAB0675}" destId="{1A83AB0C-0313-42B2-AD86-7F1781B8A4B2}" srcOrd="8" destOrd="0" presId="urn:microsoft.com/office/officeart/2005/8/layout/list1"/>
    <dgm:cxn modelId="{E31C21C4-A07F-4A3E-B33B-F55C924C142F}" type="presParOf" srcId="{1A83AB0C-0313-42B2-AD86-7F1781B8A4B2}" destId="{0B52D98E-03C2-4BD0-85E7-F52451A2A69F}" srcOrd="0" destOrd="8" presId="urn:microsoft.com/office/officeart/2005/8/layout/list1"/>
    <dgm:cxn modelId="{3FDA92CD-300A-4958-AB70-E2484EC385EE}" type="presOf" srcId="{730938A3-D819-41F7-BE39-9DDAA446A19F}" destId="{0B52D98E-03C2-4BD0-85E7-F52451A2A69F}" srcOrd="0" destOrd="0" presId="urn:microsoft.com/office/officeart/2005/8/layout/list1"/>
    <dgm:cxn modelId="{1BE906F0-0C68-4B72-ABED-4AEEDED97FCE}" type="presParOf" srcId="{1A83AB0C-0313-42B2-AD86-7F1781B8A4B2}" destId="{427123AE-6E68-4008-BD50-9CC20F57260E}" srcOrd="1" destOrd="8" presId="urn:microsoft.com/office/officeart/2005/8/layout/list1"/>
    <dgm:cxn modelId="{C958F41F-70DB-4AFD-8786-533F46EF6AAE}" type="presOf" srcId="{730938A3-D819-41F7-BE39-9DDAA446A19F}" destId="{427123AE-6E68-4008-BD50-9CC20F57260E}" srcOrd="0" destOrd="0" presId="urn:microsoft.com/office/officeart/2005/8/layout/list1"/>
    <dgm:cxn modelId="{AE590DA0-FB30-41A0-B4CD-2F3996473CDD}" type="presParOf" srcId="{5CB4522F-075B-43D2-9CCA-FF96AAAB0675}" destId="{3E45E6F7-D029-421E-9785-40AC3D5809F6}" srcOrd="9" destOrd="0" presId="urn:microsoft.com/office/officeart/2005/8/layout/list1"/>
    <dgm:cxn modelId="{36A3DBE5-F82D-4C6D-BBF3-DEA86C33DFA8}" type="presParOf" srcId="{5CB4522F-075B-43D2-9CCA-FF96AAAB0675}" destId="{DC58CA3D-313C-426E-A0D6-37AFDA45F7F0}" srcOrd="10" destOrd="0" presId="urn:microsoft.com/office/officeart/2005/8/layout/list1"/>
    <dgm:cxn modelId="{6D16D9DB-0472-44E9-AF67-1EBB316BA5CE}" type="presParOf" srcId="{5CB4522F-075B-43D2-9CCA-FF96AAAB0675}" destId="{97D0A409-687F-48B8-8F97-815DE1E84580}" srcOrd="11" destOrd="0" presId="urn:microsoft.com/office/officeart/2005/8/layout/list1"/>
    <dgm:cxn modelId="{9311BE92-4EB7-4E72-93E6-8C5D608D606F}" type="presParOf" srcId="{5CB4522F-075B-43D2-9CCA-FF96AAAB0675}" destId="{6C682417-E35E-4747-8277-8398315EE0A6}" srcOrd="12" destOrd="0" presId="urn:microsoft.com/office/officeart/2005/8/layout/list1"/>
    <dgm:cxn modelId="{1DF68335-B6B4-4FF7-9C95-1A0A708991BA}" type="presParOf" srcId="{6C682417-E35E-4747-8277-8398315EE0A6}" destId="{3240125D-75FD-4A57-A758-6C50E602A37F}" srcOrd="0" destOrd="12" presId="urn:microsoft.com/office/officeart/2005/8/layout/list1"/>
    <dgm:cxn modelId="{D17D6D1E-33F2-4250-B26B-F679CE4F66C4}" type="presOf" srcId="{ACC21E35-BE52-4B64-9CE3-EAFB2C2B911E}" destId="{3240125D-75FD-4A57-A758-6C50E602A37F}" srcOrd="0" destOrd="0" presId="urn:microsoft.com/office/officeart/2005/8/layout/list1"/>
    <dgm:cxn modelId="{5F2C5E05-AA21-4A77-A53F-E10965A83AA7}" type="presParOf" srcId="{6C682417-E35E-4747-8277-8398315EE0A6}" destId="{19E92E6E-C255-46EA-A296-4EEB24EE3A0F}" srcOrd="1" destOrd="12" presId="urn:microsoft.com/office/officeart/2005/8/layout/list1"/>
    <dgm:cxn modelId="{85CB1CA2-32D1-4A66-BE4F-B96482879D11}" type="presOf" srcId="{ACC21E35-BE52-4B64-9CE3-EAFB2C2B911E}" destId="{19E92E6E-C255-46EA-A296-4EEB24EE3A0F}" srcOrd="0" destOrd="0" presId="urn:microsoft.com/office/officeart/2005/8/layout/list1"/>
    <dgm:cxn modelId="{AFA70BD6-2977-422F-B11A-8FA656C855E2}" type="presParOf" srcId="{5CB4522F-075B-43D2-9CCA-FF96AAAB0675}" destId="{B5396BCF-9918-4D1E-8A96-750EB7B7FAF0}" srcOrd="13" destOrd="0" presId="urn:microsoft.com/office/officeart/2005/8/layout/list1"/>
    <dgm:cxn modelId="{3DB20600-19A1-482E-A557-2A399178F276}" type="presParOf" srcId="{5CB4522F-075B-43D2-9CCA-FF96AAAB0675}" destId="{F46CC245-10BE-4E19-B679-8FD2CCBD83C6}" srcOrd="14" destOrd="0" presId="urn:microsoft.com/office/officeart/2005/8/layout/list1"/>
    <dgm:cxn modelId="{FD0D95C9-D81B-4CDD-97B8-CD4C921DB448}" type="presParOf" srcId="{5CB4522F-075B-43D2-9CCA-FF96AAAB0675}" destId="{259E2F94-8223-4A49-9E41-02FF9C3E6DB7}" srcOrd="15" destOrd="0" presId="urn:microsoft.com/office/officeart/2005/8/layout/list1"/>
    <dgm:cxn modelId="{A47CBCCE-3696-4C09-842E-92152B4290C2}" type="presParOf" srcId="{5CB4522F-075B-43D2-9CCA-FF96AAAB0675}" destId="{9922DA3E-3EF6-42FA-9CC9-86C6C0F10C5A}" srcOrd="16" destOrd="0" presId="urn:microsoft.com/office/officeart/2005/8/layout/list1"/>
    <dgm:cxn modelId="{CC8D7A4F-2F79-4A99-99AA-769D10E7BA8B}" type="presParOf" srcId="{9922DA3E-3EF6-42FA-9CC9-86C6C0F10C5A}" destId="{06CD99E7-5F6F-4B3A-B6AF-722345E5A49F}" srcOrd="0" destOrd="16" presId="urn:microsoft.com/office/officeart/2005/8/layout/list1"/>
    <dgm:cxn modelId="{83DB70E8-DD47-4BAC-9121-9FA7C8BC99E0}" type="presOf" srcId="{5BA5075A-9611-40EC-B66E-1C50AF866171}" destId="{06CD99E7-5F6F-4B3A-B6AF-722345E5A49F}" srcOrd="0" destOrd="0" presId="urn:microsoft.com/office/officeart/2005/8/layout/list1"/>
    <dgm:cxn modelId="{B7F6AAD7-D880-4E69-99C0-C04063981CEA}" type="presParOf" srcId="{9922DA3E-3EF6-42FA-9CC9-86C6C0F10C5A}" destId="{ABF73B35-4281-4C64-B65F-D7E1D426DC52}" srcOrd="1" destOrd="16" presId="urn:microsoft.com/office/officeart/2005/8/layout/list1"/>
    <dgm:cxn modelId="{B628F47F-6703-424F-BFA7-E904217F60BD}" type="presOf" srcId="{5BA5075A-9611-40EC-B66E-1C50AF866171}" destId="{ABF73B35-4281-4C64-B65F-D7E1D426DC52}" srcOrd="0" destOrd="0" presId="urn:microsoft.com/office/officeart/2005/8/layout/list1"/>
    <dgm:cxn modelId="{A56F574B-AC88-43FA-BAA8-0F2BCF420D1D}" type="presParOf" srcId="{5CB4522F-075B-43D2-9CCA-FF96AAAB0675}" destId="{E970D71D-ECBA-4E7B-8977-0075B3C64135}" srcOrd="17" destOrd="0" presId="urn:microsoft.com/office/officeart/2005/8/layout/list1"/>
    <dgm:cxn modelId="{3350BA70-A17B-4086-8171-ED49C8D973F8}" type="presParOf" srcId="{5CB4522F-075B-43D2-9CCA-FF96AAAB0675}" destId="{1EBF7F84-B88A-4276-8D3B-5221674D7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9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9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9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9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9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9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9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9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9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6656" y="1356937"/>
            <a:ext cx="52120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sz="3600" b="1" dirty="0">
                <a:solidFill>
                  <a:schemeClr val="tx1"/>
                </a:solidFill>
              </a:rPr>
              <a:t>唯品会粉丝安家</a:t>
            </a:r>
            <a:r>
              <a:rPr lang="zh-CN" altLang="en-US" sz="3600" b="1" dirty="0"/>
              <a:t>案例分享</a:t>
            </a:r>
            <a:endParaRPr lang="en-US" altLang="zh-CN" sz="3600" b="1" dirty="0"/>
          </a:p>
          <a:p>
            <a:pPr algn="ctr" fontAlgn="auto">
              <a:lnSpc>
                <a:spcPct val="150000"/>
              </a:lnSpc>
            </a:pPr>
            <a:r>
              <a:rPr lang="zh-CN" altLang="en-US" b="1" dirty="0"/>
              <a:t>部门：运营六部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姓名：何晋全</a:t>
            </a:r>
            <a:endParaRPr lang="zh-CN" altLang="en-US" b="1" dirty="0">
              <a:solidFill>
                <a:schemeClr val="tx1"/>
              </a:solidFill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b="1" dirty="0"/>
              <a:t>花名：辰星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"/>
          <p:cNvSpPr/>
          <p:nvPr/>
        </p:nvSpPr>
        <p:spPr>
          <a:xfrm>
            <a:off x="679450" y="1685925"/>
            <a:ext cx="8234045" cy="1476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  <a:sym typeface="Calibri" panose="020F0502020204030204" charset="0"/>
              </a:rPr>
              <a:t>1、如何优化和合理的运用我们的用户标签，升级为人群包模式？</a:t>
            </a:r>
            <a:endParaRPr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90204" pitchFamily="34" charset="0"/>
              <a:sym typeface="Calibri" panose="020F050202020403020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90204" pitchFamily="34" charset="0"/>
              <a:sym typeface="Calibri" panose="020F050202020403020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  <a:sym typeface="Calibri" panose="020F0502020204030204" charset="0"/>
              </a:rPr>
              <a:t>2、如何利用现阶段的用户信息（如订单信息），做到用户更深入的标签匹配，系统该如何优化？</a:t>
            </a:r>
            <a:endParaRPr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90204" pitchFamily="34" charset="0"/>
              <a:sym typeface="Calibri" panose="020F050202020403020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90204" pitchFamily="34" charset="0"/>
              <a:sym typeface="Calibri" panose="020F050202020403020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  <a:sym typeface="Calibri" panose="020F0502020204030204" charset="0"/>
              </a:rPr>
              <a:t>3、如何在没有系统支持的前提下，做到精细化的用户运营？（系统提供的是便捷</a:t>
            </a:r>
            <a:r>
              <a:rPr 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  <a:sym typeface="Calibri" panose="020F0502020204030204" charset="0"/>
              </a:rPr>
              <a:t>与</a:t>
            </a:r>
            <a:r>
              <a: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  <a:sym typeface="Calibri" panose="020F0502020204030204" charset="0"/>
              </a:rPr>
              <a:t>效率，但并不是运营的解决方案）</a:t>
            </a:r>
            <a:endParaRPr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90204" pitchFamily="34" charset="0"/>
              <a:sym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9450" y="1126490"/>
            <a:ext cx="1154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想法与收获</a:t>
            </a:r>
            <a:endParaRPr lang="zh-CN" altLang="en-US" sz="1400" b="1" dirty="0">
              <a:solidFill>
                <a:srgbClr val="4A7A8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52475" y="1449705"/>
            <a:ext cx="1061720" cy="381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camille"/>
          <p:cNvCxnSpPr/>
          <p:nvPr/>
        </p:nvCxnSpPr>
        <p:spPr>
          <a:xfrm>
            <a:off x="222250" y="2526665"/>
            <a:ext cx="9697085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amille"/>
          <p:cNvCxnSpPr/>
          <p:nvPr/>
        </p:nvCxnSpPr>
        <p:spPr>
          <a:xfrm>
            <a:off x="222250" y="2864485"/>
            <a:ext cx="9716770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mille"/>
          <p:cNvSpPr txBox="1"/>
          <p:nvPr/>
        </p:nvSpPr>
        <p:spPr bwMode="auto">
          <a:xfrm>
            <a:off x="3853834" y="2526750"/>
            <a:ext cx="2413261" cy="33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渠道综合进群率目标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camille"/>
          <p:cNvSpPr/>
          <p:nvPr/>
        </p:nvSpPr>
        <p:spPr>
          <a:xfrm>
            <a:off x="4041027" y="1553029"/>
            <a:ext cx="21443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55%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35694" y="3201670"/>
            <a:ext cx="6899740" cy="1928495"/>
            <a:chOff x="1903" y="6380"/>
            <a:chExt cx="11278" cy="3152"/>
          </a:xfrm>
        </p:grpSpPr>
        <p:sp>
          <p:nvSpPr>
            <p:cNvPr id="15" name="椭圆 14"/>
            <p:cNvSpPr/>
            <p:nvPr/>
          </p:nvSpPr>
          <p:spPr>
            <a:xfrm>
              <a:off x="1903" y="6380"/>
              <a:ext cx="3152" cy="3152"/>
            </a:xfrm>
            <a:prstGeom prst="ellipse">
              <a:avLst/>
            </a:prstGeom>
            <a:solidFill>
              <a:srgbClr val="85A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camille"/>
            <p:cNvSpPr/>
            <p:nvPr/>
          </p:nvSpPr>
          <p:spPr>
            <a:xfrm>
              <a:off x="1930" y="7378"/>
              <a:ext cx="3098" cy="1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小程序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966" y="6380"/>
              <a:ext cx="3152" cy="3152"/>
            </a:xfrm>
            <a:prstGeom prst="ellipse">
              <a:avLst/>
            </a:prstGeom>
            <a:solidFill>
              <a:srgbClr val="D98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camille"/>
            <p:cNvSpPr/>
            <p:nvPr/>
          </p:nvSpPr>
          <p:spPr>
            <a:xfrm>
              <a:off x="5993" y="7378"/>
              <a:ext cx="3098" cy="1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推文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029" y="6380"/>
              <a:ext cx="3152" cy="3152"/>
            </a:xfrm>
            <a:prstGeom prst="ellipse">
              <a:avLst/>
            </a:prstGeom>
            <a:solidFill>
              <a:srgbClr val="F0B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camille"/>
            <p:cNvSpPr/>
            <p:nvPr/>
          </p:nvSpPr>
          <p:spPr>
            <a:xfrm>
              <a:off x="10056" y="7378"/>
              <a:ext cx="3098" cy="1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包裹卡</a:t>
              </a:r>
              <a:endPara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675064" y="2050415"/>
            <a:ext cx="6899740" cy="1928495"/>
            <a:chOff x="1903" y="6380"/>
            <a:chExt cx="11278" cy="3152"/>
          </a:xfrm>
        </p:grpSpPr>
        <p:sp>
          <p:nvSpPr>
            <p:cNvPr id="5" name="椭圆 4"/>
            <p:cNvSpPr/>
            <p:nvPr/>
          </p:nvSpPr>
          <p:spPr>
            <a:xfrm>
              <a:off x="1903" y="6380"/>
              <a:ext cx="3152" cy="3152"/>
            </a:xfrm>
            <a:prstGeom prst="ellipse">
              <a:avLst/>
            </a:prstGeom>
            <a:solidFill>
              <a:srgbClr val="85A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camille"/>
            <p:cNvSpPr/>
            <p:nvPr/>
          </p:nvSpPr>
          <p:spPr>
            <a:xfrm>
              <a:off x="1929" y="7529"/>
              <a:ext cx="3098" cy="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精细化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966" y="6380"/>
              <a:ext cx="3152" cy="3152"/>
            </a:xfrm>
            <a:prstGeom prst="ellipse">
              <a:avLst/>
            </a:prstGeom>
            <a:solidFill>
              <a:srgbClr val="D98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camille"/>
            <p:cNvSpPr/>
            <p:nvPr/>
          </p:nvSpPr>
          <p:spPr>
            <a:xfrm>
              <a:off x="5916" y="7530"/>
              <a:ext cx="3279" cy="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利益区分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029" y="6380"/>
              <a:ext cx="3152" cy="3152"/>
            </a:xfrm>
            <a:prstGeom prst="ellipse">
              <a:avLst/>
            </a:prstGeom>
            <a:solidFill>
              <a:srgbClr val="F0B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camille"/>
            <p:cNvSpPr/>
            <p:nvPr/>
          </p:nvSpPr>
          <p:spPr>
            <a:xfrm>
              <a:off x="10056" y="7530"/>
              <a:ext cx="3098" cy="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细节把控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Oval 1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2005255" y="2415540"/>
            <a:ext cx="970811" cy="972633"/>
          </a:xfrm>
          <a:prstGeom prst="ellipse">
            <a:avLst/>
          </a:prstGeom>
          <a:solidFill>
            <a:srgbClr val="5F7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10" name="Freeform 14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1616346" y="2901095"/>
            <a:ext cx="1748374" cy="878263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1" name="Line 15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V="1">
            <a:off x="2492815" y="2117205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2" name="Oval 1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3661443" y="2415540"/>
            <a:ext cx="970811" cy="972633"/>
          </a:xfrm>
          <a:prstGeom prst="ellipse">
            <a:avLst/>
          </a:prstGeom>
          <a:solidFill>
            <a:srgbClr val="D98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3" name="Freeform 18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3269871" y="2024355"/>
            <a:ext cx="1751417" cy="876740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4" name="Oval 20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5315474" y="2415540"/>
            <a:ext cx="972332" cy="972633"/>
          </a:xfrm>
          <a:prstGeom prst="ellipse">
            <a:avLst/>
          </a:prstGeom>
          <a:solidFill>
            <a:srgbClr val="85A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5" name="Freeform 22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4926439" y="2901095"/>
            <a:ext cx="1751417" cy="878263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6" name="Line 23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 flipV="1">
            <a:off x="5802401" y="2117205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7" name="Oval 24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Arrowheads="1"/>
          </p:cNvSpPr>
          <p:nvPr/>
        </p:nvSpPr>
        <p:spPr bwMode="auto">
          <a:xfrm>
            <a:off x="6972548" y="2415540"/>
            <a:ext cx="969290" cy="972633"/>
          </a:xfrm>
          <a:prstGeom prst="ellipse">
            <a:avLst/>
          </a:prstGeom>
          <a:solidFill>
            <a:srgbClr val="F0B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sp>
        <p:nvSpPr>
          <p:cNvPr id="48" name="Freeform 26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/>
          <p:nvPr/>
        </p:nvSpPr>
        <p:spPr bwMode="auto">
          <a:xfrm>
            <a:off x="6581358" y="2024405"/>
            <a:ext cx="1748374" cy="876740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rnd">
            <a:noFill/>
            <a:miter lim="800000"/>
          </a:ln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66754" y="2750305"/>
            <a:ext cx="360188" cy="303102"/>
            <a:chOff x="3516722" y="2466541"/>
            <a:chExt cx="360188" cy="303102"/>
          </a:xfrm>
          <a:solidFill>
            <a:schemeClr val="bg1"/>
          </a:solidFill>
        </p:grpSpPr>
        <p:sp>
          <p:nvSpPr>
            <p:cNvPr id="50" name="Freeform 32"/>
            <p:cNvSpPr>
              <a:spLocks noEditPoints="1"/>
            </p:cNvSpPr>
            <p:nvPr/>
          </p:nvSpPr>
          <p:spPr bwMode="auto">
            <a:xfrm>
              <a:off x="3516722" y="2466541"/>
              <a:ext cx="360188" cy="303102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3796717" y="2713915"/>
              <a:ext cx="5437" cy="407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3806231" y="2711197"/>
              <a:ext cx="40776" cy="815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3788562" y="2518191"/>
              <a:ext cx="29902" cy="142716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3735553" y="2542656"/>
              <a:ext cx="29902" cy="118251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3682544" y="2565762"/>
              <a:ext cx="28544" cy="95144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3629535" y="2590228"/>
              <a:ext cx="29902" cy="70678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Freeform 39"/>
            <p:cNvSpPr/>
            <p:nvPr/>
          </p:nvSpPr>
          <p:spPr bwMode="auto">
            <a:xfrm>
              <a:off x="3576527" y="2613335"/>
              <a:ext cx="28544" cy="47572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AU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266226" y="2710889"/>
            <a:ext cx="381935" cy="381935"/>
            <a:chOff x="6815668" y="2385385"/>
            <a:chExt cx="381935" cy="381935"/>
          </a:xfrm>
          <a:solidFill>
            <a:schemeClr val="bg1"/>
          </a:solidFill>
        </p:grpSpPr>
        <p:sp>
          <p:nvSpPr>
            <p:cNvPr id="67" name="Freeform 78"/>
            <p:cNvSpPr/>
            <p:nvPr/>
          </p:nvSpPr>
          <p:spPr bwMode="auto">
            <a:xfrm>
              <a:off x="6815668" y="2385385"/>
              <a:ext cx="381935" cy="381935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6970617" y="2396259"/>
              <a:ext cx="216113" cy="2161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6894501" y="2464218"/>
              <a:ext cx="224268" cy="22426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616077" y="2710889"/>
            <a:ext cx="333004" cy="381935"/>
            <a:chOff x="5190013" y="2809591"/>
            <a:chExt cx="333004" cy="381935"/>
          </a:xfrm>
          <a:solidFill>
            <a:schemeClr val="bg1"/>
          </a:solidFill>
        </p:grpSpPr>
        <p:sp>
          <p:nvSpPr>
            <p:cNvPr id="71" name="Freeform 241"/>
            <p:cNvSpPr>
              <a:spLocks noEditPoints="1"/>
            </p:cNvSpPr>
            <p:nvPr/>
          </p:nvSpPr>
          <p:spPr bwMode="auto">
            <a:xfrm>
              <a:off x="5190013" y="2809591"/>
              <a:ext cx="333004" cy="381935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  <p:sp>
          <p:nvSpPr>
            <p:cNvPr id="72" name="Freeform 242"/>
            <p:cNvSpPr/>
            <p:nvPr/>
          </p:nvSpPr>
          <p:spPr bwMode="auto">
            <a:xfrm>
              <a:off x="5217197" y="2836775"/>
              <a:ext cx="138638" cy="161745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  <p:sp>
          <p:nvSpPr>
            <p:cNvPr id="73" name="Freeform 243"/>
            <p:cNvSpPr/>
            <p:nvPr/>
          </p:nvSpPr>
          <p:spPr bwMode="auto">
            <a:xfrm>
              <a:off x="5355835" y="2998520"/>
              <a:ext cx="133201" cy="163104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355047" y="2692540"/>
            <a:ext cx="263684" cy="418632"/>
            <a:chOff x="1928983" y="2798982"/>
            <a:chExt cx="263684" cy="418632"/>
          </a:xfrm>
          <a:solidFill>
            <a:schemeClr val="bg1"/>
          </a:solidFill>
        </p:grpSpPr>
        <p:sp>
          <p:nvSpPr>
            <p:cNvPr id="75" name="Freeform 248"/>
            <p:cNvSpPr>
              <a:spLocks noEditPoints="1"/>
            </p:cNvSpPr>
            <p:nvPr/>
          </p:nvSpPr>
          <p:spPr bwMode="auto">
            <a:xfrm>
              <a:off x="1928983" y="2798982"/>
              <a:ext cx="263684" cy="289509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  <p:sp>
          <p:nvSpPr>
            <p:cNvPr id="76" name="Freeform 249"/>
            <p:cNvSpPr/>
            <p:nvPr/>
          </p:nvSpPr>
          <p:spPr bwMode="auto">
            <a:xfrm>
              <a:off x="2009175" y="3104801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  <p:sp>
          <p:nvSpPr>
            <p:cNvPr id="77" name="Freeform 250"/>
            <p:cNvSpPr/>
            <p:nvPr/>
          </p:nvSpPr>
          <p:spPr bwMode="auto">
            <a:xfrm>
              <a:off x="2009175" y="3136062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  <p:sp>
          <p:nvSpPr>
            <p:cNvPr id="78" name="Freeform 251"/>
            <p:cNvSpPr/>
            <p:nvPr/>
          </p:nvSpPr>
          <p:spPr bwMode="auto">
            <a:xfrm>
              <a:off x="2009175" y="3167324"/>
              <a:ext cx="101940" cy="21747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  <p:sp>
          <p:nvSpPr>
            <p:cNvPr id="79" name="Freeform 252"/>
            <p:cNvSpPr/>
            <p:nvPr/>
          </p:nvSpPr>
          <p:spPr bwMode="auto">
            <a:xfrm>
              <a:off x="2030922" y="3198585"/>
              <a:ext cx="58446" cy="19029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p>
              <a:pPr defTabSz="914400">
                <a:defRPr/>
              </a:pPr>
              <a:endParaRPr lang="en-AU" sz="18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Microsoft YaHei UI"/>
              </a:endParaRPr>
            </a:p>
          </p:txBody>
        </p:sp>
      </p:grpSp>
      <p:sp>
        <p:nvSpPr>
          <p:cNvPr id="80" name="Line 15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>
            <a:off x="4146848" y="3460813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1" name="Line 23" descr="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"/>
          <p:cNvSpPr>
            <a:spLocks noChangeShapeType="1"/>
          </p:cNvSpPr>
          <p:nvPr/>
        </p:nvSpPr>
        <p:spPr bwMode="auto">
          <a:xfrm>
            <a:off x="7457193" y="3460813"/>
            <a:ext cx="0" cy="22375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299659" y="1507254"/>
            <a:ext cx="2381496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1.</a:t>
            </a:r>
            <a:r>
              <a:rPr kumimoji="0" lang="zh-CN" altLang="en-US" sz="9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渠道账号分流</a:t>
            </a:r>
            <a:endParaRPr kumimoji="0" lang="zh-CN" altLang="en-US" sz="900" b="0" i="0" u="none" strike="noStrike" kern="1200" cap="none" spc="0" normalizeH="0" baseline="0" noProof="0" err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2.</a:t>
            </a:r>
            <a:r>
              <a:rPr kumimoji="0" lang="zh-CN" altLang="en-US" sz="9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渠道利益点区分</a:t>
            </a:r>
            <a:endParaRPr kumimoji="0" lang="zh-CN" altLang="en-US" sz="900" b="0" i="0" u="none" strike="noStrike" kern="1200" cap="none" spc="0" normalizeH="0" baseline="0" noProof="0" err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042098" y="1257008"/>
            <a:ext cx="896620" cy="306705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685800">
              <a:defRPr/>
            </a:pPr>
            <a:r>
              <a:rPr lang="zh-CN" altLang="en-US" sz="14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渠道分类</a:t>
            </a:r>
            <a:endParaRPr lang="zh-CN" altLang="en-US" sz="14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954578" y="3995905"/>
            <a:ext cx="2381496" cy="71437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好友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自动欢迎语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设置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1.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告知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进群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即可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领取福利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，与社群专享福利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2.让用户等待进群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697017" y="3745659"/>
            <a:ext cx="896620" cy="306705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685800">
              <a:defRPr/>
            </a:pPr>
            <a:r>
              <a:rPr lang="zh-CN" altLang="en-US" sz="14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提醒等待</a:t>
            </a:r>
            <a:endParaRPr lang="zh-CN" altLang="en-US" sz="14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253420" y="4035412"/>
            <a:ext cx="2381496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1.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发送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进群邀请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链接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2.</a:t>
            </a:r>
            <a:r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发送邀请进群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话术</a:t>
            </a: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995858" y="3785166"/>
            <a:ext cx="896620" cy="306705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685800">
              <a:defRPr/>
            </a:pPr>
            <a:r>
              <a:rPr lang="zh-CN" altLang="en-US" sz="14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邀请进群</a:t>
            </a:r>
            <a:endParaRPr lang="zh-CN" altLang="en-US" sz="14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10549" y="1507254"/>
            <a:ext cx="2381496" cy="5067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1.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根据不同的主题群，筛选对应的人群包，与对应的邀请进群话术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2988" y="1257008"/>
            <a:ext cx="896620" cy="306705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685800">
              <a:defRPr/>
            </a:pPr>
            <a:r>
              <a:rPr lang="zh-CN" altLang="en-US" sz="14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人群匹配</a:t>
            </a:r>
            <a:endParaRPr lang="zh-CN" altLang="en-US" sz="1400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8015" y="1120140"/>
            <a:ext cx="14674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人群包标签展示</a:t>
            </a:r>
            <a:endParaRPr lang="zh-CN" altLang="en-US" sz="1400" b="1" dirty="0">
              <a:solidFill>
                <a:srgbClr val="4A7A8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01040" y="1443355"/>
            <a:ext cx="1397000" cy="381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85" y="1520190"/>
            <a:ext cx="1869440" cy="4052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760" y="375920"/>
            <a:ext cx="1303655" cy="5196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0690" y="378460"/>
            <a:ext cx="1383030" cy="5196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2160" y="378460"/>
            <a:ext cx="1426210" cy="5194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2680" y="375285"/>
            <a:ext cx="1426845" cy="5197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30" y="1510665"/>
            <a:ext cx="1942465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图片 1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315" y="1510665"/>
            <a:ext cx="1942465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 descr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035" y="1510665"/>
            <a:ext cx="1942465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图片 18" descr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1595" y="1510665"/>
            <a:ext cx="1942465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28015" y="1120140"/>
            <a:ext cx="2049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个别链路展示（小程序）</a:t>
            </a:r>
            <a:endParaRPr lang="zh-CN" altLang="en-US" sz="1400" b="1" dirty="0">
              <a:solidFill>
                <a:srgbClr val="4A7A8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01040" y="1447165"/>
            <a:ext cx="1880235" cy="635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0" y="1575435"/>
            <a:ext cx="1942465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片 20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765" y="1575435"/>
            <a:ext cx="1942465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6070" y="1575435"/>
            <a:ext cx="1795780" cy="3892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2690" y="1569085"/>
            <a:ext cx="1795780" cy="3892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28015" y="1120140"/>
            <a:ext cx="20497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400" b="1" dirty="0">
                <a:solidFill>
                  <a:srgbClr val="4A7A8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个别链路展示（小程序）</a:t>
            </a:r>
            <a:endParaRPr lang="zh-CN" altLang="en-US" sz="1400" b="1" dirty="0">
              <a:solidFill>
                <a:srgbClr val="4A7A8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01040" y="1447165"/>
            <a:ext cx="1880235" cy="6350"/>
          </a:xfrm>
          <a:prstGeom prst="line">
            <a:avLst/>
          </a:prstGeom>
          <a:ln w="381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1374496" y="453560"/>
            <a:ext cx="18135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</a:t>
            </a:r>
            <a:r>
              <a:rPr lang="zh-CN" altLang="en-US" sz="1600" b="1" dirty="0">
                <a:sym typeface="+mn-ea"/>
              </a:rPr>
              <a:t>及暗点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5" name="对角圆角矩形 4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 bwMode="auto">
          <a:xfrm>
            <a:off x="752475" y="2258695"/>
            <a:ext cx="1976120" cy="3197225"/>
          </a:xfrm>
          <a:prstGeom prst="roundRect">
            <a:avLst>
              <a:gd name="adj" fmla="val 5680"/>
            </a:avLst>
          </a:prstGeom>
          <a:noFill/>
          <a:ln w="38100" cap="flat" cmpd="sng" algn="ctr">
            <a:solidFill>
              <a:srgbClr val="5F77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lvl="2"/>
            <a:endParaRPr lang="zh-CN" altLang="en-US">
              <a:solidFill>
                <a:srgbClr val="5F777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52475" y="1753870"/>
            <a:ext cx="1976120" cy="427355"/>
          </a:xfrm>
          <a:prstGeom prst="roundRect">
            <a:avLst/>
          </a:prstGeom>
          <a:solidFill>
            <a:srgbClr val="5F777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algn="ctr"/>
            <a:r>
              <a:rPr lang="zh-CN" altLang="en-US" sz="2000" b="1">
                <a:solidFill>
                  <a:srgbClr val="EAEAE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利益区分</a:t>
            </a:r>
            <a:endParaRPr lang="zh-CN" altLang="en-US" sz="2000" b="1">
              <a:solidFill>
                <a:srgbClr val="EAEAE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camille"/>
          <p:cNvSpPr>
            <a:spLocks noEditPoints="1"/>
          </p:cNvSpPr>
          <p:nvPr/>
        </p:nvSpPr>
        <p:spPr bwMode="auto">
          <a:xfrm>
            <a:off x="1530985" y="1152525"/>
            <a:ext cx="419100" cy="474345"/>
          </a:xfrm>
          <a:custGeom>
            <a:avLst/>
            <a:gdLst>
              <a:gd name="T0" fmla="*/ 83 w 123"/>
              <a:gd name="T1" fmla="*/ 35 h 107"/>
              <a:gd name="T2" fmla="*/ 41 w 123"/>
              <a:gd name="T3" fmla="*/ 50 h 107"/>
              <a:gd name="T4" fmla="*/ 33 w 123"/>
              <a:gd name="T5" fmla="*/ 50 h 107"/>
              <a:gd name="T6" fmla="*/ 49 w 123"/>
              <a:gd name="T7" fmla="*/ 73 h 107"/>
              <a:gd name="T8" fmla="*/ 52 w 123"/>
              <a:gd name="T9" fmla="*/ 75 h 107"/>
              <a:gd name="T10" fmla="*/ 55 w 123"/>
              <a:gd name="T11" fmla="*/ 76 h 107"/>
              <a:gd name="T12" fmla="*/ 59 w 123"/>
              <a:gd name="T13" fmla="*/ 74 h 107"/>
              <a:gd name="T14" fmla="*/ 91 w 123"/>
              <a:gd name="T15" fmla="*/ 43 h 107"/>
              <a:gd name="T16" fmla="*/ 87 w 123"/>
              <a:gd name="T17" fmla="*/ 33 h 107"/>
              <a:gd name="T18" fmla="*/ 7 w 123"/>
              <a:gd name="T19" fmla="*/ 94 h 107"/>
              <a:gd name="T20" fmla="*/ 17 w 123"/>
              <a:gd name="T21" fmla="*/ 101 h 107"/>
              <a:gd name="T22" fmla="*/ 106 w 123"/>
              <a:gd name="T23" fmla="*/ 101 h 107"/>
              <a:gd name="T24" fmla="*/ 116 w 123"/>
              <a:gd name="T25" fmla="*/ 94 h 107"/>
              <a:gd name="T26" fmla="*/ 106 w 123"/>
              <a:gd name="T27" fmla="*/ 101 h 107"/>
              <a:gd name="T28" fmla="*/ 7 w 123"/>
              <a:gd name="T29" fmla="*/ 77 h 107"/>
              <a:gd name="T30" fmla="*/ 17 w 123"/>
              <a:gd name="T31" fmla="*/ 84 h 107"/>
              <a:gd name="T32" fmla="*/ 106 w 123"/>
              <a:gd name="T33" fmla="*/ 84 h 107"/>
              <a:gd name="T34" fmla="*/ 116 w 123"/>
              <a:gd name="T35" fmla="*/ 77 h 107"/>
              <a:gd name="T36" fmla="*/ 106 w 123"/>
              <a:gd name="T37" fmla="*/ 84 h 107"/>
              <a:gd name="T38" fmla="*/ 7 w 123"/>
              <a:gd name="T39" fmla="*/ 59 h 107"/>
              <a:gd name="T40" fmla="*/ 17 w 123"/>
              <a:gd name="T41" fmla="*/ 67 h 107"/>
              <a:gd name="T42" fmla="*/ 106 w 123"/>
              <a:gd name="T43" fmla="*/ 67 h 107"/>
              <a:gd name="T44" fmla="*/ 116 w 123"/>
              <a:gd name="T45" fmla="*/ 59 h 107"/>
              <a:gd name="T46" fmla="*/ 106 w 123"/>
              <a:gd name="T47" fmla="*/ 67 h 107"/>
              <a:gd name="T48" fmla="*/ 7 w 123"/>
              <a:gd name="T49" fmla="*/ 42 h 107"/>
              <a:gd name="T50" fmla="*/ 17 w 123"/>
              <a:gd name="T51" fmla="*/ 50 h 107"/>
              <a:gd name="T52" fmla="*/ 106 w 123"/>
              <a:gd name="T53" fmla="*/ 50 h 107"/>
              <a:gd name="T54" fmla="*/ 116 w 123"/>
              <a:gd name="T55" fmla="*/ 42 h 107"/>
              <a:gd name="T56" fmla="*/ 106 w 123"/>
              <a:gd name="T57" fmla="*/ 50 h 107"/>
              <a:gd name="T58" fmla="*/ 7 w 123"/>
              <a:gd name="T59" fmla="*/ 25 h 107"/>
              <a:gd name="T60" fmla="*/ 17 w 123"/>
              <a:gd name="T61" fmla="*/ 32 h 107"/>
              <a:gd name="T62" fmla="*/ 106 w 123"/>
              <a:gd name="T63" fmla="*/ 32 h 107"/>
              <a:gd name="T64" fmla="*/ 116 w 123"/>
              <a:gd name="T65" fmla="*/ 25 h 107"/>
              <a:gd name="T66" fmla="*/ 106 w 123"/>
              <a:gd name="T67" fmla="*/ 32 h 107"/>
              <a:gd name="T68" fmla="*/ 24 w 123"/>
              <a:gd name="T69" fmla="*/ 78 h 107"/>
              <a:gd name="T70" fmla="*/ 29 w 123"/>
              <a:gd name="T71" fmla="*/ 23 h 107"/>
              <a:gd name="T72" fmla="*/ 98 w 123"/>
              <a:gd name="T73" fmla="*/ 28 h 107"/>
              <a:gd name="T74" fmla="*/ 93 w 123"/>
              <a:gd name="T75" fmla="*/ 83 h 107"/>
              <a:gd name="T76" fmla="*/ 7 w 123"/>
              <a:gd name="T77" fmla="*/ 15 h 107"/>
              <a:gd name="T78" fmla="*/ 17 w 123"/>
              <a:gd name="T79" fmla="*/ 8 h 107"/>
              <a:gd name="T80" fmla="*/ 7 w 123"/>
              <a:gd name="T81" fmla="*/ 15 h 107"/>
              <a:gd name="T82" fmla="*/ 106 w 123"/>
              <a:gd name="T83" fmla="*/ 8 h 107"/>
              <a:gd name="T84" fmla="*/ 116 w 123"/>
              <a:gd name="T85" fmla="*/ 15 h 107"/>
              <a:gd name="T86" fmla="*/ 122 w 123"/>
              <a:gd name="T87" fmla="*/ 0 h 107"/>
              <a:gd name="T88" fmla="*/ 98 w 123"/>
              <a:gd name="T89" fmla="*/ 1 h 107"/>
              <a:gd name="T90" fmla="*/ 93 w 123"/>
              <a:gd name="T91" fmla="*/ 14 h 107"/>
              <a:gd name="T92" fmla="*/ 24 w 123"/>
              <a:gd name="T93" fmla="*/ 9 h 107"/>
              <a:gd name="T94" fmla="*/ 23 w 123"/>
              <a:gd name="T95" fmla="*/ 0 h 107"/>
              <a:gd name="T96" fmla="*/ 0 w 123"/>
              <a:gd name="T97" fmla="*/ 1 h 107"/>
              <a:gd name="T98" fmla="*/ 1 w 123"/>
              <a:gd name="T99" fmla="*/ 107 h 107"/>
              <a:gd name="T100" fmla="*/ 24 w 123"/>
              <a:gd name="T101" fmla="*/ 105 h 107"/>
              <a:gd name="T102" fmla="*/ 29 w 123"/>
              <a:gd name="T103" fmla="*/ 92 h 107"/>
              <a:gd name="T104" fmla="*/ 98 w 123"/>
              <a:gd name="T105" fmla="*/ 97 h 107"/>
              <a:gd name="T106" fmla="*/ 99 w 123"/>
              <a:gd name="T107" fmla="*/ 107 h 107"/>
              <a:gd name="T108" fmla="*/ 123 w 123"/>
              <a:gd name="T109" fmla="*/ 105 h 107"/>
              <a:gd name="T110" fmla="*/ 122 w 123"/>
              <a:gd name="T11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107">
                <a:moveTo>
                  <a:pt x="87" y="33"/>
                </a:moveTo>
                <a:cubicBezTo>
                  <a:pt x="86" y="33"/>
                  <a:pt x="84" y="34"/>
                  <a:pt x="83" y="35"/>
                </a:cubicBezTo>
                <a:cubicBezTo>
                  <a:pt x="55" y="62"/>
                  <a:pt x="55" y="62"/>
                  <a:pt x="55" y="62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38" y="48"/>
                  <a:pt x="37" y="48"/>
                </a:cubicBezTo>
                <a:cubicBezTo>
                  <a:pt x="36" y="48"/>
                  <a:pt x="34" y="49"/>
                  <a:pt x="33" y="50"/>
                </a:cubicBezTo>
                <a:cubicBezTo>
                  <a:pt x="31" y="52"/>
                  <a:pt x="31" y="56"/>
                  <a:pt x="33" y="5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50" y="74"/>
                  <a:pt x="50" y="74"/>
                </a:cubicBezTo>
                <a:cubicBezTo>
                  <a:pt x="51" y="75"/>
                  <a:pt x="51" y="75"/>
                  <a:pt x="52" y="75"/>
                </a:cubicBezTo>
                <a:cubicBezTo>
                  <a:pt x="53" y="76"/>
                  <a:pt x="54" y="76"/>
                  <a:pt x="55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6" y="76"/>
                  <a:pt x="57" y="75"/>
                  <a:pt x="57" y="75"/>
                </a:cubicBezTo>
                <a:cubicBezTo>
                  <a:pt x="58" y="75"/>
                  <a:pt x="59" y="74"/>
                  <a:pt x="59" y="74"/>
                </a:cubicBezTo>
                <a:cubicBezTo>
                  <a:pt x="60" y="74"/>
                  <a:pt x="60" y="73"/>
                  <a:pt x="60" y="73"/>
                </a:cubicBezTo>
                <a:cubicBezTo>
                  <a:pt x="91" y="43"/>
                  <a:pt x="91" y="43"/>
                  <a:pt x="91" y="43"/>
                </a:cubicBezTo>
                <a:cubicBezTo>
                  <a:pt x="93" y="41"/>
                  <a:pt x="93" y="38"/>
                  <a:pt x="91" y="35"/>
                </a:cubicBezTo>
                <a:cubicBezTo>
                  <a:pt x="90" y="34"/>
                  <a:pt x="89" y="33"/>
                  <a:pt x="87" y="33"/>
                </a:cubicBezTo>
                <a:moveTo>
                  <a:pt x="7" y="101"/>
                </a:moveTo>
                <a:cubicBezTo>
                  <a:pt x="7" y="94"/>
                  <a:pt x="7" y="94"/>
                  <a:pt x="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7" y="101"/>
                  <a:pt x="7" y="101"/>
                  <a:pt x="7" y="101"/>
                </a:cubicBezTo>
                <a:moveTo>
                  <a:pt x="106" y="101"/>
                </a:moveTo>
                <a:cubicBezTo>
                  <a:pt x="106" y="94"/>
                  <a:pt x="106" y="94"/>
                  <a:pt x="106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06" y="101"/>
                  <a:pt x="106" y="101"/>
                  <a:pt x="106" y="101"/>
                </a:cubicBezTo>
                <a:moveTo>
                  <a:pt x="7" y="84"/>
                </a:moveTo>
                <a:cubicBezTo>
                  <a:pt x="7" y="77"/>
                  <a:pt x="7" y="77"/>
                  <a:pt x="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84"/>
                  <a:pt x="17" y="84"/>
                  <a:pt x="17" y="84"/>
                </a:cubicBezTo>
                <a:cubicBezTo>
                  <a:pt x="7" y="84"/>
                  <a:pt x="7" y="84"/>
                  <a:pt x="7" y="84"/>
                </a:cubicBezTo>
                <a:moveTo>
                  <a:pt x="106" y="84"/>
                </a:moveTo>
                <a:cubicBezTo>
                  <a:pt x="106" y="77"/>
                  <a:pt x="106" y="77"/>
                  <a:pt x="106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6" y="84"/>
                  <a:pt x="106" y="84"/>
                  <a:pt x="106" y="84"/>
                </a:cubicBezTo>
                <a:moveTo>
                  <a:pt x="7" y="67"/>
                </a:moveTo>
                <a:cubicBezTo>
                  <a:pt x="7" y="59"/>
                  <a:pt x="7" y="59"/>
                  <a:pt x="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67"/>
                  <a:pt x="17" y="67"/>
                  <a:pt x="17" y="67"/>
                </a:cubicBezTo>
                <a:cubicBezTo>
                  <a:pt x="7" y="67"/>
                  <a:pt x="7" y="67"/>
                  <a:pt x="7" y="67"/>
                </a:cubicBezTo>
                <a:moveTo>
                  <a:pt x="106" y="67"/>
                </a:moveTo>
                <a:cubicBezTo>
                  <a:pt x="106" y="59"/>
                  <a:pt x="106" y="59"/>
                  <a:pt x="10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06" y="67"/>
                  <a:pt x="106" y="67"/>
                  <a:pt x="106" y="67"/>
                </a:cubicBezTo>
                <a:moveTo>
                  <a:pt x="7" y="50"/>
                </a:moveTo>
                <a:cubicBezTo>
                  <a:pt x="7" y="42"/>
                  <a:pt x="7" y="42"/>
                  <a:pt x="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50"/>
                  <a:pt x="17" y="50"/>
                  <a:pt x="17" y="50"/>
                </a:cubicBezTo>
                <a:cubicBezTo>
                  <a:pt x="7" y="50"/>
                  <a:pt x="7" y="50"/>
                  <a:pt x="7" y="50"/>
                </a:cubicBezTo>
                <a:moveTo>
                  <a:pt x="106" y="50"/>
                </a:moveTo>
                <a:cubicBezTo>
                  <a:pt x="106" y="42"/>
                  <a:pt x="106" y="42"/>
                  <a:pt x="10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06" y="50"/>
                  <a:pt x="106" y="50"/>
                  <a:pt x="106" y="50"/>
                </a:cubicBezTo>
                <a:moveTo>
                  <a:pt x="7" y="32"/>
                </a:moveTo>
                <a:cubicBezTo>
                  <a:pt x="7" y="25"/>
                  <a:pt x="7" y="25"/>
                  <a:pt x="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32"/>
                  <a:pt x="17" y="32"/>
                  <a:pt x="17" y="32"/>
                </a:cubicBezTo>
                <a:cubicBezTo>
                  <a:pt x="7" y="32"/>
                  <a:pt x="7" y="32"/>
                  <a:pt x="7" y="32"/>
                </a:cubicBezTo>
                <a:moveTo>
                  <a:pt x="106" y="32"/>
                </a:moveTo>
                <a:cubicBezTo>
                  <a:pt x="106" y="25"/>
                  <a:pt x="106" y="25"/>
                  <a:pt x="10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06" y="32"/>
                  <a:pt x="106" y="32"/>
                  <a:pt x="106" y="32"/>
                </a:cubicBezTo>
                <a:moveTo>
                  <a:pt x="29" y="83"/>
                </a:moveTo>
                <a:cubicBezTo>
                  <a:pt x="27" y="83"/>
                  <a:pt x="24" y="81"/>
                  <a:pt x="24" y="7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5"/>
                  <a:pt x="27" y="23"/>
                  <a:pt x="29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6" y="23"/>
                  <a:pt x="98" y="25"/>
                  <a:pt x="98" y="2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81"/>
                  <a:pt x="96" y="83"/>
                  <a:pt x="93" y="83"/>
                </a:cubicBezTo>
                <a:cubicBezTo>
                  <a:pt x="29" y="83"/>
                  <a:pt x="29" y="83"/>
                  <a:pt x="29" y="83"/>
                </a:cubicBezTo>
                <a:moveTo>
                  <a:pt x="7" y="15"/>
                </a:moveTo>
                <a:cubicBezTo>
                  <a:pt x="7" y="8"/>
                  <a:pt x="7" y="8"/>
                  <a:pt x="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7" y="15"/>
                  <a:pt x="17" y="15"/>
                </a:cubicBezTo>
                <a:cubicBezTo>
                  <a:pt x="7" y="15"/>
                  <a:pt x="7" y="15"/>
                  <a:pt x="7" y="15"/>
                </a:cubicBezTo>
                <a:moveTo>
                  <a:pt x="106" y="15"/>
                </a:moveTo>
                <a:cubicBezTo>
                  <a:pt x="106" y="8"/>
                  <a:pt x="106" y="8"/>
                  <a:pt x="10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06" y="15"/>
                  <a:pt x="106" y="15"/>
                  <a:pt x="106" y="15"/>
                </a:cubicBezTo>
                <a:moveTo>
                  <a:pt x="122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98" y="1"/>
                  <a:pt x="98" y="1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11"/>
                  <a:pt x="96" y="14"/>
                  <a:pt x="93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4"/>
                  <a:pt x="24" y="11"/>
                  <a:pt x="24" y="9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6"/>
                  <a:pt x="1" y="107"/>
                  <a:pt x="1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4" y="107"/>
                  <a:pt x="24" y="106"/>
                  <a:pt x="24" y="105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5"/>
                  <a:pt x="27" y="92"/>
                  <a:pt x="29" y="92"/>
                </a:cubicBezTo>
                <a:cubicBezTo>
                  <a:pt x="93" y="92"/>
                  <a:pt x="93" y="92"/>
                  <a:pt x="93" y="92"/>
                </a:cubicBezTo>
                <a:cubicBezTo>
                  <a:pt x="96" y="92"/>
                  <a:pt x="98" y="95"/>
                  <a:pt x="98" y="97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8" y="106"/>
                  <a:pt x="99" y="107"/>
                  <a:pt x="99" y="10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3" y="107"/>
                  <a:pt x="123" y="106"/>
                  <a:pt x="123" y="105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0"/>
                  <a:pt x="122" y="0"/>
                </a:cubicBezTo>
              </a:path>
            </a:pathLst>
          </a:custGeom>
          <a:solidFill>
            <a:srgbClr val="5F777E"/>
          </a:solidFill>
          <a:ln>
            <a:noFill/>
          </a:ln>
        </p:spPr>
      </p:sp>
      <p:sp>
        <p:nvSpPr>
          <p:cNvPr id="28" name="圆角矩形 27"/>
          <p:cNvSpPr/>
          <p:nvPr/>
        </p:nvSpPr>
        <p:spPr bwMode="auto">
          <a:xfrm>
            <a:off x="2944495" y="2258695"/>
            <a:ext cx="1976120" cy="3197225"/>
          </a:xfrm>
          <a:prstGeom prst="roundRect">
            <a:avLst>
              <a:gd name="adj" fmla="val 5070"/>
            </a:avLst>
          </a:prstGeom>
          <a:noFill/>
          <a:ln w="38100" cap="flat" cmpd="sng" algn="ctr">
            <a:solidFill>
              <a:srgbClr val="4C57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lvl="2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944495" y="1753870"/>
            <a:ext cx="1976120" cy="427355"/>
          </a:xfrm>
          <a:prstGeom prst="roundRect">
            <a:avLst/>
          </a:prstGeom>
          <a:solidFill>
            <a:srgbClr val="4C57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algn="ctr"/>
            <a:r>
              <a:rPr lang="zh-CN" altLang="en-US" sz="2000" b="1">
                <a:solidFill>
                  <a:srgbClr val="EAEAE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分群运营</a:t>
            </a:r>
            <a:endParaRPr lang="zh-CN" altLang="en-US" sz="2000" b="1">
              <a:solidFill>
                <a:srgbClr val="EAEAE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5136515" y="2244090"/>
            <a:ext cx="1976120" cy="3212465"/>
          </a:xfrm>
          <a:prstGeom prst="roundRect">
            <a:avLst>
              <a:gd name="adj" fmla="val 5070"/>
            </a:avLst>
          </a:prstGeom>
          <a:noFill/>
          <a:ln w="38100" cap="flat" cmpd="sng" algn="ctr">
            <a:solidFill>
              <a:srgbClr val="5F77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lvl="2"/>
            <a:endParaRPr lang="zh-CN" altLang="en-US">
              <a:solidFill>
                <a:srgbClr val="5F777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136515" y="1739265"/>
            <a:ext cx="1976120" cy="427355"/>
          </a:xfrm>
          <a:prstGeom prst="roundRect">
            <a:avLst/>
          </a:prstGeom>
          <a:solidFill>
            <a:srgbClr val="5F77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algn="ctr"/>
            <a:r>
              <a:rPr lang="zh-CN" altLang="en-US" sz="2000" b="1">
                <a:solidFill>
                  <a:srgbClr val="EAEAE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邀请方式</a:t>
            </a:r>
            <a:endParaRPr lang="zh-CN" altLang="en-US" sz="2000" b="1">
              <a:solidFill>
                <a:srgbClr val="EAEAE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82015" y="2489835"/>
            <a:ext cx="1628140" cy="237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根据不同渠道以及不同状态的用户，设计不同的利益点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、小程序：新人红包，进群领取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元红包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、推文：用户唤醒，进群领取随机红包，最高领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、包裹卡：下单用户，进群领取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元红包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073400" y="2489200"/>
            <a:ext cx="1628140" cy="1960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、根据不同的【人群标签】，邀请用户进入匹配的主题群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、不同的主题群设计对应针对性的【邀请进群话术】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、人群包搭建，多元化的人群标签体系，精细化的内容运营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66055" y="2474595"/>
            <a:ext cx="16281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、“进群邀请链接”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“邀请进群话术”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、前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名用户可直接进群，后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名用户可点击链接直接进群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、“邀请进群话术”第一句为核心利益点突出，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且话术必须后发于“进群邀请链接”，确保用户在通讯录中看见的是核心利益点字眼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camille"/>
          <p:cNvSpPr>
            <a:spLocks noEditPoints="1"/>
          </p:cNvSpPr>
          <p:nvPr/>
        </p:nvSpPr>
        <p:spPr bwMode="auto">
          <a:xfrm>
            <a:off x="3677920" y="1152525"/>
            <a:ext cx="419100" cy="474345"/>
          </a:xfrm>
          <a:custGeom>
            <a:avLst/>
            <a:gdLst>
              <a:gd name="T0" fmla="*/ 83 w 123"/>
              <a:gd name="T1" fmla="*/ 35 h 107"/>
              <a:gd name="T2" fmla="*/ 41 w 123"/>
              <a:gd name="T3" fmla="*/ 50 h 107"/>
              <a:gd name="T4" fmla="*/ 33 w 123"/>
              <a:gd name="T5" fmla="*/ 50 h 107"/>
              <a:gd name="T6" fmla="*/ 49 w 123"/>
              <a:gd name="T7" fmla="*/ 73 h 107"/>
              <a:gd name="T8" fmla="*/ 52 w 123"/>
              <a:gd name="T9" fmla="*/ 75 h 107"/>
              <a:gd name="T10" fmla="*/ 55 w 123"/>
              <a:gd name="T11" fmla="*/ 76 h 107"/>
              <a:gd name="T12" fmla="*/ 59 w 123"/>
              <a:gd name="T13" fmla="*/ 74 h 107"/>
              <a:gd name="T14" fmla="*/ 91 w 123"/>
              <a:gd name="T15" fmla="*/ 43 h 107"/>
              <a:gd name="T16" fmla="*/ 87 w 123"/>
              <a:gd name="T17" fmla="*/ 33 h 107"/>
              <a:gd name="T18" fmla="*/ 7 w 123"/>
              <a:gd name="T19" fmla="*/ 94 h 107"/>
              <a:gd name="T20" fmla="*/ 17 w 123"/>
              <a:gd name="T21" fmla="*/ 101 h 107"/>
              <a:gd name="T22" fmla="*/ 106 w 123"/>
              <a:gd name="T23" fmla="*/ 101 h 107"/>
              <a:gd name="T24" fmla="*/ 116 w 123"/>
              <a:gd name="T25" fmla="*/ 94 h 107"/>
              <a:gd name="T26" fmla="*/ 106 w 123"/>
              <a:gd name="T27" fmla="*/ 101 h 107"/>
              <a:gd name="T28" fmla="*/ 7 w 123"/>
              <a:gd name="T29" fmla="*/ 77 h 107"/>
              <a:gd name="T30" fmla="*/ 17 w 123"/>
              <a:gd name="T31" fmla="*/ 84 h 107"/>
              <a:gd name="T32" fmla="*/ 106 w 123"/>
              <a:gd name="T33" fmla="*/ 84 h 107"/>
              <a:gd name="T34" fmla="*/ 116 w 123"/>
              <a:gd name="T35" fmla="*/ 77 h 107"/>
              <a:gd name="T36" fmla="*/ 106 w 123"/>
              <a:gd name="T37" fmla="*/ 84 h 107"/>
              <a:gd name="T38" fmla="*/ 7 w 123"/>
              <a:gd name="T39" fmla="*/ 59 h 107"/>
              <a:gd name="T40" fmla="*/ 17 w 123"/>
              <a:gd name="T41" fmla="*/ 67 h 107"/>
              <a:gd name="T42" fmla="*/ 106 w 123"/>
              <a:gd name="T43" fmla="*/ 67 h 107"/>
              <a:gd name="T44" fmla="*/ 116 w 123"/>
              <a:gd name="T45" fmla="*/ 59 h 107"/>
              <a:gd name="T46" fmla="*/ 106 w 123"/>
              <a:gd name="T47" fmla="*/ 67 h 107"/>
              <a:gd name="T48" fmla="*/ 7 w 123"/>
              <a:gd name="T49" fmla="*/ 42 h 107"/>
              <a:gd name="T50" fmla="*/ 17 w 123"/>
              <a:gd name="T51" fmla="*/ 50 h 107"/>
              <a:gd name="T52" fmla="*/ 106 w 123"/>
              <a:gd name="T53" fmla="*/ 50 h 107"/>
              <a:gd name="T54" fmla="*/ 116 w 123"/>
              <a:gd name="T55" fmla="*/ 42 h 107"/>
              <a:gd name="T56" fmla="*/ 106 w 123"/>
              <a:gd name="T57" fmla="*/ 50 h 107"/>
              <a:gd name="T58" fmla="*/ 7 w 123"/>
              <a:gd name="T59" fmla="*/ 25 h 107"/>
              <a:gd name="T60" fmla="*/ 17 w 123"/>
              <a:gd name="T61" fmla="*/ 32 h 107"/>
              <a:gd name="T62" fmla="*/ 106 w 123"/>
              <a:gd name="T63" fmla="*/ 32 h 107"/>
              <a:gd name="T64" fmla="*/ 116 w 123"/>
              <a:gd name="T65" fmla="*/ 25 h 107"/>
              <a:gd name="T66" fmla="*/ 106 w 123"/>
              <a:gd name="T67" fmla="*/ 32 h 107"/>
              <a:gd name="T68" fmla="*/ 24 w 123"/>
              <a:gd name="T69" fmla="*/ 78 h 107"/>
              <a:gd name="T70" fmla="*/ 29 w 123"/>
              <a:gd name="T71" fmla="*/ 23 h 107"/>
              <a:gd name="T72" fmla="*/ 98 w 123"/>
              <a:gd name="T73" fmla="*/ 28 h 107"/>
              <a:gd name="T74" fmla="*/ 93 w 123"/>
              <a:gd name="T75" fmla="*/ 83 h 107"/>
              <a:gd name="T76" fmla="*/ 7 w 123"/>
              <a:gd name="T77" fmla="*/ 15 h 107"/>
              <a:gd name="T78" fmla="*/ 17 w 123"/>
              <a:gd name="T79" fmla="*/ 8 h 107"/>
              <a:gd name="T80" fmla="*/ 7 w 123"/>
              <a:gd name="T81" fmla="*/ 15 h 107"/>
              <a:gd name="T82" fmla="*/ 106 w 123"/>
              <a:gd name="T83" fmla="*/ 8 h 107"/>
              <a:gd name="T84" fmla="*/ 116 w 123"/>
              <a:gd name="T85" fmla="*/ 15 h 107"/>
              <a:gd name="T86" fmla="*/ 122 w 123"/>
              <a:gd name="T87" fmla="*/ 0 h 107"/>
              <a:gd name="T88" fmla="*/ 98 w 123"/>
              <a:gd name="T89" fmla="*/ 1 h 107"/>
              <a:gd name="T90" fmla="*/ 93 w 123"/>
              <a:gd name="T91" fmla="*/ 14 h 107"/>
              <a:gd name="T92" fmla="*/ 24 w 123"/>
              <a:gd name="T93" fmla="*/ 9 h 107"/>
              <a:gd name="T94" fmla="*/ 23 w 123"/>
              <a:gd name="T95" fmla="*/ 0 h 107"/>
              <a:gd name="T96" fmla="*/ 0 w 123"/>
              <a:gd name="T97" fmla="*/ 1 h 107"/>
              <a:gd name="T98" fmla="*/ 1 w 123"/>
              <a:gd name="T99" fmla="*/ 107 h 107"/>
              <a:gd name="T100" fmla="*/ 24 w 123"/>
              <a:gd name="T101" fmla="*/ 105 h 107"/>
              <a:gd name="T102" fmla="*/ 29 w 123"/>
              <a:gd name="T103" fmla="*/ 92 h 107"/>
              <a:gd name="T104" fmla="*/ 98 w 123"/>
              <a:gd name="T105" fmla="*/ 97 h 107"/>
              <a:gd name="T106" fmla="*/ 99 w 123"/>
              <a:gd name="T107" fmla="*/ 107 h 107"/>
              <a:gd name="T108" fmla="*/ 123 w 123"/>
              <a:gd name="T109" fmla="*/ 105 h 107"/>
              <a:gd name="T110" fmla="*/ 122 w 123"/>
              <a:gd name="T11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107">
                <a:moveTo>
                  <a:pt x="87" y="33"/>
                </a:moveTo>
                <a:cubicBezTo>
                  <a:pt x="86" y="33"/>
                  <a:pt x="84" y="34"/>
                  <a:pt x="83" y="35"/>
                </a:cubicBezTo>
                <a:cubicBezTo>
                  <a:pt x="55" y="62"/>
                  <a:pt x="55" y="62"/>
                  <a:pt x="55" y="62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38" y="48"/>
                  <a:pt x="37" y="48"/>
                </a:cubicBezTo>
                <a:cubicBezTo>
                  <a:pt x="36" y="48"/>
                  <a:pt x="34" y="49"/>
                  <a:pt x="33" y="50"/>
                </a:cubicBezTo>
                <a:cubicBezTo>
                  <a:pt x="31" y="52"/>
                  <a:pt x="31" y="56"/>
                  <a:pt x="33" y="5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50" y="74"/>
                  <a:pt x="50" y="74"/>
                </a:cubicBezTo>
                <a:cubicBezTo>
                  <a:pt x="51" y="75"/>
                  <a:pt x="51" y="75"/>
                  <a:pt x="52" y="75"/>
                </a:cubicBezTo>
                <a:cubicBezTo>
                  <a:pt x="53" y="76"/>
                  <a:pt x="54" y="76"/>
                  <a:pt x="55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6" y="76"/>
                  <a:pt x="57" y="75"/>
                  <a:pt x="57" y="75"/>
                </a:cubicBezTo>
                <a:cubicBezTo>
                  <a:pt x="58" y="75"/>
                  <a:pt x="59" y="74"/>
                  <a:pt x="59" y="74"/>
                </a:cubicBezTo>
                <a:cubicBezTo>
                  <a:pt x="60" y="74"/>
                  <a:pt x="60" y="73"/>
                  <a:pt x="60" y="73"/>
                </a:cubicBezTo>
                <a:cubicBezTo>
                  <a:pt x="91" y="43"/>
                  <a:pt x="91" y="43"/>
                  <a:pt x="91" y="43"/>
                </a:cubicBezTo>
                <a:cubicBezTo>
                  <a:pt x="93" y="41"/>
                  <a:pt x="93" y="38"/>
                  <a:pt x="91" y="35"/>
                </a:cubicBezTo>
                <a:cubicBezTo>
                  <a:pt x="90" y="34"/>
                  <a:pt x="89" y="33"/>
                  <a:pt x="87" y="33"/>
                </a:cubicBezTo>
                <a:moveTo>
                  <a:pt x="7" y="101"/>
                </a:moveTo>
                <a:cubicBezTo>
                  <a:pt x="7" y="94"/>
                  <a:pt x="7" y="94"/>
                  <a:pt x="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7" y="101"/>
                  <a:pt x="7" y="101"/>
                  <a:pt x="7" y="101"/>
                </a:cubicBezTo>
                <a:moveTo>
                  <a:pt x="106" y="101"/>
                </a:moveTo>
                <a:cubicBezTo>
                  <a:pt x="106" y="94"/>
                  <a:pt x="106" y="94"/>
                  <a:pt x="106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06" y="101"/>
                  <a:pt x="106" y="101"/>
                  <a:pt x="106" y="101"/>
                </a:cubicBezTo>
                <a:moveTo>
                  <a:pt x="7" y="84"/>
                </a:moveTo>
                <a:cubicBezTo>
                  <a:pt x="7" y="77"/>
                  <a:pt x="7" y="77"/>
                  <a:pt x="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84"/>
                  <a:pt x="17" y="84"/>
                  <a:pt x="17" y="84"/>
                </a:cubicBezTo>
                <a:cubicBezTo>
                  <a:pt x="7" y="84"/>
                  <a:pt x="7" y="84"/>
                  <a:pt x="7" y="84"/>
                </a:cubicBezTo>
                <a:moveTo>
                  <a:pt x="106" y="84"/>
                </a:moveTo>
                <a:cubicBezTo>
                  <a:pt x="106" y="77"/>
                  <a:pt x="106" y="77"/>
                  <a:pt x="106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6" y="84"/>
                  <a:pt x="106" y="84"/>
                  <a:pt x="106" y="84"/>
                </a:cubicBezTo>
                <a:moveTo>
                  <a:pt x="7" y="67"/>
                </a:moveTo>
                <a:cubicBezTo>
                  <a:pt x="7" y="59"/>
                  <a:pt x="7" y="59"/>
                  <a:pt x="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67"/>
                  <a:pt x="17" y="67"/>
                  <a:pt x="17" y="67"/>
                </a:cubicBezTo>
                <a:cubicBezTo>
                  <a:pt x="7" y="67"/>
                  <a:pt x="7" y="67"/>
                  <a:pt x="7" y="67"/>
                </a:cubicBezTo>
                <a:moveTo>
                  <a:pt x="106" y="67"/>
                </a:moveTo>
                <a:cubicBezTo>
                  <a:pt x="106" y="59"/>
                  <a:pt x="106" y="59"/>
                  <a:pt x="10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06" y="67"/>
                  <a:pt x="106" y="67"/>
                  <a:pt x="106" y="67"/>
                </a:cubicBezTo>
                <a:moveTo>
                  <a:pt x="7" y="50"/>
                </a:moveTo>
                <a:cubicBezTo>
                  <a:pt x="7" y="42"/>
                  <a:pt x="7" y="42"/>
                  <a:pt x="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50"/>
                  <a:pt x="17" y="50"/>
                  <a:pt x="17" y="50"/>
                </a:cubicBezTo>
                <a:cubicBezTo>
                  <a:pt x="7" y="50"/>
                  <a:pt x="7" y="50"/>
                  <a:pt x="7" y="50"/>
                </a:cubicBezTo>
                <a:moveTo>
                  <a:pt x="106" y="50"/>
                </a:moveTo>
                <a:cubicBezTo>
                  <a:pt x="106" y="42"/>
                  <a:pt x="106" y="42"/>
                  <a:pt x="10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06" y="50"/>
                  <a:pt x="106" y="50"/>
                  <a:pt x="106" y="50"/>
                </a:cubicBezTo>
                <a:moveTo>
                  <a:pt x="7" y="32"/>
                </a:moveTo>
                <a:cubicBezTo>
                  <a:pt x="7" y="25"/>
                  <a:pt x="7" y="25"/>
                  <a:pt x="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32"/>
                  <a:pt x="17" y="32"/>
                  <a:pt x="17" y="32"/>
                </a:cubicBezTo>
                <a:cubicBezTo>
                  <a:pt x="7" y="32"/>
                  <a:pt x="7" y="32"/>
                  <a:pt x="7" y="32"/>
                </a:cubicBezTo>
                <a:moveTo>
                  <a:pt x="106" y="32"/>
                </a:moveTo>
                <a:cubicBezTo>
                  <a:pt x="106" y="25"/>
                  <a:pt x="106" y="25"/>
                  <a:pt x="10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06" y="32"/>
                  <a:pt x="106" y="32"/>
                  <a:pt x="106" y="32"/>
                </a:cubicBezTo>
                <a:moveTo>
                  <a:pt x="29" y="83"/>
                </a:moveTo>
                <a:cubicBezTo>
                  <a:pt x="27" y="83"/>
                  <a:pt x="24" y="81"/>
                  <a:pt x="24" y="7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5"/>
                  <a:pt x="27" y="23"/>
                  <a:pt x="29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6" y="23"/>
                  <a:pt x="98" y="25"/>
                  <a:pt x="98" y="2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81"/>
                  <a:pt x="96" y="83"/>
                  <a:pt x="93" y="83"/>
                </a:cubicBezTo>
                <a:cubicBezTo>
                  <a:pt x="29" y="83"/>
                  <a:pt x="29" y="83"/>
                  <a:pt x="29" y="83"/>
                </a:cubicBezTo>
                <a:moveTo>
                  <a:pt x="7" y="15"/>
                </a:moveTo>
                <a:cubicBezTo>
                  <a:pt x="7" y="8"/>
                  <a:pt x="7" y="8"/>
                  <a:pt x="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7" y="15"/>
                  <a:pt x="17" y="15"/>
                </a:cubicBezTo>
                <a:cubicBezTo>
                  <a:pt x="7" y="15"/>
                  <a:pt x="7" y="15"/>
                  <a:pt x="7" y="15"/>
                </a:cubicBezTo>
                <a:moveTo>
                  <a:pt x="106" y="15"/>
                </a:moveTo>
                <a:cubicBezTo>
                  <a:pt x="106" y="8"/>
                  <a:pt x="106" y="8"/>
                  <a:pt x="10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06" y="15"/>
                  <a:pt x="106" y="15"/>
                  <a:pt x="106" y="15"/>
                </a:cubicBezTo>
                <a:moveTo>
                  <a:pt x="122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98" y="1"/>
                  <a:pt x="98" y="1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11"/>
                  <a:pt x="96" y="14"/>
                  <a:pt x="93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4"/>
                  <a:pt x="24" y="11"/>
                  <a:pt x="24" y="9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6"/>
                  <a:pt x="1" y="107"/>
                  <a:pt x="1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4" y="107"/>
                  <a:pt x="24" y="106"/>
                  <a:pt x="24" y="105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5"/>
                  <a:pt x="27" y="92"/>
                  <a:pt x="29" y="92"/>
                </a:cubicBezTo>
                <a:cubicBezTo>
                  <a:pt x="93" y="92"/>
                  <a:pt x="93" y="92"/>
                  <a:pt x="93" y="92"/>
                </a:cubicBezTo>
                <a:cubicBezTo>
                  <a:pt x="96" y="92"/>
                  <a:pt x="98" y="95"/>
                  <a:pt x="98" y="97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8" y="106"/>
                  <a:pt x="99" y="107"/>
                  <a:pt x="99" y="10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3" y="107"/>
                  <a:pt x="123" y="106"/>
                  <a:pt x="123" y="105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0"/>
                  <a:pt x="122" y="0"/>
                </a:cubicBezTo>
              </a:path>
            </a:pathLst>
          </a:custGeom>
          <a:solidFill>
            <a:srgbClr val="5F777E"/>
          </a:solidFill>
          <a:ln>
            <a:noFill/>
          </a:ln>
        </p:spPr>
      </p:sp>
      <p:sp>
        <p:nvSpPr>
          <p:cNvPr id="39" name="camille"/>
          <p:cNvSpPr>
            <a:spLocks noEditPoints="1"/>
          </p:cNvSpPr>
          <p:nvPr/>
        </p:nvSpPr>
        <p:spPr bwMode="auto">
          <a:xfrm>
            <a:off x="5870575" y="1156335"/>
            <a:ext cx="419100" cy="474345"/>
          </a:xfrm>
          <a:custGeom>
            <a:avLst/>
            <a:gdLst>
              <a:gd name="T0" fmla="*/ 83 w 123"/>
              <a:gd name="T1" fmla="*/ 35 h 107"/>
              <a:gd name="T2" fmla="*/ 41 w 123"/>
              <a:gd name="T3" fmla="*/ 50 h 107"/>
              <a:gd name="T4" fmla="*/ 33 w 123"/>
              <a:gd name="T5" fmla="*/ 50 h 107"/>
              <a:gd name="T6" fmla="*/ 49 w 123"/>
              <a:gd name="T7" fmla="*/ 73 h 107"/>
              <a:gd name="T8" fmla="*/ 52 w 123"/>
              <a:gd name="T9" fmla="*/ 75 h 107"/>
              <a:gd name="T10" fmla="*/ 55 w 123"/>
              <a:gd name="T11" fmla="*/ 76 h 107"/>
              <a:gd name="T12" fmla="*/ 59 w 123"/>
              <a:gd name="T13" fmla="*/ 74 h 107"/>
              <a:gd name="T14" fmla="*/ 91 w 123"/>
              <a:gd name="T15" fmla="*/ 43 h 107"/>
              <a:gd name="T16" fmla="*/ 87 w 123"/>
              <a:gd name="T17" fmla="*/ 33 h 107"/>
              <a:gd name="T18" fmla="*/ 7 w 123"/>
              <a:gd name="T19" fmla="*/ 94 h 107"/>
              <a:gd name="T20" fmla="*/ 17 w 123"/>
              <a:gd name="T21" fmla="*/ 101 h 107"/>
              <a:gd name="T22" fmla="*/ 106 w 123"/>
              <a:gd name="T23" fmla="*/ 101 h 107"/>
              <a:gd name="T24" fmla="*/ 116 w 123"/>
              <a:gd name="T25" fmla="*/ 94 h 107"/>
              <a:gd name="T26" fmla="*/ 106 w 123"/>
              <a:gd name="T27" fmla="*/ 101 h 107"/>
              <a:gd name="T28" fmla="*/ 7 w 123"/>
              <a:gd name="T29" fmla="*/ 77 h 107"/>
              <a:gd name="T30" fmla="*/ 17 w 123"/>
              <a:gd name="T31" fmla="*/ 84 h 107"/>
              <a:gd name="T32" fmla="*/ 106 w 123"/>
              <a:gd name="T33" fmla="*/ 84 h 107"/>
              <a:gd name="T34" fmla="*/ 116 w 123"/>
              <a:gd name="T35" fmla="*/ 77 h 107"/>
              <a:gd name="T36" fmla="*/ 106 w 123"/>
              <a:gd name="T37" fmla="*/ 84 h 107"/>
              <a:gd name="T38" fmla="*/ 7 w 123"/>
              <a:gd name="T39" fmla="*/ 59 h 107"/>
              <a:gd name="T40" fmla="*/ 17 w 123"/>
              <a:gd name="T41" fmla="*/ 67 h 107"/>
              <a:gd name="T42" fmla="*/ 106 w 123"/>
              <a:gd name="T43" fmla="*/ 67 h 107"/>
              <a:gd name="T44" fmla="*/ 116 w 123"/>
              <a:gd name="T45" fmla="*/ 59 h 107"/>
              <a:gd name="T46" fmla="*/ 106 w 123"/>
              <a:gd name="T47" fmla="*/ 67 h 107"/>
              <a:gd name="T48" fmla="*/ 7 w 123"/>
              <a:gd name="T49" fmla="*/ 42 h 107"/>
              <a:gd name="T50" fmla="*/ 17 w 123"/>
              <a:gd name="T51" fmla="*/ 50 h 107"/>
              <a:gd name="T52" fmla="*/ 106 w 123"/>
              <a:gd name="T53" fmla="*/ 50 h 107"/>
              <a:gd name="T54" fmla="*/ 116 w 123"/>
              <a:gd name="T55" fmla="*/ 42 h 107"/>
              <a:gd name="T56" fmla="*/ 106 w 123"/>
              <a:gd name="T57" fmla="*/ 50 h 107"/>
              <a:gd name="T58" fmla="*/ 7 w 123"/>
              <a:gd name="T59" fmla="*/ 25 h 107"/>
              <a:gd name="T60" fmla="*/ 17 w 123"/>
              <a:gd name="T61" fmla="*/ 32 h 107"/>
              <a:gd name="T62" fmla="*/ 106 w 123"/>
              <a:gd name="T63" fmla="*/ 32 h 107"/>
              <a:gd name="T64" fmla="*/ 116 w 123"/>
              <a:gd name="T65" fmla="*/ 25 h 107"/>
              <a:gd name="T66" fmla="*/ 106 w 123"/>
              <a:gd name="T67" fmla="*/ 32 h 107"/>
              <a:gd name="T68" fmla="*/ 24 w 123"/>
              <a:gd name="T69" fmla="*/ 78 h 107"/>
              <a:gd name="T70" fmla="*/ 29 w 123"/>
              <a:gd name="T71" fmla="*/ 23 h 107"/>
              <a:gd name="T72" fmla="*/ 98 w 123"/>
              <a:gd name="T73" fmla="*/ 28 h 107"/>
              <a:gd name="T74" fmla="*/ 93 w 123"/>
              <a:gd name="T75" fmla="*/ 83 h 107"/>
              <a:gd name="T76" fmla="*/ 7 w 123"/>
              <a:gd name="T77" fmla="*/ 15 h 107"/>
              <a:gd name="T78" fmla="*/ 17 w 123"/>
              <a:gd name="T79" fmla="*/ 8 h 107"/>
              <a:gd name="T80" fmla="*/ 7 w 123"/>
              <a:gd name="T81" fmla="*/ 15 h 107"/>
              <a:gd name="T82" fmla="*/ 106 w 123"/>
              <a:gd name="T83" fmla="*/ 8 h 107"/>
              <a:gd name="T84" fmla="*/ 116 w 123"/>
              <a:gd name="T85" fmla="*/ 15 h 107"/>
              <a:gd name="T86" fmla="*/ 122 w 123"/>
              <a:gd name="T87" fmla="*/ 0 h 107"/>
              <a:gd name="T88" fmla="*/ 98 w 123"/>
              <a:gd name="T89" fmla="*/ 1 h 107"/>
              <a:gd name="T90" fmla="*/ 93 w 123"/>
              <a:gd name="T91" fmla="*/ 14 h 107"/>
              <a:gd name="T92" fmla="*/ 24 w 123"/>
              <a:gd name="T93" fmla="*/ 9 h 107"/>
              <a:gd name="T94" fmla="*/ 23 w 123"/>
              <a:gd name="T95" fmla="*/ 0 h 107"/>
              <a:gd name="T96" fmla="*/ 0 w 123"/>
              <a:gd name="T97" fmla="*/ 1 h 107"/>
              <a:gd name="T98" fmla="*/ 1 w 123"/>
              <a:gd name="T99" fmla="*/ 107 h 107"/>
              <a:gd name="T100" fmla="*/ 24 w 123"/>
              <a:gd name="T101" fmla="*/ 105 h 107"/>
              <a:gd name="T102" fmla="*/ 29 w 123"/>
              <a:gd name="T103" fmla="*/ 92 h 107"/>
              <a:gd name="T104" fmla="*/ 98 w 123"/>
              <a:gd name="T105" fmla="*/ 97 h 107"/>
              <a:gd name="T106" fmla="*/ 99 w 123"/>
              <a:gd name="T107" fmla="*/ 107 h 107"/>
              <a:gd name="T108" fmla="*/ 123 w 123"/>
              <a:gd name="T109" fmla="*/ 105 h 107"/>
              <a:gd name="T110" fmla="*/ 122 w 123"/>
              <a:gd name="T11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107">
                <a:moveTo>
                  <a:pt x="87" y="33"/>
                </a:moveTo>
                <a:cubicBezTo>
                  <a:pt x="86" y="33"/>
                  <a:pt x="84" y="34"/>
                  <a:pt x="83" y="35"/>
                </a:cubicBezTo>
                <a:cubicBezTo>
                  <a:pt x="55" y="62"/>
                  <a:pt x="55" y="62"/>
                  <a:pt x="55" y="62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38" y="48"/>
                  <a:pt x="37" y="48"/>
                </a:cubicBezTo>
                <a:cubicBezTo>
                  <a:pt x="36" y="48"/>
                  <a:pt x="34" y="49"/>
                  <a:pt x="33" y="50"/>
                </a:cubicBezTo>
                <a:cubicBezTo>
                  <a:pt x="31" y="52"/>
                  <a:pt x="31" y="56"/>
                  <a:pt x="33" y="5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50" y="74"/>
                  <a:pt x="50" y="74"/>
                </a:cubicBezTo>
                <a:cubicBezTo>
                  <a:pt x="51" y="75"/>
                  <a:pt x="51" y="75"/>
                  <a:pt x="52" y="75"/>
                </a:cubicBezTo>
                <a:cubicBezTo>
                  <a:pt x="53" y="76"/>
                  <a:pt x="54" y="76"/>
                  <a:pt x="55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6" y="76"/>
                  <a:pt x="57" y="75"/>
                  <a:pt x="57" y="75"/>
                </a:cubicBezTo>
                <a:cubicBezTo>
                  <a:pt x="58" y="75"/>
                  <a:pt x="59" y="74"/>
                  <a:pt x="59" y="74"/>
                </a:cubicBezTo>
                <a:cubicBezTo>
                  <a:pt x="60" y="74"/>
                  <a:pt x="60" y="73"/>
                  <a:pt x="60" y="73"/>
                </a:cubicBezTo>
                <a:cubicBezTo>
                  <a:pt x="91" y="43"/>
                  <a:pt x="91" y="43"/>
                  <a:pt x="91" y="43"/>
                </a:cubicBezTo>
                <a:cubicBezTo>
                  <a:pt x="93" y="41"/>
                  <a:pt x="93" y="38"/>
                  <a:pt x="91" y="35"/>
                </a:cubicBezTo>
                <a:cubicBezTo>
                  <a:pt x="90" y="34"/>
                  <a:pt x="89" y="33"/>
                  <a:pt x="87" y="33"/>
                </a:cubicBezTo>
                <a:moveTo>
                  <a:pt x="7" y="101"/>
                </a:moveTo>
                <a:cubicBezTo>
                  <a:pt x="7" y="94"/>
                  <a:pt x="7" y="94"/>
                  <a:pt x="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7" y="101"/>
                  <a:pt x="7" y="101"/>
                  <a:pt x="7" y="101"/>
                </a:cubicBezTo>
                <a:moveTo>
                  <a:pt x="106" y="101"/>
                </a:moveTo>
                <a:cubicBezTo>
                  <a:pt x="106" y="94"/>
                  <a:pt x="106" y="94"/>
                  <a:pt x="106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06" y="101"/>
                  <a:pt x="106" y="101"/>
                  <a:pt x="106" y="101"/>
                </a:cubicBezTo>
                <a:moveTo>
                  <a:pt x="7" y="84"/>
                </a:moveTo>
                <a:cubicBezTo>
                  <a:pt x="7" y="77"/>
                  <a:pt x="7" y="77"/>
                  <a:pt x="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84"/>
                  <a:pt x="17" y="84"/>
                  <a:pt x="17" y="84"/>
                </a:cubicBezTo>
                <a:cubicBezTo>
                  <a:pt x="7" y="84"/>
                  <a:pt x="7" y="84"/>
                  <a:pt x="7" y="84"/>
                </a:cubicBezTo>
                <a:moveTo>
                  <a:pt x="106" y="84"/>
                </a:moveTo>
                <a:cubicBezTo>
                  <a:pt x="106" y="77"/>
                  <a:pt x="106" y="77"/>
                  <a:pt x="106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6" y="84"/>
                  <a:pt x="106" y="84"/>
                  <a:pt x="106" y="84"/>
                </a:cubicBezTo>
                <a:moveTo>
                  <a:pt x="7" y="67"/>
                </a:moveTo>
                <a:cubicBezTo>
                  <a:pt x="7" y="59"/>
                  <a:pt x="7" y="59"/>
                  <a:pt x="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67"/>
                  <a:pt x="17" y="67"/>
                  <a:pt x="17" y="67"/>
                </a:cubicBezTo>
                <a:cubicBezTo>
                  <a:pt x="7" y="67"/>
                  <a:pt x="7" y="67"/>
                  <a:pt x="7" y="67"/>
                </a:cubicBezTo>
                <a:moveTo>
                  <a:pt x="106" y="67"/>
                </a:moveTo>
                <a:cubicBezTo>
                  <a:pt x="106" y="59"/>
                  <a:pt x="106" y="59"/>
                  <a:pt x="10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06" y="67"/>
                  <a:pt x="106" y="67"/>
                  <a:pt x="106" y="67"/>
                </a:cubicBezTo>
                <a:moveTo>
                  <a:pt x="7" y="50"/>
                </a:moveTo>
                <a:cubicBezTo>
                  <a:pt x="7" y="42"/>
                  <a:pt x="7" y="42"/>
                  <a:pt x="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50"/>
                  <a:pt x="17" y="50"/>
                  <a:pt x="17" y="50"/>
                </a:cubicBezTo>
                <a:cubicBezTo>
                  <a:pt x="7" y="50"/>
                  <a:pt x="7" y="50"/>
                  <a:pt x="7" y="50"/>
                </a:cubicBezTo>
                <a:moveTo>
                  <a:pt x="106" y="50"/>
                </a:moveTo>
                <a:cubicBezTo>
                  <a:pt x="106" y="42"/>
                  <a:pt x="106" y="42"/>
                  <a:pt x="10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06" y="50"/>
                  <a:pt x="106" y="50"/>
                  <a:pt x="106" y="50"/>
                </a:cubicBezTo>
                <a:moveTo>
                  <a:pt x="7" y="32"/>
                </a:moveTo>
                <a:cubicBezTo>
                  <a:pt x="7" y="25"/>
                  <a:pt x="7" y="25"/>
                  <a:pt x="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32"/>
                  <a:pt x="17" y="32"/>
                  <a:pt x="17" y="32"/>
                </a:cubicBezTo>
                <a:cubicBezTo>
                  <a:pt x="7" y="32"/>
                  <a:pt x="7" y="32"/>
                  <a:pt x="7" y="32"/>
                </a:cubicBezTo>
                <a:moveTo>
                  <a:pt x="106" y="32"/>
                </a:moveTo>
                <a:cubicBezTo>
                  <a:pt x="106" y="25"/>
                  <a:pt x="106" y="25"/>
                  <a:pt x="10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06" y="32"/>
                  <a:pt x="106" y="32"/>
                  <a:pt x="106" y="32"/>
                </a:cubicBezTo>
                <a:moveTo>
                  <a:pt x="29" y="83"/>
                </a:moveTo>
                <a:cubicBezTo>
                  <a:pt x="27" y="83"/>
                  <a:pt x="24" y="81"/>
                  <a:pt x="24" y="7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5"/>
                  <a:pt x="27" y="23"/>
                  <a:pt x="29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6" y="23"/>
                  <a:pt x="98" y="25"/>
                  <a:pt x="98" y="2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81"/>
                  <a:pt x="96" y="83"/>
                  <a:pt x="93" y="83"/>
                </a:cubicBezTo>
                <a:cubicBezTo>
                  <a:pt x="29" y="83"/>
                  <a:pt x="29" y="83"/>
                  <a:pt x="29" y="83"/>
                </a:cubicBezTo>
                <a:moveTo>
                  <a:pt x="7" y="15"/>
                </a:moveTo>
                <a:cubicBezTo>
                  <a:pt x="7" y="8"/>
                  <a:pt x="7" y="8"/>
                  <a:pt x="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7" y="15"/>
                  <a:pt x="17" y="15"/>
                </a:cubicBezTo>
                <a:cubicBezTo>
                  <a:pt x="7" y="15"/>
                  <a:pt x="7" y="15"/>
                  <a:pt x="7" y="15"/>
                </a:cubicBezTo>
                <a:moveTo>
                  <a:pt x="106" y="15"/>
                </a:moveTo>
                <a:cubicBezTo>
                  <a:pt x="106" y="8"/>
                  <a:pt x="106" y="8"/>
                  <a:pt x="10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06" y="15"/>
                  <a:pt x="106" y="15"/>
                  <a:pt x="106" y="15"/>
                </a:cubicBezTo>
                <a:moveTo>
                  <a:pt x="122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98" y="1"/>
                  <a:pt x="98" y="1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11"/>
                  <a:pt x="96" y="14"/>
                  <a:pt x="93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4"/>
                  <a:pt x="24" y="11"/>
                  <a:pt x="24" y="9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6"/>
                  <a:pt x="1" y="107"/>
                  <a:pt x="1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4" y="107"/>
                  <a:pt x="24" y="106"/>
                  <a:pt x="24" y="105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5"/>
                  <a:pt x="27" y="92"/>
                  <a:pt x="29" y="92"/>
                </a:cubicBezTo>
                <a:cubicBezTo>
                  <a:pt x="93" y="92"/>
                  <a:pt x="93" y="92"/>
                  <a:pt x="93" y="92"/>
                </a:cubicBezTo>
                <a:cubicBezTo>
                  <a:pt x="96" y="92"/>
                  <a:pt x="98" y="95"/>
                  <a:pt x="98" y="97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8" y="106"/>
                  <a:pt x="99" y="107"/>
                  <a:pt x="99" y="10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3" y="107"/>
                  <a:pt x="123" y="106"/>
                  <a:pt x="123" y="105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0"/>
                  <a:pt x="122" y="0"/>
                </a:cubicBezTo>
              </a:path>
            </a:pathLst>
          </a:custGeom>
          <a:solidFill>
            <a:srgbClr val="5F777E"/>
          </a:solidFill>
          <a:ln>
            <a:noFill/>
          </a:ln>
        </p:spPr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535" y="5036185"/>
            <a:ext cx="1910080" cy="3194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6" name="圆角矩形 45"/>
          <p:cNvSpPr/>
          <p:nvPr/>
        </p:nvSpPr>
        <p:spPr bwMode="auto">
          <a:xfrm>
            <a:off x="7328535" y="2244090"/>
            <a:ext cx="1976120" cy="3212465"/>
          </a:xfrm>
          <a:prstGeom prst="roundRect">
            <a:avLst>
              <a:gd name="adj" fmla="val 5070"/>
            </a:avLst>
          </a:prstGeom>
          <a:noFill/>
          <a:ln w="38100" cap="flat" cmpd="sng" algn="ctr">
            <a:solidFill>
              <a:srgbClr val="D980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lvl="2"/>
            <a:endParaRPr lang="zh-CN" altLang="en-US">
              <a:solidFill>
                <a:srgbClr val="5F777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328535" y="1739265"/>
            <a:ext cx="1976120" cy="427355"/>
          </a:xfrm>
          <a:prstGeom prst="roundRect">
            <a:avLst/>
          </a:prstGeom>
          <a:solidFill>
            <a:srgbClr val="D980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algn="ctr"/>
            <a:r>
              <a:rPr lang="zh-CN" altLang="en-US" sz="2000" b="1">
                <a:solidFill>
                  <a:srgbClr val="EAEAE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系统依赖</a:t>
            </a:r>
            <a:endParaRPr lang="zh-CN" altLang="en-US" sz="2000" b="1">
              <a:solidFill>
                <a:srgbClr val="EAEAE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458075" y="2474595"/>
            <a:ext cx="1628140" cy="1960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、多渠道、多话术、多标签的邀请入群以及群发，对系统依赖性是非常强的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、目前仅靠手工的操作，既达不到最好的效果，也额外增加了更多的人力成本与硬件成本，需要系统的支撑才能走得更远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2" name="camille"/>
          <p:cNvSpPr>
            <a:spLocks noEditPoints="1"/>
          </p:cNvSpPr>
          <p:nvPr/>
        </p:nvSpPr>
        <p:spPr bwMode="auto">
          <a:xfrm>
            <a:off x="8062595" y="1156335"/>
            <a:ext cx="419100" cy="474345"/>
          </a:xfrm>
          <a:custGeom>
            <a:avLst/>
            <a:gdLst>
              <a:gd name="T0" fmla="*/ 83 w 123"/>
              <a:gd name="T1" fmla="*/ 35 h 107"/>
              <a:gd name="T2" fmla="*/ 41 w 123"/>
              <a:gd name="T3" fmla="*/ 50 h 107"/>
              <a:gd name="T4" fmla="*/ 33 w 123"/>
              <a:gd name="T5" fmla="*/ 50 h 107"/>
              <a:gd name="T6" fmla="*/ 49 w 123"/>
              <a:gd name="T7" fmla="*/ 73 h 107"/>
              <a:gd name="T8" fmla="*/ 52 w 123"/>
              <a:gd name="T9" fmla="*/ 75 h 107"/>
              <a:gd name="T10" fmla="*/ 55 w 123"/>
              <a:gd name="T11" fmla="*/ 76 h 107"/>
              <a:gd name="T12" fmla="*/ 59 w 123"/>
              <a:gd name="T13" fmla="*/ 74 h 107"/>
              <a:gd name="T14" fmla="*/ 91 w 123"/>
              <a:gd name="T15" fmla="*/ 43 h 107"/>
              <a:gd name="T16" fmla="*/ 87 w 123"/>
              <a:gd name="T17" fmla="*/ 33 h 107"/>
              <a:gd name="T18" fmla="*/ 7 w 123"/>
              <a:gd name="T19" fmla="*/ 94 h 107"/>
              <a:gd name="T20" fmla="*/ 17 w 123"/>
              <a:gd name="T21" fmla="*/ 101 h 107"/>
              <a:gd name="T22" fmla="*/ 106 w 123"/>
              <a:gd name="T23" fmla="*/ 101 h 107"/>
              <a:gd name="T24" fmla="*/ 116 w 123"/>
              <a:gd name="T25" fmla="*/ 94 h 107"/>
              <a:gd name="T26" fmla="*/ 106 w 123"/>
              <a:gd name="T27" fmla="*/ 101 h 107"/>
              <a:gd name="T28" fmla="*/ 7 w 123"/>
              <a:gd name="T29" fmla="*/ 77 h 107"/>
              <a:gd name="T30" fmla="*/ 17 w 123"/>
              <a:gd name="T31" fmla="*/ 84 h 107"/>
              <a:gd name="T32" fmla="*/ 106 w 123"/>
              <a:gd name="T33" fmla="*/ 84 h 107"/>
              <a:gd name="T34" fmla="*/ 116 w 123"/>
              <a:gd name="T35" fmla="*/ 77 h 107"/>
              <a:gd name="T36" fmla="*/ 106 w 123"/>
              <a:gd name="T37" fmla="*/ 84 h 107"/>
              <a:gd name="T38" fmla="*/ 7 w 123"/>
              <a:gd name="T39" fmla="*/ 59 h 107"/>
              <a:gd name="T40" fmla="*/ 17 w 123"/>
              <a:gd name="T41" fmla="*/ 67 h 107"/>
              <a:gd name="T42" fmla="*/ 106 w 123"/>
              <a:gd name="T43" fmla="*/ 67 h 107"/>
              <a:gd name="T44" fmla="*/ 116 w 123"/>
              <a:gd name="T45" fmla="*/ 59 h 107"/>
              <a:gd name="T46" fmla="*/ 106 w 123"/>
              <a:gd name="T47" fmla="*/ 67 h 107"/>
              <a:gd name="T48" fmla="*/ 7 w 123"/>
              <a:gd name="T49" fmla="*/ 42 h 107"/>
              <a:gd name="T50" fmla="*/ 17 w 123"/>
              <a:gd name="T51" fmla="*/ 50 h 107"/>
              <a:gd name="T52" fmla="*/ 106 w 123"/>
              <a:gd name="T53" fmla="*/ 50 h 107"/>
              <a:gd name="T54" fmla="*/ 116 w 123"/>
              <a:gd name="T55" fmla="*/ 42 h 107"/>
              <a:gd name="T56" fmla="*/ 106 w 123"/>
              <a:gd name="T57" fmla="*/ 50 h 107"/>
              <a:gd name="T58" fmla="*/ 7 w 123"/>
              <a:gd name="T59" fmla="*/ 25 h 107"/>
              <a:gd name="T60" fmla="*/ 17 w 123"/>
              <a:gd name="T61" fmla="*/ 32 h 107"/>
              <a:gd name="T62" fmla="*/ 106 w 123"/>
              <a:gd name="T63" fmla="*/ 32 h 107"/>
              <a:gd name="T64" fmla="*/ 116 w 123"/>
              <a:gd name="T65" fmla="*/ 25 h 107"/>
              <a:gd name="T66" fmla="*/ 106 w 123"/>
              <a:gd name="T67" fmla="*/ 32 h 107"/>
              <a:gd name="T68" fmla="*/ 24 w 123"/>
              <a:gd name="T69" fmla="*/ 78 h 107"/>
              <a:gd name="T70" fmla="*/ 29 w 123"/>
              <a:gd name="T71" fmla="*/ 23 h 107"/>
              <a:gd name="T72" fmla="*/ 98 w 123"/>
              <a:gd name="T73" fmla="*/ 28 h 107"/>
              <a:gd name="T74" fmla="*/ 93 w 123"/>
              <a:gd name="T75" fmla="*/ 83 h 107"/>
              <a:gd name="T76" fmla="*/ 7 w 123"/>
              <a:gd name="T77" fmla="*/ 15 h 107"/>
              <a:gd name="T78" fmla="*/ 17 w 123"/>
              <a:gd name="T79" fmla="*/ 8 h 107"/>
              <a:gd name="T80" fmla="*/ 7 w 123"/>
              <a:gd name="T81" fmla="*/ 15 h 107"/>
              <a:gd name="T82" fmla="*/ 106 w 123"/>
              <a:gd name="T83" fmla="*/ 8 h 107"/>
              <a:gd name="T84" fmla="*/ 116 w 123"/>
              <a:gd name="T85" fmla="*/ 15 h 107"/>
              <a:gd name="T86" fmla="*/ 122 w 123"/>
              <a:gd name="T87" fmla="*/ 0 h 107"/>
              <a:gd name="T88" fmla="*/ 98 w 123"/>
              <a:gd name="T89" fmla="*/ 1 h 107"/>
              <a:gd name="T90" fmla="*/ 93 w 123"/>
              <a:gd name="T91" fmla="*/ 14 h 107"/>
              <a:gd name="T92" fmla="*/ 24 w 123"/>
              <a:gd name="T93" fmla="*/ 9 h 107"/>
              <a:gd name="T94" fmla="*/ 23 w 123"/>
              <a:gd name="T95" fmla="*/ 0 h 107"/>
              <a:gd name="T96" fmla="*/ 0 w 123"/>
              <a:gd name="T97" fmla="*/ 1 h 107"/>
              <a:gd name="T98" fmla="*/ 1 w 123"/>
              <a:gd name="T99" fmla="*/ 107 h 107"/>
              <a:gd name="T100" fmla="*/ 24 w 123"/>
              <a:gd name="T101" fmla="*/ 105 h 107"/>
              <a:gd name="T102" fmla="*/ 29 w 123"/>
              <a:gd name="T103" fmla="*/ 92 h 107"/>
              <a:gd name="T104" fmla="*/ 98 w 123"/>
              <a:gd name="T105" fmla="*/ 97 h 107"/>
              <a:gd name="T106" fmla="*/ 99 w 123"/>
              <a:gd name="T107" fmla="*/ 107 h 107"/>
              <a:gd name="T108" fmla="*/ 123 w 123"/>
              <a:gd name="T109" fmla="*/ 105 h 107"/>
              <a:gd name="T110" fmla="*/ 122 w 123"/>
              <a:gd name="T11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107">
                <a:moveTo>
                  <a:pt x="87" y="33"/>
                </a:moveTo>
                <a:cubicBezTo>
                  <a:pt x="86" y="33"/>
                  <a:pt x="84" y="34"/>
                  <a:pt x="83" y="35"/>
                </a:cubicBezTo>
                <a:cubicBezTo>
                  <a:pt x="55" y="62"/>
                  <a:pt x="55" y="62"/>
                  <a:pt x="55" y="62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38" y="48"/>
                  <a:pt x="37" y="48"/>
                </a:cubicBezTo>
                <a:cubicBezTo>
                  <a:pt x="36" y="48"/>
                  <a:pt x="34" y="49"/>
                  <a:pt x="33" y="50"/>
                </a:cubicBezTo>
                <a:cubicBezTo>
                  <a:pt x="31" y="52"/>
                  <a:pt x="31" y="56"/>
                  <a:pt x="33" y="5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50" y="74"/>
                  <a:pt x="50" y="74"/>
                </a:cubicBezTo>
                <a:cubicBezTo>
                  <a:pt x="51" y="75"/>
                  <a:pt x="51" y="75"/>
                  <a:pt x="52" y="75"/>
                </a:cubicBezTo>
                <a:cubicBezTo>
                  <a:pt x="53" y="76"/>
                  <a:pt x="54" y="76"/>
                  <a:pt x="55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6" y="76"/>
                  <a:pt x="57" y="75"/>
                  <a:pt x="57" y="75"/>
                </a:cubicBezTo>
                <a:cubicBezTo>
                  <a:pt x="58" y="75"/>
                  <a:pt x="59" y="74"/>
                  <a:pt x="59" y="74"/>
                </a:cubicBezTo>
                <a:cubicBezTo>
                  <a:pt x="60" y="74"/>
                  <a:pt x="60" y="73"/>
                  <a:pt x="60" y="73"/>
                </a:cubicBezTo>
                <a:cubicBezTo>
                  <a:pt x="91" y="43"/>
                  <a:pt x="91" y="43"/>
                  <a:pt x="91" y="43"/>
                </a:cubicBezTo>
                <a:cubicBezTo>
                  <a:pt x="93" y="41"/>
                  <a:pt x="93" y="38"/>
                  <a:pt x="91" y="35"/>
                </a:cubicBezTo>
                <a:cubicBezTo>
                  <a:pt x="90" y="34"/>
                  <a:pt x="89" y="33"/>
                  <a:pt x="87" y="33"/>
                </a:cubicBezTo>
                <a:moveTo>
                  <a:pt x="7" y="101"/>
                </a:moveTo>
                <a:cubicBezTo>
                  <a:pt x="7" y="94"/>
                  <a:pt x="7" y="94"/>
                  <a:pt x="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7" y="101"/>
                  <a:pt x="7" y="101"/>
                  <a:pt x="7" y="101"/>
                </a:cubicBezTo>
                <a:moveTo>
                  <a:pt x="106" y="101"/>
                </a:moveTo>
                <a:cubicBezTo>
                  <a:pt x="106" y="94"/>
                  <a:pt x="106" y="94"/>
                  <a:pt x="106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06" y="101"/>
                  <a:pt x="106" y="101"/>
                  <a:pt x="106" y="101"/>
                </a:cubicBezTo>
                <a:moveTo>
                  <a:pt x="7" y="84"/>
                </a:moveTo>
                <a:cubicBezTo>
                  <a:pt x="7" y="77"/>
                  <a:pt x="7" y="77"/>
                  <a:pt x="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84"/>
                  <a:pt x="17" y="84"/>
                  <a:pt x="17" y="84"/>
                </a:cubicBezTo>
                <a:cubicBezTo>
                  <a:pt x="7" y="84"/>
                  <a:pt x="7" y="84"/>
                  <a:pt x="7" y="84"/>
                </a:cubicBezTo>
                <a:moveTo>
                  <a:pt x="106" y="84"/>
                </a:moveTo>
                <a:cubicBezTo>
                  <a:pt x="106" y="77"/>
                  <a:pt x="106" y="77"/>
                  <a:pt x="106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06" y="84"/>
                  <a:pt x="106" y="84"/>
                  <a:pt x="106" y="84"/>
                </a:cubicBezTo>
                <a:moveTo>
                  <a:pt x="7" y="67"/>
                </a:moveTo>
                <a:cubicBezTo>
                  <a:pt x="7" y="59"/>
                  <a:pt x="7" y="59"/>
                  <a:pt x="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67"/>
                  <a:pt x="17" y="67"/>
                  <a:pt x="17" y="67"/>
                </a:cubicBezTo>
                <a:cubicBezTo>
                  <a:pt x="7" y="67"/>
                  <a:pt x="7" y="67"/>
                  <a:pt x="7" y="67"/>
                </a:cubicBezTo>
                <a:moveTo>
                  <a:pt x="106" y="67"/>
                </a:moveTo>
                <a:cubicBezTo>
                  <a:pt x="106" y="59"/>
                  <a:pt x="106" y="59"/>
                  <a:pt x="10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06" y="67"/>
                  <a:pt x="106" y="67"/>
                  <a:pt x="106" y="67"/>
                </a:cubicBezTo>
                <a:moveTo>
                  <a:pt x="7" y="50"/>
                </a:moveTo>
                <a:cubicBezTo>
                  <a:pt x="7" y="42"/>
                  <a:pt x="7" y="42"/>
                  <a:pt x="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50"/>
                  <a:pt x="17" y="50"/>
                  <a:pt x="17" y="50"/>
                </a:cubicBezTo>
                <a:cubicBezTo>
                  <a:pt x="7" y="50"/>
                  <a:pt x="7" y="50"/>
                  <a:pt x="7" y="50"/>
                </a:cubicBezTo>
                <a:moveTo>
                  <a:pt x="106" y="50"/>
                </a:moveTo>
                <a:cubicBezTo>
                  <a:pt x="106" y="42"/>
                  <a:pt x="106" y="42"/>
                  <a:pt x="10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06" y="50"/>
                  <a:pt x="106" y="50"/>
                  <a:pt x="106" y="50"/>
                </a:cubicBezTo>
                <a:moveTo>
                  <a:pt x="7" y="32"/>
                </a:moveTo>
                <a:cubicBezTo>
                  <a:pt x="7" y="25"/>
                  <a:pt x="7" y="25"/>
                  <a:pt x="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32"/>
                  <a:pt x="17" y="32"/>
                  <a:pt x="17" y="32"/>
                </a:cubicBezTo>
                <a:cubicBezTo>
                  <a:pt x="7" y="32"/>
                  <a:pt x="7" y="32"/>
                  <a:pt x="7" y="32"/>
                </a:cubicBezTo>
                <a:moveTo>
                  <a:pt x="106" y="32"/>
                </a:moveTo>
                <a:cubicBezTo>
                  <a:pt x="106" y="25"/>
                  <a:pt x="106" y="25"/>
                  <a:pt x="10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06" y="32"/>
                  <a:pt x="106" y="32"/>
                  <a:pt x="106" y="32"/>
                </a:cubicBezTo>
                <a:moveTo>
                  <a:pt x="29" y="83"/>
                </a:moveTo>
                <a:cubicBezTo>
                  <a:pt x="27" y="83"/>
                  <a:pt x="24" y="81"/>
                  <a:pt x="24" y="7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5"/>
                  <a:pt x="27" y="23"/>
                  <a:pt x="29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6" y="23"/>
                  <a:pt x="98" y="25"/>
                  <a:pt x="98" y="2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81"/>
                  <a:pt x="96" y="83"/>
                  <a:pt x="93" y="83"/>
                </a:cubicBezTo>
                <a:cubicBezTo>
                  <a:pt x="29" y="83"/>
                  <a:pt x="29" y="83"/>
                  <a:pt x="29" y="83"/>
                </a:cubicBezTo>
                <a:moveTo>
                  <a:pt x="7" y="15"/>
                </a:moveTo>
                <a:cubicBezTo>
                  <a:pt x="7" y="8"/>
                  <a:pt x="7" y="8"/>
                  <a:pt x="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15"/>
                  <a:pt x="17" y="15"/>
                  <a:pt x="17" y="15"/>
                </a:cubicBezTo>
                <a:cubicBezTo>
                  <a:pt x="7" y="15"/>
                  <a:pt x="7" y="15"/>
                  <a:pt x="7" y="15"/>
                </a:cubicBezTo>
                <a:moveTo>
                  <a:pt x="106" y="15"/>
                </a:moveTo>
                <a:cubicBezTo>
                  <a:pt x="106" y="8"/>
                  <a:pt x="106" y="8"/>
                  <a:pt x="10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06" y="15"/>
                  <a:pt x="106" y="15"/>
                  <a:pt x="106" y="15"/>
                </a:cubicBezTo>
                <a:moveTo>
                  <a:pt x="122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98" y="1"/>
                  <a:pt x="98" y="1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11"/>
                  <a:pt x="96" y="14"/>
                  <a:pt x="93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4"/>
                  <a:pt x="24" y="11"/>
                  <a:pt x="24" y="9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0"/>
                  <a:pt x="2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6"/>
                  <a:pt x="1" y="107"/>
                  <a:pt x="1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4" y="107"/>
                  <a:pt x="24" y="106"/>
                  <a:pt x="24" y="105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5"/>
                  <a:pt x="27" y="92"/>
                  <a:pt x="29" y="92"/>
                </a:cubicBezTo>
                <a:cubicBezTo>
                  <a:pt x="93" y="92"/>
                  <a:pt x="93" y="92"/>
                  <a:pt x="93" y="92"/>
                </a:cubicBezTo>
                <a:cubicBezTo>
                  <a:pt x="96" y="92"/>
                  <a:pt x="98" y="95"/>
                  <a:pt x="98" y="97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8" y="106"/>
                  <a:pt x="99" y="107"/>
                  <a:pt x="99" y="10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3" y="107"/>
                  <a:pt x="123" y="106"/>
                  <a:pt x="123" y="105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0"/>
                  <a:pt x="122" y="0"/>
                </a:cubicBezTo>
              </a:path>
            </a:pathLst>
          </a:custGeom>
          <a:solidFill>
            <a:srgbClr val="D98070"/>
          </a:solidFill>
          <a:ln>
            <a:noFill/>
          </a:ln>
        </p:spPr>
      </p:sp>
      <p:pic>
        <p:nvPicPr>
          <p:cNvPr id="61" name="图片 60" descr="错叉_块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280" y="1195070"/>
            <a:ext cx="385445" cy="395605"/>
          </a:xfrm>
          <a:prstGeom prst="rect">
            <a:avLst/>
          </a:prstGeom>
          <a:solidFill>
            <a:srgbClr val="D98070"/>
          </a:solidFill>
          <a:ln>
            <a:solidFill>
              <a:srgbClr val="D9807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3">
      <extobjdata type="ECB019B1-382A-4266-B25C-5B523AA43C14" data="ewogICAiRmlsZUlkIiA6ICIxMTQyNTQ5MDY4OTYiLAogICAiR3JvdXBJZCIgOiAiMzMxMzUwMzIwIiwKICAgIkltYWdlIiA6ICJpVkJPUncwS0dnb0FBQUFOU1VoRVVnQUFCT29BQUFHaUNBWUFBQUJaTVNsNUFBQUFDWEJJV1hNQUFBc1RBQUFMRXdFQW1wd1lBQUFnQUVsRVFWUjRuT3pkZVp4TjlSL0g4ZmU1czVrWis3N0xYZ3FoaUJDbFJVTDJMU0ZraEI5WmtqVjdodXdwRVZsQ1NKSmQ5alhLdmlWaloyeURtV0gyZSsvNS9USG01cG9aUzAzdXpIZzlINDhlN2ozM2U4NzVuSHZQbmN6YmQ1R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JRlV6WEYyQXE1aW1hV3dLdUZMQmtMMjZhVEVxR3FaWjNKUXlTOG9reWMzVjlhVUFOa2szRGVtR2FSakhEYnU1MDVSbFk3VWlPWFlaaG1HNnVqZ0FBQUFBQUlDVTVva0w2dFljdU96cjVXdCtKSm50VEttWXErdEpiUXpwTDhuNE5pck0rT3JOMGpuRFhGMFBBQUFBQUFCQVN2SEVCSFdtYVJxYlR3VzJOazFqdUtSY3JxNG50VE5rQkpwU3YycUZjODZpaHgwQUFBQUFBTUNEUFJGQjNkYXpaelBaWWp4bm1qTHIzTDNkMUJQeUJqd21pYnlmUzkwOVl0cFVLVkRnNW1NdkNBQUFBQUFBSUFWSjlUblYraE5YQ2xzc3RsOWxxaURCM09QbGVMOE5uYmJaM0dyVUtKYmpsSXRMU2pLYlRnVHVNZzJWZDNVZGVPdzJWUytTdTdxcml3QUFBQUFBcEU0V1Z4ZndYMXAzOGtJeFEvWXRNbFZRSXFSNzNCenZ0Nm1DRnNPK2RkM0pDNmxtVGtCQ3VpZFdOVmNYQUFBQUFBQkl2Vkp0VVBmcnlSc1ozRTNMS3NNd2M3dTZGa2lHWWVaMk15MHJWNTY0bnQ3VnRRQUFBQUFBQUNSSHFUS29NMDNUY0RlanZqR2xRcTZ1QlU0S2V4dlIzNWltU2VkR0FBQUFBQUNBZTZUS29HN3p5VXZ0SkxNSlM0MG1MN0dmaDlsMFU4Q2x0aTR1QlFBQUFBQUFJTmxKZFVIZHhvREx6OW1sU1pMSm5IVEpUT3puWWNvME5HbkRpVXZQdXJnY0FBQUFBQUNBWkNWVkJYV21hUnFHN044WWtoZExSeVJYaGd3cGpjVXdweklFRmdBQUFBQUE0RytwS3FqYmVPcmlxNlpVU1lvYlpvbmt4dno3ejBvYlRsNnA3dEppQUFBQUFBQUFrcEZVRmRRWnBtV0E0N0VyQzBHaTd2NWNMTElQU0xRaEFBQUFBQURBRXliVkJIV2JUZ1ZXa2ZTS1JHKzZGS1RheHBPQmxWMWRCQUFBQUFBQVFIS1Fhb0k2MHlaNjA2VkFoa1N2T2dBQUFBQUFBS1dTb0c3ajZVdFB5ZERycnE0RGo4NDA5Y2I2VTRFRlhGMEhBQUFBQUFDQXE2V0tvRTUyczY2clM4QS9aOWpGNXdjQUFBQUFBSjU0cVNPb00vV3VxMHZBUDJlSXp3OEFBQUFBQUNERkIzWHJqbDNJWWtwVldVRWlSYXU2N3RpRkxLNHVBZ0FBQUFBQXdKVlNmRkRuNXVIMmppRlpXRUVpUlhPemVMalZjblVSQUFBQUFBQUFycFRpZ3pwSk5WMWRBUDQ5UTNyYjFUVUFBQUFBQUFDNFVpb0k2c3puWFYwQmtvQnBsbloxQ1FBQUFBQUFBSzZVb29PNkhlZlBlNXRTVVVsTVVaZEN4WDF1cHFGaUcwK2ZUdVBTWWdBQUFBQUFBRndvUlFkMWtWRnVKWXc3MThBVWRTbVQ4ZmVmRnJ2VnE0Ukxpd0VBQUFBQUFIQ2hGQjNVR1RKS3Vyb0dKQjJMd2VjSkFBQUFBQUNlWENrN3FETk1ncDFVaGM4VEFBQUFBQUE4dVZKMFVHZWFLcFMweHpOMS9NRGVSOXJueHRVclRzOGp3c0swNGVkRmp1YzJxMVhyZmxvZ204MzZ3R1B0M3JqdWtjNzlLRTRkT3lLYk5iYUc5VXNXS1NveU1zRjJWeTZlajdjdEtpSkNDNmRNVkhSVXd2c2tvU1Q5UE8rblZLbFNlUnMxYXVUMnVNNTNQNjYrNys1MThzZ2hwK2UzUTBOMC9jcWxCTnNHSERrb2Ewek1mWThYR1JHdUlYNnQ3dHZHTk0xRTc4bUVSRVZFYU5tYzZZNTcydW0xeUVqMWFQek9JeDBQQUFBQUFJRGt3TjNWQmZ4TEdaTHlZTkdSa1RweDZJQzJyMW1oSmgyN2FVU1hka3FmTVZPQ2JldTBhcWZpcGNwbzJvalBWTE5wUzVWNjZXVkpVaG9mSDUwNGRFQjVDeGRWc1pMUGE4UFNIeFYwT1ZCdWJuKy8xVDJiMUpaUDJyU1NwUERidC9YRmdtV1NwS1d6cHFsODlScVNwSWl3MjVveGFwZ2FmdGhKT2ZMa2t5VDFhUHlPZk5PbFM3VCtzRnUzTkdiaDhuamJMNTA3b3htamhxckhxSW5LbEMyN0xwMDdveTByZnRickRackdhN3Y4KysvazZlbWxacDAvbHJ1SHB5VEp5OXRidDBLQ3RXWEZVdFdvMytTQjcrTS9aY2hNMHMvemZ0emQzZnNIQkFTOFc2NWN1U1YydTMxeGhnd1pObTNhdE9uUlU2MGs4RGp1dTVOSER1bGN3Ris2RlhKVHQ0S0RGWHc5U01IWHI2bklzeVhWcEdNMzJlMTJXU3l4dWYxWGcvczQzVWRYTDU3WEQxOU4wRWVEUGxmR0xGa2QyL2R0MzZ3bE02Ym9vMEVqbFROZmdVU3Z6N1NiQ3JseC9iN3Z3ZStiMW12TGlwL1Z2dTlnWmNpY1JWTHMvWjdHeDlmUkpqSTh6RkdYeGMxTkp3NGYxQTlmajFlTExqM3ZlMndBQUFBQUFGS0tGQjNVR1ZLR3BGcnROZVI2a0JaK00wbXYxV3VrdDV1M2NvUVdGcmY0blE2OWZkUHFtVEl2U0pLYWQrbWhiNFlOVU41Q1JUUnR4R2VPTmd1K0dxL3cyN2Nkd1laL056K2x5NWhSSHcwYXFiVHBNMmpRdE84VmZ2dVdSbjNjTWQ3eGI0VUU2OXNSbituNWw2czZRcm80UTZiUFQvUWFlalIrSjk2MjZLZ296WjM0aGQ1czFGeVpzbVdYSkwzZDdIMk43OU5Oejc1UVFia0xGSFJxMzdwblg4MmJPRWEvYjFxdk5Rdm5TcEtzMWhpNXUzdm9mTUJmMnJacW1hTnRpUmNxcUhHSExvblc4NmhNR1k4dHFKTWt3ekJ5bUticFp4aUdYMGhJeUkyeVpjc3VOUXhqY1VoSXlMcUFnSUNveDFIRDQ3cnZhalJvS291Ym0vSVVMS3dGWDAxUTkxRVRsQzVqSnZta2pRMSsrN1JzSVArNVN4S3NzZEF6eittdHhpMFVFZmIzY1EvczNLWmZaazlYaC83RDdodlMzVzFnMjJieHRqMWQ1a1UxNzl4ZEwxWjdUYWVPSGRhVW9mM1VZOVJFMmUxMmVYaDZhdmpNQlk2MmQ5L2ZIcDZlYXQyenI4YjA3S0o5MnplcnpNdXZQRlFOQUFBQUFBQWtaeWs2cURPVHNFZGRoaXhaOWZLYnRiUnd5aVIxKzN5c295ZFByekZmeFd0N2QrQ1FyM0JSdGU3UlJ4bXpabFB2OFZNYzIvL1l2RUVYejV4UzNWYnRFajFuUWlIZDVmTm5OZk9MRVhxallUT1ZyVkl0M3V1RDJyLzMwTmRrdDlzMTc4c3h5cElqcDZxOFhjZXhQWFAySEtyZHNxMisvWHlRT240MlF0bHk1WkVVTy93d0ppcEs3M1g3UklaaHFPTHJOUlYyNjVZbWY5WmJyYnAvcWh4NTg4czBUWjA0ZkVERlNqNy8wSFU4dk1jYjFEbWQyVEF5UzJwam1tYWI5T25UaDVZcFUyYTVZUmlMRGNOWXZXZlBudkQvNnJ5UDg3NkwrOHdXVHBuNFVPSGFnNGFyR29haDZmNURITS83Zi9XZEkyaE04SGozQ1prTncxQ2pEcDBWSEhSTjdoNmUrbTNkYXVVclhEUmVtNGl3TUhuN3hyNUhtYlBsVUtjaC9zcVYvNmtIWGdzQUFBQUFBQ2xCaWc3cWxNUkRYMHVVSzYrbnk3eWd3TE9uRlJ4MFRaSTB1c2RIRDl5dnlIT2xIWTk3TnFudEZCeU02UlhiNCt6NmxVc2FNZnZIQng3THk5dEh6YnYwVVA0aXhSSjhmZEMwN3hQZDkrNGVSOWFZR00yZlBGWWgxNFBrTjJCNHZMWXZWcXVoMEpzM05iRmZUelhxMEZtbEtyeXMwMzhlMWR5Sm85V29ReGM5L1h3NTNRNEoxclFSbjZsRy9jYktrVGUvSk1tMDI3VmwrYys2ZXZHQ0tyOFZ2d2Zmdi9QNGhyNCtRSHJETUpwTGFtNmFabmpac21WWG1hYTUyTlBUYzhXdVhidENrL3BraitPKys2Sm5aNFhldkM2YnpTNXJUSXhUNkpkWWdEWnd5aXhKc1lIdnJ2VnJsQzVqSmozMzRrdVNwTk4vSHRXcFk0ZFY2WTIzNWUyYjFtbS82S2dvamVqYzF2RThydGZydlNGejN5K255OVBMUzB0blRkT2VMUnZrN3VHcGdWTm1hY2ZhbFZvNWY3WSs3RGZFcVgzWnl0VTB2SE5ibWFhcDl6L3VyYnlGaWloRDVpd3lET09CN3hVQUFBQUFBQ2xCaWc3cURDbDlVZzE5bFNTYnphb05QLytvbmIrdVVvdi85WktVY00rbXF4Y3ZTSksyckZpcU5Zdm15Um9UN1JnMjZPWHRveDZqSjhYYnAxL3JCT1oyTXd6SmpMMkNnVzJiS1NvaVhPTjYvOCtwU2Vic09kWHQ4M0dTcEE0RGh0MjMvdTZqSmpvZXp4NDNVbUczUXZWaHZ5SHk4dlpPc1AxcjlSb3BZOWFzK21IeU9GMjVjRjZ2TjJpcUpoMjdhdEhVTDlYZGY0SytHdFJITjY1ZDBkcEY4N1Z5M2l6WmJEWVpGb3NzRm92T25qaXVnaytYVUo2bmttNzlCMFBLVUxaczJhVDhTSk9DajZRR2htRTBpSW1KVWRteVpaZExXaHh4KzdhODA2WjkwTDRQNVhIY2R6Mi8rRktTdEduWkVpMmJNLzIrdmR2aW1LYXBJMy9zMHVvRjM5L3BoZm1CNDdVY2VmUHArSUc5R3RYOUk1VjV1YXFxMWE2djlKa3lPL2E3RlJLYzRIeUpjWG8wZmtmbW5YdS9icXYycXR1cXZYcTNxQ2RKS2xEc2FYVWRNY2JSMHpOTzh5NDlISTluamZsY2w4OVAxZFhBQ3hvOWY2azJMLzlaRzM5eERzS0hkMnJqOVB4aHJoa0FBQUFBQUZkSzBVRmRVakpOVXhQNzlwQmhzYWpyOERIS2NHY3Vyc1I2TmxXc1VWTlZhOVZWMVZwMUhRR0RKRVZIUm1qY3A5M2lIOTl1YzNvZU4zbS8zUmE3ZmNqMCtlclh1b21HVEordkVWM2FxL2Y0cngwTEFheVlPMU83TnF5UnpXWlhWRVM0WXlHSysrazhaTFJ1QmwzVnNFNnhQWnVpSXNMbDZlVWx3L0wzUXFkUkVlSHFQWDZLZW8zOTJqRlhXYkZTWmZUcGhHL2s1dWF1eGgyN3lqZGRPbm43K01vempiYzh2YndjKy82MmZvMHVuenVUcEVGZENtRWFobUVtVlpyNE9PODdtODJxUDdhc2w4WE5UWXVtZnFrYTlSbzc1aTFNeVBTUmd4VWRIYVg2YlR1cTBEUFBPcjNta3phZDNtcnlucXJXcXFzTlMzL1VoTDdkMVh2OEZIbDZwWG1rNjA5SW5xY0txVytyUnJKWUxFNkxTWVRmdmlVUEQwOE4vbmF1V3ZYb0krbnZYcVRWNnpaUTlib05KTVd1K3RyMy9ZYnFOL2s3ZWFYNTkvVUFBQUFBQVBDNHBPaWd6cFJDSldWOVlNT0hZQmlHcXRWcG9KTGxYM0tzZGpwODVnTDl0bTYxWHFyeFZsS2N3a2wwWklROHZkSW9NandzM210NUNoYlMyYitPTzhLUldpMWFxMWFMMWxxOTRIdUYzNzZ0K20zOUh1b2MyZlBrZFV6R1A3akQrK28wYUtTeTVzcnRlSDF3aC9mbDZlbmxDSWZpL0xsdmo0cVhMcVA4UllwcFNJZjNOV2phOXhyVS9qM0hzTnMrTFJ2cTh6a1BIc2I3cUV3cFpPL2V2WWtuUjBtb2JObXlVeVIxZUlpbTRZWmhyTFRiN1l0OWZIeFdiTisrL1pZaythUk5Pek1wNm5pYzk5M09YMWVyZUtreXVoWjRVVG55NU5QRS9qM2xOM0I0dkFWTDRqVHIzRjIrNmRLclo1UGF5cGcxbTBLdUJ6bnVsYnNmUjBkR2FPQ1UyWEwzOEhEYS8xSG1VN3hYNHc3LzAyL3JWenVHYmR2dGRuM1JzN09LbGZvdjVrWUVBQUFBQUNCNVNORkJuYVFRSlZGUWQrbmNHYTJZTjFNcjVzMTAyaDRjZEUzcmxpeE1jSi8razJmRTIrYVp4bHNmanh3ZmIvdTlRMStEcndjcFhjWk1DUVoxSlYrc3FEKzJiSWpYaXludzdHbWRPM0ZjQjMvYmxtQTl0ME5EMUgzVXhIZ3J1ZDY4ZGxYUmtaSEtrak9YMC9hb3lJaDR3MklqSThJMWU1eS9obnc3VjlGUlVUTHVMQTRRRlJtWjREbVRsaEh5R0U3eU1FSWxMWk8wMkRDTU5mL2xZaEtQNjc0THZYbEQ2NWNzVkhmL0NkcTJlcm1xMXFvcm05V3ErVitPZFF5dHZwZHZ1dlNTSkorMGFkVi84Z3dOOFd2bE9QZmRqd2UyYmVZVTBobUdsTWJIOTc3ektmWnIzVVQzbTFxdTFFc3ZhOTFQQzNSZzV6YVZybGhabTM1WkxHdE1qR28yYVpuNFRnQUFBQUFBcEhBcE9xZ3pwSkNrR29LWUsvOVRUZ0hJaFZNQldyTm9ua0p2M2xDMm5MbjFVbzIzVkxwaTVYajcyV3hXcCtkUkVlR09pZnp2ZHZjUXhHNGp4K3ZvbnQyNmNmV3lZMDZ5dTVWNnFaSld6cCtsYTVjdU9zM1Q5Y0VuQXhLdDN6Uk45V3ZWU0ZseTVJcjMycTgvTFZEcFNsV2NKdDIzV2EyS2pveVVsN2VQVTlzeng0L3BxV0pQeTh2Yld5ZVBIbGEydTNyZzNXdkQwaDlWcmtwMVpjaWNKZEUyajhaMFpWQjNYZEpTaThXeU9EZzRlSDFBUUVEVTR6anA0N3J2ZnZocW5GNStzNWJTWmN6a2VLMTYzUWFxOE5vYlNYVXBEcmREUS9SdTYvYVNwUFZMRnFuTXkxV1ZPWHNPTFovN25WNnQyMUNlWGw0cVY2VzZZOWozM1lJdUJXcmZqaTE2dlVGVHRlalNVMU5IRE5TRjB5ZjF4K2IxNnZqWmlFVG5XengvOG9SdWg0Ym9tVEl2SlBuMUFBQUFBQUR3dUZoY1hjQy9ZY2IycUV0U1liZHU2WmZaMzJyWm5CbHErbEUzdWJtNXEzWFBmdHEzWTR1bURPMm5VOGNPTzlxR1hBL1M1SUdmeWhvVG81WHpaK3RXOEUybHo1UlpQVVpQaXZmZjNYTnRwZkh4MGNaZkZxdksyM1UwWjd5L2dpNEZPbDZMaVk3V2lVTUg5R2FUOXpSbm5IK0NQZTdpNnJSWlk4TWF1OTJ1M1J0L1ZlWWNPWjNtNUxMR3hHalpuQm42Yy84ZTFXemFVbEdSa2JMYjdaS2svVHUyS0hQMm5QRld6RHh4YUwrZUtmdUNUTlBVbGhVL3ExeVY2dkhPYlpwMm1hYXBRN3QzSmhpMi9GUEdZdzdxVE5POFlwcm0xNlpwMWtpZlBuM092WHYzdHYzamp6OVdQcTZRN203LzlYMVh2SFE1eHh4dWQ0dWJtekJ1VVlxazhQTjNVeFYwK1pJa0tUVDRobjVidnliMkJWUGF1M1dUM0QwOEZYcnp1dVpOR3VQWTUyYlFOZG1zVm4zNVdXOWx5WjVUa3VTWnhrdFpzdWZVeHFVLzZya1hLaWhESnVkQTJCb1RJMG1hLzlVNExaZ3lRZWt5WkV5eWF3QUFBQUFBd0JWU2RJODZKV0ZRZCtQcUZXMVkrcU1PL3JaTmxXdldVWWYrUTJWeGkxMTR3Y3ZiVzYxNzlOWCtIVnMxZi9JNHVibTU2OWtYeWl0N25ueEtsekdqZW8zNVNwdVhMOUhFZmoxbHQ5czE2TU9XTWd4RGhtSElicmZMWnJYS1pyTnFiTyt1NnRCL3FHWitNVnlsWDZxc2FyWHI2L1NmUnpYdnk3RjZyMnN2eFVSRmFkVEhIZlZpOVJwNm8yRXpuVHA2U044TUc2RC9EUjhUTDFBYiswa1hoZHk0TGtreUxCWmx5NVZIamYzK1hqRTI0UEFCL2ZEMUJHWEprVXYvRy9hRjBtWElxRjhYLzZBMUMrZktzRmprbXphZEd2azVyekFyU1lkLy8wMU5PMzJzR2FPR0tuTzI3Q3IvYXZ3ZVZ3V2ZmbGFmdFd1aExEbHlLbVBXYkVuMUVjaDhqRU5mclZicnNPTEZpM2RhdEdoUjBpV04vOERqdXU4K0hqayszajEwdDF2Qk54VWRGYW5yVnk0NzVzb2I0dGRLa2hSKys3YUcrTFhTcmVDYmptMTNQNDU3L1pWMzZpbHQrdlM2ZFBhTTN1djZpU1NwOUV1Vk5YL3lXTDNkN0gyVmV1bGxyVjR3UjVWcjFsYmRWdTAxc2xzSGJWdTFUSlZyMXRidGtHQVZldVpaMVcvYlVWY3VuTmVNVVVOMTV2aFJWYXRkWHkyN2ZhSlZDNzdYMEk5YXEwVFo4aXBldW94S2xLdWd3TE9uNWVYdHJmeUZpNmxacCs2eVdGTDB2enNBQUFBQUFLRDd6QktWL0cwNkdUakdOTlU5S1k0VkdSR3VkVDh0ME10dnZxTk1kNFZQOXk2Y1lMTlpkZVQzWGJMYjdZNGhpUWtGSUtacHltYTF5ckFZc2xqY0hHME83TnltTTM4ZFU1MzMyOGt3RElWY0Q1S1h0N2NDejU3UnFoOW1xK0dIblIyVCs1dW1xWXRuVGlsdndjS0oxbTIzMngzaHpOMWlvcU4xNFZTQUNqNWRJc0Y5RWdvMWJGYXJ6aHcvcHNMUGxvdzM3SGJXMk0vVnFudWZST3RJSW1PcUY4bmQ4NzgrU1ZMWUdCQ1lKS091SDlkOWQ3ZmVMZXJGNjBHM2Y4ZFcvVGh0c3R6YzNWV3h4bHQ2cThrL1d3amk1cldydWgwYW9ueUZpMHFLdmRlQ0xnVXFlNTY4TWsxVE1kRlJqcFZoaiszN1E3bnlQNldNZHkxbWNuVFBicTM5Y2I1ZXFQcXFYcWoybXRMY05UVDd4clVyK24zak9sMjVlRjR0dXZTVW03dTdib2VHS0czNkRFNDEyR3hXYlYrOVFpKy9WY3V4Y25KU3FsNGtkNHIrdVFrQUFBQUFTTDVTOUMrY0d3TXV0WmJNNzF4ZEI1S0swYnA2a1Z5elhGM0Z3MGlxb0E0cEQwRWRBQUFBQU9DL2txTEhpcGt5RDdtNkJpUWR1OG5uQ1FBQUFBQUFubHdwT3FoTDQyVTdha3AyU2FKN1U4cGsvdjJuM2VJZWRkU2x4UUFBQUFBQUFMaFFpZzdxS3VYTEYyRklKNlFVUG9iM0NSYjN1Um1tL3FwZXNHQ2tTNHNCQUFBQUFBQndvUlFkMU1VeTlydTZBaVFCd3pqZzZoSUFBQUFBQUFCY0tSVUVkVnJsNmdMdzc1blNTbGZYQUFBQUFBQUE0RW9wUHFpenhkaVd4ODFUaHhUTFpvK3hyWEIxRVFBQUFBQUFBSzZVNG9PNkdzL2t2VzVJVzF4ZEIvNlZMVFdleVh2ZDFVVUFBQUFBQUFDNFVvb1A2aVJKaG41MmRRbjQ1MHp4K1FFQUFBQUFBS1NPb001aUxIVjFDZmpuVEl2NC9BQUFBQUFBd0JNdlZRUjExUXZtT2lOVHY3cTZEanc2dzlEYTF3cmxQdXZxT2dBQUFBQUFBRnd0VlFSMWttUzRhYWlyYThDak04WG5CZ0FBQUFBQUlLV2lvSzVhb2R4YkpXMTJkUjE0Skp1cUY4Njl6ZFZGQUFBQUFBQUFKQWVwSnFpVEpOT3dPM3BubWE0c0JJbTYrM094eTBKdk9nQUFBQUFBZ0R0U1ZWQlh2VkNlRFlhMFE1SU1WeGVEQkJsLy83bmoxY0k1TnJxMEdBQUFBQUFBZ0dRa1ZRVjFobUdZcGl3ZFRDbUtQblhKbFNsVGlyU2J4b2VHWWZBaEFRQUFBQUFBM0pHcWdqcEpxbDRrNTJHTDFFVXlpT3FTbWRqUHc1Qmhxc3VyUlhNZGNYRTVBQUFBQUFBQXlVcXFDK29rNlpYQ3ViNlZqQVVNZjAxZVlqOFA0NGRxUlhKTmQzRXBBQUFBQUFBQXlVNnFET29Nd3pBalRNOFBKWjEwZFMxd2NqTEM5T3pBa0ZjQUFBQUFBSUQ0VW1WUUowbHZGODBTYWpQc2I1dW1FZWpxV2lDWnBoRm9NK3h2djEwMFM2aXJhd0VBQUFBQUFFaU9VbTFRSjBrMUN1Zjl5MjVhcXNqUWFWZlg4a1F6ZE5wdVdxclVLSnozTDFlWGtvUTJ1Ym9BdU1RbVZ4Y0FBQUFBQUVpOW5vaHAzTGFlUFp2Skd1UHhuYVM2ZDI4MzlZUzhBWTlKSXUvbnorNGVNUjlVS1ZEZzVtTXZDUCtKc21YTG1wSzBkKzlldmo0QUFBQUFBQ1NoVk4yakxrNlZBZ1Z1Vml1Y3E1NWt0SkYwS1c0N0tVUFNNcHdlRzRHUzBhWmE0VnoxQ2VrQUFBQUFBQUFlN0lrSTZxVFlCU2FxRjhrMU16ck1VbFF5ZWhsU2FocUdtWndjbDR4ZVVXRkdzZXBGY3MxazRRZ0FBQUFBQUlDSDg4UjJLak5OMDlnVWNLV0NMUFpxaG1sVWxNeW5UU21UcE15UzNGeGRYd3BnazNURGtHNUt4cCttWWU2VTNiS3BXcEVjdXdqblVqZUd2Z0lBQUFBQThOOXdkM1VCcm5JblRQcnR6bjhBQUFBQUFBQ0FTejB4UTE4QkFBQUFBQUNBNUl5Z0RnQUFBQUFBQUVnR0NPb0FBQUFBQUFDQVpJQ2dEZ0FBQUFBQUFFZ0dDT29BQUFBQUFBQ0FaSUNnRGdBQUFBQUFBRWdHQ09vQUFBQUFBQUNBWklDZ0RnQUFBQUFBQUVnR0NPb0FBQUFBQUFDQVpJQ2dEZ0FBQUFBQUFFZ0dDT29BQUFBQUFBQ0FaSUNnRGdBQUFBQUFBRWdHQ09vQUFBQUFBQUNBWklDZ0RnQUFBQUFBQUVnR0NPb0FBQUFBQUFDQVpJQ2dEZ0FBQUFBQUFFZ0dDT29BQUFBQUFBQ0FaSUNnRGdBQUFBQUFBRWdHQ09vQUFBQUFBQUNBWklDZ0RnQUFBQUFBQUVnR0NPb0FBQUFBQUFDQVpNRGQxUVVBQUFDNHlxWVRnYnRNUStWZFhRZFNyVTNWaStTdTd1b2lBQUJBeWtHUE9nQUE4TVFpcE1OL3JKcXJDd0FBQUNrTFFSMEFBQUFBQUFDUURCRFVBUUFBQUFBQUFNa0FRUjBBQUFBQUFBQ1FEQkRVQVFBQUFBQUFBTWtBUVIwQUFBQUFBQUNRREJEVUFRQUFBQUFBQU1tQXU2c0xBQUFBQVBEazJIUWljSmRwcUx5cjYwQ3F0YWw2a2R6VlhWMEVBUHhUOUtnREFBQklKaTZmUDZlRlV5YnF4clVyOTIxbnQ5bDAvY3BseC9QQXM2Y2RqeVBDd25UaTBJSDc3bSthcHFLam9uUTdORVEzcmw3UnhUT25GSEQ0Z0FLT0hIUnFON0J0czBlcWYvMlNSUXE3RlpyZ2EyTjdkMDEwdjBPN2RqelNlU1RwYXVBRmZUZDZtQ1FwNU1aMWplblY1WkdQQWRjZ3BNTi9ySnFyQ3dDQWY0TWVkUUFTVmFwVXFienU3dTc5RTNxdGJObXlVKzUrYnJWYWh4MDhlUERDNDZrTUFGS2YyNkVobWpGcWlMTG16S1haWTBlcVEvOWg4dmIxVGJEdHpuV3JkZVBxWldYS21sMlZhOWJXbkhIKzZqMStpcmFzV0txYytmSnIyNnBsS2xxeXRLUDkvTWxqZFhUUDc3SlpZMlMxV21XeldpVkpYbW5TeURPTnQ3eTh2WlVtamJleTVjNmpJcytXU3ZDY2RydGRmVm8yaUxmZGYrNFN4K09veUhBdG16MWRUVHQ5TEVtYTl2a2d0ZTh6U0pJVUhIVFYwVzdxOEFINnNOOVF4L01mdnA2Z2toVXFTWkw2dDJtcUxEbHlPcDBqOE94cGpaNi8xR25id2QrMksyMkdqSktrQXp1M0ttK2hJZ25XRFFBQWtKSVExQUZJVlBIaXhTOEZCQVM4YXhoR2pnUmU3aEQzd0RUTks4V0xGKzkwOE9EQkJKb0JBQjRrK0hxUXZobldYK1dxVk5lYmpWdG94ZHlaR3Qrbm0xcDI2eDB2Z0FxNkZLaWR2NjVTbDZHak5iRi9EMVd1V2R2eDJxNE5hL1JTamJlVU0zOEJCVjIrSkVsS216NjkzbW5SUnE4M2FDWVBUMCs1ZTNqSzA4dExuNzVYWC8wbXo1QnZ1dlFQVjZScHlob1RvekVMbDB1SzdkWFhxMWxkcHlZMTZqZlJ3aWtUWmJmYlpiRllkT1hDdVFRUGRmbDh3dHNseWQzZFhSK1BITyswYlZENzkrNHB4ZFR2bTlhcDZVY2Z5elJOYlYrN1VtR2hJVHArWUcrODQ1V3VXRVYxVzdWN3FFc0VBQUJ3TllJNkFJbGF0R2lSclZ5NWNrdE0wL1I3UU5PZkZpMWFaSHNzUlFGQUtuTm85MDc5T1BWTFZhNVpXNjgzYUtxb3lFalZhdEZhT2ZQbDE5ZEQrcW5NeTFYMVJzTm1TcDhwczhKdWhXcm0yQkZxMUtHenZMeTlFenpldVlDL2RQTElJZjIyYm8yaUlpUFVzSDBudlZpdGh0STlRazFMWmt6UnNYMTdGSGJybGtaMGFTOUorblQ4bFB2dU03ckhSNDdIWTNwMVZxM21yZVh0NCtzWWtwb2hjOVo0dzFPL0d6MU1sODZkVlZSRXVFWjBhYSsrazZiSmFyWHF5d0dmT0xVTHYzM2I2Zm54QTN0MTQrb1ZGWHk2aFBaczJhRDBHVE9wejRTcDZ0VzBqa2IvOE1zalhDa0FBRUR5UWxBSDRMN3NkdnRpd3pBZUZOUXRmaXpGQUVBcWN1bmNHYTJZTjB0bmpoOVZrNDdkVkxKOFJVbFMzL2NiYXRoM0MxU3U2cXNxOU14eldqejlhdzM5cUkzS3ZQeUtxdFd1cDlmck41V25aeHF0bUR0VEhwNWVHdGJwQTBuU3NFNGZ5Tk1yalFJT0g5VEFLYk4wYVBjT0hkaXhUUzlXcTZGVlA4elJ1cDhXeEt0aFlOdm04YmFOV2JoYzlUN3cwMHZuenVpTG5wM1ZkOUkwU2JFOTZPNm5XYWZ1eWxYZ0tibTV1ZXZ3NzcrcFJMbnlLbEV1NGFuSWR2NjZTcExVcGxmczdBcjlXamRSMzBuVE5IZmlGL0wwOHBMRnphS3NPWFBMYXJYcTJxV0xTdVBqclFuOWVxanI4REdTcExXTDVrdUtuWTl2K2R5WmVyLzdwdzk0dHdFQUFGSUdnam9BOTJXeFdEYmI3ZlliaG1Ga1RxVEo5UXdaTW14K3JFVUJRQ3B3S3lSWUhoNmUrbVRzMTBxZktlRWZzWm15WlZlN1R6L1Q2ZU5IRlhManVuSVhLS2pjQlFwcXhxaWhLbDJ4c21xMWFPM1UvdFN4dzVveXRML0NiOS9TamF0WGxTbGJka2xTemFZdFZiTnBTNmUyUFJxL295SFQ1eVU2OVBYZ2I5c2xTVnRYL3FJWFhubE5YbW5TM1BkNjFpMVpxTmZlYmFSTVdiTnA3YUo1V3ZYRGJNZHJkcnRkMXk5ZlZyYmN1UjNibmlyMmpISVZlRXFTWkpwMjdkKzVWUWl4VnpvQUFDQUFTVVJCVkFGSERxcmZsOTlLa2liMDdSRmI1K2hKa3VUb2piZHYreFpGUjBYZU9hNU5yN3hUVHdXTGwzQWNkNGhmSzZlNnVnNGZvd3hac3Q2M2RnQUFnT1NDb0E3QWZlM1pzeWVtYk5teVN5VzFTYVRKMGsyYk5sa2ZaMDBBa0JvVUsvbThpcFY4WHRGUlVSclc2UVAxbnp3ajBiWjNCMUZIOSt6V3VSUEgxYVpYLzNpaFZKZWhvMVdnNk5PNkZuaFJsOCtmZFZwUTRsSFlyRmI5ZFdpL2ZOS21rOTF1MS9pK0g2dnpZSDlaM053UzNTZGZvYUk2Zi9LRWJGYXJzdVhPbzViZGVqdGV1M0Q2cEpaL1AwTitBNFk3N1hOdzEzWWQrV09Yb2lNanRYLzdGdGx0TmswZTFNZXB6WVIrc1lGZDBPVkFTZEx1RFd2MVJzTm1talBlWDc3cDBxdGE3WHBPN1FkT21mV1ByaGtBQUNBNUlLZ0Q4RUNHWVN3MlRUUEJvTTVpc1REc0ZRRCtCZE0wZGZQYVZhZHRJN3EwazJIRVBrN2o0NnUrazJKN21ZWGN1SzZmWjA2VnU2ZW5ETU5JTUpRcStsd3BuZnJ6aUU3L2VVUnZOb28vdFBWaDdQeDFsWXFWZkY3WEFpL29sWGZlMWJQbHlzc3dESG43K0NTNlQ2NzhCWFJrejI2NWUzZ3FaNzRDa3Y3dUJSY1pFYTZvaUhESGM5LzA2ZVUzWUxpMnIxbXB3aVdlazVlM2oxcjM3S2REdTNmcTJUdkRaWThmM0tmSThIQ1ZlYm1xcE5pNS9DVHBqVWJOVmZEcEV2ZWVIZ0FBSUZVZ3FBUHdRQ0VoSWV2U3AwOGZLdW5lOFZHaHdjSEI2MTFSRXdDa1puMG5mU3R2WDk5NDI2OEZYbEROcGkyMVlsNXNRT2ZmelUrMk8zUEhtWGE3K2syZXJwSVZLbW5xOElGS2x6R1RNbVhMcmw4WC82RFZDNzVQOER3SnpWRW5TWlZlcjZtM21yNnY3V3RpVjNqTm1pdTNUaHc2b0t3NTh5VFkvc2dmdTVUR3gwZVh6NStWajI5YUZTajJ0Q1FwN0Zhb0JrNlpKZjl1ZnVvM2ZiNzh1L21wOS9ncGpwNkFIUWZHOXJEYnZQeG5TZExhUmZPMGR0RTh4M0d2Qmw3VWhwOFhPWjV2WHI1RW5ZZU1TdVJkQXdBQVNQa0k2Z0E4VUVCQVFGU1pNbVdXRzRaeDcyOTB5d0lDQXFKY1VoUUFQSUdLUEJjN2xEVXVxSlBrV094aFJKZjIyclo2dVVwVnFDUnZIMStWZnFteUpPbjFCazMxZW9PbThZNTF2em5xN0RaYnZHR3VCMzdicHNJbG5rdXdybjNidDZoVWhVcXE5NEdmMWk2YXAyZGZxS0RJOExCSHZyNjQrZWl1WER5djZTTUhLMHVPbkdyZHM1K3k1TWo1ME1lNGR6aHdpeTQ5VmZqWmtvOWNDd0FBZ0NzUTFBRjRLSVpoTEpaMGIxREhzTmNVWk5PSndGMm1vWVNYWUFUK25VM1ZpK1N1N3VvaW5rUnh2ZWtpd3NJVUhIUk5GMCtmVk5yMEdXUzF4bWpudWxXcThOb2JTcHMrZzZOOWRGU1UzTjNkRlI1Mis4NFdJOEhqM2h2U1hibHdUbnUyYk5ESC9oTWMyd3lMUllaaEtESThUSmZPbjFINlRKbDBkTy92T25ua2tNNEYvQ1cvQWNQKzBUVWQyL3U3Rm4vN2xacDE2cTZmWm55dGc3dTJ5OXZIVitXcnYzN2ZPZkxpTUVjZEFBQkl5UWpxQUR3VXd6QldtNllaTGlsdWdxSnd3ekRXdUxJbVBCcENPdnlIcXJtNmdKU3FUOHVHQ1Q2K3QxZVlKRldyWFU5dk5tN2hlQjV3K0lDeTU4a3JTVElzaHFxOFhVZlB2bEJCMDBjT2x0L0E0VHE2OTNkTkhUNVE3ZnNNVXJxTW1TUkppNytkckQ4MmI1QWs1UzFVUkQ1cDB6Nnd4b2l3TUgzNytXQlZldU50WmMrZDE3SGRNQXc5L1h3NTlXL1RWUG1MRkZORVdKZ0tGbjlHcjc3YjBLbWRGRHNuWFd5ZEZrVkgvZDBST3lveVVxYmRKamMzTjEyL2Nra3I1OC9XNWZObjFhN1BZT1hNbDErU1ZMMU9BNjM3YVlIOHUzZFUrV28xVksxMmZibTU4MWRZQUFDUU92RzNIQUFQWmMrZVBlRmx5NVpkSmFtQkpCbUdzWExQbmozaExpNExBRksweitmOCtJLzJjM2YzVUphY3VSMkxSYVR4OWxIdGxoOW8vdVN4ZXF2cGU4cFh1S2p5RmlxaXNOQVEzUXk2NWdqcUduM1lSZlUrOEpNaFExN2UzZzg4VDcwUE9zcmIxMWZ2dHZsUXo1UjlNZDdyN2ZvTWVxaDY0K2FWNnpWbXNzYjA2dUlZd2p2KzAyNEtEYjZwaWpYZWtzMW1VNTZuQ3FsWnArNXk5L0J3MnI5Ry9TWXFYcnFzTHA0KzZRanBhdFJ2RXU4OENXMERBQUJJU1JJZTd3QUFDU2hUcGt3end6RG1TWkpwbXMzMjdkdjNnNnRyd3NQYkdCQm91cm9HcEY3VmkrUk9rWCtuU0czZkM5TTBaUmpKNTZPdzIrMnlXQ3l1THNPbFV1cDM0NytVMnI1M1NINzQzZ0ZJeVo3c3Z6a0JlQ1NlbnA0cjRoNzcrUGlzdUY5YkFNRGpsNXhDT2tsUGZFZ0hBQUR3cVBqYkU0Q0h0bXZYcmxCSnl5VXQyNzU5K3kxWDF3TUFTSnhwMG1rSkFBQWdwU0dvQS9Db0Z0OVpBUlo0cks0R1h0QXZzNy85Ui91YXBxbUZVeVkrZEhCeDdkSkZYVGg5TXNIWGJEYXJ2aDdTVHpldVhuRnNPL3o3YjFvMlo3cjh1L2twSWl3c3dmMkNMbCtTTlNiNjBZdEhpdmJudmo4VWZ2dnZmOWVJdXhjVGUzNjM2S2dvYmZ4bHNhSWlJeDk0bnYwN3Q4cG10VHFlaDk2OG9TVXpwamllbnpwMldHc1h6WFBhNTF6QVh3cTdGZi9mWEt3eE1VNExXeVRWOWR6dDR1bVRtalBPMzdHd3hQRUQrM1JzM3g4UDNBOTRIQzZmUDZlRlV5YnF4clVyOTIxbnQ5bDAvY3BseC9QQXM2Y2RqeVBDd25UaTBJRWtyMjM5a2tVS3V4V2E0R3RqZTNkTmRMOUR1M1k4OHJtdUJsN1FkNk5qVjI4T3VYRmRZM3AxZWVSakFBQWVIWXRKQVAvU3BoT0J1NTZrMVRRamJ0K1dLY2tuYmRxWnJxN2xNZHBVdlVqdTZxNHU0a20zZCtzbWhkKytuZWpydDBPQzlYblhEdkcyRDUrNVFIYTdUYnMyckZXakRnLzNTOFp2NjFZclk5WnN5bHV3Y0x6WDNOemM5VlN4cHpWajFGQjFIVEZXSHA2ZW1qVm1oQnEwKzBnZFA2dW5NWjkwVVhSa2hLUDlrT256SlVrYmx2Nm80S0NyK3VDVEFSclJwYjJrMkVBa01qeGNhVE5rY0RwSDI5NERsU2VCY3lONU1FMVRaNDRmMDhGZDIvWE9lMjNrNXBiNFg2Y0N6NTNSeXZtejFmR3p6K1h0Nnl2VGJ0ZXVEV3ZWMk85L3NjZTY1L25kM04zZEZYVDVrbWFOR2FIMmZRZmZkMWpyNGQwN0ZYUXBVRFhxTjlIVTRRTVZISFJOMGRGUk9uOHFRRjJIajlHZisvY3FXKzQ4VHZ2czNiWkpaNDRmVThmUFB0ZVhBM3I5ZlgweUZSMFY2ZlJMZWVtS2xWV2pmcE5IdnA1RHUzWm85Y0x2ZFRYd29yTGx5aVBEaUEwd0JrNlpwZXg1ODJudXhORjZ2L3VuMnJaNm1WcjhyNmNrNmNyRjg1cllyK2M5NzdsZDBaR1I4dkwyMGNPeVdXTmtzMXJsbVNiK29obCtBNFlwWCtHaUQzMHNQRGx1aDRab3hxZ2h5cG96bDJhUEhha08vWWZKMjljM3diWTcxNjNXamF1WGxTbHJkbFd1V1Z0enh2bXI5L2dwMnJKaXFYTG15Njl0cTVhcGFNblloVlBPbnZqVGNWOGJoaUhmZE9sVm9seDUxWG0vbmRQeGJWYXJ0cTc2Ulh1MmJOUzFTeGRsdDl1VktWdDJ0ZXpXVzNrTEZsWlVaTGlXelo2dXBwMCtsaVJOKzN5UTJ0OVoxQ1U0Nktyak9GT0hEOUNIL1lZNm52L3c5UVNWckZCSmt0Uy9UVk5seVpIVDZWb0N6NTdXNlBsTG5iWWQvRzI3MG1iSUtFazZzSE9yOGhZcThzanZKd0RnMFJIVUFmL1NreFRTU1pKMzJyU3VMc0VWcXJtNmdDZVIzV1pUcjJaMTVac3VuZFAyZ1cyYk9UMFB1M1ZMWXhZdVY5b01HVFY4NW9JRWoyWGFZeWZZdnpmbzJMcnFGNjJjTjl2eFBEb3FVbU1XTHRlUlAzWXI3RmFvMXYrMDBLbDkyU3JWVk9mOWRucTlRVlB0MzdGRmYyeGVyNHF2MTVURnpVMHYxWGdydHA3UVVNZEtucjFiMUhQczI3QjlKODBaNTY4MUMrZHA0SlJaa3FUZEczL1Z3VjA3MU83VHp4N2xyWUdMRGU3d3ZnekRVT2pORzZyVnZKWGtsbmpiVitzMjFMa1R4M1g0OTUxYU5tZTZZL3U5OS9IQXRzMDBhTnBjcHpuZExHNXVhdGkrazc0ZTNFZmIxNnhRNWJmZVNmUThielYrVDJNLzdhb1hxOVZReUkwZ2ZUTHVhMG5TNkI0ZnlUUk43ZCt4UlpLMDZaZkZ5bDJna0ZyOHI2ZnF0R3lycjRmMDFiWlZ2NmpINkVtT1kxbGpvdFc3UlgybmJmLzBla3BXcUtTU0ZTcHAwSWN0MVhQMEpGbmMzRFRFcjVWR2RmOUkxcGdZMmUwMitYZnJLSnMxUm1NLzZhcStrNllwUjU1ODhiN0wrM2RzMWY0ZFc5UzZaNzlFMzRON2ZUOWhsSExsTDZqWDZqVjY2SDN3WkF1K0hxUnZodlZYdVNyVjlXYmpGbG94ZDZiRzkra1dHNUxkRTFJRlhRclV6bDlYcWN2UTBacll2NGNxMTZ6dGVHM1hoalY2cWNaYnlwbS9nSUl1WDVJa1JkL3BHVHRpOW8veTlQTFMxY0FMV3ZEVkJNMmZQRllmZkRJZ3RrMVVsS1lPR3lEVHRPdmROaDFVb0dneDJhdzJuVDN4cDd6U3BKRVV1N0x4d2lrVEhRdTFYTGx3THNGcnVYdys0ZTFTN0Q4Q2ZEeHl2Tk8yUWUzZmMzcHVtcVorMzdST1RULzZXS1pwYXZ2YWxRb0xEZEh4QTN2akhhOTB4U3FxMjZwZG91Y0RBRHdhZ2pvQVFMSVcxeU10SVhGaFhtSXVuRDZwU2YxamV6Q1lwdWtJenF3eE1Scnc5VXhWckZGVGhVdVVWTzRDQlhVN05FUmY5T3lzY3llT0syMkdEUHAwd2pmNmZmTjZ2ZmpLYTVLa2NiMjdPbnE1dVh0NHFOTmdmNlhQbFBtaHI4TmlzYWpGLzNvNndzSXZlblpXOFBWcnN0dHNHdGJwQTBjN1Q2ODArbVRzVnc5OVhEeCs3Zm9Na3MwYUU2L1hWMkphOWVncnd6RDBZclVham5zMjdyNis5L205RE1OUXVhcXZhdG1jNlNwWHBacThmUlAreDVLc3VYTExyLzh3cGMrVVdlRzNiK3ZMQVo5SWttNWN2YUw5TzdiSTI4ZFhIL3RQMFBCT2JSMDkxeXh1Ym1yVHE3L2ptSEU5NkV5WlRzOGxLWHZ1dkdyNWNlOUh2cDdSUFQ2U0pJV0ZobWpNSjdISHV4VVNyT2FkdTZ2SWM3RTlqWHEzcUNmL3VVdmlYVk8vMWswY2o2MHgwVElNdzJsYm5MaFF6NytibjlQMmE1Y3U2bHpBWC9wajgzcW43UlkzaTNxTjRUc0daNGQyNzlTUFU3OVU1WnExOVhxRHBvcUtqRlN0RnEyVk0xOStmVDJrbjhxOFhGVnZOR3ltOUpreUsreFdxR2FPSGFGR0hUckx5enQrajAwcGRtajV5U09IOU51Nk5ZcUtqRkQxT3ZVZHJ4bUdvUng1OHVuTnhzMzE3Y2pCanRXYVY4NmZwWmpvS0hVWjlvWGNQVHdrU2U0ZVVyRlNaU1Q5L1gyU3BERzlPcXRXODlieTl2RjFmRmN6Wk00YWIzanFkNk9INmRLNXM0cUtDTmVJTHUzVmQ5STBXYTFXeDgrSU9QZjJXRDkrWUs5dVhMMmlnaytYMEo0dEc1UStZeWIxbVRCVnZaclcwZWdmZnZtSDd6SUE0R0VRMUFFQVVxMjhCUXZMZis0U1JZU0ZhV2pIVmhveE83YW4yOEMyemVUbTdxNmJRVmMxZmVSZ2Zldy9RZGN1WFl3ZHFyUjZ1Y3BWcVM1clRJd1dUcG1vRjE5NVRYdTNiWkxWR3FNeUw3L2lPUGFqaEhSeDRuN3hrcVNlWDN5cDZmNUQ5TnlMTDZuQ3EyODR0aWMyTnhpU2o3d0ZDK3ZzaVQ4ZnV2M2RQVG5qUXJCSGNmekFYcm01ZTJqVHNpV3EyYlJsb3UzeUZ5MmU0UFlUaHc3b2hUdUJjOXo1MXk5WnBEODJyNWVubDVjYWQreXFIeWFQdTI4TlZ3TXZPSHJ3UE1yMTlCcnpsVzVjdmFLWlkwYW91LzhFU2RJUXYxYU9rTzUrSXNQRDVELzNKN2w3ZUVxU2p1N1pyV2ZLdnVnNGYxelB2emhCbHdNZEFjS2c5dS9waXdYTEhLOE5hditlQmszN1ByYW1wblVlZUc0OE9TNmRPNk1WODJicHpQR2phdEt4bTBxV3J5aEo2dnQrUXczN2JvSEtWWDFWaFo1NVRvdW5mNjJoSDdWUm1aZGZVYlhhOWZSNi9hYnk5RXlqRlhObnlzUFR5L0VQTHNNNmZTQlByelFLT0h4UUE2Zk0wcUhkTzNSZ3h6WTlVL1pGL2JyWXVhZG9USFMwUEwzU3lEQU0yV3hXN2Q2d1ZzMjc5SFQ2ZjhYZG1uWHFybHdGbnBLYm03c08vLzZiU3BRcnJ4TGxFaDdZc2ZQWFZaS2tOcjM2UzRvTnZ2dE9tcWE1RTcrUXA1ZVhMRzRXWmMyWlcxYXJWZGN1WFZRYUgyOU42TmREWFllUGtTU3RYUlFidGtlRWhXbjUzSmw2di91bi8rcDlCZ0E4UElJNkFFQ3lkdTl3bk1URTliU3h4a1RMTkUxNWVIcEppZzNFRE1PUXAxY2FSMXViMVNaM2QzZGx5NVZIVmQ2dW84WFR2bExlUW9XVnYwaHhaYzZlUTJVcVZWVlVaS1E4UEdNRGd1S2x5eWx2b1NLeVdDeGE5OU1DYmZ6bEoxbGpvaFBzQlpTUW5iK3UwcW9mWmlzcU10SnBuMnVCRitQTkU0VFVJNkY3Slc0WTlzT0tDTHV0WTN0L1YvdStnL1hkNk9HcVhxZSswdmc0ejVmMTI3clZXanJyVzNsNGVtakk5UGtxOU15emF0RHVJMjFZK3FNeVpNbWlodTA3YWN2S3BicDU3YXJTWjR3Tm1DdS85WTdLVjYraEVWM2FLODlUaFJJYzVwb1UxN04vNTFZdG5UbE5OcXZWcVRmUStENGZPM3J3Mkt4V2plalNYcG15WlZmSGdjTVRQZFowL3lFYVBYK3BETGY3akRVR0h0R3RrR0I1ZUhqcWs3RmZKL29QTUpteVpWZTdUei9UNmVOSEZYTGp1bklYS0tqY0JRcHF4cWloS2wyeHNtcTFhTzNVL3RTeHc1b3l0TC9DYjkvU2phdFhsU2xiZHFmWDdYYTdMcDQrcVZVL3pIWU1hUSs2Rktpb3lFZ1ZTQ1J3bDZSMVN4YnF0WGNiS1ZQV2JGcTdhSjVXL2ZEMzFBMTJ1MTNYTDE5V3R0eTVIZHVlS3ZhTWNoVjRTbExzUEkvN2QyNVZ3SkdENnZkbDdNSk1FL3Iya0NUSDl6K3VOOTYrN1ZzVUhSVjU1N2cydmZKT1BSVXNYc0p4M0NGK3JaenE2anA4akRKa3lacG8zUUNBUjBOUUJ3QkkxdUo2d1NUazdxR3ZjY1BmdmhyY1I1WGVlRnZQVjZ6aWFCYzduRFdqNDduVmFuWDAwcWxhNjExTjNORkRBVWNPcWsydmZpcjB6SE9TcEtBenB4UVZFYUdneTVlVU5XY3V4MXg1TmVvM1VZMzZUWnptbjN1UWlxL1hWTVhYYXpyMnVmdVhuSG1UeGppMTlmYjExUkMvVnZwazNOZEs4d2dUNXlQNXVmdGVDYjRlcFBHZmRwTVVPd3o3M2dBNjd2bTk5L3UyMWN0VnVFUkpGWHJtT1QzOWZEbHRXclpFYnpWeDN2ZWxHbS9wcFJwdmFXRGJaanAxN0xCdVhMdXFhWjhQMG8yclY1UTVldzVOR3ZpSnNtVFBvYU43ZGp2bTJmTHk5bzQzWk0vL1l6K25PZkxpMkcxMjlSNC81UjlkVC8rdnZ0TzhpV00wYXY3UGp0Y205dXVwL3czL3d2RzhkNHQ2Nmp0cDJuM2ZTMnRNVEd4dnZnVHFTMGpZN1Z0T3dTQ1FtR0lsbjFleGtzOHJPaXBLd3pwOW9QNlRaeVRhOXU2dzZ1aWUzVHAzNHJqYTlPb2ZMN2pxTW5TMENoUjlXdGNDTCtyeStiT09CU1drMko1NkZvdEZXWExrMHN0djFuTE1iV2VOaVpFa1dlNnpPRTIrUWtWMS91UUoyYXhXWmN1ZFJ5Mjc5WGE4ZHVIMFNTMy9mb2I4QmppSDNRZDNiZGVSUDNZcE9qSlMrN2R2a2QxbTArUkJmWnphVE9nWEc5Z0ZYUTZVSk8zZXNGWnZOR3ltT2VQOTVac3V2YXJWZHY3L1hkdzhxd0NBL3daQkhRQWcxVGgxN0lpQ2c0SlVxbndsTFpreFJYVmJ0WmZGelUwWHo1eFNqcno1Sk1XR0NqWnJqR05va2NWaTBXdjFHbXZXbUJIS25qdXY0MWdYVHA2UXhXTFJ2dTJiOVhxRHBvbWUwMjYzUzRyOXBXM1BsbzNTbmFHQWtSSGhraEx1YWNRdk9VK2VqRm15YXRDMDczVjB6MjZ0KzJtaEk2aUtDNXNUQ3FSdmhRUnIwN0lsamhVZDMyelVYT00rN2FieTFWOVg1dXc1RWp4UG9XZWVVNWVob3pXK3o4Y2FmTmN4UTIvZTBNaXVINnBhN2ZvSjdpZkY5dWhKYU82cEhvM2pMMkx4c05kejhzZ2gyV3hXcDMzdkR1a2UxbzFyVjVRdVk2YUg3bzNvbXphZDB6eDBEOXN6RjA4dTB6UjE4OXBWcDIwanVyUlQzQzJYeHNkWGZTZkY5a1FMdVhGZFA4K2NLbmRQVHhtR2tlRFA5S0xQbGRLcFA0L285SjlIOUdhajVnb052aEY3ek5rL09oYUd1RnVtYk5sbEdJWXVuenVqd3MrV1RMREdYUGtMNk1pZTNYTDM4RlRPZkFVay9kMExMaklpWEZFUjRZN252dW5UeTIvQWNHMWZzMUtGU3p3bkwyOGZ0ZTdaVDRkMjc5U3pkNGJMSGorNFQ1SGg0U3J6Y2xWSnNmUDBTZElialpxcjROTWw3ajA5QU9BeElhZ0RBQ1JyRC9zTHRtbWFXalpudW1yVWJ5eUxtNXRpb3FOMWJQOGVQVnV1dkk3czJhM25YbnhKVXV6S2UrNGVIazYvOE85WXMwTFpjdWZSenpPbjZiMnV2U1JKZTdadDBtdjFHbXZIMnBXcVd1dmRCSCt4a3FReng0L0pHaE9qclN0L1ViVTZEWFIwNysrYVBXNmtqdTdacmRJVkt5ZGFiNy9XVFJJOFptUjRtR011UGFRK2U3ZHQxblBsWDNwZ085TTB0V2pLUkQxVDVnVTlWZndaU2JFTFJsUjQ3UTM5OE5VNCtRMGNrV0R2TjBtNmN1R2NRbTVjMTVjRFB0RzFTeGMxK051NXVuemhuR3cybS83Y3Z5ZlJPYTNzZG51OGllai83ZlhzMzdsVmt2TWsrTmN1QlNxTnQ3YzgwOFQyNkxQR3hEam05NnBXdTM2Q3E5c2UyTGxON2g0ZU9udmlUeFVvK3ZRRDY2SkhIWkpDMzBuZnl0dlhOOTcyYTRFWFZMTnBTNjJZRnh2UStYZnprODFta3lTWmRydjZUWjZ1a2hVcWFlcndnVXFYTVpNeVpjdnVDT29TNDVNMm5ZcVZlbDRiZjFtY2FGQ1hQVTgrcmY5NWtYeDgwNnBBc2RqdlFkaXRVQTJjTWt2KzNmelViL3A4K1hmelUrL3hVeHk5L09LR2syOWVIdHVyZGUyaWVWcTdhSjdqbUZjREwyckR6NHNjenpjdlg2TE9RMFk5MVBzREFQaHZFTlFCQUpLMWh4MzZ1bkRLQkYyL2NrbHAwMmZRbmkwYjVPYm1wcjFiTnlwcnpsdzZmZXlJV25TSkhkb1RGUmtocnpSL0QvbmJzWGFsUW9OdjZuL0R4bWpNSjExMGJOOGZpb21LVXREbFMycjM2U0JkdjNwWnkrWk1WOFAyblJ6N2hOMEtsV21hTWsxVEJaOHVvZjhOLzhJcFBIai80L3RQdWgxMEtWQjJteTNCWGhnSnJXcUoxT0hBem0wNkYzQmNEVC9zOU1DMksrZk5VdUM1TTQ0RkdPSzgxYVNseHZYdXFxVXpwNnJlQjM3eDlyTlpyVm82YTVycXZ0OU9KVjRvcjBuOWUrclAvWHYwL1lSUmF0dDdvSmJQblJrdjdBbzhlMXEzZ29PVC9IcHNOcXNPN055bXRCa3lPdlZ1OCsvbXAyNGp4enVDNnQ0dDZpVTQzTEQzdUNseWMvZlFxV09IdFduWkVyMWF0NkVXVGYxU2JoWTNWWDNuWFQxZnFZb0dUWjJUNExuL2FZODZ1ODJtM3pldFU1bksxZVRwNWZWUSsrREpFN2NZU2x4UUo4a3hmSHRFbC9iYXRucTVTbFdvSkc4Zlg1VitLZkYvc0xsWC9RODZhbUwvbnBvMTVuTzkwYWlaY3VUSnA2aklDQVVjT2FSc3VmSW9lNTY4cXZlQm45WXVtcWRuWDZpZ3lQQ3dSNjQ5Ymo2Nkt4ZlBhL3JJd2NxU0k2ZGE5K3ozU1BPbDNqdlV0MFdYbm9tR2l3Q0FSMGRRQndCSUZYSVhLQ1NiMWFaVGZ4NVJ1Z3laVlBEcFp4VjgvWm9XVHBtb3FyWHF5dDNEVXphclZSZE9CVGptcXdzNGZFQXI1ODlTcDBIKzh2YjFWZlBPUFhUNS9GbXRuRDliSDN6U1g1NWVYcXJUc3EzRzlPcWlURm16NmJWNmpYVXIrS2ErSHRKUHVRc1UxTUlwRTFTcmVXdW4wS05jMWVvSjFtZTMyV1RhVGMwWjV5K2ZPL1BkSVdXNmV5am8zYXVPamxtNFhDSFhnL1RWa0w3NmRQdzNpb29JMStKdnY1Yk5hdFgyTlN1MGY4ZFd0ZjMwcy92T1BXaTMyYlIwOXJmYXUzV1RPZzMybDA5YTUzdkYwOHRMclhyMDFhUUJ2UlFSSHE3NmJmMWtzYmhwMGRSSmlvNkswcW9GYzFTc1ZCa1ZmTHFFSmcvc3JRcXZ2cUVETzdlcVNjZHVLbGFxakpxa3o2Q3dXNkdTWWtPOW1PZ29UZWpiUTAwLzZpYUx4Wkxnb2hKeDF4c1pIdlpJMStQbTVxNjNtN2R5NnIzektPeDJtMzc2OWl2dDNiWlpEVC9zcERJdnY2TFg2alhTOFFQN3RHSHBqMW8xZjdhcTEyMmdDcSsrbWVncW1ZL3E0cGxUV3Z2amZGVjQ3YzBrT1I2ZURIRzk2U0xDd2hRY2RFMFhUNTlVMnZRWlpMWEdhT2U2VmFydzJoc1BPRUtzckxseTYyUC9DVnE3YUo2bURoK28yeUhCOHZSS285eFBGZFM3YlRwbzY4cGZkT25jR1owOGNram5BdjZTMzRCaC82amVZM3QvMStKdnYxS3pUdDMxMDR5dmRYRFhkbm43K0twODlkZGxlWWpGV3BpK0FRRCtXd1IxQUlCazdXRjd3bFI1dTA2OGJTdm16cFJwTjFXamZoTWQyL2VIdmhzOVRHNXU3cXJidXIwazZmVHhZMnJTc1p0alZieS9EdTdUanJVcjFMSmJiOGVpRXVreVpsTGJUei9UTjhNR0tDSThUT2t6WnRMekZTdnJ0WHFOdFdiUlBFM28xMFBXbUJnWmhpR0xtNXNzRm91R2ZkUkdWcXRWTnF0VnJ6ZG9vcXExM3RXcFA0OUlrdklXTHFKcXRldnJqODBiNHZWS2tQNmVVQnpKMTVpRnl4TjlMVU9Xck9vellhb2s2ZmRONnhVVEU2MWVZeWJyMThVTEZIUTVVRk9HOUpQRllwR2J1N3NzRmpmWjdUWmx5SkpWbjdWcm9XeTU4eWgva1dJNjh2dHY2alRZWHpuejVVL3dIRG56NVpmZmdHR2E3ajlFNjM5YXFOeFBGVlJNVkpUNlR2cFdhMytjcndNN3QybkhtaFV5REl1MnJWNGhpOFdpazBlUDZPZnZ2cEhOWmxQZWdvVlZyT1R6T25uMGtBekRVUDBQT3FqTXkxVTFiOUxmYzhkWlkySmtXQXdGQjEyVG03djdQNzZlVG9QOXRYYlJQS2RocU5ldlhyN3YrM3MxOElLbSt3OVI2STNyZXI1U1ZYVWZOZEdwdDAveDBtVlV2SFFablQ1K1ZLc1h6TlgrSFZ2VmFiQy83SGE3L0x2RjlqSzAyV3lPeHdrOVQ4enBQNCtxWlBsS0QyeUgxS1ZQeTRZSlBrN29aM1MxMnZYMFp1TVdqdWNCaHc4b2U1N1krVTBOaTZFcWI5ZlJzeTlVMFBTUmcrVTNjTGlPN3YxZFU0Y1BWUHMrZys3N3N5Tk9wcXpaMUtSajEzamI3VGFidHE5ZXJvTEZuOUdyN3paMG1sTlZpcDJUTHJZR2k2S2pvaHpib3lJalpkcHRjbk56MC9Vcmw3UnkvbXhkUG45Vzdmb01kdnlNcVY2bmdkYjl0RUQrM1R1cWZMVWFxbGE3dnVON0R3QjQvQjV1Umw0QWlkb1lFR2k2dWdiODk2b1h5WjNpZjE2bXRIdlZicmRyeXBDKyttalF5SC9jNWxaSXNOemMzQnk5a213MnF3ekRrdWpjWHIrdFg2T2l6NVZPY0FoUTBLVkF1Ym03SzEzR1RBbjIzb2xicE1KdXQ4dTg2NTMyOFBTVXhXS1J6V2JWcGJObkhLdHV6cHMwUnMzdkRNZTkyL3pKWTlXc1UvZEVyem01U3FuZmtmL3llMkdOaVpHYnUzdThCUkRzTnB1c1ZxdnNjWXNzR0lZTUdYTDM4RkIwVktUc2R0T3h5dkQ5aE4wS1ZSb2ZIeGt5Wk1xVVd3S3JSZHBzVnBsMzdrblROQ1dac2xqYzdwd3JTcWYvUEtyaXBjdElrbm8xcmVOWVRPTFFyaDFhTW5PcTNOemM5SHlscXFyVnZOVS91aDQzZDNjdG5ESlJqZjMrNTJpL2VzSDNxbEcvaWVON3RHLzdacFY1K1JXbll4NC9zRmRQRlMrUjZOeVFkN3NkR3FLMDZUUG81TkhES2x6aXVRZTJQMzM4cU5QcW5YZWJOZlp6Vlg3em5TUWR4cGRTdnh2L3BaVDIvNlBFak96YVFSMEdETlB0a0dEbEsxelVzWDMrNUxIS1c2aUlxdFNzSTlNMHRXVEdGTDN3eW12S1g2UllrdGN3eEsrVlV3ODMwelExcGxjWDVYNnFrSnAzN2k3L2JuNEtEYjZwaWpYZVV2bFhYOWZoM1R0VnRkYTdqdS9mNkI0Zk9ZYUpuejk1UXY5bjd5ekRxemk2QVB6dXZmRUVDUkRjaTVUaVVyd1Vhd3N0VWh3S2xHSWZvVUJMa1VKd2dqVzRGRWloVUR5NEZIZDNEUVIzQzhUZHJ1eCtQeTUzeWMxTmdBUkNrWG1mSnc5M1oyZG5acGM1TXp0bno1enorTzV0cXRadkFNRE8xY3N0bEpJcHBiMkxDTGtUQ0FUdk0ySUFFd2hla3cvbFpWUHdZajZFRno3UlZ3WHB5ZnNxSTBJdUJPbk4reW9iNmNtSExuZUtvcnh5aE9MWFJaYmxGRDgrZmN3SXVSTUlCTzh6WWxRWENBUUNnVUFnRUFnRWdqZkUyMUxTQVVKSkp4QUlCQjhnWW1RWENBUUNnVUFnU0FWNm5RNWRRcnhGbXFJb2FwQ0cxUENpYTZMQ3d3Z1BDYlpJaTQrTEpTSkpXbnFqS0FxaFFRRnZ2c3pBTjF1bVFDRDRiM2hiWTZKQUlCQjhMQWhGblVBZ0VBalNsV3ZuenhBYkhhVWVLNHJDYXUrWktSNm54T083dDFrNnpVdDFrbjNkOXp4WHo1K3h5TE4rZ1RkM3J2cTlvWmFuaktJb1JJYUZjdVBpZVlLZVBMWTZIeDBad1lPYjEzbnk0RjZhNjNoODl6YW45dTk1alZhbXpPM0xsOUtsM0krRmhWNmUzTGxpMmM4dUhEdk1QeE9UajhDNGIrTWFibDd5Vlkrdis1NVQrOGFJcmorazhXQXdtUUFBSUFCSlJFRlVXTTgvazhaeHkrOWlrckxXNG52aTZDdTFVMUVVN2w2L1FtUlk2Q3ZsVHdtalFjKzRYbDFmbU9mMjVVdHNXZjdQSzVmNTROWjFwbnY4Um5SRStHdTE3VlY0bGJFaklpU1lNVDEvSWlFdVRrMExmUHlJV2NNSHBudjdCRytlMTVsM2RBa0o3UDkzSFFueDhjbWVmeGt2NjIrNmhIanUzN3ltSHEvMm5zbmQ2MWNBdUgzRmp4c1h6NmVwM3YrU3R6VW1DZ1FDd2NlQ0NPY2pFQWdFZ2xTaktBcjNybC9sNHNtak5PclFPVmtuOW1iOEg5eGptODhTZW82Y2dLT3pNNG9zYzNMZkx0VzVmTkxqU3llUHNXUDFNZ0w5SCtPV0t3K1NCSEV4TVl6d1hrejJ2UGxZUG5NU1AvWWJ6SkVkbTJuL3l3QzFua2QzYm5GOHozYjg3OStobThjb0p2N1dVejBYR1JhS1M2Yk02aGFoZHIzNjRUTjdLcEZob1dSMHphTG15ZWlhQlZtV3JZSkZsS3hVaFdhZGV3QXdzZC9QeEVaRjRwUWhJNW16WnFOTWxlcTQ1Y3JEeE45NkVoOGZoMnd3NE9qaVFrYlhySlFvWDRsYytRc3laV0FmcStjUzhPZ2hPZkxtczBocjdmNkw2cEE4WTVhc0xKNzZCNStXcThEQkxSdTVkdUdNVlJsbUJrNlp3KzNMbDNodzZ3WlJFV0ZFaFljVEhoSk1lRWdRUlVxV3BrM1B2aForak9hTTluaWw2SU1DYXk2ZFBNWk5QMStpSXlQWXVzTGt3UDJMYjV1eVovMUs5RHFkeGY5MTJXbzFxZCs4RGJueUYyVHBkQy82VDV4SnBxelpPTFIxMDB1ZHNUKzRlWjM3TjY4UkVSck1qdFhMQUNoZnZSYm5qaHpBYURSeWFOc21OVytoVHoramZaOEJWbVZzV2ZZUGg3WnVwR2JESmpUdDFPMU4zSDZLNUNwUWtPV3pKbE9wVnIwVW85VW1wa0RSVHlsZXJnTDNibHlqMU9kVnJjN0hSRVV5dm5jMzhoUXFESmljM0U5WXVrNk5IbXMwR0VtSWo4UEp4UVdBaG0xL1JKSGxOSTBkQUtjTzdLRmc4UkxZT3pxcWFYNW5UbEN3V0lrMFB4UEJteVU5NTUzRTJOallFUHowQ1l1bmpLZjdrTkVwYm1OTjYxemxlL3dJWnc3dW8rZkk4UUQ0blQ1QnJlK2FBbUR2Nk1qU2FUTW9Wcm9jVFRwMXg5Yk9qb0RIRDVrNTFMSy9Lb3FNTGo0ZWUwZW5WMzUrUm9NZW84R0FuWU9qMVRuMzRXTXRnbUdraHJjMUpnb0VBc0hIaEhDeUtSQzhKaCs2UTJTQmlRL0JLZkdiN0t1ai90Y1JTWktJREF2RmEvbDZiR3p0WHBoLzBlUnhsS3hVaGMxTEZ3QVFFeFZsRWRYU2ZEeHEvbkpWbVRUcWZ4MFpNWGNSR3EwV1QvZE9PRGc1WTlEcmtXVWpHbzBXbzBHUDFzYVdJYlBtQXlibDAyY1ZQaWMwTUlCSGQyN2pQbUlzZHZZTzZCSVNHUHR6WjBiTlc0cEdxN1ZvMTlDZjJqQnUwU29BUERxMlpNTFN0Vnc0ZnBpNzE2Nm9pcm56Unc5eS84WjF2dS84UDFPN3VuZGcxUHhsVnZjNDlLYzJqRm5vWStVdmFNYVFmaGowZXF2OHlTbnFBUHBQbXFYK051ajFxdEp3MnVDK3lUN2IzLzZZRHNDTlN4ZDRjdjhlTHBreXNXck9EUHBObkVHR3pLNDR1V1JBa2lRR3RXK0cxL0lOcGpwYU4zcmppcnIzVlVaU0l4ZEJUeDR6ZC9RUTNJZVBZL2Y2bFZTcVZZL2laY3V6WnQ2ZnhNZkcwS3lMTzZ2bnpxQkQzOSt4czdlTVZycDgxbVJjTW1hbWNZZk9ETy9TRGtkblo1QWt3b0lDY1hYTHJ1WnIxTDR6WmF2VlpPNW9EK3ArMzRxZ0o0K3hkM0NrY3AydnVIRHNNTGV2WEtKa3hjbzh2SE9McjFxMFRiR3R1OWV0NU9TK1hYVDNHTVdLV1ZNb1ZibWFWWDVabHZIbzJNSWl6YURYVy9VTmcxN0hvUGJOMWZTNG1CaUdkVzZUYlBUanBOalkyakZ1MFNvR3RXLzIwcnhtT3Z6Nk80VkxsR1Jjcnk2NDVjNEx3Tk9IRC9CYXZsN05jKzdJQVM2ZU9NcFBBNFphWForYXNVT1daVVoxYjA5OGJCeGFHeHRzN1V6MzVMbkFoOGtEZWhQMDVERWF6Zk54bzkvRUdiamx5dlBLOXdMdnIyeWtKMm1aajk3R3ZHTkdVUlRtanZhZ1ROV2ExR3pRNktYdFNzMWNOWFBvQU9vMGFVN3BLdFVKQ3c1aVVyK2VqRjIwV20xRFhFd011OWI2MExCdFIrenM3Wk90ODhLeHcxdzRkaWpaL3A4U3kyWk1KRmYrUXRScjF1cVZyM2taYjJ0TUxGZjlpMVMzVGNpZFFDQjRueEVXZFFLQlFDQklOZDA4Um1FMDZLMis4cWRFcC81RGtDU0p6MnZYUnpZYUdkaXVLWjRMZkFDc2pzMFdNekdSRVV6NTNmUWxQaW9pbkI5Njk2TklxYklBRmtvbmdGUDdkeE1WRmthZy8yTytiZHVSdGZObmMrMzhXZjVkdWdEWmFMSzhHZjlMZHdCY01tYWk3NFJwS2JZMVM3YnNuQTgrcUI3NzM3dEw3b0tGWHVrK2szUHE3WC8vcmtWYnpYaTZkN0pReXBudkMyQkUxM1pxV2x4TURHTVcraEFXRktBK0l6T0o4eFVyWFk1aXBjc0JwcTFVT2ZNVmVLVTJDMTZkWTd1MjA3aGpWN0xueWN0WHpkdHk3c2dCaXBZdWkwdkdURFJxL3hPT3ppN2tMbGlZYXhmT1VxWktEWXRyVzNicmhaMkRBMWZQbmFaUzdYcXFJcmgvNjBZTW03M1FJdStoclJ1Uk5GbytMVmNSRzF0YmxrMmZTT25LMWRtMTFvZE8vUWJqNk96QzBobVRLRkt5RElVKy9jemlXbDFDUE9zWGVIUC94alY2amZvRFY3ZnMvRy9ZV09hUEgwR1EvMk9hZCt1Snd6TXJISTFHZy91SWNlUXArQWwyOXZaRWhBUXpmVWcvWm84Y3hLTTd0NjN1MzZ6TU5wTzBYNzhvMG1WeU10Qy9kU05HelZ0S2hzeXVWdWRpb2lMSlhhQXd2Y2RNQko2UEMzTTloeElkRVVaY1RBeUtvakNwLzgrNFpIS2w1NGh4YVJvN1VCUmlvcUpVSmFCSmVkbVNPMWY5c0hkd3NNZzdySE5iQzZXZDRPMlNudk5PVWlSSm9tS3R1bXhldW9DS1g5VEcwZG5GS2srYStodHcvK1kxVnM2WnpzcTVNMUJrSTdxRUJJWjNhVWRTVHUzZlRkWWNPZW5uTlFNd2ZRd3lZOURya0NUSklzMk0rZU9UVjE5M2kvU2dKNDk1Y09zR1p3N3V0VWpYYURVTW5ESW4yZWZ3TXQ3V21DZ1FDQVFmRzBKUkp4QUlCSUpVazdmUUp4WStkbDVHNHNXN3dvc05LUVpPbVVOb1lBQ0xwb3hYRnlpZTdwM1VoVTlTNG1KaStIZkpBbm9NRzhQVjgyZll1M0dOYW1Xd2R2NmZlQzd3NGZqdTdWVDdxaUZnc29nemt4QVhxeTYyOURxVFA2SHNlZkx5OU9GOU5jLzltOWVvV0t1T1JaM21CVkJ3d0JNbStXemlSYmpsem9QUmFHREoxRDhBc0hkMDRvZmUvUUNUVDcySVVGTmdnTTREaCtHVzIyU3BZMTQ4M3IxK2hiM3JWK1BnNVB6Q09nQW1EK2hOWkZnSVJxT01RYSszVU9LbHRCZ1ZwSTZtbmJxcGZwWG1qQnJNcVBuTDFQN2pkL3E0bXUvU3FXUHNYTDJjS25XL3NkalNCbkRsM0drcTFhcjd3bnB1WC9HamRZOCtoQVE4NWN6QmZUUnM5eU9SNGFIays2UUlPZkthdHBYV2FkTGNhcXZhalVzWFdEZC9Ocm55RitTWGNWTk1GaXFBYzRZTTlQYWN5UG9GYy9IcTY4NjNQM1NpWXMzYWFMUmFMcDg1eVprRGUyblZvdzhQNzl3aWY1RmlkQjQ0ektKY3MwVmRZaVVkUUhSRU9JL3YzYUY0MlFvOGVYQ1A1VE1uTTJEeW53QUVQMzNDcHNYejZmTDc4RFJId1BTL2YwZTFKQTErK2hTQXlOQVFCazMzQm1EcGRDODY5aDJreW1OcXg0N0VtSzJ6WktNUmdET0g5bE92V1d1TFBMSnNmQ1VyUWtINmtKN3pUbkpjOXoySDFzYVdBNXMzMExCdFI2dnphZTF2aVMxV1Y4MmRqcXRiRHI1dWFhMm9TMHA4Ykl5RkplR1ZzNmNvVWVGejlUN05jbW9tK0trL2sxYitDNWptdmNtck5xdm5FbHVHRDJ6YjVLVjFwOFRiR2hNRkFvSGdZME1vNmdRQ2dVQ1FidXhadjRyOS82N0hvTmVwVmdXS25MTFZEY0NGNDRmWnRHZytSb05CZmVFSG1PN3hHN0hSMFFBWURRYkc5K21PcTF0MmVvNFlSOWZCSThqM1NWR3laTS9CbmF1WHJjcmN2bktKcXFoTGpMMmprMnBKNE5HeEpRQU9UczVvdFRaRVJZUmo3K0JJU01CVFZUbGl4cXdvOEhUdnBLWWx4TVV5dGxjWEFNS0RnOGljelEyQS9oTmZIaWpEeklCSmY2cS83OTI0eHRKcFh2UVlibkxHL1ZuRktsYmJYeityV09YNXRjOFVKQWMyYjJEejBnVkNPWmRPK015ZXlnanZ4Y2l5U2FHVDJCSWx1VzNSaVdWZ3lNejVYRHQvaG1zWHpscmtNZmNiTTJacmtvVmVubVRJN0VxVnVsOEQwUGJuMzlRODIxY3VwWDd6NTlZMEcvNzVpMHVuamxPeXd1ZGNPblVjcjc0OWttMS9yVWJmczJmOUt1NWV2VXhyOTE5bzJLWWowejErdysvMENTNmZPVW1KOHBXNGNla0MremF1b2Z1UTBTLzBBeFlSR3NLS1A2Y3k4cThsdU9YS1E2RC9JeUpDZ3NtVU5SdlhmYzhSRnhPZFppV2RScU9oV0pueXF0TGRlNHoxRnIrbkR4OVlIS2RsN0VpSmx0MTc4ZStTdjVGbFdmV2hKeHVGb3U1OUlDM3pUbExpWXFLNWV1NDAzWWVNNXA5SjQ2alRwTG5WQjVQWDdXK3kwY2lWczZmcDFOOGpUZmU1d011VFNUNmJrTFQvclpYbjJ4d1RCUUtCNEdOQktPb0VBb0ZBa0c3VWI5NkcrczNiTUtoOU04SkRncG4rVE5Ha0tJcUZaUnM4dDNRYk51Y2ZWc3ljd2tTZmplcTVtVU1IOE11NHllcnhvUGJOVkg4L0FJZTJibUw1ek9mbk55MmVuK1RGUHZrRlduSVdkUUJGeTVUajhwbVRPRG81VTZ4TStaY3U4QlJGd2NISldhM1RvMk5McTRWRlVpdWxFZDZMa3kxTGxtVU9idDdBdmswbTY2VjE4MmVESkJIM2JPR1htTWQzYitNOVppanV3MDBMUUtQUndKbERlOUZvdGF5Wjl5ZjFtN1cyOFBVamVQUE1HVFdZbUtoSUFHS2lveXdXN0FPbnpMR1FnVXhac3pGc2ppa3k2b2l1UHpEMHp3WFlPem95c0cwVDFmTEZ6TmxEKzdoODloU1RmRFpaeVlvWmMzckI0aVZvM3JVbmpUdDB3Y2JXbGhiZGU3Mnd6WFdhdEVDdjB3R2d0YkhoaHo3OW1UZHVCTExSU0pNZnUyTHY0TWkyRll2WnRtSXhqVHRhUjNzMUJ5YkpVK2dUdEZvdDk2NWZwWENKa3VRclhJVGJWLzJvVUxNMk55NmVwMlFpUmZMWlEvdFkvZGNzcTdLU0xzakJ0RTEyMmN6SmhBY0hXanpQeEw4VDR1S3d0YlAwVVZhcVV0VlVqeDFtRWx1Z2drbFJXSzErQTd6SERDTnY0U0prenBvTm85R0lqWTFRMUwzcnBHWGVTYXBNT3JKakM1OThWcHJDSlVyeGFibUtITmk4Z1FadExLOTluZjRHY1BYQ1dXS2lJcGszYmdRdW1USmJuSXNLRCtQN24vNlg3QWNtTVBtUzFHZzBTTW00VzBpT3BHTlRlcEplWTZKQUlCQjhUQWhGblVEd0hpTWJqY1RGeHVDY0lhUFZPVjFDdkpYajNoZjVEMG9MRWFFaFpNcVM5WTJWSi9pd3ladzFHNlBtTCtQSzJWUHNXYjlhWGN5WWZRV1pGMHEzTDEvQ2FEUllYSnQ0NFpNY25mbzl0MGk0ZWNtWG5XdVdxOGV5TEtlNG1Fbk9vZzZnUXMwdldmZjNYT3dkSFBtMjNZOFcxeGlOUm5XclhWUkVPQUN4MFZIWU8xakttNW5rSXI1R2hZZWgxK3ZKa293U3JYTGRyOW03Y1RVLzlSL0NzaG1US0Z1dEpsdVdMYkxZZGppaWF6dlZZaTd4d3ZQNDdoMFVMMU9lSVAvSDVNaVRqNW5EQnVBK1lodzU4bGdIclJDOEdRSWZQMUw3N3FqdUhkVCtsSkp5RFV4OVhxL1RZWmVrejhpeXpMM3JWN0YzY09EZkpTWUgrQnF0bHBIemxuTHA1REhLVkgzdTQ2bC82MGJKQmpWSnFuQktEczhGUGhaTzZuUGxMMGlSa21VSWVQUkE5Y1hWOXVmZm1EYTRMNVZxMWNNdGQyNkw2M1h4Y2VxMnRSTGxLM0hsM0NrS2x5aEpua0tmOE9EbURjcFVxY0dOaXhkbzFLR3plazNGV25XcG1HUjdtOWtYVlhJKzZycDdqT0xJamkzVWJOQUlyNzd1cWhXcldmWWUzcjVCbHV3NUxLNjVmK05hcXNlT3hNOEVubzlIQURueTVxZjYxOSt5WWFFM1B3MFlLaXpxM2tOZWRkNUpURlJFT0FjMmI2Qzd4eWdBdm1uMUE5TUc5NlZ5bmE4cyt0enI5RGVBdzlzMlVhZEpDeTZlT3NhQVNYK3FpdWZveUFqKytMVUhuNWFybU9LMW9VRUJaTWpzK3NydmRNNHVHYXdzM2RLTDlCZ1RDNWNvbVc3dEZRZ0VnbmNSb2FnVENONXhQTjA3TWNKN3NZV1M3WmFmTDRVL0s4MmhiZjl5L3VoQk5lcWptZENnQUdZTzZjK1FQLysyVU5adDgxbUNnNk9qbGQrZEM4Y1BVN1JVMldRVmZpbWhLQXFlN3AxZUszTGswNGNQT0xSMUkvVmJ0Q0dMVzQ0VTg4bEdJMkhCUVdUTmtSTXdPZWZQWGNEazNEOHVKb1pIZDI1UnRQVExmUkM5NzVRcFV5WnY4ZUxGbjZ4WnM4YjRYN2ZsZFRoMzVDQ2xLbGROOGZ5RjQ0Y0JTK3Vab0NmK09EZzZZdWRnVWc0WTlIclZFcWQyNCtaOFhycytadzd1b2NZM2pkaTdjVFZmdFhpdXJIaHkveTVacytkOHBiYmR1ZXBIUWx3Y0pTcDhqcDI5UFlvc1d6anJWeFFGZXdjSFZXbXcydHUwcmZYaDdadGtmeGFkTWluOUo4MWkxckFCNkJLZVcrenBkYnBrRi96bTRCSWx5bGNpVzg1Y0FOVDRwaEc3MTY1OGFkc2p3MExadTJFMS9ieG1jR1RIRm1wOTF4U2p3WURQbjFOZkdEempmYWRJa1NMMnJxNnVycWRQbjM3NnR1cFVGQVdqSWUxaWVOUFBsenlGQ2xzdHNtT2pvMWcyWXlJMnRuWTA2ZFNORmJPbXFPZDJyMXVKclowZEpTcDgvc0t5WTZLaW1PU3p5U3JDTVZncW9STHo1TUU5Ymw2NmdHdjJISnc5dkorS1g5UWhaNzc4REprMW4weFpzbUxRNnl6eWg0Y0VreWxMTmdDS2xDckwzbzJyYWRTK016bnpGK1RjNGYzYzh2TWxTL2JzcVk2T21oaGRRZ0xIZG0yalpvTkdoQVErWlZML244bWNMVHMxR2pUQ29OZXhZL1Z5QWg4LzVPTEpvOVI0RnBVekxXTkg5UlFzbHN6VWFkS0NpTkFROURxVDgzNnRqWGgxaHZkdlBuclp2R05HVVJUV2VNK2tSUGxLRkN4ZUFvQnN1WEpUcGQ3WHJKd3pEZmNSNDlXZ1FXbnBiK1lJc25ldSt2SGcxZzA2OWgyTWc1TXoyM3lXMExSVE54UkZZZTI4UDZuK2RjTVhXa1A3SGorQ2phMHQ5MjllbzBEUlQxOTZYK2x0VVpmZVkySktGdWdDZ1VEd29TTGVOZ1NDZDVRVGUzZGFXTUZNRy9RcnRSczM1NVBQU3JGdzRoakdMVjVEb1U5THNIM2xVdlE2bmNVV29NUGJObFBydTZZV1NycjR1RmhPN05uQno2TW1XTlVWOFBBQlc1Y3ZvdnVRMFp6Y3V4UGZFMGNCaUFnSkpxTnJGZ3RycE1UYitWN0hPaTg2TW9LRkV6M0psak1YUzZiK1FZOWhZMVhINTBrNXZtY0hvWUZQY2MyV25ab05HN04wbWhlRHBudHphT3NtY3ViTHo1SHRtejhLUloyTmpjMndXN2R1ZlYreFlzVU5zaXl2eTVRcDA0RURCdzRZWG43bHU0UHY4U004dUhXZGx2OUxmbXVlMFdqQTkvZ1JYREpsdHZqNjc5WFhuYjUvVEZldDFnYTFiMmJSRjJWWjV1S0pZOXowdTRoQnA2ZDQyZklBZFA1OU9QczJyU1g0cVQ5Ymx5K2lZZHVPdUk4WVQzeHNER2NQNzBlZmtNQmZZNGZ6OU9GOTlMb0VEbTdaU09FU3BYRExsWWVRZ0tkb3RWcWlJc0xKOEd4YlVtaGdBSm16dXFuMXRuYi9CWURUKy9md2FmbEtLZDYzLy8xN3FrV2NwM3NueGkxZURWajY3MGxzMFdkVzBpVW1zV1ZlWEV5TWxhWGV5am5UcVBITmR4YldTWFdhdHFCS3ZhOVRiTmVIZ0t1cnE2dlJhUFN2VUtIQ0lVVlIxc215dk43WDEvZHhldFlaOE9naHJ0bFRYa1FyaXFMNmEwcEthRkFBNi82ZVM1dG5mUWRNMjA5am82TjRjdjhlMlhMbHBzbVAzY2hiNkJOVlVTZEpFazErN01iR1JmTmVxcWhMTFRGUlVTeWVNb0h2T25TbThLY2wrV3ZzY0VwV3JJeURrM09LRnRNUGI5OVVJeUVYS1ZXR3ZSdFdZOURyS0Z1MUJxVXFWV0hIcW1XVXJmYkZhN1hyeVlPN0JEL3g1L1lWUDdKbXo4bkFLWE13R2cxY09YdWE2Ujc5eUYyZ0VPMzdER0Q1ck1rVUtWa0dnMEdmdHJIRCtHTGxnbzJ0TFZsejVDUTZJaHhiTy9zWDV2MlllSi9tbzVmTk80blp0bUl4L2cvdXFjRWh6RFJvMDVGcGczNWwwNko1Tk92aW51YTVDa3grNjlZdjhPYnJsdTF3enBDQk9rMmFNOWR6S0x2VytoQVZIa1o4WEN3TldsdGJudzJhNW8zV3hwWTdWLzA0c0hrRGRadTJaTTI4UDlGcXROUnE5RDNscW4vQnFIbExrNzJ2dEZyVXlVWWpwdy9zb1h6TjJoWld1RWxKN3pGUklCQUlQamFFb2s0Z2VFZHh6WmFkNjc3bkFBZ0plRXJBNDRjVUwxZUJpeWVPVXFEb3AwaVNSUDRpeGNtVUpRdVhUaDZqd2hlMUFkT1dqYnZYTHRObnpDVHVYcnZDM1d1WHFmdDlLdzV2KzVkaXBjdVJLMzlCemg3YWg2dGJkZ3FYS0FYQU42M2JZMk5yeCtGdC85S2kyODgwN3RnVm85SEFzSi9hTXZUUEJWYVdHYXYvbXNYWlEvdFFGSVZCN1p1cDZjTm1MMlRVL3pwYU9GeU9qNDJ4c3JvTER3bm1yN0hEcVBoRkhiNXAzWjZ0eXhjeDNhTXZIZnNPSW0vaEloWjVnNS80YzN6M2R2cU1tY1RNWWYycDJiQ3hldTdrdnAxVXJkK0FuUGtMRVB6MENRQXVHVE8rVW9UTTl4VkprbklvaXVJdVNaSjdSRVJFYUlVS0ZUWkprclF1SWlKaXo2MWJ0eEplWHNLYm9YL3JSdXJ2eEZIbXBxemVRa1JJTUhNOGh6QjQrbDhreE1XeTd1KzVHQTBHanU3Y3lvVmpoK2s2ZUNRT2prN0pscXZWMnZEdEQ1M1l0V1pGcXRxajBXajRzZDlncHZ6K0MzV2JtaFJlc3RHSTM2bmpoSWNFTS9UUEJXeGNOSTg1b3p6NHNkOWdqRWFaSUg5L1d2WG9UZTRDaGNpWnJ3RERPcmVsODhCaEJENSt4RnpQSVh6YjdrZGlvcUpZOE1kb2Vnd2JnNk96QzNldStwR3ZpSFdrelJ1WExyelNJdkIxTUZ2YmdXbDdvL25Zdk9BcVhyWWlOUnMyc3JyT3lTVURnT3BVL1FORkFyNlVKT2xMclZZN3MwS0ZDaWNrU1ZxbjErdlhYYng0OGU2YnJHaUU5MkkyTHBwbjRYOHRNZnMycnVIRTNwMFVLR2F5eHRFbHhITmc4d1lVV2VIYStUT2MzTGViNWwxNjhFbkowdW8xZFp1MlpPYlFBZGpZMmRLb2ZXZnlGdnJFcXR5aXBjdlM0ZGVCYi9KV2lJbUs1Syt4d3lsYXFneWZmMWtQZ085KzZJUXVJUUZiZTN1TUJnTzJkdmI0Mzd0cnNVajNQWEdFR3Q5OEIwQ0dUSm5WUUNZMnRuWVk5RG91bmp4SzN3blRyU3RNQmVjT0g2QitpelpzV2pTUGhQZzRBaDQ5NE1uRCs1dy9jcERHSGJ1cXl2aWVJOGF6Lzk5MUdQV0dOSTBkWmhJcnlwUEQvLzVkWERKbFNsUFpIeXB2ZXo1S3Iza0hUUFBGcGlWL2MrN3dBWHFOOWxMSFRUTjI5dlowNmorRVdjTUhFaGNiUy9PdTdtbnViLzh1K1J0N0J3ZSsrTllVYlZXajFkS3diUWZtZWc1Rm85SFNaOHpFNUMxaVpTUHIvNTdEdVNNSGFmbS9YcFN2OFNYMW1yWGl1dTk1OW0xYXkzYWZKYWFQTTNXL2VXTmJ0Qi9mdThPdXRUNVVxZmROaW5uZXhwZ29FQWdFSHh0Q1VTY1F2S01VS0ZhY3ZSdE5WamZuamh5Z1ROVWFPR2ZJeU1sOXU2ajRSUjNBWkdYeFphUHYyYlhXaHpKVnEyTmphOGZ1dFQ0MC9hazdHcTJXamYvOFJlVzZYeEVSRXN6QkxSdnBPMzRxc2l5emM4MEtOWkllbUxabTFHdldDa1ZSMUxTSHQyK1JJMisrWkY4V1cvZm9RNHV1UFJuNlUyditXTFllZ0pIZDJxdDV4eTFhcGVaTi9HSU5jT25VY2RiTys1T2FEUnZ6Vll1MkpNVEg4MTM3bjhpWkx6OXpQWWRTdmtZdHZtN1pqb3l1V1lpSmltVFIxUEcwNnRGYjlZZVVsQWUzYm5ENzhpVk83TmxKUW53Y0xidjM0dlBhOWRQeXlOODdKRW5LQW5SV0ZLVnp4b3daSTh1WEw3OUZrcVIxa2lUdE9IdjJiR3g2MXYyaUxjK1pzbWJEWThZOEFFNGYySXRlcjJQZ2xObnNYcmVLNEtmK2VIc09SYVBSb0xXeFFhUFJJc3RHTW1YTnhzaHU3WEhMbllkZW83M1l0V2FGeFRhZGtNQ1g3MnAwenBDUjlyMzdzM1M2RnlYS1YyVGh4TEZrenBxTmJvTkhZZS9vU0p1ZXYzSjg5M1ptRHUxUDN3blQrTDd6LzZ6S09ITndIeHYrK1l0dldyVlQrNUgvL2J0TUg5S1Buc1BIY1d6M2RocDNlTzc4L3U3MUt5eVpPb0ZXLyt1ait2WktMWHFkRGxtV1g1b3ZzUVdkMFdDMHNxajdzdEgzTDd3K0tqd01YVUk4SVFGUHNiRzFlMkhlRDRDcWlxSlV0Ykd4bVZTaFFvWHp3RHBKa3RhZFBYdjIydXNXZk9Yc0tjNGZQY1RBWjhxcHBENnU2bjdmaWpwTlc2b1d4NmYyN1NidzhTTUdUWi9MN3JVcnVYZmpLamY5Zk5GcXRTQkpTSmdXNEVhampHdzBzR3J1REliUCtTZlpzVGQ3bnJ3a3hNZWoxeVc4Y0F0bTRtakVMMEtTSklxV0tzTjNpUmJDWmF2VkJDQWs0QW5qKzNRSFROWXQ5Wis1VFBBN2ZZTFF3QURLVktsdThhRW1NYklzVzhodm93NmQyYkZxdVZVK0J5ZG4vbmptY3k0cHVRc1U0cWNCUTZqZHVEbEhkMnhoN2Z3NWhJY0VZZERydVgvaldxSm5aa1NXWld4czdhamR1Rm1heGc1QXRYaE52RDM0dXU4NWZHWlB3OUhKbWJEZ1FJc3Q5UUpMM3NaOGxKN3pUdjRpeGJoOCtnUzlSbnVSTTEvK1pPdkltUzgvN3NQSHNzRExrNzNyVi9OZCs1OVMzZDlPN04zSnBWUEgrV1hjRk9LaW83bDg1aVJuRCs4blBDU1lkcjErUTUrUXdBSXZUL0lVTEV5NTZyVW9VcW9NdW9SNEZuaDVFaGthUXJucXRlZzNjYWJxQ2dTZ2VObnlGQzlibnJ2WHI3QmoxWEl1SER0TXI5RmV5TEtzK25STTdGczF1ZU9VdUh2dENxVXJWMzlobnY5eVRCUUlCSUlQbFRmblZWNGcrRWpaZjh0ZmVYbXV0QkVYRTgyay9yMFlQR01ldXZnNDdseTd6UEtaa3hrK2R4RXVHVTFmOWhWRjRjOFJ2K09XS3crbEsxZGo2WFF2TW1SeUpTRStqaXpaYzlCajJGaittVHlXUEFVTDA3UlRkODRmUGNTak83ZG8zTkdrYkhoMDl6WkxwLzFCNTRIRHlKbXZnTHJBaTQ2SXdNSEp5ZVNYUnlPcFg2SXp1bWFoNzRScEpNVEg0OW5qUjNVTDMvQXU3Umd5NjIrR2RXNWo4VExkdjNVanBxemV3cE1IOTlpNllqSDNybCtoVGMrK2xLNWNUVDAvOXA5Vk9EbzdFeFlVeUxvRmM3bnVlNDd5TmI2a2R1Tm1CUGsvSm52dXZKdzdjb0NiZnI1RVIwYW9aZHZaT3hBWEU4MEk3OFZjT25VTTMyTkg2UGpib0hUNXY2aFRKTGNFYUZxMWFpVUZCUVZKUVVGQm1vU0VCQ2x2M3J4U1ZGU1VScS9YU3hreVpOQVlEQWJKWURCSU9wMU80K0xpSWhtTlJrbXYxMnVNUnFOa2IyK3ZrV1Zaa21WWk1ocU5HbnQ3ZS9XM0xNdVNyYTJ0UmxFVVNaWmx5Y2JHUnFNb2lxUW9pbVEwR2pXMnRyYVNvaWdqRlVWNXNka0hJRWxTdktJb0p4VkZPV2huWjdmczVNbVROeUY5KzJwS0dQUjZ0RFkyVnR1a1phTVJnOEdBYkhiRUxVbElTTmpZMnFLMXNXRzE5MHgxV3luQWpsWExxTis4aldvbGNQN29RY3JYK0RMWk9xUEN3OGlRMlpXNzE2OVFxUGhuVnVlZlBMaEhydndGcmRJbkQreE42Y3JWeVo0N0wrVnIxTEpvNjlHZFc2blpzTEhwM3diUGxjK25EK3hCTmhxdHJBMFdlSG5TZGRBSTlkaWpZOHZuaW9CbkVUUE52L2VzWDhXaHJac29WYWtLYlh2OVpsRk9vUDhqc3VmT3k5T0hEMUpjUENaM2JsRDdabFlXZEJlT0hXYnQvTmxvYld5b1ZyK0JWUVREMXlXeGpOeTVjMGNUSHg4dnVibTVhUklTRWlTZFRpZkZ4OGRyTW1mT0xNWEh4MnVNUnFQazZPaW9TU3dmam82T2tzRmcwQ1NXRDRQQm9GRVVSYksxdFZYVG54MUxzaXhyRkVXUnRGcHRkbG1XOTc5aU0rOHBpbklRMkh2Ky9QbGxnSkphdWJoMy9Tb0dnNTRpSmN0WW5WdS93SnZtWFMwWHYwYURBWTFXYXlFRHB2NnZOeWxvRlFWSk1rVnYxR2drTkJxdHVpQTFqNTltUW9NQ21EeWdOeElTRmI2b1RZdHUxajZudk1jTXBjZXdzY202SmxBVWhmbmpSL0svb1o2dmRLOTZuUTVGa2JHMXMxZkxDd3NLSk9EUmd4ZHU5WDRUeEVaSFdWazF2UXBwR1R1Uyt2a0tmdnFFYkRsellUUVlDQTU0Z2w2bnd6bERSbHl6dVpFV25zbUdCRWptT1NRcUtrcUtqNCtYelBPSVdVNzBlcjFrTkJxbHpKa3pTK2I1Qk1Cb05FcEdvMUV5enl0R285RThmMGlPam82U2VXNHgveW1LSXBubkdQT3hMTXRxbXZsWVVSUUo0Tmtjby80OW01TXMwaFJGa1d4c2JNeS9od0xOWDNEYlpoS0FFMjl6UGtyTHZLTkxpRWVXRlp3enZMelB4VVJGNHVEa2hGYWIrcmtxK09rVFZmNW5EUnRBNGM5S1U2WHVWNVNxVkZXVmUxMUNBaWYzN2VUNHJ1MlVyZjRGMzdUNmdldSs1eWhZL0xNVWd4WWxKam95QXBlTW1iaDl4WTlQUGl2MTB2d3B6WlVBaTZkT29PWTNqU3kycW83QUFBQWdBRWxFUVZTczNaTHlOc2ZFMVBCTTdnUUNnZUM5UkF4Z0FzRnJrbDR2bS9zMnJlWFl6cTJFQlFlcERvVnJOMnBHZEdTRTFRSTdKaXFLYlQ2TDBXZzA1QzFjaEx5RmkrRHRPWlFldzhjaUd3ek1IRFlBbDR5WjBOcllZR05uWnhGZERPRHd0bi9ac1hvNXZVZDdrYXRBUVI3ZnZjMjg4U1B4bVBFWFR4OCtZT2wwTDNwN1RyUndiQndkRWM3a2dYMVVmeWhET3JWaTFMeWxlSFJzbWF5aTdzYWxDeHpmdFoxbVhYcVEwVFdMeFhtem9zN00zZXRYaUFnTm9kd3pIMGNMSjQ2aGJMV2FxaVdobVR0WC9mQWVNNHlSZnkzaDlJRzlSRWVFVzBRWmZGUElzc3pBdGszZWVMbHZrUzNBdXJFTFYvN2o2SkkycXkrQjRFVzhwekp5RzFqWGQvelUzL04rVXZTTlJzUitVeGowdW8vQit2R0Q1ajJWamZSRXpFZlBTT3BmV1BCbUVZbzZnVUR3UGlPMnZnb0U3eWgxbTdha1JMbEtUQjdZbXg5NjkxZEQwMjlZNk0zQXRrMmVLYzFNN3lDaGdVLzVZOWw2OVF2dVA1UEdVck5oWTlYUDBmZ2xhN0MxczJmeDFBblViZExDNnNYd2kyK2JrQ1Y3RHJMbnpVdG9VQUQvVEI1SDh5N3VCRDN4cDJEeEV0UnIxcHFad3diUXB1ZXZmRnF1SWdEUmtaRVdYNTZOQmlOYWJjcERTckhTNVNoV3VoeTZoQVRHOXVwaTVWdzVNWW0vN0Y0NWU0b0hONi9UZWVBd3ErMWNmY1pNb2tEUlR3bnlmOHpUaC9mVExhREVNK3NuUFNBRHlyTS9xOStLb3NpU0pLbHBpcUlvejQ3bHBOZElraVFycHIzR0NpQkxrcVFvaXBKcytZbnk1Z1hTWXRLaFNKS2t2SFZ6T3NGSFF6SXlZdFhuZVM0VFNlVkZ4dHhIbjhsQW9qNXZWZDZ6ZkluVHRNREx6VWFzZWVmbFFpanAzbjhTeVlhU21yOUU4NGU1aXlhWGJwNGpsRVR6U2FyU0FGS1JWNjFma3FTQ2lxS2tISzQ5WmQ1NXVYdGJDQ1dkUUNBUUNGSkNLT29FZ25lWUsrZE9vZEZxK1hmSjMxVC8ranNxMTZsUHN5N3VuTnEvRzQrWjgxVUxrTjkvK0Y1VjBwM1lzNFB3a0dBNjlmTlF5N0cxczJmdC9ObmtLMXlFL0VXTEoxdFh2aytLNG4vdkxnc25qcUZ1MDVhVXJWWlQzYTVYL2V0dmNjcVFnYVhUSjVLbllDRzZEaDVGOEZOL3NtWi83aVBGYU5DLzBHZVNHVVZSQ0FzS3RFZ2IzNmNiWm1NV0J5ZG5oc3o2RzRDSTBCQTJMcHFIalowZGtpUXh3bnV4VlhsRlM1WGh6clhMM0wxMm1XOWEvZkRTK3RQS3VYUG4vdk0zNmdvVktuZ0RQVjRoYTZ3a1NkdGtXVjduNU9TMDllalJvMUVBVGk0dWk5SzFnWUtQbXY5S1JqNy8vUE9jUnFQeHlhdmtsU1Rwc2l6TDZ5UkpXbmZ1M0xsTGdKSy9TTEgwMlM4dlNKYjQyQmpzSFowc0xCaU5CZ05Hby9HRlVTWGZaOTZGK2VOTkkrWWpRV3I1R0dWZklCQUkwb3JtdjI2QVFDQklIa1ZSdUhQMU1oa3laZWFIUHYzWnRIZytvWUVCaEFZRmtDR3pxL3FpSXh1Zlc3TGR2M21OdGZObm8wdUlaL3FRZmt6NHBUdG5EKzFqdzhLL09MbDNKNWZQbk1Mck4zZkc5ZXJLWDJPSHEzWEZSRVV4cm5jM0hKeWNhTkh0Wi96djMxRURTOXk1ZXBrSE42OXorZlJKMnY3Y2x3WnRPbUR2NE1DOTYxZlZDSzFtZnpCcFpjaXN2L0ZjNElQbkFoOVZTUWNRNVArSWhtMDdxc2RlZmQwWjM2Yzc0L3QwWjF5dnJnQ1VybEtkdzl2K3hkN1J5V0pyN2tkSUpMQWNhQzVKa3R2WnMyZGJuVDkvZnFWNVVmUXhjTzM4R1dLam45K3VvaWlzOXA2WjRuRktQTDU3bTZYVHZOQWxtSUlXWHZjOXo5WHpaOVR6OTI1YzQ4RG0xRWRRZlhUbkZrOGYzcmRJazQxR1RoL1lrK3F5QktuaUhEQlVvOUY4ZXZiczJWTG56NThmZWU3Y3VZczh0MVQ2b05tMGVEN3hzVEdwdXVabE1nQ3ZIckFpTWJjdVgyUzZSeitVSk1GVGxzNll5TmxEKzFKZG51Q2Q1YTNQUjdPR0RlRGlpYU5wdmw1UkZIUUpDVVJIUmhBYUdNRGplM2U0NWVmTHJjc1hMZktONkpxNmdDSjdONndoSmlveTJYTlRCLzJhNXZhK0toc1h6U1BRLzFHSzV5TkNnaG5UOHljUzR1TFV0TURIajVnMVBPVUkwMEwyQlFLQklQMFJGblVDd1R2S3hSTkh5VnU0Q0U4ZTNDTjc3cno4UG5VT21iSms1ZWpPclJRclUxN05wOWZwMUMrUmVRc1ZvVk0vRDdMbXpFWG1yTmxVUjl4NVB5bEsyV28xeVpRbEt4bGRYYkd6dDNSRy9PRG1OZklXS294YnJqekVSRWFpaTA5UUZZRlI0V0djUDNhSVNyWHFzbW54ZkFaTW5vMmlLRnc4ZVl3T3Z3d0FRSmNRajQyTjdSdC9Ca1ZLbWJheWJsM3gzSkp1eUt6NUFJenYwNTBqTzdaUXBrcDFISjJjS1Z1MTVodXYvejBnQk5pazBXaldoWWVINzcxMTYxYkNmOTJnTjAzd0UzKzJybGpNVFQ5ZjlMb0VDaGIvak5ZOStsaEV2RFBqLytBZTIzeVcwSFBrQkJ5ZG5WRmttWlA3ZHFtT3ZwTWVYenA1akIycmx4SG8veGkzWEhtUUpJaUxpV0dFOTJLeTU4M0g4cG1UK0xIZllJN3MyRXo3WjMwZFRJdVloTGpuUVF6L21UU1dXNWN2SmR2K3hCR1FkNjlieWFmbEtwSXpYd0UxVGEvWHMzTE85SThtVXZGYjVMZ2tTZXYwZXYzNml4Y3YzdjJ2Ry9OZm9TZ0tSM1pzb1dIYkg1TTluMVlaU01yaXFSTzRmeVA1Z0xwbVMyaWp3Y0Q2QmQ1RVI0WmJSSHF0M2FRNWZxZU84K2pPTGZiL3UxNU5IenpqTHpYb2l1Qzk0RCtkajhLQ2d5ejgzNzRNbjlsVHVYTDJORWFESG9QQmdORmdDakJoNytDQW5ZTWo5bzZPT0RnNDRwWTdUN0pCRXNEa2Y5Q2pZd3VyOU1TQmZCTGlZOW04WklFYUtHaitoRkYwOXhnRlFIanc4OTBGODhZTjUzOUR4N3h5K3hNenFuc0g5SG85QnIwZVJ5Y25OWDNROUwrNGZma1NUVHAyVGZIYVV3ZjJVTEI0Q2V3ZEhkVTB2ek1uS0Zpc3hDdlZMV1JmSUJBSTBnZWhxQk1JM2xFZTNybEp6UWFOVld1YlRGbXlZdERyT0xKak16OE5HS3JtaTQrTFZSVnZXaHNiU2xlcGJsVldqano1eUpFblg0cDEzYjdxUitFU0poZFBSM1pzNXN2R3pkUnpKU3A4enBwNXMyajdjMTh5WjNWais4b2xGQ3IrR2JaMmR1bzIybHVYTCtLU09iTjZ6YWp1YnphYXBCbWowUWlZRnBMaHdVRTh2bnNibDR5Wk1CajBITit6blNyMXZsYWo0WDZvS0lvU0FLd0gxbVhLbE9uZ2dRTUhEUDkxbTlJVHZ6TW5LRktxTkszZCsyQXdHRmc1WnpvclprMm16OWpKVm5uck5tM0pnNXZYOFR0OW5NMUxGNmpwU1MwZ1JuUnR4Nmo1eXlsZHBUcWxxMVJuMVA4Nk1tRFNMRFJhTFo3dW5aalk3MmNNZWoyeWJNU3JiMCtNQmoxVGYvOVZWUktIQlFlU05VY3V0YnpPQTRkWmxILzMyaFVXVFJsUGpXKytVOU1VUmVIdXRjczArVEhsQlpQZ3RaQ0J3OEJhbzlHNHdkZlg5L0YvM2FCM2dlaklDQnlkbkZMY1ZwWldHVWhLWWxjTEtiRnV3VncrS1ZHU01sVnI0cHJOald5NWNnT3diTVpFdWc0ZWlaMjlBMW15NTBoelpGWEIyK2RkbVk5a1dTWXFQQXp2TVVPUnBCY3JlRHhtemlPamF4WWF0ZS9NVnkzYVlXdG5oNDJ0SFhiMjlnenUwSnloc3hmaW5DSGpxMVdzS0JqMGVqV0FsbXcwTXJCZFU0c3M5WnUzWWJYM1REWGFkOENqQjhrVzlmUmg4dW12d3FqNXk5aXkvQjljczJYSHp0NmVRc1UvSTF1dTNGdzhjWlRncDArc0xPQzZEQnBCM3NKRkdOVzlQZkd4Y1dodGJOUjUwbk9CRCtjT0h5RG95V09PN2RxbVh0TnY0Z3pjY3VXeHFsdkl2a0FnRUtRUFFsRW5FTHlqTkdqZFFmVTdCNmJvZjh0blRhRjI0K2E0NWN4TmRFUTRUaTRadUhIeFBKbXlaZ1ZTcnlEN3ZuTVB5bFgvZ3BzWEwvQk42L1lBbEs1Y25SeDU4eE1kRVk0c3k5aloyMU8xZmdNaXcwSnAyZjFuRXVMajhaazlsVVlkdXJCenpRcDJyVm1CMXNhR1pwMmZ1Nm9aTlgrWitydC82MGJxYjQrT0xaUDluZHcyaXRxTm02bHRBcmpsNTB2MlBIa0JrRFFTWDN6YmhKS1ZxckRnajlHNGp4akhsWE9ubVRkdUJOMDlScEVoczJ1cW5zUDdnc0ZnR0Z1OGVQRmVhOWFzTWY3WGJYbGIxUHJ1ZTRzdjYxODIrcDU1WTRlcmk1NmtkT28vQkVtUytMeDJmWFhSNUxuQUI4RHFlRkwvbndHSWlZeGd5dTk5QUlpS0NPZUgzdjFVYTg1QjdadFpXRWRNN1BjelFmNlBzTEcxWmZWZk16RWFEQlpSams4ZjNNdVdwUXRwMC9OWFBxdFlXVTIvZC8wcWNURXhUQjVncXNkZzBOT3lleS9LVmEvMVJwN1R4MHhZV0ZpWXE2dHJudE9uVHovOXI5dnlydUYvN3k0SjhRa3BScGRNaXd6czI3aUdFM3QzRVJFYXd2ZyszUUZTVk9DWnVYcnVOQUdQSHVBK2ZCeTNMMS9rbjhuaitOOVFUNVpPOThKb05GSzRSQ2x1WGI3SVgyT0cwV2ZzWkl0QVJZSjNrM2RwUG9vS0QwT1daU2I4czhyaXZlbEZaTWpzU21wNjJZYUYzbHc5ZjVhWXFDaTEzdytlN3YzQ2E4enlCVEJsWUcrKysrRW5ISjJjbVRMUUpHdVpzbVJUZjc4T3NpeHo1Y3dwZmgwL2xSMnJsM0g3OGlYYTl2cU5jMGNQTW5EcWJMSzRtV0orZUhSc2llZUNGZGphMlNFYmpjUkVSZUcxZkwxYWhrZkhsdHk1Nm9lOWc0T0Z6QS9yM0JhTlJpdGtYeUFRQ040aVFsRW5FTHlqbUY4Mm0zVXhiUk1JOUgvTUZ3MmJVTGhFU1dTamtVa0RlcVBYSmVDY0lTT3RlcGhlOUJJcnlGNFZ2VTVIZkh3Y0JZdWJ0am1VclZhVG1VTUhFUHowTVpYcm1MYmpOV3JmMmVLYWJvTkhrVFZIVGtwV3JNelhMVTFmWWMxYlpTZjViTExJbS9oNHd0SzFxVzRmZ0kyTkxWbHo1bGFEUlRnNE90RzRZeGQ4WmsrbFFkc081UHVrS0hrTEZ5RW1Nb0t3NEtBUFZsRjM4ZUxGUnhjdlhueDV4ZytJcE1xNDZQQndYREptU25GYlRHSW4xY3BMWEpBTm5ES0gwTUFBRmswWlR6K3ZHWUJKYVd4V1VDVEg3MVBuTU4zak4zcU9uTUQrVFdzNWxjUy8zTXJaMC9DWU1VKzFHREJ6L3VoQjZqVnJUWU0ySm1YNi9QRWp5WkRwdVJYcXFyblRxVmEvWVlyQlhnUXA4MnlMblZEU0pjTzlHMWN4NkhYY3VIaWVrcFdxV0oxUGl3elUvYjRWNVdyVVlseXZyaTlkcEp2NXRId2xDbjlXR2xzN096NHRYNG5ZbUdobURSOUk3Y2JOaVkyT1l1NW9EenIySFVUSHZyL2o1T0tTdHBzVnZGWGVwZmtvSWpRRUo1Y01yNnlrQTlpK2NpbDcxcSt5U2gvUjFUb28xWlRWVzJqV3haMnFEKzR4ZVVCdnRkL0x4aGZyS052MTZrZXVBZ1hSYW0zd08zMkN6eXBXdHZpQWs1amp1N2UvY3R1VGN2SGtVVXBVK0J4N1IwY3ExcXJMakNIOXFObXdNVmZPbnFKdTA1WmtjY3VCMFdoQWxtVXJoYjA1c3JUNVhzNGMyays5WnEwdDhzaXlFUnRiV3lIN0FvRkE4QllSaWpxQjRCMm5kT1ZxQU9RdVVFaE4wMmkxakU2RFVpNDViTzNzOEpneHp5THRsM0hXMndvVGs5Zy9XR0xGaUxsdEx6cE9DNE5uL0FWZ3RTMmk3YysvcWZWTGtrVHpyajFmdXk3QnU0dlJhT0RnMW8xVSs2cWgxYms5NjFleC85LzFHUFE2MVJKQWtSV3IvcG1ZQzhjUHMyblJmSXdHZzRYbHczU1AzNGlOampiVmFUQXd2azkzWE4yeTAzUEVPR1NqRVYxQ0F2WU9Eb1NIQkZ2SXBabWtTcnFFK0hqT0hqNUExWHJmcUdrQmp4NlFNLzl6WDNYRnkxWmszdmlSMUd2V2lqcE5ySDBlQ1FScDRmS1prMVN1OHhWbkR1NUxWbEdYRmhrQXVITDJOR0FLWUpUdmsyS00vZm41eDV6SXNGQUxYMkZPTGhrWU1QbFA3QjBjQ0FzT1lzZXFwZHk1ZXBrZmV2ZFRYUzY0NWNyTjdKR0RxUFpWUTdMbXlJbURrL09iZnhpQ0Q1YjR1RmhpbzZNWTFMN1pDL01ObVB5bnVuMnpZZHVPRnNHcXdMUUR3SFBCaWhTM3ZwcURWUnplOWkrVnZxeUh2WU5Ec3ZuTTdObXdtbnJmdDhJMW14dTcxcXhnKzhvbDZqbFpsZ2w1K2hTMzNNL25pNExGU3BBNVd6WjA4ZkV2TERjcHUxYXZJREk4akxPSDkyTm5iNCtUc3d0N042eWhjSW1TQkQvMUozK1JZb1FGQnBJNVc3YVhsdFd5ZXkvK1hmSTNzaXhUNnZPcXByWWFqYW9TVk1pK1FDQVF2QjJFb2s0Z0VMeTN2RWdKSS9qd1dQZjNYRFFhamRYWGZqRDVBYXJmdkEyRDJqY2pQQ1NZNllQN0FpYmZjRW0zaEp1UGg4MzVoeFV6cHpEUlo2TjZidWJRQVJhSzZrSHRtMWxZRGp4NWVKK2MrZklENEgvL0xwL1hycGVzRHp3elJVdVZJMCtod21UTmtaTnJGODdTdUdNWFFnS2VnQ1NSeFMwSENjOFdaT1dxZjBIdUFvVlk0RFdhMktnb3Ztdi9VMW9la1VDZzh2RDJUVUlEbjlKenhIZ205dXRKYUdBQVdiTG5zTWhUcWxMVlZNc0FnTi9wNDdoa3lvenY4U1BzV3VQRHNOa0wxWTh5SGgxYk1zSjdNWXJ5WEZFZS9NU2Z2UnRYYytuVUNhclZiNEJCcjJmbG5Ca1daV3EwV2dJZlA4S3o1MCtVcWxTVnRqLzNmU01mZWdRZlBzVktsN053UVpBY2c5bzN4L0UxbEVCR2c0RWJseTdnNUpJQldaYVpQdVEzZW8vMmVtRWZ6VmU0S0E5djM4Um9NT0NXT3c4ZCt3NVN6ejI2ZTVzdHl4YmlQbnljeFRVclowL2o5TUc5cVdyYjRCbC9rU0d6SzF1Vy9VUEw3cjI0ZC8wcTF5NmNwVWlwTXZpZE9rR0ZtclZOYzFmZS9GYlhKcDIvTkJvTjFlbzN3SHZNTVBJV0xrTG1yTmt3R28xcXdEQWgrd0tCUVBCMkVJbzZnVUFnRUx6ei9MdmtiKzVjOGFPM3A5ZEx0emRsenBxTlVmT1hjZVhzS2Zhc1g2MHFIY3crNnN4YnhHOWZ2b1RSYU9uNy9HWFdwT0Vod1NURXh4TWVFa3lRL3lQSzEvaVNMeG8yVWMrYkxESjhMSzQ1dW5Nckxidjl6Q3J2bVR5K2R3ZS8weWNvVzdXR1Zkblo4K1RsMS9GVGlZK050VG9uRUtTV1hXdDlxRkwzYXh5ZG5hbFM5MnUycmxoa29TZ0F1SC9qV3FwbDRNclpVK1RNVzREQXg0OW84bU0zQXYwZmNXelhOc0pEZ21uVXdXUmRZelFhbUR5Z054MStHVWllUXArZ3NkR1MwVFVydjArZGc2T3ppNnFJUHJobEkxODBiS3d1eXAvY3YwZjlGbTBJOG44c0Z1cUNONFpCcjhlZzErSG9uUGF0bGNkM2I2ZFk2WElFK1QvaXkwYmZVN0ppWlNSSnNvaXltcFJjK1F0dytld3BiR3p0MUdqZlpwOTA4WEd4Sk1URnFzZk9HVFBpUG53Y2JYdjlwa2FJVFVzYlczYnZSY0hpSlNoWXZBUUo4ZkdzblRjYlJWRzQ3bnRPdFdKTFRGSWZyZ0E1OHVhbit0ZmZzbUdoTno4TkdLcGExQW5aRndnRWdyZUhVTlFKQkFLQjRKMW1tODlpcnA0L3c4K2pKdUNTeUsvYnl6aDM1Q0NsS2xkTjhmeUY0NGNCUzRmZlFVLzhjWEIweE03QkVUQXQ4TWIyNmdKQTdjYk5xZG1nRVpHaElVd2I5Q3MxR2pSNnBTakQ1dWl2MWIvK2x1MCtTM2g0NXhaOVBDY21tOWZKSlFOT0xzS1p0dUQxdUhEOE1IZXVYcWFOK3k4QWZObW9HUk4rNlk3djhTT1VyVmJUSWgra1RnWlFGR28zYWM3Rms2WnRnRmx6NU9UQWxnMFcwY2kxV2hzcTEvbUtGWDlPNGJjL1pwREZMUWNOMjNiazRKYU5CRDk1VEl2dXZRQlR4UEJjQlFwU3JIUTVZcU9qbURQYWczNWVNOVF0ZHdMQnkzalpkbGVBZXQrM3d0N1JFYTJOYWRtemU5MUtkcXhLM24xSWNqN3FBS3AvMVpBR2JYL2s2RTZUNVY2MlhMbTVlY21YYkRtdEk2R0NhZHU1ZzVNVFR4L2V4OG5aaFFMRlBnVWdKaXFTRWQ2TDhlcnJ6dEFGUG5qMWRXZlFkTzlrZzJxOUt0TTlmaU04T0FoNGJqR2VMVmR1ZW50T0pGdk9YSnc5dEorTEo0N3cyeDh6WGxTTUJYV2F0Q0FpTkFTOVRvY2tTV2h0YkFnTkRCQ3lMeEFJQkc4Sm9hZ1RDQVFDd1R2THpqVXI4RHQ5a3A5SC9XRVJmT0ZsK0I0L3dvTmIxMm41djE3Sm5qY2FEZmdlUDRKTHBzd01uREpIVGZmcTYwN2ZQNmFydm9jR3RXL0dzTmtMTGE0dFdyb2NoN1p1NHNMUlE3aG1jNlA2MTkrOTBqYnNLblcvWnVmcTVSUXNYc0xLajUxQThLWjRmUGMycStmT29Ga1hkMVd4N2Vqc1RQT3VQVms1WnpvWk1tZW1jSWxTcnlVRGlUbSthenM1OHVRamI2RlBMTkpyZmR1VW96dTNzblBOQ3I3N3dhU0VxRnEvQVgvOCtqOXFmdHVFSEhueVVieHNCYTZjUFVXeDB1VTR1R1VqbGV2VXg5VXQrNXQrSklJUG1NVFJTVlBpMFoxYm5EbTBUejMrcWtWYnZtclIxaXJmaTN6VXlVYWpsYVdYNzRramZQS1p0WlVhd1Btamh5aFRwVHJOdXJpemE4MEtTbGFxUW54c3pFdmJtaGI2VHBnR21OcWZOS2hZbmFZdDhmWWNRcGtxTlZJbFd6YTJ0bVROa1pQb2lIQnM3ZXdCcU5td3NVVWVJZnNDZ1VDUWZpUWZOazhnRUFnRWduZUFYV3RXRVBEb0FhTzZkNkIvNjBicW4wR3ZJeUlrbUFtLy9nOUZVWWlQaldINXpNa1lEUWFPN3R6S2tSMWI2RHA0SkE2T3lXOUwwbXB0K1BhSFRtaFR1Y1VtTERpSWZ5YU5vVTNQWCtrOVpoTEJUNStnMStrQVNJaUxTekVhcmRGZ1lOT2llVGc2Ty9QbzdtMyttVFFXMytOSENQSi9CSUJCcjhPZzE2TkxTQ0EyT2lwVmJSSUl6Tnp5ODJYTzZDRlVydnMxbjlldWIzR3VYUFV2cVBITmQvdzFkZ1RIZG05SG85R21TUWFTRXZENElkKzBiZytZdHZQSnNneUExc2FHYjl2OVNFUm9pTHE5MXQ3QmdRYXQyeE1hWUFyU1c3cHlOY3BXclVsa1dDaG5EKzlQVm5raUVLU1d1SmdZZEFrSmdPbWp6SmxEKzlTdHAwblJKU1FnRzQxRVIwWThTMG4rbzB0U0pWM0Fvd2VjUGJTUHorczhsek5KbzBHU0pPSmpZM2p5OEI3M2Jsemx5UGJOM0w1OGlVVlR4aE1lRXZ6Nk4vY1NJa0tDZVhEckJuNm5Ud0J3Ny9vVmJPM3RlWGpuSmlFQjFzR3hQVHEyeEtOalM0YisxQ2JaOHZ6djM4VWxVL0tXNDBMMkJRS0JJUDBRRm5VQ2dVQWdlR2Q1a1lQd1RGbXpxUkdMVHgvWWkxNnZZK0NVMmV4ZXQ0cmdwLzU0ZXc1Rm85R2d0YkZCbzlFaXkwWXlaYzNHeUc3dGNjdWRoMTZqdmRpMVpvWEZ0citRUU91RlRHSjJyL1doWWRzZktWaThCQUJOTzNVbitPa1RKdlh2aGRaR1M3a2F0YXl1ZVhUM05qNS9UaVZUbGl6OE9uNHFOcmEybkRtMG56T0g5aEh3NkNIMkRnNE03dEJDZGNCZHRIUTVlZ3diazViSEpmaUlPYnB6S3hzV2VsUDMrNVo4Mnk3NWJYU05PblRHenQ2ZTlYL1BJVFlxa3ZyTjI2UmFCcExTb3R2UEJENSt4TUIyVGRGb3RHcWtjb0FLTld0VG9XWnRBS3VnTG9uUjYvVVk5SHIrK0xVSEFLVXFWNk5sOStTdFlRV0NsL0h2a3ZtY1B2QThJSU5iN2p5MC8yVmdzbm5YL1QyYk13ZE4xblo1Q3hmQnllWGxmdXppWW1MNGU4Sm9xbi85TGRsejUxWFRKVW5pMDNJVkdkYTVMZm1MRkNNdUpvWkN4VXRROS91V0Z2bkE1Sk1PVE1vOXMxSXhMU1RFeFRGL3draENnd0xSMnRnd1o3UUhXZHh5NE9TU2dZc25qM0h2K2hVR1RQNlRvenUyTW0xd1h4cDE2RXpsT2wrcDEwOVl1aGF3OUZGMzNmY2NQck9uNGVqa1RGaHdJRisxYUpkczNVTDJCUUtCSVAwUUlSTUZndGRrL3kxLzViOXVneUQ5cVZNazkzcy9YbjdJZmRXZzE2TzFzYkhhZ2lvYmpSZ01CbVN6dzN4SlFrTEN4dFlXclkwTnE3MW4wdnFaSHkrQUhhdVdVYjk1R3pWZ3hmbWpCeWxmNDB2MWZPSm9kb2xSRk9WWjhkYm40dU5pdVhIeFBHV3FXQWVRU0ZyRyt4ekorSDJWa1E5RkxpTERRbm55NEQ3Rnk1Wi9hZDZIdDIrU3UwQ2hOTW1BbVZlVkRjSDdLeHZweWR1UU8xbVdrU1RwaGYzU29OZGpNT2lSa0xCM2RIeHBtZWVQSHFKOGpWcGNQbk9TRWhVK1Q5R0tPaVU4M1RzeHdudXhlcXdvQ2xNRzlpRjN3Y0w4MEx0ZnFzb3ljLy9tTlRKbnlVYkdMRm5WZTUwM2JnUjI5dmEwNnZFTHpobE1mazh2bnpuSjVxVUw2ZGozZC9JVStvVDdONjlSb09pbmFqbkJUNStRTFdjdWpBWUR3UUVtYTNIbkRCbHh6ZWFXNUJtOEg3SXY1RTRnRUx6UGlBRk1JSGhOUHBSRm51REZmQWd2ZktLdkN0S1Q5MVZHaEZ3STBwdjNWVGJTazQ5VjdtUlpUclZ5THkzb2RUcHM3ZXpTdlo1M0dTRjNBb0hnZlViNHFCTUlCQUtCUUNBUUNBU0NkT1p0S09tQWoxNUpKeEFJQk84N1FsRW5FQWdFQW9GQThCOFFFeFg1WHpmQkN2TTJib0hnUStWZGxEdUJRQ0FRQ0JJakZIVUNnVUFnK0U4dzZQVUVQb3Q2bXBpNG1CaldML0JPdDNwMUNRbjhOWFk0b1VFQkw4eTNkY1ZpTmk2YVo1Rm0wT3NZMC9NbmJsdzhuK3cxaXFKdzZkUnhxN1RkNjFZbW0vL2ErVE1XVVY0VlJXRzE5OHdVajFQaThkM2JMSjNtcFRvbHYrNTducXZuejd6ME9rSDZzMi9qR201ZThsV1ByL3VlNDhtRGV3Q002UHBEaXRkZE9IWTR2WnZHaGVPSE1Sb002bkZrV0NnYkZqNlh2VHRYL2RpMVpvWEZOUTl1M1NBbXlqb3lzVUd2eDZOankyVHJlWnY5UENJa21ERTlmeUloTGs1TkMzejhpRm5Ea3c4bUlQZ3dlWmZsTGpsZTFyZDFDZkhjdjNsTlBWN3RQWk83MTY4QWNQdUtYN0p6MHJrakIwaUlqN2RLVnhTRitMaFlRb01DZUhqN0psZlBueUVxUEN6RnR2VnYzUWpaYU9UbUpWKzJyMXlLUWE5UDgzMm14S3ZPeXdLQlFQQ3hJS0srQ2dRQ2dlQ05zbW54MzV3N3ZKL1ltR2h5NXk5STgyNDlMUnhXbTdsMzR5cUxwMHlnZlovK2ZGcStrcHF1aTQvajZNNHROTy9xYm5XTlFhOWpVUHZtT0RnNVc2VEh4OFpZcE1YSHhqREpaeE1hcmRhcUREdDdlL0lVS3N5MkZZdnA4T3Z2eWQ3RDA0ZjNPYlIxSTVtenVYSDc4aVVBc21UUFFiYWN1WWdJRFdIejBvVnEzb3hac3RMZFl4UUErLzlkeDZNN3R5eWkzeW15ekk1VnkvaXFSVnVyZXZ3ZjNHT2J6eEo2anB5QW83TXppaXh6Y3Q4dTFibC8wdU5MSjQreFkvVXlBdjBmNDVZckQ1SmtVbXlPOEY1TTlyejVXRDV6RWovMkc4eVJIWnRwLzh1QVpPOU44UG9FUC9GbjY0ckYzUFR6UmE5TG9HRHh6Mmpkb3c5WmMrUzB5cHNyZjBHV1R2ZWkvOFNaWk1xYWpVTmJOL0ZONi9ZdnJXUFYzQm1VcS80RjkyOWVZKzdvSWRnN09HSnJiNitlTnhvTVJJV0hNWG5WWmdDbURPeGpWVWJBbzRma3lKdlBJcTIxK3kvays2UW9BSDZuamhQOHhKLzZ6ZHN3Yjl3SXdvT0QwT2tTZUhqbkZyK09tOEsxQytkd3k1M0g0dnB6Unc1dzcvcFZlbzZjd0orSmxGOEtDcnFFZUl0MmxLMVdrL3JOMjd6VmZuN3F3QjRLRmk5aEVSakE3OHdKQ2hZcmtleHpmaE5qaXVEdDhDSElYVnI3dHUveEk1dzV1SStlSThjRDRIZjZCTFcrTTBWcHRYZDBaT20wR1JRclhZNG1uYnBqYTJlbmZqUTZ2bnM3M1llTTV0emhBK3hhNjROZXB3TWdOanFLUElVK3dUbERSbHd5WnNMUjJZVU1tVjFmK0d4eTVzdlB2bzFybURsc0FGMS9IMDZtck5tQXR6Y3ZDd1FDd2NlRWNMSXBFTHdtSDZ0RDVJK05EOEVwOGR2cXF4ZFBIS1ZvNmJLQXhPYWxDN2g2L2d3anZCY25HeFh1MHNsakxKczVtWjRqeDFPd21FbVpGeEVTakdmUG41aXllb3RWZm9OZWgwZkhsa3hhK2ErYUpodU5ER3pYMUNKLy85YU5MQllFZzlvM3d6SFJna0VCU0JLcExpNDJoZ2xMMXhFVkZzcWMwUjYwN042Yk85Y3VVN1JVR1FxWEtNWHRLMzZzbkRPTlg4ZE5ZZHZLcFRSbzNaNk1ybG5VNnkrZlBjV21SZlBwTzJFcXAvYnY0Y2lPemVxNXNLQkFYTjJ5cThmRFpqOVg5QzJhUEk2U2xhcXdlZWtDQUdLaW90UW9mWW1QUjgxZnJ2bzNHdlcvam95WXV3aU5Wb3VuZXljY25Kd3g2UFhJc2hHTlJvdlJvRWRyWTh1UVdmT1QvMDlLQjk1WEdVbUxYQnpZdkI1Yk96c3ExS3lOd1dCZzVaenB4TWRFMDJmczVHVHpMNTgxR1plTW1XbmNvVFBEdTdURDBka1pKTW1xWHpScTM1bHkxYjhBd0tOalN5WXNYUXZBeVgyN3VIejZCSjEvSDY3MjJkWGVNN0d4dGFONVYzZG1ET21YckpWTGNnb0RnUDZUWmdFbXhjZlV3Yjh5YUpvMzg4WU5aK0NVT1FCTTZ2OHpBeWJQWnNJdjNRR1R2NnZjQlFyVC9wY0J5RVlqY3oySDhHbTVpdFJyMWxvdDA3eFlUMDV1SWYzN3VTekxqT3JlbnZqWU9MUTJOdGphbWFMV2VpN3dZZktBM2dROWVZeEc4MXhCMEcvaUROeHk1VW56bUpJYTNsZlpTRTgrWnJtRDFJL2hNNGNPb0U2VDVwU3VVcDJ3NENBbTlldkoyRVdyVlZtSmk0bGgxMW9mR3JidGlOMHp4YUpCcjJmdWFBK0tsNjFBM2U5YllyUy80NDRBQUNBQVNVUkJWRFFZc1hOd1FKRmxxLzc5SWhMM2ZVVlJPTGwzSjVXK3JJdU5yZDJ6ZXRKL1hrNkxiejhoZHdLQjRIMUdXTlFKQkFLQjRJMVNwbW9OOVhlRkwycHo1dUErbENRdjMyWktWNmxPM3dsVHlaVy9ZTHEyeWFEWE04Sjc4UXNYMmYxYk53SkZJZUR4UTc1czNKeWlwY3VTS1d0V2p1N2NTdUVTcFZnOFpSeEQvMXlJdmFNakpTdFY0YWFmTHhXL3FBUEErYU1IMmJEd0w5eEhqRU92MDFHN2NUTnFOMjRHUEYrd0pGYk9KYVpUL3lGSWtzVG50ZXVyZVQwWCtGaGNhejZlMVA5bkFHSWlJNWp5dThtU0l5b2luQjk2OTZOSXFiS0FhZkhqdFh6REczaHFncFNvOWQzM0ZndkhMeHQ5ejd5eHcxT002Tml5V3kvc0hCeTRldTQwbFdyWG8xbm5Ib0NwenlYdEY1N3VuUURRNnhMd2RPL0VqLzA4cUZMM2EyNWR2c2lxT2ROcDBxa2JXNWN2SWp3a2lDNi9qd0RBLy83ZFpQL1BQZDA3V1NnSHdOUS96R1RMbFJ2M1lXUEo2SnFGMk9oby9oeHVzbVFKRFF6Z3dyRkRPRG81ODV2WERNYjE2cXBhOTJpMFdqb1BISWFqc3d2dzNLSklNUzJ6TFN5TXN1Zk9TOGZmQmdGdm9aOHJDakZSVVhndFgyOHFVNWJ4Nk5pU08xZjlzSGR3c01nN3JITmJDNldkNFAzZ1E1Qzd0STdoOTI5ZVkrV2M2YXljT3dORk5xSkxTR0I0bDNaV2RaL2F2NXVzT1hMU3oyc0dOcmEyZEI4eUdudEhKeVJKd3Nha3V5WWxEV2xzZEJUamVuZEw5dHp3Sk51Rk55LzdCNEJ4aTFhbFVOckxTYzI4TEJBSUJCOGJRbEVuRVB5ZnZmdU9xNnI4NHdEK09lY3l4VDFRVVhOaFpxWW1sbWxaU2xrL3paVWp0Mms1Y3FRNVVKeElycHk1OThpOTk4cU41QzVuYmdHM2dBZ0lzcm4zbnVmM3g1VWpGeTRJQ053TGZ0NnZWNjg4KzNzdTU1ejduTzk5QmhGbE9pRUV3a0tDY1dML2JuejZ2MjlUL1RVOHBTUmQ0djZ1dnZ5dWpkcDBWRkVVZUhSUC9vSmlhbDVHdkZ1OUppNHVtSVZUaVdyRVRSdlNGMUVSRVpnemVvalJ1c2QyYnNIUUdRc1FIaHFLYm02akVCa2VocFhUSjJIRW5DVW1FNU9tSkY1UHBQZ0taVEIweGdLRUJqM0Z5aG1UTUhqS2JBQ0dsOEtFRnp6S0hrbXY1OGl3TU9UTlh5REY2enloR2VhTmkvL2lveSsrVEhYZkhvdFdBVEJjL3duL0JvRHZ1dlhDL0xIRE1iWm5aeFF0VVJKOVBDYkJ5dHJ3NWwzTXFSVDBlaDFXL3pINTVmSHlvT012Z3dFQTI1Y3ZRbmhvTUFEZ3g2R2prelZsZmFkU1paTngrRnk5Z28vcWZ3WGcxWFY1ZE1jV25QYytDaHRiVzdUdDh5czJ6cCtaNnJrRStUOVdreWpaZFowbjFQSlI5SG9Bd1BtL3ZZeHEvZ0dBb3VqVno4NHduYlhQRk1vY3VlRyt5K2kxbmJobTJxYUZzMUNvV0hGODArYjExMmRDVGIyeFBUc25XemFxV3p1ajZZa3JOeVZMdkMyYi9CdHVYdndYSmN1VVJiOXhVMUw4WHVNOVJFU1V1WmlvSXlLaVRIWG42bVVzSGo4YUFQQityZHBvMnFsYnNuVm1qUmlFcDQ4ZklUNHVOc1htWkFuTmo1S1NaVm10ZVFNa3I0MER2UHdWL2cyMDd6c3cyYnloN1p1clRRT1RhdENzSldLaW9qRGRyUisrK2I0anh2ZnBaclM4UU9FaWFvME5BS2p0K2pXc3JLM2h0WHM3ZE5wNHRmYUVVRXpYUEV4dytjd0o3RnE1RkhxZFRxMlpBUmcreitqSVNBQ0dQcFFtOWUrSlFzVWMwY2RqWXByUG1USkdyOWZCZTk5TzFQMjZjYkpsUjdadlV2L0dJK2NzeGExTDUzSHI4Z1dqZFNiMCs4bG9PbWxObjF1WHp1UGtnYjE0Y3Y4dXF0V3VpKys2OWNUVmM2Znh4N0FCeUZld0VGeWJ0NGJidEhuUTYzVklDN2RwOHdBQVo0OGN3SzVWeTJCdFk0MXh5emVnUXBXcWFOMmpMNDd0Mm9vQ1JZcWdUYzkrK0h2L0xqeC9Gb1Q4QlExTnZPczFhb3JhcmcweHFYOVBsQ3BYSVZtdElWTVNmd2JtdU03YjlPeUgzYXVYUVZFVWZQQnhIUUNHWjBiaVJGMTJQRk1vYytYVSsrNU5yMjFGcjhlTkMvK2k2NUFScVI1dno1cmwrUGY0RWNURnhtTEt1aDFHQ2JpRTYvdDF0ZUd1L1hzV1JSeUxBd0FxdkY4VkovYnZWdnZGUzRyM0VCRlI1bUtpam9pSU10VzcxVDdFOUUxN0VQVGtFVFl1bUlWTkMrY2s2L0I5NE8rR21qanBMYmdyaWdLTlZmcSt1aEpHdGZUc2xieEdnU2tuOXUvRzZVUDdUUjU3eXNEa0Exd0F3TkEvRm1ETnJDbDQ4VHdVSHpkb2lFKysvQ2JaT2tJSTdGaXgyR2lRaklhdDJzRzlVMHVFaFFSajF2Q0I2bnFlU1dvL0pFeVBYdkFuMXMrWmdha2JkcXJMNW94eXc0Q0pyL3BvY3UvVU1sdjdwbnZiYlZ1MkVMSXNKNnUxQlJqK3ZnbC80d0pGaW1MMEFrTnpNWS91SFRGcTNuTFkydHRqYVB2bVJuMDdSVWRHNEZuQUUrajFPbXhiT2g4VjN2OEFYMzczUGNxOSt4NWtqVWJ0UTZ0Vmo3NEllSGdmaFYvMnRhWFJXT0hIb2FPTmpwKzRabEJTZFJvMlFwMkdqZURSdlFQdTNyeUcwR2RCV1BxN0owS0RucUt3WTNITTlSaUdJbzdGY2VQQ1B5aGR3Um1Bb1laUzRrRWFBR0RLb040bWF6UXBlZ1h1c3hZWmZRYlpjWjBucmNFanl6THFObXlFUmVOSG8zUUZaeFFzVWhSNnZSNVdMOXNCWnVTWlF1YVhVKys3RHo2cTgwYlA4SnVYTHlBcTRnV1dUUFJBM2dJRmpaWkZoRDNIZDkxNm9lN1hqZEdzUzNjMDY5TGRxS2w3ZWtTK0NNZWVOY3ZSMTNNeVRoN1lpeSsvK3g2elJ3eEcrZmZlVndlalNaQWQzOHRFUkc4YmxreUlpQ2pUU1pLRTRxWGZ3VGZmZDhTZlV5ZWdZLzhoYVc0S21ocHRmRHgwV20yeUYzd0FKdWNCUUd4TU5HenQ3WTErMlRkbHphd3BrR1FabjMvYkhKOS8yenpWZFlQOEg4UFJxYlE2dlczcGZGaFpXOFBLMmdheUxHTkN2NS9VcG5lSmhZZUc0TnEvWjFERjVXTjgzK3NYZFg3QklrWGh1WFF0Ymx6NEIwZTJiMVpmMmhKcUpYZ3VYUXNBOEx0K05Wa05qc1F2ZUpTOWRxOWVocnMzcnVHWGNWT01hbWlsUnRIcm9ZMlBoNDJkbmZGOFJjR2QveTVoMDhMWktQdnVlNUFrR1o4M2FZSEhkMzJ4K28vZjFmVzA4WEZHMTdybjByVW1SNTZNQ0hzT3JWYXJKaFFTcS92TnQvZzBVVTJrQ2xVK1FQL3gwekJyeENEODl2SmFBNEFYejBNeCtkZGVhTkNzVllybkV4emdiNVR3U0dBcUNaOGQxM25TZnU4QW9IanBkL0RwTjk5aXg0cEY2T1kyeXFoR1hVYWVLV1JlT2ZtK0srNVUrbzJlNFNmMjc0SnI4OWI0NzUvVGNKczJEOVkyaHFiZWtTL0NNZm5Ybi9IZWg3VlMzTmF6WjJjb3lxdnZwWVNrdGl4cjFIc1BNSHhXNitmT1FMM0d6VkNnY0JFQWdJMk5MVHIwRzRTVjB5ZWl0OGRFRkN2NXFnbDlkbnd2RXhHOWJaaW9JeUtpTENNQjBGaHAwcFNraTRtS01vektsOW82a1pFb1ZhNENCcjNzMndkSS9wSVBHQ2NKUXA0R29tQ1JZcTg5ZnBlQjd1cS9VNm81bHlCeG9xNkt5MGVvVk8xRFZQNncxcXNhUWZOWDRQYVZpM2kzZWszMTNCUGlUSzIyeGNXVDN2aWdkcDBVbDE4K2N3SUFqSnBNUFF2d2g1MjlQV3pzRERXZGRGcXQycXlyUWJOV3FOZUl6WTJ5d3Y0TnEzRHowbm4wOWZ3OVdjMlcxUGhjdTRKUzVTc2t1eWVpSXlPd2VkRWNqRjI4R29DaHJ5eEhwOUp3ZENvTmwzb04xUFZHZEdsamRLMERodEVrNTQ1MlEzeGNuRHBQR3g5dk1vbVJVblBWcDQ4ZklqdzBCUFBHRE1PemdDZjRiZGs2QkQ1K0NMMWVqMXVYTCtEOVdyVk5icWNvaXNtRVJXcXk0anIvMUVRVHlNUmNtN2RHZUdnSXRQSHhrQ1JKclFHVWtXY0ttVTlPdisrMkxYczFzbktDdEQ3RDc5Njhob2UrZDlCbDRIRFk1WEhBL2cycjBhSnJEd2doc0hYSlBIejZUV09qMFd5VGlvcDRZVEtwUHJUOXF4K21oQkRZdE1od0w5UnIxTXhvdlhjcVZjYi8ybmJDQXM4UjZPWTJFbVVyR1VacXo2N3ZaU0tpdHdrVGRVUkVsR21lUG43NHNrK2ZUeEg1SWh5SHQyMUVqYnFmcDdwTjhOTUFiRisrRU01VnE2TmhxM2FwcmhzU0ZJakNqaVhTRmRORDN6c29VOUU1WGR1NHoxb0VBUGg3MzA2VWY2OXFzcVkrUTlzM1Y5Y3hSVkVVSE5pOERyY3VYMFNMcnFaSDBVdnF5cG1UZU9oN0cyMTY5VE81WEsvWDRjcVprOGhib0tCUlgzbFRCdmJHd01tellQdXlwb2g3cDVZcGpqQkxtZVBnbHZXNDl1ODU5UFdjakh6cFNCYUVQbnVLYmNzV29sM3ZBZW84alpVVm9pTWpFUERnUG9xV2RFcTJUZEttblBGeHNVYnp5bFYrSHo4Tkd3UC9CL2ZWZmgzSDllNktpYXMyQXpEVWFFbDRXVTQ4UUV0aWVwME91MVl0UllzZmV1RDlqMnBqN21nMzNMcDhBV3RuVDBWM2R3L3NYYmNTRDN4dXFTL21nR0hFeTRpd3NEU2ZlNEtzdXM1TjFXQk56TXJhR2tXS2wwQmtlQmlzYld6VitSbDVwcEI1NVBUNzdrMmU0WHFkRHR1WEw4STNiVHJBSVY4K3VEWnZoWVhqUnVIUTFnMklDSHVPMkpob05HcWJjZzNRa0tjQnIvMmNkRm90Tmk2WUNmLzc5ekJnNG5TVFA3RFZkdjBhaWw2UEJaNGo0ZHE4RmI1cTJUYmJ2cGVKaU40bVROUVJ2VGtkZUMvbGRwSG1EaUNuc0xHMXcvRTlPN0J4L2l6WTJObWhSdDE2YXFJcVBDUVlDOGFOeFBCWml5RkpFcUlqSXdBQXMwY093WmN0V3NPMWVldlg3di9lclJ0NHgvbmRkTVYwNlpRM1BtK2NlbFBXbEZqWjJHTDVsSEVZTkhtVzJnUW9MV1JaUnJmQkl6QmpXSC9VK3J5QjJzZFhZckhSVWRpMmJDSDBPaDFPSGR5SHk2ZFBvUHZ3c2JDenoyTnlueHFORmI3dDJCV0h0cXpQMExsUTVrbjRHeVJ0MWpWbDNYWkV2WGloWHVmYStEZ2MzN01EUWhHNGRlazh6aDA3akZZLy9ZeUtWYXVwMjN6Wm9nM21qSEtEbFkwMW1uYjZNZG14a2pZTkc5R2x6V3ViaTZWRmZGd2N0aXlaaS9pNE9QeTFhUTNlclY0VDVkOTdIL005M1BISmw5L2d5cGtUYU5kbklONnRYaFB0OGhkQVZNUUxBSWFFZ1RZK0RyTkhEa0g3dmdNaHk3TEpXbm9KdFdleSt6cFBLUm1ad1AvQlBlUXRVRUNkenNnemhjd2pwOTkzYjNKdDcxNjlETFoyZG1xM0RMSkdnOGJ0TzJQaHVGR1FaUTM2ajUrYWJGQW1JUVNFRU5pOGVHNmFhclUvdXV1RHdNY1AwY2Z6ZDlqbFNibDJlNTJHalZDa2VFa2MyYjRKZXAwMjI3K1hpWWplQmt3dUVMMHBTVFNHZ25ybURvT3lrS3c1Yis0UWNvcEN4Und4T0ZIemw4UUtGQ21LRWJPWHFOTlBuenlDWTZuUytHSFFjTnkrY2hFamZuajFnbTFsYloyc0UreEpxN2ZnL04vSDBHdmtPSlA3RjBKQVVmU0lldkVDa2lSQmttVmNQMzhPb1VGUFVhMTIzUXlkejZkZk44YVRlMzU0Zk04UFZ0WTJzSGR3UU1ERCs2OXRvcHR3dm03VDU4UGF4Z2FLWG84Zy84ZXdzclpSbC85Ny9DaTAybmdNblRFZmg3ZHRRbkNnUHhhTkd3VlpscUd4c29Jc2E2QW9laFFvVWhSamUzUkNNYWRTNlBmYkZCemFzdDZvMlZSSVVHQ0d6bzB5YnNibXZTa3VTM3lkLzNQc01JS2VQSWI3cklVNHZIVWo3dCs1Q1o5clY2RFJhQUJKZ2dSQVVmVFE2eFVvZWgwMkxaeU5RWk5uQVVDbURuQ2dqWStIb2loRzg2NmZQd3R0WEJ4R3psMkdRMXMzNE1xWmt6aDljQjhrU2NiSkEvc2d5ekw4Ymx6SHpqOFhRNi9YbzNUNWluaTMyb2Z3dTNFVmtpU2gxVTgvbytablgyRDkzRmY5YSttMFdraXloTERnWjJyODJYMmRKOVJ1U3R4SDNlMHJGN0ZoL2t6WTUzSEE4K0FnZk4zYVVETktyOWVsKzVsQzVwTWI3cnM2WC8wdjNkZjIyYU1IY2ZXZk14Z3djUVppSWlOeC9mdzVYRGpoaGJDUVlIVG9Od2phdURnc256SU9wY3BWd0llZmZnSG5ENnFqWUpHaXVIZnJCb1Npb0dDUm9tallxaDMrT1hZb1dVM0J4TXBYZmgrRGZwK1ZwcytnVXJVYXFGU3RSb2J1b1RmOVhpWWllaHN3VVVmMGhsd3Jsam9DNElpNTR5REthY3BYZmg5RHA4K0hyTkdnNUR2bFV1MndIZ0R1MzdtRklzVkx3ckZVYWVNRmtnUWJXenNJUmNHSUxtMmc2UFdvNHZJeEpFbEN2b0tGMEtabnZ6ZDYrV3JUMDlCRWIvU1A3UkViSFFWYk96czBhcGUyVHViekZ5cU02VzYvNE9tVFI3Q3lza2I5cGkzVVpYVy9ib3g2alp0QmtpUjAvbldvT2wvUjY2SFQ2YUFrZERndVNaQWd3Y3JhR3BJazRiMFBhNkZ0b2laY0J6YXROYnlBdnRTKzc4QU1ueXRscnJwZk44Wm5qWnBDa2lTMDd6Y0lRTUxmVjJ0NGdSY0NraVJEa21YSXNnUloxbURHc1A0SUR3MUJuYThhbWR5blEvNzhyejF1d2lpWEFPQ3hlRFdPYk4rRXYvZnRRbzA2bjZuemE5U3BoK3AxUG9OR1k2VmU0d24wZWgyRW9rQUl3NHMySUNETGhtdXNYT1gzMFdQRWI2aGNvMmF5NDk2OCtDOTJyRndDalVhRCtrMWJxcDlCZGx6bnNrWmoxQ20vck5GZ3hCekR5Sm5PVmF1ano5aEowTWJId3lGZmZoUXFhdWdiNjVHZmI3cWZLV1Q1TFBtK0E1RHVhOXU1YW5WVWVLOHFvaU1qTUhlMEd5cThYdzMxR2pmREJ4L1ZVV3ZSMWF6WEFPZU9IY1N4blZzUUVoU0kvMzNmRVdVcVZrSy8zNmFnWE9VcUFJQXFMaC9qcDJGamtzVzlZdXA0OWQrbXZpdS9iTkVteFNSMVJ1Nmh6UGhlSmlMSzdWamlJQ0o2UzNqNStndHp4L0NtWXFPalVtMlNJNFNBb3RlYjdRVWc0T0Y5bEh5bm5GbU9iVzZ1ems0NXNreVJHKzRMeXJqc2VLYmsxSHNqSy9HK3l4aHRmTHc2MHF1bHNOVHZaZDUzUkpTVHNRNC9FUkhsR0ttOURBQXdHczNSSE43V0pCMVJUbVhwenhTaXhDd3RTUWZ3SGlJaXlncE0xQkVSRVJFUkVSRVJFVmtBSnVxSWlJaUk2TFhpNCtLd2VNSVloRDU3YXU1UWlJaUlpSEl0SnVxSWlJaUk2TFZzYkcxUnFud0Y3RisveXR5aEVCRVJFZVZhN0RDQWlPanRjUnhBQXpQSFFMblRjWE1IUUZuRHZWTkwyQ2ZxZzBvQWdCRHc3UGxxNU9PWTZDajh2bVliNUJSR2hpUWlJaUtpdEdPaWpvam9MZUhxN09ScTdoaUlLR2ZSYWJYd1dMUUtza2FUNGpwRDJqWUZCQWZ4SkNJaUlzb00vT21UaUlpSWlJaUlpSWpJQWpCUlIwUkVSRVJFUkVSRVpBSFk5SldJaUlpSWt0SHJkQUFBejE2ZFg3TW1FUkVSRVdVV0p1cUlpSWlJS0puWW1HalkydHRqM1BJTnFhNjNadFlVU0J4SWdvaUlpQ2hUTUZGSFJFUkVSTW1FUEExRXdTTEZYcnRlbDRIdTJSQU5FUkVSMGR1QlAzOFNFUkVSVVRJUGZlK2dURVZuYzRkQlJFUkU5Rlpob282SWlJaUlrcmwweWh0VmFuNXM3akNJaUlpSTNpcE0xQkVSRVJHUmtldm56eUUwNkNtcTFhNXI3bENJaUlpSTNpcE0xQkVSRVJHUmtYd0ZDNkZOejM3UVdMRTdZOG9TeDgwZEFPVnF4ODBkQUJIUm01RE1IUUFSRVJHUnVYajUrZ3R6eDBDNW02dXpFOHZiOUVaY1hGd0VBRnk4ZUpIWEVoSFJXNEExNm9pSWlJaUlpSWlJaUN3QUUzVkVSRVJFUkVSRVJFUVdnSWs2SWlJaUlpSWlJaUlpQzhCRUhSRVJFUkVSRVJFUmtRVmdvbzZJaUlpSWlJaUlpTWdDTUZGSFJFUkVSRVJFUkVSa0FaaW9JeUlpb3JlWnp0d0JVSzdHNjR1SWlJalN4Y3JjQVJBUkVSR1pqU1FhUTBFOWM0ZEJ1WlNNaytZT2dZaUlpSElXSnVxSWlJam9yZVZhc2RRUkFFZk1IUWNSRVJFUkVjQ21yMFJFUkVSRVJFUkVSQmFCaVRvaUlpSWlJaUlpSWlJTHdFUWRFUkVSRVJFUkVSR1JCV0Npam9pSWlJaUlpSWlJeUFJd1VVZEVSRVJFUkVSRVJHUUJtS2dqSWlJaUlpSWlJaUt5QUV6VUVSRVJFUkVSRVJFUldRQW02b2lJaUlpSWlJaUlpQ3dBRTNWRVJFUkVSRVJFUkVRV2dJazZJaUlpSWlJaUlpSWlDOEJFSFJFUkVSRVJFUkVSa1FWZ29vNklpSWlJaUlpSWlNZ0NNRkZIUkVSRVJFUkVSRVJrQVppb0l5SWlJaUlpSWlJaXNnQk0xQkVSRVJFUkVSRVJFVmtBSnVxSWlJaUlpSWlJaUlnc0FCTjFSRVJFUkVSRVJFUkVGb0NKT2lJaUlpSWlJaUlpSWd2QVJCMFJFUkVSRVJFUkVaRUZZS0tPaUlpSWlJaUlpSWpJQWpCUlIwUkVSRVJFUkVSRVpBR1lxQ01pSWlJaUlpSWlJcklBVE5RUkVSRVJFUkVSRVJGWkFDYnFpSWlJaUlpSWlJaUlMQUFUZFVSRVJFUkVSRVJFUkJhQWlUb2lJaUlpSWlJaUlpSUx3RVFkRVJFUkVSRVJFUkdSQldDaWpvaUlpSWlJaUlpSXlBSXdVVWRFUkVSRVJFUkVSR1FCbUtnaklpSWlJaUlpSWlLeUFFelVFUkVSRVJFUkVSRVJXUUFtNm9pSWlJaUlpSWlJaUN3QUUzVkVSRVJFUkVSRVJFUVdnSWs2SWlJaUlpSWlJaUlpQzhCRUhSRVJFUkVSRVJFUmtRVmdvbzZJaUlpSWlJaUlpTWdDTUZGSFJFUkVSRVJFUkVSa0FaaW9JeUlpSWlJaUlpSWlzZ0JNMUJFUkVSRVJFUkVSRVZrQUp1cUlpSWlJaUlpSWlJZ3NnR1R1QUlpSWlJaUlpQWlvVmF2V08wS0lKWGoxbmlZQS9PL2x2dzhtbmk5SlVxOExGeTQ4ek80WWlZZ29hekZSUjBSRVJFUkVaQmtrRnhlWHV3REt2V2E5K3hjdlhxd0FReUtQaUloeUVUWjlKU0lpSWlJaXNneENDTEV0RGV0dEJaTjBSRVM1RWhOMVJFUkVSRVJFbGlNdGlicTByRU5FUkRrUW03NFNFUkVSRVJGWkR0bkZ4ZVVSQUtjVWxqKzVlUEhpT3dDVWJJeUppSWl5Q1d2VUVSRVJFUkVSV1E0RndQYVVGa3FTdEIxTTBoRVI1VnBNMUJFUkVSRVJFVmtRV1paVGJOcXFLQXFidlJJUjVXSk0xQkVSRVJFUkVWbVE4dVhMbndEd3pNU2lJR2RuNTVQWkhROFJFV1VmamJrRElDSWlJaUlpb2xkdTNMZ2hTcFlzV1FsQXJTU0wxaDA5ZW5TM09XSWlJcUxzd1JwMVJFUkVSRVJFbGlkWkUxZEprdGpzbFlnb2wyT2lqb2lJaUlpSXlNTEV4Y1Y1QVFoTE5PczVBQzh6aFVORVJObUVpVG9pSWlJaUlpSUxjLzM2OVhoSmt0Um1ya0tJM1JjdVhOQ2FNeVlpSXNwNlROUVJFUkVSRVJGWm9NUWp2TExaS3hIUjI0R0pPaUlpSWlJaUlndFVvRUNCUXduL3pwOC8vMkZ6eGtKRVJFUkVSRVJFUlBSV2MzRngyZWppNHJMQjNIRVFFVkgyc0RKM0FFUkVSRVJFUkdTYUpFbmJGRVVSNW82RGlJaXlCeE4xUkVSRVpCRzhmWitVRVVLdUExblVFUUl1QUlvQktDSUJoUVZnWSs3NEtPdEpRTHdBUWdHRUFIZ21TYmdJUlRvclNjclorczZsSHBrN1BxTHM1T1g3eUJtUTE4VEZ4dFlCOE5qV3p1YXlxM01aWDNQSFJaVGRXRDZndDYxOElKazdBQ0lpSW5wN0hmWUxMV0FsWXRzRDZBN2dZM1BIUTVaTEV2aEhTRmloayt3MmZsMnhjTGk1NHlIS0t0NTMvS3NvRWtZSkNSMmtSSDJLQzBDUkpLeUhqSW11NVoxdW1UTkdvcXpHOGdHbFZXNHNIekJSUjBSRVJObnVzRjlvQVNzbGJnUWtNUUNBdldHdUFJc21aSnJSdFJFREljM1J5YmEvNTVZQ09SRUFlUHNGVmhOQ1AxcEEraDZBbFB5WnFFNExRTm9NU0JOY25VdGNNMGVzUkZtRjVRTktuOXhaUHVEVlRrUkVSTm5HVXdpNXdkM0FuNFVRNHdBVU5YYzhsS01GUThJWTd3b2xsM2hLa21MdVlJZ3l5dHZuU1UxRmtzWUFhSm1CelhmSVFveXZYNm5VcGN5T2l5ZzdzWHhBbVNqSGx3K1lxQ01pSXFKc2NlRFJvOEsyc2ZJcVNGSlRjOGRDdVlnazdZbXowWFZyVktaTXFMbERJVXFQWTNjQ1A1RmtaUXlBSm0rOE15SDJLaHA1L0ZjVlN2N3o1cEVSWlMrV0R5aEw1T0R5QVJOMVJFUkVsT1dPK3ZpN3lCSzJBeWhyN2xnb1YzcWdDTFQ2cXBMVFJYTUhRdlE2WG43KzlTUmdqQkQ0Smd0MmYxQkFqUC9TdWRTcExOZzNVYVpqK1lDeVdJNHNIekJSUjBSRVJGbnFtTytUenlSSUJ3RGtOWGNzbEh0SlFJUUMwWmdKQ3JKRVFnanB1RzlnZlVqQ0E0RHJ5N25JM05jeG8vMTVRVWpqR2ppWDhKWWtTV1RpUVlneURjc0hsQjF5WXZtQWlUb2lJaUxLTXNkOUExd2hpYjFDSUEvQTdxQXA4eVcrcG9TRWFGbElUUnM0bC9ReVoweEVDWVFRMGpIZmdLOWxDV01BMURORENDY2xXWXlyWDk3cENCTjJaRWxZUHFDc2xwUExCN3dYaUlpSUtFdDQrd1ZXMDBNNUs3MHNoQk5sQnlFaFdnTzVUdjJLSmE2YU94WjZld2toSksrN2dkOUtFR01nOEltNTQ0R0Vjd0xTZU5jS0pmWXpZVWZteHZJQm1VTk9LaDh3VVVkRVJFU1p6dXUyZjFGbzhDK0FjdWFPaGQ1Q0V1N3A0NVdQRzFZcEhXTHVVT2p0NGltRVhOOHZvTGtFakJHQWk3bmpTVW9DTGdwZ3ZIZkZrcnR6Nm1pSWxMT3hmRUJtbFVQS0I3SzVBeUFpSXFMY1piTVFHa2tqTm9HRmNESVhnZklhYTgybXpVSm96QjBLdlIwMkM2RTU1aFBRdHI1ZndHVUFPeXd4U1FjQUwrUGEwY0F2OE5KeG40RHZQWVhnK3lCbEc1WVB5T3h5U1BtQUQyWWlJaUxLVk1YdUJ2UVhrTDQwZHh6MHRoTmZGYnNiOEl1NW82RGN6Y3RMV0huNStYY3E1aGR3VlpMRUpnRFZ6QjFUV2dpSTZrSVNtK3Y3QlZ3NzV1ZmYwZEpmV2lsM1lQbUFMSVBsbHcvWTlKV0lpSWd5amJmZm8wcDZvZmtQRUhZU2l4bGtSc0xRalhTc0JIMDFWK2N5dnVhT2gzS1g4K2VGZFVUQndFNkFHQW1na3JuanlRUStnRFF4WDFpSjlSOTlKR25OSFF6bFBpd2ZrS1hJQ2VVRDFxZ2pJaUtpVENHRWtCU2hXU29CdWFJUWZ1dlNlVVJIUnFqVFFnaHNYalFueGVtVVBMbm5oelV6cHlBK0xnNEFjUHZLSmR5OGREN1ZiWjRGUE1IamUzNG1sK24xT2l3Y053cWhRVS9WZWRmK1BZczlhNVpqeXNEZWlJbUtNcmxkY0dBQWROcjQxOGFiVzBpUUlBRjJnR2FaRUNMblg1QmtFVFpmdjI1ejNOZS9aMFNoZ051QStCTzVJMGtIQUpVQXNUS2lVTUR0NDc3K1BUZGZ2MjVqN29Bbzk4aHQ1UVBLMlhKQytjQWlneUlpSXFLYzU1alBrK2FTSk8weWR4eVo1ZGl1cmJoODZtLzBHZnM3N0IwY29PajFHTnFoQldaczNnc0F5YWF2bmp1TkE1dlhJc2ovQ1lxVkxBVkpBbUtpb3VDeGFCVU9ibGtQLy90MzhjUGc0Vmc1ZlJJNkRYQ0RuWDNLZzkzdFdiTWNCWXNXdytlTm01dGMvdGZHTmJoKy9oeCtuZlFIckcxc01MUjljN1R1MFJmdjE2cU5PYVBkRUI4Ym82NDdidmtHQU1EbXhYTVJGaHlFbjRhTndhVCtQUUVBT3EwV3NkSFJ5RnVnZ05IK3U3dDdvRlQ1aWhuLzhDeU1KRVR6QnBWSzdURjNISlJ6ZWQyN1p3ZWRYWGRJd2gxQUdYUEhrdzBlQ1NGTmxxeGlWN2lXTHg5cjdtQW9aOHR0NVFQS1BTeTFmTUJFSFJFUkViMnh6VUpvaXZrRlhBRlExZHl4WkthVjB5ZWk2a2VmWU0rYTVRQ0FxSWdJT09UTHB5NVBtUFpjdWc2eWJHaW80Tm1yQ3p3V3JvU3MwV0JjNzY2d3krTUFuVllMUmRGRGxqWFE2N1RRV0ZsajVOeWxPUEhYYnV4ZnYxcmRYM3hjTEdaczNvdkp2LzZNcUlnWDBHaU11NDF5K2J3Qm12L1FBenF0RnRPRzlFV0RacTFROSt2R2NPL1VFbFBXN1FBQWpPalNCcit2MlFvQVJ2TVZSY0dhbVZOUXRFUkpOT25VRFFEd2o5ZGgvSGZ1TkhvTUg1czFINkRsdVA2c1lza2FiU1ZKYis1QUtHZlo0KytmSjI4TWVrRmdHSUNTaVpjSjVLNlhLVlBuSTBIeUY1S1lHbW1QcGMyY25LTE5FUmZsYkxtMWZFQzVoa1dXRDZ6TUhRQVJFUkhsZkVYOUFqc2hGeGJDdXc0WkNVbVM4SEdEaG1vTnVvUWFha21ucHczcEN3Q0llaEdPR2NQNkF3QWl3c1BROFpmQmNQNmdCZ0RqeEJrQTFHM1lHQlhmcndhbnN1VVIrU0ljMDkxK3dVT2YyOGhib0FDR3oxNk1mNzJQNHVQNlh3RUFacnIvcXRaeXM3SzJSci9mcGlCL29jSnBQaGRabHRGcGdCc2t5ZkFxUHQzdEY0U0ZQSU9pMTJOQ3Y1L1U5V3hzN1REc2p3VVorcndzV0ZWSDM0Q09BTmFZT3hES0dieXVCK1dWYlBWOUVDM2NCT0NZZUZsQ1FpczNKZW1BVitjampQNHRuQ0F3SzE4MFJucjVCa3hEbkdhUmExWEhTRE9GU0RsUWJpMGZVSzVoa2VVRDlsRkhSRVJFYjBRSUlVa1FRODBkUjFaSVNHb0JDWjBQcDJ6b2pBWG83ajRXSmN1V3g5QVpDekIweGdMa0sxQlFUZEtaOGp3NENNc24vNGJJRitGNEZ2QUVKY3E4ZzVNSDlxTFc1NjdRYWJWcUgzZ1hUeDZIVHFkRnpjL3FxOXVtSjBtWHdNcmFHaG9ydysrMGJ0UG5vZng3VmRHaVd5K01ucjlDL2UvNXM2QjA3emNuRUJLR1dtcGZOR1E1OXZ1RTVEL200ejhTUXRhNUVBQUFJQUJKUkVGVXRycjdBbUpxMGlRZGtQc1NkRW1aT2ovRDV5Q213VlozLzVpUC84ajlQaUg1c3owd3luRnljL21BY2c5TExCK3dSaDBSRVJHOUVhKzdUNzZVSUg5ZzdqZ3kwNUh0bStDMWV6dDAybmkxQnB4UWhGSGlMcW5MWjA1ZzE4cWwwT3QwYXUwNkFKZzFZaENpSXcwVlVQUTZIU2IxNzRsQ3hSelJ4Mk1paXBVc2hjKy9iWTV0U3hlZ2RJV0tlTWU1TWdvN0ZrZk5UNzlBWEd3c3JHME0vYmxYcmxFTHBTczRRNVpsazdHOXpwbkRmK0d2amFzUkZ4dHJ0TTB6L3ljb1VyeEV1aitmSEtyYU1iK25yZ0NPbVRzUXNqd25IandvcEl1MytoVlMzSzhBQ3BvN0hndFdSSkl3MFI1eFE3MzhBbVpaV2NYUCtieHMyZWZtRG9vc1UyNHNIMUN1WkhIbEF5YnFpSWlJNkkxSWlqUXd0MVV4YWRpcUhScTJhZ2YzVGkwUkZoS01XY01IQWpDTTlPclpzN1BSdWduVG94ZjhpZlZ6Wm1EcWhwM3Fzam1qM0RCZzRuUjEycjFUUzR5Y3U5Um8reSthZkljNXA0ZkE5L3AvK0hIb0tGU29ZbmluQ2I1L0YzRXhNUWdPREVEUkVpWFZ2dkVTeDVaV2RiOXVyUFpsQndEamVuZFZsNjJmTzhOb1hYc0hCNHpyM1JYRFppNU1kY0NMbkVpV3hFQllVRUdjek0vcnRuOVJTWU5CT2kzNlEwSysxMjlCTHhXRUVKNTZyZlZnTDEvL3VYcXRNck5obGRJaDVnNktMRXR1TEI5UTdtUnA1UU1tNm9pSWlDakRqdDUrVkFxUzFDVDNkYXYrU3NFaVJlRzVkQzF1WFBnSFI3WnZWaE52Q1gzVWVTNWRDd0R3dTM0VmVyM09hTnZFU2JxVXlMS01yMXEyeGFvWmsrRG9WRnFkLzlqUEI3SXM0OUlwYjN6ZHVuMksyeXVLQWdDNGNlRWZYUGpiQzNqWlJEYzJKaG9wL1UwOEZxMTZiVnk1andBRW1oNjY5ZERwbS9mZThUZDNOR1JlUis0K0xTNHJ1aUdRMEZjSU9KZzducHhLQVBrQmpOTFl5QU9QK3diTWo0TTA0My9PSlhKbiszbEtsN2VoZkVDNWhlV1ZENWlvSXlJaW9neVROVmJ0QVNHOURZWHdpeWU5OFVIdE9pa3V2M3ptQkFBWU5YdDlGdUFQTzN0NzJOalpBd0IwV3EwNmNFT0RacTFRcjFGVEFNRHBnL3RRektrVWRxNWNpczYvR3JyenVYRHlPTDVxMlJhbkQrM0hGMDIrZzYyZG5jbmozcjk5RXpxdEZpZjI3MGFENXExeDQrSy9XRDF6TW01YytBYzE2dFpMTWQ1UjNkcVozR2RzZEJRbXJkNmEya2VSUTBrQUlGbHByTm9EK01QTXdaQ1pITHIxME1sYVl6VVVpdjVuUUxKL1RkZVRsRllDRGdKaW1BMUVmeThmLzhWYXZXNmFwYnp3a25tOFRlVUR5dWtzcjN6QVJCMFJFUkZsbUFUUjhXMTR6NzF5NWlRZSt0NUdtMTc5VEM3WDYzVzRjdVlrOGhZb2lLRXpYbzJZT21WZ2J3eWNQRXROaUxsM2FvblI4MWNZYlh2NjBINjhDSHVPQVJObVlNYXcvcmg1NlR5MGNYRUlEZ3hBaitHZUNBa0t4SjQxeTlHbTU2dGpSMFc4Z0JBQ1FnaVVmKzk5REpnNEhXVXJ2YWN1LzJIUThGVFBKempBSDRwZWI3Sm0zYWh1N1Y3L2dlUmdrb1NPc0pDQ09HVWZiOThuWlJRSjdoQlNEd0MyNW80bkY3T0hoSUhXVmxaOXZQeWVMSk1GcHRSM0x2WEkzRUZSOW50YnlnZVVlMWhTK1lDanZoSVJFVkdHZVBzOXFpUUFGM1BIa1JWaW82T3diczUwNkhVNm5EcTREeWNQN0VYMzRXTlQ3TE5ObzdIQ3R4MjdRcVBScE9zNHZ0ZXVZUCtHVmVnOFlDanNIUnpROFpjaGVQNHNDSnNYejBYbkFXNndzYlZGOHk3ZGNlMmZNemk2WXpNQUlDTHNPZWFQSFE2bnN1V3hlZEZzUkwwSU4wclMxZnJDMWVTeEZMMGVRaEZZTTNNS3ZQZnROTG5PVzZLV3Q5K2pTdVlPZ3JLSDk2M0E4c2Q4L1pjb2tQd2dwSDVna2k2NzJFSkkvUlJJZnNkOS9SZDczd29zYis2QUtQdms1dklCNVdvV1V6NWdqVG9pSWlMS0VBV2FiODBkUTFiNTkvaFJhTFh4R0RwalBnNXYyNFRnUUg4c0dqY0tzaXhEWTJVRldkWkFVZlFvVUtRb3h2Ym9oR0pPcGREdnR5azR0R1c5VWRQWGtLREFWSTl6Ny9aTnRPc3pFQ1hMbGdNQTNQbnZFazRmMm9jdUE5M1ZRU1h5RlN5RTdzUEhZdkdFTVlpSmprTCtnb1h3WWQxNitLcGxXeHpjc2g2elJ3MkJUcXVGSkVtUU5Scklzb3dKZlgrRVRxZURYcWZEMTYzYjRZc20zK0h1cmVzQWdOSVZuZEdnV1N1Yzl6NW1OS2hFQXAxV20wbWZvdVhTQzAxakFEN21qb095anJmZm8wcUtrRWNxVUxwSWdJYmRaSm1IQUt3QjlCSldTdmRqUGdHckpVazN5ZFc1aksrNTQ2S3NsWnZMQjVTN1dVcjVnRjlYUkVSRWxDSEhmZjMzQ1NCWEZzWjFXaTAwVmxhUUpPT2lrcUxYUTZmVFFVa1lORUtTSUVHQ2xiVTFORlpXMkx4b0R0cjJIcUN1ZjJEVFdqUnMxUTVXMXRZQWdFdW52Rkh6cy9vcEh2ZnMwWU9vOUVFTkZDbGVJdG15NEFCL2FLeXNrSzlnSVhWL2lRa2hvTmRwb1NnS1JLTDJSdFkyTnBCbEdYcTlEZ0VQN3FOMEJXY0FodEZlTy9ZZmttdy9HK2IvZ1E3OUJxZjg0ZVFPKzF5ZG5acWFPd2pLZk41My9Lc29Fa1lKQ1Iwa1FHWkg5cGJDOEhjUWdDSUpiSkFGSnRaLzErbW11YU9pckpHYnl3ZVU2MWxFK1lEZldrUkVSSlJ1KzMxOGJQTklEcUVDSWcrTEU1U3pDRWlRb3FORlZPRnZLMVdLTTNjMGxEbTgvUUtyQ2FFZkxTQjlEMEJpZ3M1U3FYOFhJVUZza1NUTmhQb1ZTMXcxYzFDVWlWZytvSnpMY3NvSDdLT09pSWlJMHMxV09Id2lBQmJDS1FlU0lJQThlVFFPdGMwZENiMjVvejcrTGw2Ky9qc1VvZnduSUxXRitsRGlzOGt5cVg4WFNVQnFxd2psUHk5Zi8rM2VQazlxbWpNcXlqd3NIMURPWlRubEF5YnFpSWlJS04xa1dUSjdJU1lsTVZGUjZyL0RRNExWZndzaEVQcnNxVGxDb2hURXhrU2I3ZGhDc2R4cm1GN3YySjNBVDd4OC9mZktFaTRBK0E0Y1h2S05DR0hXRDdDbElra1h2WHo5OXg2N0UvaUpPUU9oTjJmSjVRT2l0TENFOGdFVGRVUkVSSlJ1RXBTUHMvb1loN2R0VFBjMlFnajg0VDRBY1RFeDBHbmpNYTVQTjNWWmZGd2NKdmJybm16OTIxY3VwdXNZb1VIR3liNllxQ2djMjdsRm5kYnJkRGl5ZlJQMENmM1lwWVBmZGVNV1lKRXZ3aEh5Tk1Ea3VyN1gvM3Z0d0EreE1kRW1CNHhJYXZ2eVJiaDc4MXJhQTgwRW9jK2VZbnp2YnNrK3o5ZlI2M1U0dkcwakZMMGVBUS92djBrSVdYNE5VK2J6OHZPdmQ5elAvNkFrSzJjQk5GRVhaR1BsbmJUZVY0bUZoUVREczJmblZOZTVkZWs4b2lNajFHa2hCRFl2bXBQaWRFcWUzUFBEbXBsVEVCOW5hTGwxKzhvbDNMeDBYbDErK2N3SjZIV3Zuazh2bm9kaXg0cEY2dlRkbTlkd2FNdDZvMzArOUwyRHFJZ0lKS1hUYWpHaVM1dlh4cFJHVFNSWk9YdmN6Ly9nTWQ4bm4yWFdUaWw3WlVmNWdDaUxtZjBhNXFpdlJFUkVsRzRDNmYrMVVRaUIrN2R2NHI5enA5QzA4NC9RYUZJdmhoelp2Z2xmdDI0UEFCamFvUVVjblVvWkxRL3lmNEpwRzNZWnpidDk1U0lLRlMwR1czdDc2TFR4cjQwcFBqWVdQbGV2NE5UQmZXalhaeUFtOWUrQi9BVUxtVnkzZWRjZXFGeTlKcFpPR292RzdidWdlaDNEZTZSZG5qend1WG9GcFN0V3dydlZQc1N4WFZzUkhPaXZucC9mOWF0NDZIc0hFZUhQRVJFV2hyQ1FZSVNGUElOejFXcG8xMmNnRkVXQkxCdCtPMTN3MndqTTJMejMxVGsrZVlTTkMyYWpyK2Z2S0Zpa3FEci8waWx2N0ZpeENIMDlKNk5FbWJJcG5wOVFCTUpEUTFMOURCN2Y5Y1daSTMvQi84RmQ5QmpoaWFtRCtxakxYandQUmQ0Q0JkWDRPdlFiakEzei84Q0w1NkhJWDZpd3VrNytRb1doS0VxeVFTNnFmdlFKV3Y3NHM4bmpGaTVXSE5WcTE4V1ZzeWZoMnJ4MXFqRW1kV0RUV3RScjFBeGJsOHhEa2VJbDhmM1AvV0Z0WTVPdWZVQVNadi9Gbk5KR0NDRjUrd1UyRUJCaklPQnFxUHYxWm4zUXBmZDVaTFJ0R3U2cnBCUkZqNGp3c0ZUWDhYOTRIL3MzckVhZnNiL0Qzc0VCUWxGdzd0Z2hkWUNhcE5OWHo1M0dnYzFyRWVUL0JNVktsb0lrR1g0NDhGaTBDbzZseTJEZG5HbjRZZkJ3bkR5d0I1MEd1S25IdWZiUEdRUUgrS05ocTNaWU10RURZY0hQRUI4ZmgwZDNmZkhyeEJtNGRma2lpaVY1M2w0OGVSejNiOTlFbjdHL1k5NllvYTgrQ3dqRXg4Vml4dEQrNnJ3YWRldWhZYXQyNmZwOFhoRVFRdnBHZ3ZTTmw2Ky9GNFEwcm9GekNXOUprbGhuTW9mSVNQbUF5S0pZUVBtQWlUb2lJaUpLbDVPM251WFRRbHN1dmR2OTl2TVBrQ1FKTDU2SG9rbkhyb0FtN2RzNjVNMkhvVE1XR00welZUdkZlODhPZlBqcEYybmFaM2hJTURZdm5vdXZXbjZQYnp0MlZaTlJzaVo1Z3dON2g3eW9Vdk1qQUVESC9rT3dlTUlZbEs3Z2pLV1R4cXJyYkZvd0M5R1JrV3BDYmNyQTNzaFhzQ0FhdG00UFdhTkJxZklWc1duQmJBeWVPaHY1Q2haQ25yejVBQUFqdXJUR2xIVTdUTVpZb2NvSGFOUzJFMktpWHUzM3lwbVQyTDE2T1g0ZVBTSFZKRjFpSHQwN0pKdjNYczJQMGZHWHdkaTlaam1hZE95SzBLQ25XRExCQThObkw0YU5yUjNpNCtJd29lK1A4Rmk0RXJMbTFSL0xZOUVxak9yV0RoNkxWcjJNdncwOEZxM0M1VE1uY08vV0RUVXhkK21VTng3Y3VRMEF1SC9uRmhhUEg1MHNCaUVVU0dkbEhOcXlJZG15Mzlkc05Ya3VHbzJWK3JmcU0zWVNkcXhZalBEUUVCUXRVVEpObjhXcmc2UDh5VnZQOHRWN3Ixanlha0prRVlRUTBqSGZnSytQK3dWNEFFaFN3K3JOcXRDOXlmTW9RV3IzbFh1bmxrYnpFNXFXSnAxZm8rN242UGlMWVpUbEwxdTB3VU9mMjdqMjd4bnNXYk04eGVONGRPOEF6NlhyVU8yVFQxSHRrMC9oMmFzTDNLYk5oYXpSWUZ6dnJwZzZ1QzkwV2kwVVJZOHBBL3RBcjlQaWoyRy9ZdVRjcFFDQVJtMDc0NC9oditMakJnMFJIaHFNWVRNWEFnQ21EZWtMSVFRdW4vNGJBSEI4OXpZNGxhMkFUZ1BjMEx4TGR5d2NOeEluLzlxTklkUG1xckhvdFBGdzc5VEthTjZiTWZxN3VrSVNyc2Y5QWs0ZTlmRWYvNlZ6eWNOTTJGbTJqSllQaUN5S0JaUVBtS2dqSWlLaWRJblRhQ3RscE8rTUhpTThvZGRwTVdlVVc2cnJUZXJmRTRDaENlbWsvajNSNzdmSmlJcU1NS3F4QVFCUmtjYmxwM3UzYitETzFjdm9QTkRkNk1YVzFFdnVENE9Hdy9tREd2anNmMDJ3ZWRGY0RQejlEOWpsY1FDQVpBbkJwUHNvVTdFU3VnMFpnWUpGaThGOTFxdm1ZdWU5aitISi9idG8wYlZIc3UzZnJmWWhBR0R6b2pscFNxNjlybG1kSkVsWVBtV2NPajE2d1o5cThzcmsvcFluVDRRQndEOWVoeEh4L0RtQy9KL2cyL1pkc0hYcGZOeTZkQUc3MXl5SG90Y2pMallHa3dZWS9oNTU4eGZBd045bnBuaU13a1VkY1NuWVc1MzJ2MzhQVHVYS0F3REt2ZnVlVWVKdGFQdm1HTHQ0TmZJV0tKamkvbEp1VGljZ2hERDZqQzZlOUVhamRwMVJ2K2wzS2U3UEZMMG0zaG5BcFhSdFJGbE9DQ0Y1M1EzODF0czN3RU9Xa0NVMUc5TDZQRXBOU3ZjVmdHVEo5OUJuVHpHeFgvY1VrL0lKdWc0WkNVbVM4SEdEaGxEMGVnenQwRUk5VHRMcGFVUDZBZ0NpWG9SanhqREQ4ekVpUEF3ZGZ4a001dzlxQURBa0JwTWVzMmhKSi9RZVBRSDVDeFZHZEdRazVvMFpab2d4NkNrdW4vNGI5bmtjTUdqS2JFenMxMTJ0aVNkck5QaHg2R2pZTytRRkFQVjVMRjUyRHBqNCtlem9WQnBkQnJtbmVwN3BWRStXY1BENDNZQnp4L3dDeHJ0V0tMR2ZDVHZMbE5IeUFaR2xNWGY1Z0lrNklpSWlTaGRaRXBVeVVwdWxkUG1LZU9CejY3WHJKZFQ2Y08vVUVvT256SUsxclMwQVE5T3hsQWdoc0d1bFlUdUhmUGt3YnZrR3RhWkh3a3R0WEd3c1J2N1F4dWpsK3YxYXRmRmV6WS9nLytBZXdvS2ZBWGoxOHB1YWhKZGdBSEJyMXd3bDN5bW5UaWU4c0lZOERjQ2sxVnN4M2UwWHZIZ2VBcjFlZ1U2ck5VcjZwZlNpbjFCYlRWRVVuRHQ2RVBrS0ZzSUhIOWNCQU55N2RRTjNiMTdEcDk5OHE3NDBKNGlQaThPa1gxNzF3NWZ3SnB1MDl1SEllY3VoMStsZTFzd2JqNXVYenVQb3ppM281allLQUxCMTZUeU1XNzRCWnc3L2hicGZOMDYyajdpWWFQVnowc1liK3NGeUxGVWFnWThlcU9zODhMbUZXbCs0SmpzM3ZVNEhSVkZnWTJkdjh0d1RwRlNqTGlMc09hWU42WnRxa2lTdDlKQXJnWWs2aStFcGhOekFMNkNGdDEvQWFBbHdFVm5ZNzF4YW4wZEErdTRybTVmUHE0eVNwRmNuTFY0elFzYlFHUXNRR3ZRVUsyZE13dUFwc3dFWWt2eUpuMDhwZWFkU1paUHpmYTVld1VmMXZ6STYvdEVkVzNEZSt5aHNiRzNSdHMrdjJEZy81WVE5QUFUNVB6WnEwcDlwQkQ2UklQWjYrd1ZjOVBMMUgrOWRzZVJ1VDBsU012Y2c5Q1l5V2o0Z3NqVG1MaDh3VVVkRVJFVHBKRlhLanFNSUliQnU3Z3gwNkRmb3RVMWZ2ZmZ1VUR0T1R3KzlYb2RqTzdmaXpPRy8wR21Bb2Q4bFV6WHFncDQ4QmdEOHZXOFhEbTVaRDUwMlhxMmxZbXVmeDJTenIxSGRESDAwdVUyZkJ3QTR2bWNIOXF4Wm5xWUVreEFDMTgrZnc0Rk5hMUhZc1RpYWRmbEpYVmE4ZEJuY3ZuSVJVd2YzUmMzUHZrQ0RacTNVL3VLRUVJZ0lEelBxNXk2cElXMmJRZ2dCZXdjSGRCL3VnVElWSzZHd1kzSGN2WGs5MmJwL2JWeXRKdW9TczdYUG8zNU9DVFhmN1BJNFFLT3hRa1I0R0d6dDdCSHlOQkRGUzcrVGJOdUV4TjdZSHAxTXhqZHc4a3dVTDFVbXhmanRIUndRRXgwTklZUlJVaU1qSkVsa3k3Vk1xZHNzaEthb2IyQnJ5UzlndEFDcW1UdWVwTkp6WDJYVWtlMmI0TFY3dTlHelJTaXBYK09YejV6QXJwVkxvZGZwakg1Z21EVmlFS0lqSXdHOHFwbGNxSmdqK25oTXhOa2pCN0JyMVRKWTIxaGozUElOcUZDbEtscjM2SXRqdTdhaVFKRWlhTk96SC83ZXZ3dlBud1VoZjBIRGM2VmVvNmFvN2RvUWsvcjNSS2x5RlRLeG1XdkdDTUFGd0k3NmZnRlhqL2tFVEFoMkxyR3RyU1NsL0VzT1phUHNLUjhRWlRWemx3K1lxQ01pSXFKMGtZQXlXZFhtU0tlTngxOGIxK0NCejIwSUlkQ2dhVXZNODNDSHJiMTlzcHB1Q2ZOcWZmRWw0bUppMEhYd2NFd2QvUHJhY0FtRUVKZ3pjZ2drV2NhdkUyZWd3TXMrNEZLcVVWZTNZV044MGFRRnZtalN3cWlmcWZqWUdNd2NQakQ1L2hQVkFOVHJkVGovOTFISUdnMjJMSm1IaGkzYm9sQXh4eFJqV3o3NU44VEh4NkZWOXo2b1VLV3EwYkk4ZWZPaFVidk8rS0pKQ3h6YnRSV3pSdzZHKzZ4RnNMRzFTL081Si9oNzN5NnNtek5kbmQ2MWFpbEd6MStSYUEzVFNRSlROZW9Bb0ZMMUQzSDkvRG5ZNTNIQXU5VnJta3d5aEllR29MQmpjWXlhdHp6Wk12ZE9yV0NYcUtaZFFoSXdQaTVXUFQ5Yk96dlkydGtqTWp3TStWSVkrQ01kVXM0SW1vRjRnMHlQOUtaWlN6UHc4aEpXZUNlZ0hYd0RSa1BDZSthT0o3TWs3WWNPU0xtUE9nQm8wYTBYR3JacWg0YXQyc0c5VTB1RWhRUmoxc3RuaWhBaVdjMjloT25SQy83RStqa3pNSFhEVG5YWm5GRnVHRER4MVQzdDNxbWxXa3NaQU9vMGJJUTZEUnZCbzNzSDNMMTVEYUhQZ3JEMGQwK0VCajFGWWNmaW1Pc3hERVVjaStQR2hYOVF1b0l6QU1PejF0YmV1QWJzbEVHOVRkYVlVL1NLVVpjQVdheWFKSWxOeGZ3Q2JoN3o4NThRWEtIa3BweVFzSHVUK3p3anN2UFprSlhsQTZKc1p0YnlBUk4xUkVSRWxDNENTRG5EOUlaa1dZT0Fody9RcW5zZnpCNDVHQldyVnNPd1B4Ymc5cFdMcUZ6REJZQWhlV09xV2FTaU43eWZQYjduaDJXSkJubEllS2xOMmx6TmMrbGFOR2plR3RWcTE0R1Z0V0hFMElrck4rSHNrUU9vMDdCUnBwN1htY01IVUxsNlRUenpmNExpcGNwZ3ptZzM5UGFZbUdMTnNRNi9ESVpEdnZ4d2E5Y01CWXNXUTNoSXNKcElUUHp2K05nWWVDeGFuV3kwVlZNRGJaalNkZkFJOWQ4K1Y2L2c0SloxNnJTaUtKQlNhTHBtcWtZZEFMalVxNDl0eXhiQzFzNGUzM2I0d2VTMjkyN2ZSS2x5RlpMTjErdDAwR25qWVplb09XL0MzM2xJMjZid1hMb1d0bmFHWk4zTTRRUHhMTUEvTXhKMVdYWXRVOHJPbnhmV0VRVURPd0dCb3lEZ25GTmF5cVgxdmpMVkQxMWErNmdEZ0lKRmlzSno2VnJjdVBBUGptemZyQ2JlRXZxbzgxeTZGb0JoUkdtOVhtZTBiZUlrM2V0VXFQSUIrbytmaGxrakJ1RzNsL3NFRENNNVQvNjFGeG8wYTVYaXRzRUIvcGkyY1hleStVUGFOazN6OFROUkZVbGdYVEcvQUU4djM0QkorY0pLclB2b0kwbHJqa0RlZGxsWlBxRFU2WFU2eUJyTkc5YzBUeXExMnV1aHo1NmljTEhpbVhvOEMyTFdhNW1KT2lJaUlrb1hDWERNcWwvTVpZMEd2VWFOTTVvWEZmRUNteGJOZ2NmQ2xXbmFSK255RmRVWFdkOXJWMUM0ZUFrVUxsWWNUKzc1SVM0MkJoV3FmQUFBQ0hoNEgvdldyOFMrOWNiN0RRdCtoaU03TnB2Y3QzRnRNd01iTzNzTW1qd3IyZnlFcHE4dm5vZmk2STdOR0R4bE5rNGUySXN2bXJTQVhxZkRobmwvcERnNGcwTysvQUNBUEhuell2VDhGUmpYdTZ0NjdNVC85dWpld1NoSkowbUdKcWllaVY2NlRjV1ZVT2FPaTQzRmVlOGorT3gvVFhGMDUyWjgzZnBWLzNrQkQrNmhpR09KRlBlVDJOMmIxeEFYRTRNcUxoL0R4dFlXUWxGUS9yMzNUYTU3N3RnaGZHcWlPVzFVeEF0b3JLelVaRnhxU3BXcmdJZSt0NVBWTnN5QU55cUkxNnhacyt5bFM1Y2V2SDVOQW9ETjE2L2JGTFV0MUMwQ0FTTUFsRE4zUEdtVjN2c0tlSmxjWHJJbTFXVHlrTFpOTVc3NWV2VitUK3JpU1c5OFVMdE9pdHRmUG5NQ2dIRXQ0R2NCL3JDenQxZjdnTlJwdFpqUXo5QjB2a0d6VnFqWHlEaVI5dlR4UTRTSGhtRGVtR0Y0RnZBRXZ5MWJoOERIRDZIWDYzSHI4Z1c4WDh2MFdCNktvaVFiNE1jQ1ZBTEVueEdGQWp5Tysvci9IaFQzZkZYYnFsWGp6UjFVVGxLOWV2WFNsU3RYRHRpeVpVdUdhaVptWmZuQTNJUVFpSTJPUmt4VUpLSWpJeEFaSG9hSThEQ0VoUVFqUERRRXpUci9CRnQ3ZS9oY3ZZSksxVjcxRTNuOS9EbFUvZWlUVEkwbEppb1NHaXRyb3o0eFR4M2NoNENIOTlDdVQvSWEvZ2tVdlI2elJneENuN0dUa3ZWeEN3RHpQSWJobDNGVGplWXQ4QnlCRnQxNm9uVDVpc24yTmJGZjkxUzdCTWpobUtnaklpS2luRU5BY3NSck9qblBUQTk5N3lCL29wZGRiWHljMFl0cHo1SGpVUEJsRGJQRW50eS9pN1d6cDZITFFIY1VMbFljRWVGaFdETnJLbnFPL0EzbDNuMFBKZDhwWjVSNGUzelhGd2Uzck1lTDU2RW9Wc0lKZFJvMlFvMjY5Wkx0TjJrTmxyaVlhSk12ckFsTlh6Y3VtSW5QL3RmRTZJWGR0VVZyZlBMVk4rbjRGTkltOGtVNHZ1dG1HS1gxNkk0dHFQblpGeWpzV0J4NzEvMkpMMXUwZ1kydExXcDk3cXJXUHJTMnNjRi9aMC9ENTlwLzBNVnJVYmxHVFFEQWo4UEc0Tml1clFnTzlNZStkU3ZSdUgwWDlQYVloTmpvS0Z3NDRRVnRYQndXVHhpRHdFY1BvSTJQZy9mZW5haFE1UU1VSzFrS0lVOERvZEZvRUJFZWhueEpSblg5eCtzSXdrTkRVUE96K3NsaWYvRThOTVdFUlZMT1Zhdmo3TkVEYW8yZlc1Y3Z3TmJlSHVVcm0wNE9wa3hLZDFVQUZ4Y1haeUZFYXdDdEpFbXFqU3pvT2YzVXFWT29WcTBhOHVjM2ZCNktvbURpeElrWU0yYU15V2xMNTNYdm5oMTBkdDBoQ1hkWVdIUGp0RWp2ZlpVWnJwdzVpWWUrdDlHbVZ6K1R5L1Y2SGE2Y09ZbThCUW9hOWFzNVpXQnZESnc4UzAxNHUzZHFhZklIQnNCUUEyZlhxcVZvOFVNUHZQOVJiY3dkN1laYmx5OWc3ZXlwNk83dWdiM3JWdUtCenkyVXJmU3FWYkwvZzN1SUNBdkx0UFBNRWdMbEJiQ2ttRzJoTVY0K0FWTmdGYnZjdFh6NVdIT0hsUm15K3RsZ1pXVTEydGZYOTd0YXRXcnRVQlJsVzRFQ0JZNGZQMzVjOS9vdERiSzdmSkRWZEZvdGZ2djVCOFRIeFVHdjA4TGF4aGIyRGc3SWt6Y2ZIUExsUjk3OEJaQzNRQUVVTEZJVWtTL0NZR3R2ajVVekptSGl5azNxUHRiUCswT2RIdEsycWRydFJWandNMHpmdEFkQ0NFU0dwKzJlc25mSUN5dHJhNXo0YXcvdTNicUI3dTRlNm85MS81MDloUythdEVoMSt3c252QkRrL3hpTHhvOEdBTFRyOHl1Y3lwWlhsNGNHUFUyMlRkMkdqYkJtNW1RTW1UWTNRMTFzNUZ6cEx4OWtKaWJxaUlpSUtGMGtpUHdaS1lZbmJoTGwzdWxWazZvWm0vY2lQQ1FZQzhhTnhQQlppNU0xc1RqdmZSU3lyTUhhMlZQeDVYZmZ3OXJHMXVTQUQ0a0ZQTGlQbGRNbW91TUFOMVNzYXVpYi9yMFBhNkZaNXgreDdQZXgrR1hjVkpRb1V4WUFFQlVSZ2FNN051SEp2YnY0WWZCd1RPajdFN3E1amNLR0JUTng1c2hmK0taTkI3VVdYbmhJTUZiOU1SazZyUmI3TjZ6RzU0MmJJWCtod2lZN1Z4L1h1eXNBb0hLTldxalhPSGx6c0R4NTh3RXczVXd1bzNiK3VVUWRnZlpGV0NqT0hqMW9hSUlxZ0lzbmpxTmU0Mlo0OFR3RTYrZk93RS91SHBCbEdUOE1IbzRad3diZ3l4YUdKcXlLWG85ci81eEJXRWd3UnMxYmpwMHJsMkNCNXdqOE1IZzQ5SG9Gei96OThmM1B2OENwYkhtVUtGTVdvMzlzangrSGprYlFrOGRZT0c0a3Z1M3dBNklpSXJCODhtLzRlZlI0OVZmN08xY3ZZOGVLUmVqbU5oSlcxdGJRYWVNUkhocUtmQVVMUWFQUjRQemZ4K0RvVkZvOWw1aW9LSVFHQmFvdkR0dVdMY0R6WjBGNDV2OFlBeWZQd3RabDgvSFE1emJlcVZRWkYwOTZvMFRwTWhsSTFJbDhhVm1yWnMyYTc4dXkzT1psZ3E1NlZuZjU1T1BqZy9uejUyUHg0c1hJbHk4ZmhCRFl1WE9uK3ZLZGROcFM3ZkgzejVNM0JyMmd4ekJJb21UaVpRTG1IUnN5UGMrajlONVhHUkViSFlWdHl4WkNyOVBoMU1GOXVIejZCTG9QSHdzNyt6d20xOWRvclBCdHg2NDR0R1Y5dW80VEh4ZUhMVXZtSWo0dURuOXRXb04zcTlkRStmZmV4M3dQZDN6eTVUZTRjdVlFMnZVWmlIZXIxMFM3L0FVUUZmRUNnQ0dwcDQyUHcreVJROUMrNzBESXNtenl1V2VtcHErcUpOZFZHVWhpSHZTMm83ejgvS2RHMm1OSk15ZW5hTE1GbDBoUVVCQ2FOR21Tcm0zKy9mZmZiSGsyU0pKVVhBalJXNUtrM3VIaDRhRXVMaTY3SkVuYUZoNGVmc1RYMXpmVlVac3lXajZ3WEFMUmtSR1l1R296Yk8zc1g5dXM5TUNtdFlpTGljYWsvajNWZVFuVEkrY3VoWlcxdFpvNGY5VUhheHc4ZTNWSlV6US9EaDJORHo2dWc0YXQydUhQYVJPd1lmNGY2UHpyTUR4OS9BajNidDlBOE5NQTdGeTV4R2liRW1YZVFhOVI0eEVYRzR2VGgvWmo5SUkvRVJ3WWdEMnJsNkZZeVZLdlBhYkw1dzF3NWV4SlhEcjFOejc1TXZOL1lMUmNhU3NmWkpVYzBpTUVFUkVSV1FvdlgvOHdBQVd5WXQ5Nm5RNEJqeDZnaUdOeGpPL1REVjJIak1TNk9kTXdadUVxM0x6MEwwNGYybytBQi9kaDUrQUFvUWdvZWgxY1BuZkZ0eDErVVB0dkdydDROZVo1dUtQekFEZThVNmx5c21Oc1hUb2ZrUy9DMGJ4TGR4emJ0UlgvblQySmVvMmJvMkhMdHBBMUdxTSs4QzZmUG9GOTYxZENvN0ZDMVk5cXc3RlVHZHk0OEE4YXQvOEIzbnQzd1BmYWY5QnFEUzJySkVtQ0pFbFFGQVY2blE1NnZRNUZTemhoME9SWmF1SGV2VlBMWkltNWlMRG5pSStMUmNqVFFDeWZNaDVUMW0xWGszd3Zub2NpZjZIQ2lBaDdydGJJUy96dmhPWDFtN1pFM3Z6NWNXRFRPZ3o5WXdGc2JHMXg5K1oxYkpqL0IwYk5XNDZIdm5kd1lOTWE5Qm8xSHMrZkJXSHl3Si9SclBOUHFOZTRHUUJEWDFkclprMUIvd25Uc0dMcUJCUXNVaFNkZngwR2V3Y0hBTUNadzMvaDZJN05HUGo3VE9STlVrdHVSSmMyYU4yakwzYjh1UmovKzc0RHZtanlIUUJETFlJSFByZlF4Mk1TUW9PZVlzbkVNV2pkb3k4K2J0QVFnS0hwamtlUFRtb3RwUHlGQ3FQcjRCRW9WN2tLQUdEbDlJbnd1M0VOeFV1VmdXUHBNbkIwS2dWSHA5SndkQ3FOb2lXZGNIamJScHc3ZGdodGV2YkRwb1d6MFhuQVVEVXBtdzVocnM1T3B0b21TclZxMWFxWlVITU9TSG1nZzRzWEwyWmFlVHB4Si9OdWJtN0xsZ3ZJQUFBZ0FFbEVRVlNvWDc4K1pzNDBOSThPRHc5SGdRS3ZicnVFNlNOSGprQ1daWXNhVE1McmVsQmV5VmJmQnhCdU9iM1BxZ3QvSDh2UWZUV2tiVk9qWnVsQ0NPaDFPcU41T3ExV2JmcDZZdjl1K04yOGhzYnRPdVB3dGszd3UzRVZBQ0RMTWpSV1ZwQmxEUlJGRDUxT0I3MVdpMkpPcGREdnR5a1kzNmViZXA4Q2hxYXY0MWRzTktwUmwvaVpjK21VTjY2Y09ZbFczZnZnME5ZTnVIM2xJb1NpUUpKa1NMSU1XWlpmUHNPMDBPdjFLRjIrSW5xTThNU2QveTVoNmFTeGFOT3pIejc1Nm44WTJyNjUya2VkVHF1RkpFc0lDMzZHS1lQNllPcjZWNE5ibUl1cFJMQUVCQUhTZEJHbldlaGExVEhTSEhFQnFROG1NWFRvVUlTRWhHREZDdE8xSUlHc2ZUYTR1TGdzQXZCekNvdGZDQ0gyU3BLMFRaS2tBeGN1WEVpVzlNeks4b0U1NkxUeGNPL1VLbDNOTzBkMWEyZFVveTd4ZE9MN01hWCtkdE1xTGlZR0crYi9nYmE5QjJEbm4wdFF0RVJKZlBOOVI1dzdlaEMxdi93R2tpVGg4TGFOQ0ExNmluWjlmc1dPUHhmanY3T25rTDlRWVlROERZQzlRMTZVTEZNV1A3bDdZRmpINzFDc3BCT0MvSi9BMGFrVW52bjdHdzFTRXg4WEJ4dGJXN1ZMandTeDBWR3d5L1BxK2ZOMTYzYXA5bTJadzZSVVBzZ1dGdk9GVGtSRVJEbURsNjkvRElBc2FmOGdoTUNvYm0waFFjTEhEUnJDcVZ4NTZIVTYxRFhScDVsZXI0TlFCRFJXVnBBa0NVSUkrRnk3Z25lcmZZaW9pQmNwTnFQVTYzUVFRa0NuMCtMSTlrMzQ3SDlOVWFob01YVjUwc0t6WHEvRDlYL1BRVkVVdFNtc3FmZWVoQmR4U1pZZ3k2WTdkRGFWcUx0OCtnUzJMcDBQalpVVjZqWnNoRWJ0MHRaaGZWTFBud1VoOGtVNHlsU3NCTURRQkNvNHdCK09wVXBEQ0FGdGZKemFiT1htcGZNbytVNDVveWJEQ1FuQWU3ZHZtS3laRnZEd3ZscXJLTEhwUTM5QnRkcWZ3dEdwTkdwKzlvVTZYOUhyY2VyZ1BqVVpHUGp3QVVxV1RiNjlOajRlZXIwdVdXMEZ2VjRIalNibHhoOUNDT3hkdXdJbi90b0RSNmZTR0RSbFZxcnJweURHMWRrcG9jcVM3T0xpVWxzSTBVYVc1VlpDaVBLcGJ2bFNWaVhxRW5mZ3JkZnJVYnQyYlZ5NGNNSGtOR0Fabzc3dTl3bkpieS9GOVFjd0NFQVJjOGVUR2Q3MHZrck5oSDQvWWNqVU9iQjN5QXVkVnFzK3l4SlQ5SWJrbkpMUTVGNlNJRUdDbGJVMU5GWlcyTHhvRHRyMkhxQ3VmMkRUV2pSczFVNU5DRjQ2NVczVTFGelI2eUVnVE40cmhtZXFBaUVTUnFrVmtHVU5yS3l0RVI4WGgzdTNicWpONHhNbjZxNmVPNDBkSzVkQW85SGd3MCsvUUpPT1hkTjAvbVlVQW1CbWpMQ2QrMjJsSWkreSsrQXBKZXBPbno2Ti92MzdZOFdLRmFoUm80YXBWUksyejdKbncyc1NkWWxGQS9oTENMSE54c1ptMzdsejUxNEFXVnMrTUllRVJGMWFtM3ordG13dGZ2dTVLMHErckxFUEFJL3YrV0x5MnUwQUFMZDJ6ZFJhYk04Q25tRDZwajF2SEdQQXcvdFk0RGtDSStjdWhjYktHaU4vYUlQcG0vWkFwOVZpNGkvZDhkT3dNU2hUc1JMaTQySXgzYTAvUnM1ZGltbEQrbUxvakFYcS94TnEvSTNyM1JVZWkxWmhRcitmVW13eW55QThKQmpUM0g3QmhEODN2dkU1V0tqRTVZTnN4NmF2UkVSRWxGNjJyMThsWXlSSndxUlZXOVRwMUVZYjAyaXNBSTN4dHU5Vyt4QUEvdC9lZlljM1ZiWmhBTC9mcEpPTmpMYVVnb3dDQ3FpQUloc0tDTEpsaUIrZ3dpZUNpS0JBMmV0akZTaDdnd3dGa1EwaVEyU1hvYUl5WmN2ZXRFQ2gwSmFPSk9mOS9rZ2JtaVp0azNTY3ROeS82L0t5NStTTUoyM080VGxQM3BIcVdHZGFGMlA2NCtMcWlwWmQvbXZ4ZXZKdnVMVmFGN3hSbzdaTnNTZWZmVFU1YTkxYzM2cFZGMi9WcXB2bThkTlNzRWhSMDlnM2dMRWxUbEhmNHFiWWtqNW92RmJsYll2OUUxdnBwZFI5MUZxUkRnQUdUcDFuZGIxR3EwWGQ1cTFmN0crbFNBY1l4OGx6aFp2RityU0tia0lJdFBxa081cDM2dXJ3VEhlS29yaFhxVktsWGtLMzFuWUFmQk9MdnJhcVdyVnFwdlQwU3ZwK2JJa25zK0t3eDdGZEd4L1ZmYitWYlZXcWJDSzkxMVZxa2o0SXAzVHYwR2kxY05OcWtkSnROMm1SRG9CRm9ULzVlSkFhclJZcFNYNVBUY3JOM2QxVXBBTmdOdU5yNVhkcm9mSzd0Vkk4cmhNcUJHQ0NweWF1ZTlXcVZXMHF5R2UycDArZklpZ29DRTJiTmsyMVNBYzR6YjBoRjREMlFvajJPcDBPVmF0VzNRNWdVMHgwbEx1MVNRcXlNeUdFM1MzZmVpU1pGQ3V4aFR3QWFGMWNNV1RXSWdEbU02WTc2dmpoRUZSNDYyM1Q1QkJoZDI5RFNva25EeC9BemNNRERkdDBNSDNKNE1qNGNrZjIvSXBmMS82QTZNaElpMWFGTjYvOGEvT1hFdG1Sek1SYzF4WWFOVTlPUkVSRTJZL013cEdpbmFDUkVEazVhNjJRYkNVQUtZU1FpcUpJSVlUcWhTNEFXTFpzR2VyWHI0K2FOV3VhMWltS0FvM0crZFAyMktqb1d5K1duT0xYU1pReUJTZlVEZ0V3WHQ4alJveUF1N3M3ZHUzYWhmRHdjUHo4ODgrSWpJdzAyODdKN3czR2U2bk1XUmUrUVc5SXRiaWRramtqQnBqK00raDFBSXgvSzYwMjQvNVdUeCtIWS8yaU9YajhJTlEwSWNTdEs1ZWdkWEhCMldOL0luZmVmR1pmbGhuM2VZU1pRL3ZoVVdnb1pnN3RCMTE4NnBNaTEzeXZHY1l0VzJQMXRULzM3a0preEJQY3ZYNDFZOTZRa3hFcS95UEdGblZFUkVSa0Z3SEVBZkJVT3c1Nk9hWFdyZGxlR28wbTdzU0pFNGNCSEFiUXYxcTFhdTlJS1RzSUlkcXIwZlVWZ096ZXZUdTZkKytPbWpWcklpd3NEQjkvYkd3aHBTZ0szbnZ2UGJPTkU1ZjM3Tm1UMFhFNDVNU0pFMmpVNGFOYUdvaFJnSGhmN1hpSVV2Q3JrTXI0QnY3Rmo2aDBmck11N2tGQlFUaDM3aHlXTDErT2R1M2FJU1ltQm9jT0hjTDgrZlBScDA4ZnRHN2RHa0lJWk1XOXdaNnVyMEtJSFlxaWJNcVZLOWN2di8vK2V5UUE1TTZUWnlGeVVINFFGeHRqYW9rVzJMRWxjdWUxUHI5QThoWm5TU2U4U2h6WFRhK0xSM3hjSElMNzlRSmduTUUrUGZadDNvQTMzcTF0YWpFSEFDZC9PNEQzMnY4SHYrLzhCYldidHJRbzR1Wi9wVEQ2VDU2RnFZRzlUZjhIZ0lqd2g1Z2EyQnVSVHlNd05iQzNhWXpMbEp6OC9SQ3VuRHVOL3c0Y2dWVnpwNk5GbDI2b1dLMTZ1dDZQczBuSWRWWGpGT1YzSWlJaXlsWmlzK0lrQnIwZUQrN2V3ZkhESWZoci8yNjc5cjEzOHpyQzd0N09wTWpNeGNmRjRkc0pvL0Q0WVZpR0h6dnM3bTFzV2JIVU5PRkNmRnhzcXQxbDd0KzZnYnMzcnRsMWpxdm56Mkx0L0prVzZ4VkZ3ZWp1bld3K3p0M3JWN0Z5WmpEaTQ0eTU3Yi8vbk1TRms4ZnNpc1dhRTRjUFlNZWFGVkFVQllyQmdOSGRPNXRlaTQrTHc4WWw4N0g5eCs4ZE83ZzAreXdyeDQ4Zi8rdkVpUk9Eamg4L1hrYWowVlFGRUFUZ1lucmlUdzh2THkvczJiTUhvMGVQUnVYS2xiRm56eDdzMmJNSE8zZnVCQURUc2pOcFZOYjNqNEN5eFpvSklhcERpUFFQd09TRVltT2VtM1ZuczBWRStDT002V0gvK0pOcFhWZnhjYkc0ZWZuRlIzVDlvam00L3U5NUFNWnIrOUxwa3hiSFBQSGJBY1RGV3Q3R3BaU0lqWG1PeHcvRGNQdnFaVnc0ZVF5UkVVOVNqQzJ3WTBzb0JnTXVuL2tIdjY1ZENiMU9aL2Y3eTBvQ1lxc1FvbnBBMldMTlZTelNtU2lLZ2ttVEptSFBuajJZTjI4ZVNwWTBqbXZtNmVtSkdUTm1ZTVNJRVZpMGFCRzZkKytPYTlmTTcrc3EzUnVlQVZnRm9KMFFvc2p4NDhjL1BIbnk1TnJFSWwyQ0xNa1Bza3BFK0NQa1RUS0IwcGpGUDJMY3NqVm0vNDFaL0tOTngzb2VGUVdmRXE5aXlLeEZHREpyRVZ6ZEhPOVorZmhCR0k0ZDNJdG0vM2t4Vyt6bE0vOGc3TTV0Tkd6VEFZVjlpdUhnTnZPaE5xU1VLYmFvYTlDcUxRWk5YNEM4K1F0ZzBQUUZDRXhoU0FzQU9IWGtNTll0bklVT1Bmcmd0YXJ2b09lSWNkais0M2M0K2Z0Qmg5K1BVNUxxZnBiWm9vNklpSWpzNWRDM2pJL3UzOE12cTFmZzh0bC9vSXVQdzZ2bFgwZkhML3Fpa0plM3hiYVR2dTZCMkpnWUZQYnlSbEZmUDd4YS9qVnNXN2tNWi83K0U0OGZoT0tWb3NaOUhqOElSZkNxemFaeDV4THQyYlFXcjFlckRpOWZ2MVJqU2h3b091bXNaWURsVEdheHo2TXhkYzBXcTExZzNOemQ0VnVxTkhhc1hvR1B2eGxzOCsvREZrY1A3TVhqQjZHbTgwcHBmREJQeWE5cmZrQ0ZLbS9EOTlYU05wL0Q5OVZTV0g3OGI0U0hoWnIvTGFSRWRMS3VWNEJ4NFBpZDYzL0VnM3QzVWNUSEYwSUFNZEhSR0wxb0JZb1c5OE9xT1ZQeDZZQ2grRzNuTm5UNWVxQnBQMFZSTU95VDl0Qm9VdTVHcENnR0JDMWZielplVjZYcU5YRGg1REdFYk5tRWdOWXZacE9UVW1MQm1LSHd6SlViN1QvdmJmUDdUVXFLRkQvTDh0aXhZeWNCbkFRd3NrcVZLcTlyTkpyMkNiUEFwajZBVkNiWXVYTW5HalJva05XblRaY0daWHlPQW1oOThQTGRLbEtJa2RJNGU2N1RzT2QrbEp4VUpKNCtEcmZyZklwaVFPVFRpQlJmZC9TNit1ZkliemgyY0QrKy9OOUVBTURabzMraVhvczJBQUIzVDArc25Ea2I1U3EvaGRaZGU4RFZ6UTFTU3B6NSt3aU83UGtWUFlhUHhZbkRCN0I3NHhyVEEvdnpxRWo0bGlxRDNIbnpJVSsrL1BETW5jYzBmbVZLdlAxS1lQL1BHekJuNUVCMEh6d0srWjF0M0NxSlRaREtoQWJsaXA5U081UkV6NTQ5dzlDaFEzSHQyalVzWGJvVTVjcVZzOWltUVlNR3FGYXRHcVpObTRhdVhidGkrL2J0WnJPN0FsbHlid2dIc0VXajBXeUtpSWpZZCtYS2xiVCsvVmUxRlZKR3UzMzFFcnlUVEF5UmxsVnpwaUYzM255WTJMZUhhVjN1dlBrUTNLOFgydmZvamNMZXhUSWtycTAvTE1YYjlSdmhsYUplQUl5RnU5WHpwcVA5NTcyaGRYSEJCOTE2WXRhd2Z2QXBVUklWRXNiT2pJK0xnMWZ4RWxaYjFEWHY5T0tMaDlOLy9vN0lweEdvM2JRRkFPTy8zWUR4QzRvTjM4N0ZsYk9uOFVuL29hWVdkQVVLRlViUDRlTXdmOHhRK0pRb0JXKy9FaG55SHRXV1NuNlFKVmlvSXlJaUluczlBWkQyMDJ3eVo0LzlpYktWS3FOanI3N1E2L1ZZdTJBV1ZzK2RocjRUcGxscysrekpFOVBnemIvOXVnM3YxRzhFalZhTEpoMDZZOHFBTHpGODdoSUF3UEN1SDBMcjRvSy9RL1ppeXdyak9zV2doeTQrSHBkT244TFAzeTlPTVo2ZzVlc0FHQWVIVC96WnVMOEJnenExTVZzWDJMR2wyYjVEdXJTRlo1SkNuZ1FBS2MxYXpNUThqOGFrbFpzY0hqOG9MallXZisvZmpmaTRPRlBYbVVSSmx3c1dMb0tCMCtiaDJaUEgrUGYwS2R5NGRBR2JsaTVBN3J4NVVkVFhEMzNHVFVGZ3g1WVdoY2ZFYmpvZXVYTGo0MjhHSVcrQkFyQkY0c0R4WTNwK2dvRlQ1MEtqMVdKY3I2NllNcUEzOURvZEZNV0E0SDVmd3FEWFljYmdiMHgvSzBnSnZVNkhDZC8vQ00vY3VTMk9HeGNiaStHZmRrRFNZV0dTUHV4Y3UzRFcxTEl5Y2YzenFFamt5cE1YaXlmK0QxcXQxalJJdDYyRThiT2NwcE1uVDU0SGNCN0ErR3JWcXBXUlVyYVhVcllYUW1SNlg1KzllL2ZpekprekdENThlR2FmS2xQVTkvYzlDYUI5eUpYUVNvQWNBY2lQWUJyK1I3M2V1dmJjajFKaXJjVnBoU3J2b0hPZkFSalNwYTNaK3NSQi81T3ZmN05tWFhUdU04RGg2K3JJbnAybUF2YVRSdytoMThXamFNSVhGTVZMbFVHL1NiT3dlK01hMC9tRkVPalNkeUFXamgyR0ExdC9Rc01QT3FCSzdmcHc4L0NBVkJRTTZ0UUdBNEpuMi93N0FJd1QwZlFjT1I1LzdkdUYzUGt5cGx1NjQweWZLd21JZFlBSUN2RDNQcXR5VUJZZVBud0lWMWRYckZxMUNvVUtwVHhCY3Q2OGVURjI3RmowN05uVG9raVhXZmNHS1dVWWdKOEFiTXFmUC8vQkF3Y082TzNZM2FIOHdGa2RPN2pmVlBpMlJaZXZCK0xpeVdPNGUrTWFHbjd3SVZiTm1ZcmE3N2RFcWZLdlkvdXE3MUh1amJjczlrbWVYNlRscTdIQmlIcjJGRzAvTTNhaHZmN3ZlZnd3WXpMcXZOOFNsZDZwQVFBbzdPMkQvL1R1anhVekpxSFZKOTFScTBselBIa1lobndGWDdFNFh1VFRDRHg3SEk3b3lHZUlqNHZEL1ZzMzhNK1IzMUM3YVF0RVBZM0F5bGxUNE8xWEF0dC8vQjRsL2N1alk2OXZMTHJHRml4U0ZBT0NaeU5YSHV0ZGc3TWpXL09Eek1KQ0hSRVJFZG5yQVlEWDdOMnBYb3NQeklwVzlWdCtnTVVUUnFVNUdQYjFmODhqUGo0T0RkdDB3TFdMNTFDeVhBVUF4Z2ZmeE5aWjFRTWFvM3BBWXdEQXFyblRVS2lvdDhYc2h4bEpyOU5oOUtJVnFRNHlIZGl4cGJFSm5JTkN0bXhFcFhkcW1zM3FtRmpNU2xwRU5HMi85U2ZVYU5RRWJUL3JoWUVmdGNML0ZxODBtem5WV3VFeGFXSHhlVlFVaHMxWmJEYkRwVFdKMzhCSFAzdUs2WVA3QWpBbStwMzdERURaU3NiR1prTzZ0TFU2dzYyOXdzUHVXOHcwbDVKQi8ybWQ5a2JKU09ObjJTN0hqeCsvQ21BS2dDbFZxbFN4dmFtRmphS2lvakJwMGlUbzlYcHMyTEFCdTNmdnh1elpzNUhiU25Fek93a282MzBXUUtlUTYvZkdTZ09HQzRqT0FMUnExZXNjdlI4bGxkSWc2NERsRE0rUEg0WWg2S3Z1S1Y0WGpsNVhOeTlmeE5vRnM3QjI0V3hJeFlENHVEaU0rc3l5Z1BoM3lCNFU4dkxHZ09EWmNIRjFSWS9oWStIdW1TdGh0bXJqTmluZHJaNUhSU0tveitkV1h4dVZwQ3M2QUd4TDZJWnU3UjZWcVV5ZkkyR1F3R3FoeGNTQVVqNnFkVnRQUzVreVpUQjd0dTBGVVY5ZjN5eTVOK2oxK2dubHk1Zi9hc09HRFFZSEQrRlFmdUNNemgzN0M5R1JrV2F6dmsvNDZyTlU5NGtJZjRRTmkrZWhjNTlBQ0NGUXEwa0xySndaakkrL0dZeFRmeHpHd0duem9JdVBUK2dtYnJ6aUpueHYzN1hpN3VtSlB1T21BQUNPSHR5SG41WXVSSnR1UFZDalVWT3o3U3E5VXdNZmZ6TVlheGZNUW9teTVYRDk0bm5UZUhZdE9uZERUSFFVQUdEYnl1OXcvTkIrNUN2NENzcS9XUVY1OGhmQUsxN2V1SG41SXNMRFF1RmRvaVErNkJhRUE5dCt3cDk3ZDJIM3hyVkluQjA5Y1NJbnhXQ0FvaGpnVmJ3RStrMnlIRW9qTzNJa1A4aElMTlFSRVJHUlhRUmttSFRneVRyNXcyOVVSQVR5NU10dnNWNVJGQmowZW9SczNZVGpoMFBnNFpFTE4vNjlnR3AxQTdCMzAxcTA2ZFlUY1RFeENMdDdHL21TZGNtNmVma2luang0Z0ladE9saHQ3UklmRndkZGZEd0dUWjl2NnM2UzBsaHM5b3pQbGhrVVJVSHp6cmFOZzJVdzZISHZ4alY4K0VWZktJcGlWc1JNelpnbHhyRjE3dCs4Z2JVTFp1Smg2RDFNN0d2K1FKNjBBRFoxN1ZZTW1yNEFqeCtFWWZuMGlhYVdOK042ZFRVVkV6TFNHKzhhSDVBbWZkM0RyRHRzVWxJQ2cyY3NNRzFyRHdHWnJrVDg1TW1UTjlPenZ6WGJ0bTFEZkh3ODFxMWJoMlhMbHVIMjdkdm8xYXNYdEZvdFhGeGM0T0xpQXIxZUR5OHZMelJ1M0JnbFM1YkVzbVhMTWpxTVRCTlFxdGhGQUorR1hMazlUa2lYWVZMSVR3RzRaSFc5enRiN0VXQzhiMHpzMDkyMG5GalFTajdtM1BCNXkrRG03dGk0VTQ1ZVYwa0wyZXNXemtMQklsNW8waUh0ZTVkSHJ0elE2M1Q0bjVWeDg1SzM0QTFhdnM2aThMWjA4bGhjT0hFVVBuNGw4ZFc0WU5WbTZINVJuNE1lQWlzVVJUdXBrYjlYanB5R01pdnVEYWRQbjc1eit2UnBoMk4wTkQ5d1J0NStKZkZoeno2bUw3ekt2MWtWUFlhUHRmaXNTeW14Wk9ML0FBQzcxditJdHAvMVFwbUtsUUVBcFYrcmlNRXpGMkwxbkdsbzBxRVRQRHh6WWYrV2pUaTQvV2RVcTljUUFLeTJNTGRWNWVvMVVhcmNheWpzWTcxTGJjVzMzOFhJQmQvRDNjTURmKzdiaGZvdFB3QUFoTjY1aFozcmZrU3RKaTFRMHI4OEdyZnRpS0sreFUzN2VlYktqVWYzNzZGcTNRQlVxVjBmUWdnRXRHNlBnTmJ0emQ2M1RPZ1dDeUVnRXY3TEtkS2JINlFYQzNWRVJFUmtGd25OZy9UT1dtOHc2SEh3bDU5Ujg3MW1GcTg5RFgrRUFvV0w0SGxrSkxvRmprQmhieC9jdjNrRG01Yk1SK1AyLzBFaEx4OU03dmNGaEVhREZra0tXWEd4c1ZpM1lEWjZqUTVDdm9Ldm1MVjJNZWoxT1B6ck5oeloreXNhdHVrQXIrSXZ4bERSYURSbTJ5WjJmVTI2enQ2dUtlbjFkOGhlL0w3ckYveSs2eGVycnlkL2tBWmV0R0NKaTRtQjFzWEY1b1Q1MlpQSCtHN0tlTFQ5N0F1VXEvd1dwcTdkQ3VERjd5RnhPZEdwSTRleFpma1NHUFI2VXlzZ0FKZzFyRCtlUnhtL29UZm85WmpZdHdjS0ZpbUtMMGNIMlJTSE5WMERod0V3dGxKSXFTVlNZbGZDVC9vUHNmdjRDalFaUHdOSU9yVnYzeDRmZmZTUnNVdDIwSXZmbmNGZ2dFNm5nMTV2N0lXVytGRGtta0lCMDlrRmxQVzdBcUI3eVBYNzQyR1FRd1h3R1FCVjNreHE5eVBBK0VBYStUUWkxZGFkZ1IxYm1ycVhPaUs5MTVWaU1PRDg4YU9tYXlZbDIxWXV3OUVEZXhFWEc0dmdWWnZUN1BadnpkbWpmNkpRd3RoWXBWK3ZpTU03dHRyVlBUQWphWUI0Q1h3SHJRZ09LT1Z6UTVVZ01wQ2JtMXVLOSs3c2NHL0lpUHpBV1JUeThqWWJzN0xuaUhGV3R4TkNtRjc3c0dkZmk1YjJIcDY1MFBucmdmRHd6QVVBYU5pbUF4cTJTWGxTS0h0NGVPWXlIVGNsaWQxVU8vVDR5clF1clJpcTFtMlE1cm1GRUJDcDlDckk3dFRPRDFpb0l5SWlJbnZkU084Qk5pMWRDSTFHZzBadE8xcThWckJJVVF5ZnV3UVQrL2JBUDMvK2JscHYwT3V3K2J0dkFjQTBXMXExdWdFQWpLM1AxaTZZaVFmMzdsZ2RneVc0ZnkrODA2QXhBcWZNZ1p2N2k3RlZGRVd4bUlnaUxZYUVoNkV4UFRPdmEyM1NycnkyU213QitHSjJWT1B5eUFVcHo0Z2FIaGFLeFJOSEl5TDhJZTdldUlaU0ZWNkhaKzQ4cVo2bjB0czFzSHJPZEV4Wjg3TnAzWndSQS9GMTBJdXh2WVowYWZ0aWJMcGs3SjB0RTRCWjhTSW1PanBkTFJETVNIa2pZdzZVY2R6YzNLeXUxMnExME9iQWg2S0U0a3F2a010M0praWhIU3dnZXdKd2ZEcEVCNlIyUDNKRThuSG9nSlRIcUFPQU50MTZvbnFEeHVtNnJpNmNPbzdveUdkWUhEUWFlZktianpjWkdmRUVIM1RyaVpydk5VT3JUN3FqMVNmZHJjWmhpNmhuVDdGdDVUTDBIak1adiszY2pvWWZmSWpad3dhZ1ZJWFhUZDNxc2tpc2hGZ0NhWmdTNEYvOFRsYWVPRE1kT1pMeVpMVFo1TjV3USswQTFKVFNjQmhwRmRQSUNhbWNIN0JRUjBSRVJIYVJVcm1jbnU0TlczOVlpbXZuejZMUHVPQVV1ek1DeG9mTHhBa2xBR0RZSngwc2xoUDlzZXNYRkNoVUdGb1hGeWlLWWpGR1UrenphQnpZdGhrSHRyMW9sVFZpM2xMSWhBa09rbmRoQXl5N3RabU9GZk1jN3A2ZXFZNVBCUUFyWndWRE9EaVJSQ0pidXQrT1diTEtyRlhndi8rY3dKcDVNekJpL25kd1RlSEJEakMrajFuRCt1UGRSazF3Y050bTVDdFFFR3NYek1KL0I0MU05WHczTDEyRXdXQSt0bmpTWWtKYVJpOWFrY1prRXBZKzdOa0g3eWFNdnhQWXNTVkd6di9POUVEMDE3NWROcDg3T1Eza1pZZDNwZ3lWVUd6NSt0Q05oNU1VZzI2Z2xQZ1NnR2RtbjlmVyt4R1E4ajBoT1d1dFA5TWFvKzdxdVRQcHVxNE83OWlDZ05idGNmcnZQekJ3Nmp6VHRSLzE3Q2ttZi9NRktyeFZMY1Y5eC9UNEdJcnlZa2l5eFB1T1JxTTFkWThIakMzdVZzK2RqanJOV2lIL0s4WUpFTnpjM05IcHEvNVlQaTBJdlVZSG9ZaVByODB4TzBJQXp5V3dFRnFYYVExTEZRM04xSk9SM2RLYkh4QTVDN1h6QXhicWlJaUl5QzVhS1M0ckR1YmhPOWFzd0lXVHg5Qjd6Q1NMVmgvcDhXYXR1dkR3eklVL2R1K3dtTVVWTUk2elpxMDcxNlA3OStEN2FtbjBUekxMWVdMM3I2UVBxRW03dm9hSGhhSkFvU0pweHZSSlAvdTdZaVlYSFJtSnFXdTJwUGd0dmJVSkt5NmVPZ0VBV0Qxdk9qN3RQelRGYmxRZW5yblFjOFE0K0pYeHg4RnRtMUc5WVJPVWU2TkttakdkT25JWUFNeTY1ejI4Znc4ZW5wNXc4ekRXVmZRNm5XblE3UWF0MnFITys0NTNIWjdZdHdkYzNWeHhhTWNXMDdyRXdmWVRIZGkyMmU0Wlh3RkF1Z2luS3RRSlB1R2kzcXRGN2dNSTNIVWxOTmhOeWdFUThpc0FxVGZ6ZEpDdDl5TWhqR082SmIwbkpEZWkyMGRJK3RjTDdOZ1NZeGF2Uk41azQyZ21GZGl4SmNZdFc0M2NlZk9sNjdxNmR1RXNibDI1aEUvNkRZVkhydHpZc2VZSHRPbjZPYVNVMkxoNEhtbzFhWmJxSkRIUmtjOHN1cmdENXVOVFNpbXhicEh4UGxubi9WWm0yNVh3TDQrbUhidGd3WmhoNkRad09FcjZWMGp4WE9rUUJZbDVHb2daOWZ4OUhtYkdDYkpLVHI3TzA1TWZFRGtUdGZNREZ1cUlpSWpJTHRFaStwb0hjaXNDc0t1NTJLNE5xM0gyNkYvb1BXWXk4dHBRcE5QRngyRmkzeDZwTGlleTVYaldoRDhJeFN0RnZkUGVNSWxiVnk3QnIweFpoODZYU0RFWWNQVEFYbFNwMDhEaHdlZXRpWW1PeHJHRCs5Qnp4RGhzV3JvQXU5YXZTblgyMjZSZDFZUVFhYzc0YWpEbzhjK1IzNUFuZndFTW1yN0F0RDY0WHkvMG16ekxOQmJPa0M1dE1YTCtkK2w4TjBiSlozNE43TmdTZ1ZQbW1oVXZIWm54RllBaFJoOTlQZjBSVW1ab1d0YjdBWUNoZXkvY21hcDExZlFUd05jU3lKZFJ4N2ZuZmhUMTdDays2R2E4OSt6YnZBRlZhdGZESzBXOXNIM1Y5MmpZcGdQYzNOMVJyVzRBRklOakUyV201N295NlBYNGFka2lOT25RQ2JuejVrVkE2M1pZT0c0RWRtOWNnOGlJSjRpTmVZNzNPNlo4RHdnUHU1OW1mSHFkRG1zWHpNUzlHOWZ4ZGRBMHE4WC82Z0h2UVRFWXNHRE1jQVMwYm9kR2JUdW0ycUxYRGs4bE1FZlJLYk1idjFZOFBDTU9TSm5IMGZ5QXlNbW9uaCt3VUVkRVJFUjJhZTd2SDNmZ3l2MnpFdklOZS9iYnZXRTFBTXZ1WThHcmZrTDBzMmRZTUc0NGhzNzYxdlFRNk9ybWJqWWUwN0JQT2xnc3A5ZjFpK2RSb213NXUvWTUrZnRCMUczbVVHSEk1TzZOYTlpOWNZMnBPMmRHMmJoa0hrcVZmdzErWmZ6UnVXOGdaZzN0aDdmck53S1FNYlBZYXJVdWFONjVxK2x2cVNiRllJQ1VFbEhQbnNMRjFZR0NnTVRaNXY3K2NXbHZTR3BLS002TUNybCtmYm93ZVBTVmtQMEJwTnhNelViMjNJOSsvbjR4ZkVxOENnQjRGdkVZZis3YmhlYWRQZ1VrY09Md0FkUnAxZ3JQbm9SajlkenArR3pJYUx0alNjOTF0ZldIcFhEMzhFRGQ1c1o3a2thclJiUC9mSXlGNDBaQW85R2k3L2dwRmkxeXBaU1FVbUw5dDNOdG1uVG05clhMQ0wxekMxK09tUVNQWENtUEQxbWo4ZnNvNU9XRHZUK3RnMEd2UzIraDdvbUFtQ20xc1hNYmxpb1ZrWjREVWRaeE5EOGdjaXBPa0Ird1VFZEVSRVIyazBJZWhZUmRpWGhxTXlibUwxUVl3Mll2Tmx1bmk0OHpkZk5LYVRrMWVwME91dmg0S0lyQjZvUVJCb01leHc3dFI4L2gxbWR5azFKQ1VReUlmdmJNT0x1WlJvTnp4LzdDNHdkaHFGeTlacXJuVHN2MWkrZFJ1WG90bTdhMVpmSUZ4V0RBcHFVTGNPbjBLUXhJNk1aYnRGaHhESjI5MkRTNWhpMnoyRnBybVpaMFhmL2cyYWpScUNsMmIxaHQxa1V2L0lIdFEwVk43UHM1N09uNGxUZ1dWbklSNFk4d2Q5UWdhRFFhTkdqZHp2WURKaEk0YXY5T3BKWUFZN0ZtL0k3TDRiTTlOWEc5SVJFSW9MQ2p4N1AxZm5UODBIN2N2M2tESDM4ekdBRHdabzA2V0ROL0JwcDMraFJ2MUtpTm5ldFdvazZ6Vm1qVHRRY205L3NDdi8yNkRYV2FHYnVHSnIxZnBUYVpCQUNIcnFzLzkrM0NtYitQNE91ZzZZaUppc0s1WTMvaCtPRVFSSVEvUXFlditrTVhGNGRsd2VQZysycHB2RldySHNwV2VnTUZDaFhHOVl2bklSVUZCUW9WUnVOMkgrSHYvYnRUTGVTWEt2ODYraythWmRQRU8vNlYzNFIvNVRmVDNDNFZqeUF3UFVaeFg5RGN2OUN6OUJ5STFPRklma0RrVkp3Z1AyQ2hqb2lJaU93bUpmNFdRUGZNUE1lSFgvVEZ1dzJicFBqNjBZUDdMTllsYlZrVkdmRUVNNGYyQXlCUjg3M21GdHZldm5vRmhieDhVTlMzdVBrTFFzRE4zUU5TVVREc2t3NVFEQWE4VnZVZENDR1F0MEJCZE9qeGxkMHp4U1ozL2QvenFOTTA3WEhiQmhRVVo1OEFBQkFwU1VSQlZFMmZEMisva2ltK0hucjdKalJhTGZTNmVJVGV2b25QQm84eTY3NmFXS1FyVnJLVTJYNFd5NitXQmdDcjQxUlpVK0d0YXVqWTYydlQ4czUxUDVyTk92aWYzdjBzOWhFYURlbzJiNDBXbmJ0WmJXbGowT3V4N2Nmdm9OR1l0LzRadldpRjJiSi81VGNoTkJxOFV0UUwvL3YyQjV2aXRVWUFmenU4TTZrbW9YZ3plZGMvb1hQZGNzdGVnQndFd0N2cE5oSkFSZzJUVmZxMVN2aDB3RkJURi9WWHk3K0dIc1BHQWpCMkhlODJjQVFBNDJ6VjNRYU9NTFc4UzYwUW1HakNWNTlCazJUQ0dYdXZxN0lWMzBEcENoWHhQQ29TYzBjT1JPblhLNk5PczFhbzlIWU5VeXU2S25VYTRLLzl1N0QvNXcwSWZ4Q0twaDkyaGw4WmYzdzFOaGl2bG44TkFQQmExWGZ3MmVCUkZ2RjlOMlc4Nldkcjk3eUdiVG80TkdGT0NuK2ZNQ2t4UmZkYzgyM1RONzJqN1Q0b09ZMnN5QStJTXBNejVBY2M2cEdJaUlqc3R2ZmE3VGUwaXZZZnRlTklyOWpuMGFsMjVaSlNRakZZYjVIbmJLU1VOblZqSXlPRHh2Qm00OUorcDlXT2c5TG5qOXUzUFdQanREMDBFRU1rWkRHMTQxR0xMajQrbzhhRXkycDNCV1N3bTd1eXRKYWZYNHphd1ZENjVaVDhnRjVlenBBZmNKQkhJaUlpc3R0dnBZcWZGY0FEdGVOSXI5U0tkSUJ4Z29Yc1VLUUR3Q0tkZmNKK0sxWDhyTnBCVVByVjh2T0xhVmkyMkJ5cGpTMGpoT2d0Z0Z0cXg2U0c3RmFrRThBdENId1pJNlBMTkNqck81ZEZ1cHdqcCtRSDlOSnlpdnlBaFRvaUlpS3kyeGdoRkNteFIrMDRpQndpc0dlTUVJcmFZVkRHQ1NoVktyWkJHWitGRCtLZStFUEt6d1Z3VGUyWXlKSUFya0hLengvRVBmRVBLRk5za2RvRHRsUEdZMzVBMlpxVDVBY3MxQkVSRVpGREJMQkw3Uml5Q3lrbDFpK2FZeHBRUHJtNUl3Zmk5SisvMjN5OHU5ZXY0dStRdlJrVm5wbXI1ODVreW5HZGlzTFBiazdWc1dMRitBQi8zMlh5dGs5NUNkRlZBSmZVam9rQUFWd1NFcC9LMno3bEEveDlsM1dzV0RGZTdaZ284ekEvb0d6TFNmS0Q3TkdYZzRpSWlKeU9CbUtuQWRJQVFKdm14dGxRYXJNZ0p2ZDEwQXg0ZUhwaTBqZGZXTHdXdEh3ZEZNV0F2L2J2eG9kZjlMVzYvNU5IRDAwVFA5Z2kzeXVGc0dMR1pGUjRxeW9PYnY4WkYwOGRTM0hiUWRNWDRPcTVNN2gxNVJJaW56NUJaRVFFSXNJZklTTDhJY3BXckl5UHZ1d0hSVkZNZzlvdkdEdk1wb0h3c3pHREZzSXBFbkhLUEFFQlFnL2doL1ZTcmlweTlkNkhBbUtVQkY1WE82NlhqUURPUzhqeEQ4b1UyOUJSQ0lQYThWRFd5T241QWVWWVRwTWZjREFUSWlJaWNsaklsWHM3QURSVE80N004dmhCR0tZUDZvdWdGZXZUZFJ5OVRvZWhIN2ZEdEhYYkxGNVRGQVZET244QXJZc0xoRWk5czhPd09ZdE5CVDI5VGdjWFYxY0FTSmpkMWxML3liTUFBSmZPbk1MOW16ZVFKMzkrckZzd0d3T216RWJlQWdXUkswOWVDQ0V3cEV0YkJLL2FEQUFJN05neVJ4ZnFCTENqUWRsaUxkU09nN0xXR0NrMTlhK0V0Z1BrU0FpOHFYWThPWjdFUDFLRDhZZEsrMngyaG01a2xQVnllbjVBT1k4ejVRZHNVVWRFUkVTT2sxZ05rWE1UOGZDd1VCVHk5bkY0L3p2WHIyTHV5SUVBak4xZmgzUnBDOEJZWkJ1MWNEa0tGQ3FNeUlnblVCUUZrNzVmWnlxOHBTWnBTNytZNkdpTS8yNE5uandNdzdobGExTGNybHpsdDFDdThsc0FnUFdMNXNEYnI2VEQ3eW03a3dLcjFZNkJzbDVDc1dpamxISlR5SlY3cllRUW93QzhyWFpjT2RBeEtlWDRnTExGdGdraHJQZjFwNWRERHM4UEtPZHhwdnlBaFRvaUlpSnltS3ZCZFl0T3E0dVJnR2RPbkhRMC9FRW9RbS9mdE5vTlZsRVV2RjYxT2pyM0RVeHgvK0tseWlCNDFXWmpRZTNMcnBqNHcwWUF4aUphNG15eVR4K0hJMWVldkRZVjZRQ1lDbkxYL3oyUGZUK3RUM1BtV2dDWU5yQVBuajBKaDhHZ1FLL1RtYjJmNUFXK25FcEtRQUF4aUhQWm9uWXNwSjZFNHRGV0tlVzJnMWREMzVkUVJnT2lodHB4WlgvaUNDREhOU2pqczRzRk9nSnlmbjVBT1ljejVnY3MxQkVSRVpIRDZsUW9FaGx5NWQ0S0FmUlNPNWJNRUI0V2lub3QycUJsbC85YXZCYXlkUk1lM2I5bldoN1I3U01BZ0Y0WER5a2xYTjNjQVFBRHA4MkRFQUp1N2g2bWJRMTZBMXdTQ25XeE1jL3hQQ3JTMU5vdUpRT256VU1SSDE4QXdJMUxGN0Z5WmpDK0dEVUJBUEI2dFhjdHVyKytYdTFkczMwQjRNQzJ6ZGkyY3RsTFU1eExTZ2hBU2l4dldMRm9sTnF4a1BvU2lrbS9TaWwzSHJoMnI1R0FHQ1VsNnFrZFYzWWpCQTRwVU1ZRmxQYmR6d0lkSlpYVDh3UEtPWnd4UDJDaGpvaUlpTkpGbzJDT29zbVppZmpqc0ZDVXJmU0cxZGRpb3FPUUswOWUwM0xROG5VQWpKTXgxR3JTSEcvVnJHdDY3ZGJsZjVFbmZ3SFRzbDZ2aDR1ckd3Qmp0OVMweG9RYjBxVWRQSFBsaHFJb09MaHRNL1p2TWJiTTI3UmtQaUFFWXFJc2M4dTcxNjlpMGZnUjZEVXFDQUJnTU9oeDdOQSthTFJhYkZnOEQ0M2Jka1RCSWtWdCtUWGtHTUlGYzlTT2daeExRbkZwTDRDOSt5L2ZyeThFUmdHeWtkcHhaUU43RlFYakc1VXJka2p0UU1oNTVlVDhnSElXWjhzUFVoK3htSWlJaUNnTjljc1Z1d0JncDlweFpJYndCNkVvNU9WdDliV1lLUE5DSFFCY3UzQU9FWThlNFkzcXRiRDV1MFZRRE1aSkR1L2V1QWF2NG40QWpHUFZHZlE2bTd1NjZuVTY2SFh4OE15ZEJ3YTlIdnQrWG8rdUE0WkNxOVhpelpwMWNQdktaUVJPbld2NjcrbmpSNmFmUTIvZE5CM255SjZkS1A5R0ZXZzBHbmo1K21IT3lJRUl1M3Zia1Y5TGR2VnJRS2xpRjlVT2dweFhRMytmZ3dGbGZSb3JrTFdSUSs5cEdlQlhJWlZhQVdXTHZjY2lIYVVsSitjSGxLTTRYWDdBRm5WRVJFU1Via0tEaVZMQisyckhrUmwrbkQzRjZ2clltQmkwNy82bGFWbEtpVzBybDZGeHU0N1FhTFhReGNmandxbmpxRml0T3M0ZC94dVYzakVPZ3hVZkd3c1hWMWZUYkt0cGFmVEJoM0QzOUlUV3hRVmFBUDBtelVMaGhBa3VhamR0aVQwYjE2WjVqR2RQSG1QZjV2VVlFRHdidiszY2pub3Qyc0NnMTJQTnZCbm9OMm1tRGIrRjdFOW9NRW50R0NoN2FGVFc5dzhBelE1Y3ZmK09CRVpCeWxacXg2UTJBYkVWQWhNYWxQRTVxbllzbEwzazVQeUFjZ1puekE5WXFDTWlJcUowYTFDNjJPR1FLL2QrQWVBVTA5cG5sTlNLV04rT0gybldvbTc5b3RrSUQ3dVBQUG55NC9paC9kQnF0VGh4T0FTRnZYMXcvY0k1ZEVtWWRDSXVOZ2J1SHA0QWdPQlZtOU9NNGM2MUt6aDJhTDlwdWJDVldXaW5EK3ByK2prbU90cHNHUURXTHBpSjJrMWJJRytCZ3FaMUFXM2E0OTFHVGRJOGY0NGc1ZllHcFgwUHF4MEdaUzhKUmFuV0laZnV2QVdoR1FtQjltckhsT1VrTmtFcUV4cVVLMzVLN1ZBb2U4cXArUUhsRUU2YUg3QlFSMFJFUkJuQ29ERU0xeXJhNWdCZWl2bmRvcU1pelFwMXhVcVdoa0Z2d0xXTDU1QTNmMEdVcWxBUkVlRVBzWDdSSE5ScjBRWXVybTR3NlBXNGMrMksyWGgxeWNWRVIwUHI0Z0kzZC9lRWNlWDJ3OXV2WktxeEJFNmRhL3A1ZFBkT3B1VXhQVDRHQUpSL3N4cnFOR3Rwc1Y5aS9MWVVETE14cWRGb2g2c2RCR1ZmQWNZaVZZZVFLNkdWQURrQ2tCOEJFSUJFenJyZG1kNlBsTUJhU0JIVTBOL25uTXBCVVE3d3N1VUhsRzA0Ylg3QVFoMFJFUkZsaU1hbC9VNGZ1SEp2aVFSNnFoMUxlc1ZFUjJGcTRGZHBicmRxN2pUVHo2TVhyYkI0L1pkVnl5RVZpY2J0UHNLRms4ZncvZFFKMEdwZDBLWmJqeFNQdWZXSEpUaDZZSjlwdVVneFgzVDVlbENxY1NSdFFXZlFHeXhhMU5WditVR3ErMGRHUEVGOFhDekN3MEpOazF6a0ZBSllVcitNOXhtMTQ2RHNMNkNzOTFrQW5VS3UzeHNyRFJndUlEb0QwR2I3ZXAwcGZtRVF3Q3BGSXljMkxPMzdyOHBSVVE2U2svSUR5am1jT1QvSXp2K2tFQkVSa1pQWmNUazhud2ZpemdtQjRtckg0Z3dpbjBaQXE5V2FXcTRaREhvSW9ZRkdrL1o4WG9xaVFBZ0JJYXluYXcvdTNVSFJZc1VSZXZzV3ZQMUtXTjNHMm10RHVyUzFhRUYzNm8vRDJMaGtQclF1THFqWitIMjgvOUhIdHJ3OXB5Y2w3c1RDdldKei8wTFAxSTZGY3A1OWw4UEthRFNHWVpEb0NzQWx1OVhya3NTcmg4QUtSZEZPYXVUdmRWWFZvQ2pIWW41QXpzVFo4NFBzOUc4SkVSRVJaUVA3TDk5cktnUjJDZ2dwSVpsclVKWkwvT3dwRWswYitSZmJyWFk4bExPRlhMLy9LZ3h5aUFBK2swQzJhWklxZ0hnSmZLZG9NTGxSNldJMzA5NkRLSDJZSDVEYXNrdCt3SXVEaUlpSU10eUJxL2VtUzRrQmFzZEJMeThoTUtOQm1XS0Jhc2RCTDQrUXkzZUtTNkVkTENCN0FQQlFPNTVVeEFwZ3NaVEsxQUQvNG5mVURvWmVMc3dQU0czWklUOWdvWTZJaUlneVhFaUlkRUh4K3pzZzhKN2FzZERMUndqc2xyZDhXZ1FFQ0wzYXNkREw1OUNOaHo2S1FUY1FFcjBra0V2dGVCSUo0TGtFRmtMck1pMmdWTkZRdGVPaGx4UHpBMUpUZHNrUFdLZ2pJaUtpVEhINDVzMkNCcDNybnhJb3AzWXM5UElRd0NXdHE2NUczWklsbjZnZEM3M2NEbDIrWDhRQU9RQUNmUURrVVRHVUtFak0wMExNcU9mdjgxREZPSWdBTUQ4Z2RXU24vSUNGT2lJaUlzbzArLzY5N2F2UmF2Y0JLSzkyTFBRU2tMaW9NK2diTmFsUTRwN2FvUkFsMm52aFRpR05xK1liRGZDTkJQSmw0YW1mU21CT3ZMdGgxdnQrZm8rejhMeEVhV0orUUZrcW0rVUhMTlFSRVJGUnB0cDdMY3hMcXhqMkFxaWtkaXlVbzUweGFMVHZOUzd0RmFaMklFVFdoRnkvWGtBWVBQcEt5UDRBQ21iaXFaNElpSmxTR3pzM29GU3BpRXc4RDFHNk1EK2dMSkx0OGdNVzZvaUlpQ2pUSGI1NXM2QmU1L285Z0RhQUJGTVF5aEJTQWtJQXdCWVhWOTEvczBOM0ZxSWRsOFB6ZVdyaWVrTWlFRURoRER6MEl3ZzV6VlhudHFCT2hTS1JHWGhjb2t6RC9JQXlSVGJQRDNnVkVCRVJVWmFRVW9vRFYwTUhBRElZZ0ZidGVDaEgwRXVKSVFGbGZXWUtJYVRhd1JEWlk5Yy9vYmxkY3lsZkNJSEJBTHlTdnBaU3VTS0Y5YUZTWXFydXVlYmJwbTk2UjJkR3JFU1ppZmtCWllKc25SK3dVRWRFUkVSWjZ1RFYwTW9TeWpRcDBjUzRodCtnazYzTVBpdTdORUl6cUg0Wjd6TXFCa1NVYm4vY3Z1MFpINmY1WEVJTUFlQnJ4NjUzQldTd203dXl0SmFmWDB4bXhVZVVWWmdma09OeVZuN0FUejBSRVJHcFl2L2xlMDJGd0NnQXRkV09oYktWMzZYRStJYit4WGFwSFFoUlJ0cHgrYks3cHliM2Y0WEVNQW1VU0dYVG14Q1lIS05FZjkvYzN6OHV5d0lreWlMTUQ4aEJPU1kvWUtHT2lJaUlWTFgvMnQzeUdrWHptWVJzRDZDTTJ2R1FVN29xSURZcEd1VzdocVY5LzFVN0dLTE10UDdjT2JjaWJnVStFVUlNbDBEcHhQVUN1S1lJR1pUdlNiR1ZiNzh0ZEdyR1NKUVZtQitRRFhKa2ZzQkNIUkVSRVRtTlE1ZnZGekZveExzU3NxcVFLQ0loQzJrRUNra0pkN1Zqbzh3bkJPSVVpWEFCRVM0RkhncUlFMXBGL2xYUDMrZWgyckVSWmJXUUVPa2lpdC92SkFVK0VoTHI1QjJmTlFFQlFxOTJYRVJxWUg3d2NtTitR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TVXJmd2ZsZUtMUE1KaHdTNEFBQUFBU1VWT1JLNUNZSUk9IiwKICAgIlR5cGUiIDogImZsb3ciCn0K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演示</Application>
  <PresentationFormat>自定义</PresentationFormat>
  <Paragraphs>128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方正书宋_GBK</vt:lpstr>
      <vt:lpstr>Wingdings</vt:lpstr>
      <vt:lpstr>微软雅黑</vt:lpstr>
      <vt:lpstr>汉仪中圆简</vt:lpstr>
      <vt:lpstr>华文宋体</vt:lpstr>
      <vt:lpstr>汉仪中简黑简</vt:lpstr>
      <vt:lpstr>Open Sans</vt:lpstr>
      <vt:lpstr>苹方-简</vt:lpstr>
      <vt:lpstr>Open Sans</vt:lpstr>
      <vt:lpstr>Thonburi</vt:lpstr>
      <vt:lpstr>Calibri</vt:lpstr>
      <vt:lpstr>Helvetica Neue</vt:lpstr>
      <vt:lpstr>宋体</vt:lpstr>
      <vt:lpstr>Arial Unicode MS</vt:lpstr>
      <vt:lpstr>汉仪书宋二KW</vt:lpstr>
      <vt:lpstr>Microsoft YaHei UI</vt:lpstr>
      <vt:lpstr>Calibri 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ketho</cp:lastModifiedBy>
  <cp:revision>414</cp:revision>
  <dcterms:created xsi:type="dcterms:W3CDTF">2021-05-05T17:10:18Z</dcterms:created>
  <dcterms:modified xsi:type="dcterms:W3CDTF">2021-05-05T17:10:18Z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</Properties>
</file>