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60" r:id="rId6"/>
    <p:sldId id="2661" r:id="rId7"/>
    <p:sldId id="2654" r:id="rId8"/>
    <p:sldId id="2679" r:id="rId9"/>
    <p:sldId id="2684" r:id="rId10"/>
    <p:sldId id="2686" r:id="rId11"/>
    <p:sldId id="2687" r:id="rId12"/>
    <p:sldId id="2634" r:id="rId13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43AF997-07F9-4DC2-8ED7-77D6A53E7371}" styleName="{9f79f143-ae6f-4255-9c4c-a9e624403a97}">
    <a:band1H>
      <a:tcTxStyle>
        <a:fontRef idx="none">
          <a:prstClr val="black"/>
        </a:fontRef>
      </a:tcTxStyle>
      <a:tcStyle>
        <a:tcBdr>
          <a:top>
            <a:ln w="12700" cmpd="sng">
              <a:solidFill>
                <a:srgbClr val="CECECE"/>
              </a:solidFill>
            </a:ln>
          </a:top>
          <a:bottom>
            <a:ln w="12700" cmpd="sng">
              <a:solidFill>
                <a:srgbClr val="CECECE"/>
              </a:solidFill>
            </a:ln>
          </a:bottom>
        </a:tcBdr>
        <a:fill>
          <a:solidFill>
            <a:srgbClr val="EAEAEA"/>
          </a:solidFill>
        </a:fill>
      </a:tcStyle>
    </a:band1H>
    <a:band2H>
      <a:tcTxStyle>
        <a:fontRef idx="none">
          <a:prstClr val="black"/>
        </a:fontRef>
      </a:tcTxStyle>
      <a:tcStyle>
        <a:tcBdr>
          <a:top>
            <a:ln w="12700" cmpd="sng">
              <a:solidFill>
                <a:srgbClr val="CECECE"/>
              </a:solidFill>
            </a:ln>
          </a:top>
          <a:bottom>
            <a:ln w="12700" cmpd="sng">
              <a:solidFill>
                <a:srgbClr val="CECECE"/>
              </a:solidFill>
            </a:ln>
          </a:bottom>
        </a:tcBdr>
        <a:fill>
          <a:solidFill>
            <a:srgbClr val="FEFEFE"/>
          </a:solidFill>
        </a:fill>
      </a:tcStyle>
    </a:band2H>
    <a:firstRow>
      <a:tcTxStyle>
        <a:fontRef idx="none">
          <a:prstClr val="black"/>
        </a:fontRef>
      </a:tcTxStyle>
      <a:tcStyle>
        <a:tcBdr>
          <a:bottom>
            <a:ln w="38100" cmpd="sng">
              <a:solidFill>
                <a:srgbClr val="E37067"/>
              </a:solidFill>
            </a:ln>
          </a:bottom>
        </a:tcBdr>
        <a:fill>
          <a:solidFill>
            <a:srgbClr val="F7D4D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EE113-95D9-4FD6-854B-06FF072FD8B0}" type="doc">
      <dgm:prSet loTypeId="pyramid" loCatId="pyramid" qsTypeId="urn:microsoft.com/office/officeart/2005/8/quickstyle/simple3" qsCatId="simple" csTypeId="urn:microsoft.com/office/officeart/2005/8/colors/colorful2" csCatId="accent1" phldr="0"/>
      <dgm:spPr/>
    </dgm:pt>
    <dgm:pt modelId="{AB7CF89F-B5B1-4EBA-A5ED-9DFB371EB75C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/>
            <a:t>可触达粉丝</a:t>
          </a:r>
          <a:r>
            <a:rPr lang="zh-CN" sz="1400"/>
            <a:t/>
          </a:r>
          <a:endParaRPr lang="zh-CN" sz="1400"/>
        </a:p>
      </dgm:t>
    </dgm:pt>
    <dgm:pt modelId="{74D42E26-B0FE-4D1D-A8ED-CD48E9F3949D}" cxnId="{FF4A8852-7D7E-42F8-8DD9-2FE728180FD3}" type="parTrans">
      <dgm:prSet/>
      <dgm:spPr/>
    </dgm:pt>
    <dgm:pt modelId="{A0D39C5A-1F31-497B-92B3-5085E5398C7D}" cxnId="{FF4A8852-7D7E-42F8-8DD9-2FE728180FD3}" type="sibTrans">
      <dgm:prSet/>
      <dgm:spPr/>
    </dgm:pt>
    <dgm:pt modelId="{7736F010-9533-41BA-BC2E-D73A543FB6C5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/>
            <a:t>添加企业微信</a:t>
          </a:r>
          <a:r>
            <a:rPr lang="zh-CN" sz="1400"/>
            <a:t/>
          </a:r>
          <a:endParaRPr lang="zh-CN" sz="1400"/>
        </a:p>
      </dgm:t>
    </dgm:pt>
    <dgm:pt modelId="{A830E1B7-8E2B-4D98-90C0-45A825277607}" cxnId="{08D0145E-31DC-4B24-B16A-7B6D55C938FF}" type="parTrans">
      <dgm:prSet/>
      <dgm:spPr/>
    </dgm:pt>
    <dgm:pt modelId="{82DECE84-0BD7-4CC0-8EBB-B823E8B93E1B}" cxnId="{08D0145E-31DC-4B24-B16A-7B6D55C938FF}" type="sibTrans">
      <dgm:prSet/>
      <dgm:spPr/>
    </dgm:pt>
    <dgm:pt modelId="{2DD6EEA4-39E6-4EC9-8459-6548BD0C1DB7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/>
            <a:t>留存</a:t>
          </a:r>
          <a:r>
            <a:rPr lang="zh-CN" altLang="en-US" sz="1400"/>
            <a:t/>
          </a:r>
          <a:endParaRPr lang="zh-CN" altLang="en-US" sz="1400"/>
        </a:p>
      </dgm:t>
    </dgm:pt>
    <dgm:pt modelId="{0C1709D8-9231-404C-BAE2-81CFB60D1321}" cxnId="{70CFD82B-B6D3-41E3-9678-EBBB3014ADD7}" type="parTrans">
      <dgm:prSet/>
      <dgm:spPr/>
    </dgm:pt>
    <dgm:pt modelId="{B9922020-F396-4715-AAE3-8EF8B7E633F6}" cxnId="{70CFD82B-B6D3-41E3-9678-EBBB3014ADD7}" type="sibTrans">
      <dgm:prSet/>
      <dgm:spPr/>
    </dgm:pt>
    <dgm:pt modelId="{92F2BDAB-1C83-4620-BA29-B69785D8E3A0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/>
            <a:t>入群</a:t>
          </a:r>
          <a:r>
            <a:rPr lang="zh-CN" sz="1400"/>
            <a:t/>
          </a:r>
          <a:endParaRPr lang="zh-CN" sz="1400"/>
        </a:p>
      </dgm:t>
    </dgm:pt>
    <dgm:pt modelId="{7EE0456F-86F4-4ADA-9C74-2D9034363819}" cxnId="{954557F3-F81D-4E6B-A04C-2E685BABC437}" type="parTrans">
      <dgm:prSet/>
      <dgm:spPr/>
    </dgm:pt>
    <dgm:pt modelId="{F655D02F-B6F2-48D9-B846-91AF3C8ED345}" cxnId="{954557F3-F81D-4E6B-A04C-2E685BABC437}" type="sibTrans">
      <dgm:prSet/>
      <dgm:spPr/>
    </dgm:pt>
    <dgm:pt modelId="{F247D949-B127-45F5-ADA8-D82CF38A343D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/>
            <a:t>访问</a:t>
          </a:r>
          <a:r>
            <a:rPr lang="zh-CN" altLang="en-US" sz="1400"/>
            <a:t/>
          </a:r>
          <a:endParaRPr lang="zh-CN" altLang="en-US" sz="1400"/>
        </a:p>
      </dgm:t>
    </dgm:pt>
    <dgm:pt modelId="{833AE9D7-9B9E-40F2-A066-A08103141A9C}" cxnId="{C493F9BB-EDAE-4FDF-8B4E-6AD5A5EA722C}" type="parTrans">
      <dgm:prSet/>
      <dgm:spPr/>
    </dgm:pt>
    <dgm:pt modelId="{74EA4E93-3B09-42D5-8F77-D3A46CBB2720}" cxnId="{C493F9BB-EDAE-4FDF-8B4E-6AD5A5EA722C}" type="sibTrans">
      <dgm:prSet/>
      <dgm:spPr/>
    </dgm:pt>
    <dgm:pt modelId="{78800E7B-8CD5-44D4-89BD-FFF7F43A8ABE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/>
            <a:t>转化</a:t>
          </a:r>
          <a:r>
            <a:rPr lang="zh-CN" altLang="en-US" sz="1400"/>
            <a:t/>
          </a:r>
          <a:endParaRPr lang="zh-CN" altLang="en-US" sz="1400"/>
        </a:p>
      </dgm:t>
    </dgm:pt>
    <dgm:pt modelId="{51B8F5B5-E603-4E5E-BEF5-2A8EB759DF2C}" cxnId="{4FF1CB8D-155F-4730-B4E1-FA5D2D50974F}" type="parTrans">
      <dgm:prSet/>
      <dgm:spPr/>
    </dgm:pt>
    <dgm:pt modelId="{467AE74D-E767-4A4E-B551-1D6BF0BFCFE6}" cxnId="{4FF1CB8D-155F-4730-B4E1-FA5D2D50974F}" type="sibTrans">
      <dgm:prSet/>
      <dgm:spPr/>
    </dgm:pt>
    <dgm:pt modelId="{1E959DFC-C90F-4824-804D-98FE898FF05A}" type="pres">
      <dgm:prSet presAssocID="{C25EE113-95D9-4FD6-854B-06FF072FD8B0}" presName="Name0" presStyleCnt="0">
        <dgm:presLayoutVars>
          <dgm:dir/>
          <dgm:animLvl val="lvl"/>
          <dgm:resizeHandles val="exact"/>
        </dgm:presLayoutVars>
      </dgm:prSet>
      <dgm:spPr/>
    </dgm:pt>
    <dgm:pt modelId="{B7205EAF-0630-4B98-B751-52BC40F354ED}" type="pres">
      <dgm:prSet presAssocID="{AB7CF89F-B5B1-4EBA-A5ED-9DFB371EB75C}" presName="Name8" presStyleCnt="0"/>
      <dgm:spPr/>
    </dgm:pt>
    <dgm:pt modelId="{5549B40B-ADC5-4D53-AC25-3C05B5999D39}" type="pres">
      <dgm:prSet presAssocID="{AB7CF89F-B5B1-4EBA-A5ED-9DFB371EB75C}" presName="level" presStyleLbl="node1" presStyleIdx="0" presStyleCnt="6">
        <dgm:presLayoutVars>
          <dgm:chMax val="1"/>
          <dgm:bulletEnabled val="1"/>
        </dgm:presLayoutVars>
      </dgm:prSet>
      <dgm:spPr/>
    </dgm:pt>
    <dgm:pt modelId="{DB5E1FDB-34D0-41C1-8F90-E9693DCE36AC}" type="pres">
      <dgm:prSet presAssocID="{AB7CF89F-B5B1-4EBA-A5ED-9DFB371EB75C}" presName="levelTx" presStyleCnt="0">
        <dgm:presLayoutVars>
          <dgm:chMax val="1"/>
          <dgm:bulletEnabled val="1"/>
        </dgm:presLayoutVars>
      </dgm:prSet>
      <dgm:spPr/>
    </dgm:pt>
    <dgm:pt modelId="{6334A5C5-B282-41EB-9967-7053DE49D6C2}" type="pres">
      <dgm:prSet presAssocID="{7736F010-9533-41BA-BC2E-D73A543FB6C5}" presName="Name8" presStyleCnt="0"/>
      <dgm:spPr/>
    </dgm:pt>
    <dgm:pt modelId="{87F21C90-064E-4613-BDA3-D8410B7EEC9F}" type="pres">
      <dgm:prSet presAssocID="{7736F010-9533-41BA-BC2E-D73A543FB6C5}" presName="level" presStyleLbl="node1" presStyleIdx="1" presStyleCnt="6">
        <dgm:presLayoutVars>
          <dgm:chMax val="1"/>
          <dgm:bulletEnabled val="1"/>
        </dgm:presLayoutVars>
      </dgm:prSet>
      <dgm:spPr/>
    </dgm:pt>
    <dgm:pt modelId="{3F564318-72DA-4926-BA0F-93A87ED51746}" type="pres">
      <dgm:prSet presAssocID="{7736F010-9533-41BA-BC2E-D73A543FB6C5}" presName="levelTx" presStyleCnt="0">
        <dgm:presLayoutVars>
          <dgm:chMax val="1"/>
          <dgm:bulletEnabled val="1"/>
        </dgm:presLayoutVars>
      </dgm:prSet>
      <dgm:spPr/>
    </dgm:pt>
    <dgm:pt modelId="{1A3E6F4F-1093-4331-8187-054C12BC1045}" type="pres">
      <dgm:prSet presAssocID="{2DD6EEA4-39E6-4EC9-8459-6548BD0C1DB7}" presName="Name8" presStyleCnt="0"/>
      <dgm:spPr/>
    </dgm:pt>
    <dgm:pt modelId="{64942E46-8569-481E-A1F3-69FA353877DA}" type="pres">
      <dgm:prSet presAssocID="{2DD6EEA4-39E6-4EC9-8459-6548BD0C1DB7}" presName="level" presStyleLbl="node1" presStyleIdx="2" presStyleCnt="6">
        <dgm:presLayoutVars>
          <dgm:chMax val="1"/>
          <dgm:bulletEnabled val="1"/>
        </dgm:presLayoutVars>
      </dgm:prSet>
      <dgm:spPr/>
    </dgm:pt>
    <dgm:pt modelId="{D9C88BFB-E05E-4108-8CE8-DD61D1408391}" type="pres">
      <dgm:prSet presAssocID="{2DD6EEA4-39E6-4EC9-8459-6548BD0C1DB7}" presName="levelTx" presStyleCnt="0">
        <dgm:presLayoutVars>
          <dgm:chMax val="1"/>
          <dgm:bulletEnabled val="1"/>
        </dgm:presLayoutVars>
      </dgm:prSet>
      <dgm:spPr/>
    </dgm:pt>
    <dgm:pt modelId="{F9FEAA2D-062D-4C33-A0F0-AEE1E2B25454}" type="pres">
      <dgm:prSet presAssocID="{92F2BDAB-1C83-4620-BA29-B69785D8E3A0}" presName="Name8" presStyleCnt="0"/>
      <dgm:spPr/>
    </dgm:pt>
    <dgm:pt modelId="{76FAA31E-E4B0-4FEE-9E84-B64F66C95A99}" type="pres">
      <dgm:prSet presAssocID="{92F2BDAB-1C83-4620-BA29-B69785D8E3A0}" presName="level" presStyleLbl="node1" presStyleIdx="3" presStyleCnt="6">
        <dgm:presLayoutVars>
          <dgm:chMax val="1"/>
          <dgm:bulletEnabled val="1"/>
        </dgm:presLayoutVars>
      </dgm:prSet>
      <dgm:spPr/>
    </dgm:pt>
    <dgm:pt modelId="{6877AEB8-CFA2-4210-A8D9-DB70331C4B8E}" type="pres">
      <dgm:prSet presAssocID="{92F2BDAB-1C83-4620-BA29-B69785D8E3A0}" presName="levelTx" presStyleCnt="0">
        <dgm:presLayoutVars>
          <dgm:chMax val="1"/>
          <dgm:bulletEnabled val="1"/>
        </dgm:presLayoutVars>
      </dgm:prSet>
      <dgm:spPr/>
    </dgm:pt>
    <dgm:pt modelId="{33771A4A-080D-4181-BB6A-DA2F8EF8C93E}" type="pres">
      <dgm:prSet presAssocID="{F247D949-B127-45F5-ADA8-D82CF38A343D}" presName="Name8" presStyleCnt="0"/>
      <dgm:spPr/>
    </dgm:pt>
    <dgm:pt modelId="{5DAE6153-817B-4EBA-A1AF-1C2B53A7105F}" type="pres">
      <dgm:prSet presAssocID="{F247D949-B127-45F5-ADA8-D82CF38A343D}" presName="level" presStyleLbl="node1" presStyleIdx="4" presStyleCnt="6">
        <dgm:presLayoutVars>
          <dgm:chMax val="1"/>
          <dgm:bulletEnabled val="1"/>
        </dgm:presLayoutVars>
      </dgm:prSet>
      <dgm:spPr/>
    </dgm:pt>
    <dgm:pt modelId="{AFE1092E-D9B6-4753-B0F8-B37159CAFB6C}" type="pres">
      <dgm:prSet presAssocID="{F247D949-B127-45F5-ADA8-D82CF38A343D}" presName="levelTx" presStyleCnt="0">
        <dgm:presLayoutVars>
          <dgm:chMax val="1"/>
          <dgm:bulletEnabled val="1"/>
        </dgm:presLayoutVars>
      </dgm:prSet>
      <dgm:spPr/>
    </dgm:pt>
    <dgm:pt modelId="{F36E474D-7274-426E-9530-286DBFB7B0EA}" type="pres">
      <dgm:prSet presAssocID="{78800E7B-8CD5-44D4-89BD-FFF7F43A8ABE}" presName="Name8" presStyleCnt="0"/>
      <dgm:spPr/>
    </dgm:pt>
    <dgm:pt modelId="{35FF58F2-24E0-455F-81D3-FE32BEBBE04B}" type="pres">
      <dgm:prSet presAssocID="{78800E7B-8CD5-44D4-89BD-FFF7F43A8ABE}" presName="level" presStyleLbl="node1" presStyleIdx="5" presStyleCnt="6">
        <dgm:presLayoutVars>
          <dgm:chMax val="1"/>
          <dgm:bulletEnabled val="1"/>
        </dgm:presLayoutVars>
      </dgm:prSet>
      <dgm:spPr/>
    </dgm:pt>
    <dgm:pt modelId="{21527785-54F6-45D9-A407-1C59ECF8E97F}" type="pres">
      <dgm:prSet presAssocID="{78800E7B-8CD5-44D4-89BD-FFF7F43A8ABE}" presName="levelTx" presStyleCnt="0">
        <dgm:presLayoutVars>
          <dgm:chMax val="1"/>
          <dgm:bulletEnabled val="1"/>
        </dgm:presLayoutVars>
      </dgm:prSet>
      <dgm:spPr/>
    </dgm:pt>
  </dgm:ptLst>
  <dgm:cxnLst>
    <dgm:cxn modelId="{FF4A8852-7D7E-42F8-8DD9-2FE728180FD3}" srcId="{C25EE113-95D9-4FD6-854B-06FF072FD8B0}" destId="{AB7CF89F-B5B1-4EBA-A5ED-9DFB371EB75C}" srcOrd="0" destOrd="0" parTransId="{74D42E26-B0FE-4D1D-A8ED-CD48E9F3949D}" sibTransId="{A0D39C5A-1F31-497B-92B3-5085E5398C7D}"/>
    <dgm:cxn modelId="{08D0145E-31DC-4B24-B16A-7B6D55C938FF}" srcId="{C25EE113-95D9-4FD6-854B-06FF072FD8B0}" destId="{7736F010-9533-41BA-BC2E-D73A543FB6C5}" srcOrd="1" destOrd="0" parTransId="{A830E1B7-8E2B-4D98-90C0-45A825277607}" sibTransId="{82DECE84-0BD7-4CC0-8EBB-B823E8B93E1B}"/>
    <dgm:cxn modelId="{70CFD82B-B6D3-41E3-9678-EBBB3014ADD7}" srcId="{C25EE113-95D9-4FD6-854B-06FF072FD8B0}" destId="{2DD6EEA4-39E6-4EC9-8459-6548BD0C1DB7}" srcOrd="2" destOrd="0" parTransId="{0C1709D8-9231-404C-BAE2-81CFB60D1321}" sibTransId="{B9922020-F396-4715-AAE3-8EF8B7E633F6}"/>
    <dgm:cxn modelId="{954557F3-F81D-4E6B-A04C-2E685BABC437}" srcId="{C25EE113-95D9-4FD6-854B-06FF072FD8B0}" destId="{92F2BDAB-1C83-4620-BA29-B69785D8E3A0}" srcOrd="3" destOrd="0" parTransId="{7EE0456F-86F4-4ADA-9C74-2D9034363819}" sibTransId="{F655D02F-B6F2-48D9-B846-91AF3C8ED345}"/>
    <dgm:cxn modelId="{C493F9BB-EDAE-4FDF-8B4E-6AD5A5EA722C}" srcId="{C25EE113-95D9-4FD6-854B-06FF072FD8B0}" destId="{F247D949-B127-45F5-ADA8-D82CF38A343D}" srcOrd="4" destOrd="0" parTransId="{833AE9D7-9B9E-40F2-A066-A08103141A9C}" sibTransId="{74EA4E93-3B09-42D5-8F77-D3A46CBB2720}"/>
    <dgm:cxn modelId="{4FF1CB8D-155F-4730-B4E1-FA5D2D50974F}" srcId="{C25EE113-95D9-4FD6-854B-06FF072FD8B0}" destId="{78800E7B-8CD5-44D4-89BD-FFF7F43A8ABE}" srcOrd="5" destOrd="0" parTransId="{51B8F5B5-E603-4E5E-BEF5-2A8EB759DF2C}" sibTransId="{467AE74D-E767-4A4E-B551-1D6BF0BFCFE6}"/>
    <dgm:cxn modelId="{72AB281D-B7D0-4281-8305-0BCCF59448A8}" type="presOf" srcId="{C25EE113-95D9-4FD6-854B-06FF072FD8B0}" destId="{1E959DFC-C90F-4824-804D-98FE898FF05A}" srcOrd="0" destOrd="0" presId="urn:microsoft.com/office/officeart/2005/8/layout/pyramid3"/>
    <dgm:cxn modelId="{BF522D33-FC5D-46D5-8BE0-E7C5B80CAADB}" type="presParOf" srcId="{1E959DFC-C90F-4824-804D-98FE898FF05A}" destId="{B7205EAF-0630-4B98-B751-52BC40F354ED}" srcOrd="0" destOrd="0" presId="urn:microsoft.com/office/officeart/2005/8/layout/pyramid3"/>
    <dgm:cxn modelId="{4ACBC6A5-ADD6-4EE5-A84D-7BF7087B7039}" type="presParOf" srcId="{B7205EAF-0630-4B98-B751-52BC40F354ED}" destId="{5549B40B-ADC5-4D53-AC25-3C05B5999D39}" srcOrd="0" destOrd="0" presId="urn:microsoft.com/office/officeart/2005/8/layout/pyramid3"/>
    <dgm:cxn modelId="{08EA35D9-C7B1-4A2D-A8EC-BA12F95020A3}" type="presOf" srcId="{AB7CF89F-B5B1-4EBA-A5ED-9DFB371EB75C}" destId="{5549B40B-ADC5-4D53-AC25-3C05B5999D39}" srcOrd="0" destOrd="0" presId="urn:microsoft.com/office/officeart/2005/8/layout/pyramid3"/>
    <dgm:cxn modelId="{7A568AF7-CFBA-4186-8C25-767ED3A239B3}" type="presParOf" srcId="{B7205EAF-0630-4B98-B751-52BC40F354ED}" destId="{DB5E1FDB-34D0-41C1-8F90-E9693DCE36AC}" srcOrd="1" destOrd="0" presId="urn:microsoft.com/office/officeart/2005/8/layout/pyramid3"/>
    <dgm:cxn modelId="{B40E3F41-F61A-4FEF-9919-0223F4A7A0FE}" type="presOf" srcId="{AB7CF89F-B5B1-4EBA-A5ED-9DFB371EB75C}" destId="{DB5E1FDB-34D0-41C1-8F90-E9693DCE36AC}" srcOrd="1" destOrd="0" presId="urn:microsoft.com/office/officeart/2005/8/layout/pyramid3"/>
    <dgm:cxn modelId="{A89DC039-F166-40AC-9633-B4616B4CD301}" type="presParOf" srcId="{1E959DFC-C90F-4824-804D-98FE898FF05A}" destId="{6334A5C5-B282-41EB-9967-7053DE49D6C2}" srcOrd="1" destOrd="0" presId="urn:microsoft.com/office/officeart/2005/8/layout/pyramid3"/>
    <dgm:cxn modelId="{4E2710B5-1569-4858-A720-D05F283C1D92}" type="presParOf" srcId="{6334A5C5-B282-41EB-9967-7053DE49D6C2}" destId="{87F21C90-064E-4613-BDA3-D8410B7EEC9F}" srcOrd="0" destOrd="1" presId="urn:microsoft.com/office/officeart/2005/8/layout/pyramid3"/>
    <dgm:cxn modelId="{3A6CD13A-85D2-4C6C-B22E-CAFEDE74DEAD}" type="presOf" srcId="{7736F010-9533-41BA-BC2E-D73A543FB6C5}" destId="{87F21C90-064E-4613-BDA3-D8410B7EEC9F}" srcOrd="0" destOrd="0" presId="urn:microsoft.com/office/officeart/2005/8/layout/pyramid3"/>
    <dgm:cxn modelId="{2346C524-32D5-4E99-931C-56EE9F4D0565}" type="presParOf" srcId="{6334A5C5-B282-41EB-9967-7053DE49D6C2}" destId="{3F564318-72DA-4926-BA0F-93A87ED51746}" srcOrd="1" destOrd="1" presId="urn:microsoft.com/office/officeart/2005/8/layout/pyramid3"/>
    <dgm:cxn modelId="{78D848D6-36D5-4B7D-927A-D8E139C341F6}" type="presOf" srcId="{7736F010-9533-41BA-BC2E-D73A543FB6C5}" destId="{3F564318-72DA-4926-BA0F-93A87ED51746}" srcOrd="1" destOrd="0" presId="urn:microsoft.com/office/officeart/2005/8/layout/pyramid3"/>
    <dgm:cxn modelId="{A0B55814-7FBB-44A8-9039-E6665F8B5730}" type="presParOf" srcId="{1E959DFC-C90F-4824-804D-98FE898FF05A}" destId="{1A3E6F4F-1093-4331-8187-054C12BC1045}" srcOrd="2" destOrd="0" presId="urn:microsoft.com/office/officeart/2005/8/layout/pyramid3"/>
    <dgm:cxn modelId="{0625634E-20CD-4B4E-B7C0-9908F19964A8}" type="presParOf" srcId="{1A3E6F4F-1093-4331-8187-054C12BC1045}" destId="{64942E46-8569-481E-A1F3-69FA353877DA}" srcOrd="0" destOrd="2" presId="urn:microsoft.com/office/officeart/2005/8/layout/pyramid3"/>
    <dgm:cxn modelId="{D685FA62-7972-4DB5-A027-DFAE716C7473}" type="presOf" srcId="{2DD6EEA4-39E6-4EC9-8459-6548BD0C1DB7}" destId="{64942E46-8569-481E-A1F3-69FA353877DA}" srcOrd="0" destOrd="0" presId="urn:microsoft.com/office/officeart/2005/8/layout/pyramid3"/>
    <dgm:cxn modelId="{A7D17A19-4FE3-4A47-806E-4F415CE645C8}" type="presParOf" srcId="{1A3E6F4F-1093-4331-8187-054C12BC1045}" destId="{D9C88BFB-E05E-4108-8CE8-DD61D1408391}" srcOrd="1" destOrd="2" presId="urn:microsoft.com/office/officeart/2005/8/layout/pyramid3"/>
    <dgm:cxn modelId="{B13A13CD-73F2-463B-AC71-B8570E54B83D}" type="presOf" srcId="{2DD6EEA4-39E6-4EC9-8459-6548BD0C1DB7}" destId="{D9C88BFB-E05E-4108-8CE8-DD61D1408391}" srcOrd="1" destOrd="0" presId="urn:microsoft.com/office/officeart/2005/8/layout/pyramid3"/>
    <dgm:cxn modelId="{E8556EAD-23C2-42B1-B7A0-556D6163703E}" type="presParOf" srcId="{1E959DFC-C90F-4824-804D-98FE898FF05A}" destId="{F9FEAA2D-062D-4C33-A0F0-AEE1E2B25454}" srcOrd="3" destOrd="0" presId="urn:microsoft.com/office/officeart/2005/8/layout/pyramid3"/>
    <dgm:cxn modelId="{A604D0EB-B830-4F13-AA94-3A1A9B65DBA4}" type="presParOf" srcId="{F9FEAA2D-062D-4C33-A0F0-AEE1E2B25454}" destId="{76FAA31E-E4B0-4FEE-9E84-B64F66C95A99}" srcOrd="0" destOrd="3" presId="urn:microsoft.com/office/officeart/2005/8/layout/pyramid3"/>
    <dgm:cxn modelId="{5274A7E6-DB98-43EA-B2A8-03FF48FFE435}" type="presOf" srcId="{92F2BDAB-1C83-4620-BA29-B69785D8E3A0}" destId="{76FAA31E-E4B0-4FEE-9E84-B64F66C95A99}" srcOrd="0" destOrd="0" presId="urn:microsoft.com/office/officeart/2005/8/layout/pyramid3"/>
    <dgm:cxn modelId="{1E4C1C3A-BBAE-4E93-B168-1243BF8B94D7}" type="presParOf" srcId="{F9FEAA2D-062D-4C33-A0F0-AEE1E2B25454}" destId="{6877AEB8-CFA2-4210-A8D9-DB70331C4B8E}" srcOrd="1" destOrd="3" presId="urn:microsoft.com/office/officeart/2005/8/layout/pyramid3"/>
    <dgm:cxn modelId="{4FAD02F6-99EE-4AC1-B6BA-2FA2CED98BD0}" type="presOf" srcId="{92F2BDAB-1C83-4620-BA29-B69785D8E3A0}" destId="{6877AEB8-CFA2-4210-A8D9-DB70331C4B8E}" srcOrd="1" destOrd="0" presId="urn:microsoft.com/office/officeart/2005/8/layout/pyramid3"/>
    <dgm:cxn modelId="{C4105195-5D73-4BBF-9724-CBAC00E80805}" type="presParOf" srcId="{1E959DFC-C90F-4824-804D-98FE898FF05A}" destId="{33771A4A-080D-4181-BB6A-DA2F8EF8C93E}" srcOrd="4" destOrd="0" presId="urn:microsoft.com/office/officeart/2005/8/layout/pyramid3"/>
    <dgm:cxn modelId="{5DCD3D0E-3CB7-4335-AB64-130F62C1EE2A}" type="presParOf" srcId="{33771A4A-080D-4181-BB6A-DA2F8EF8C93E}" destId="{5DAE6153-817B-4EBA-A1AF-1C2B53A7105F}" srcOrd="0" destOrd="4" presId="urn:microsoft.com/office/officeart/2005/8/layout/pyramid3"/>
    <dgm:cxn modelId="{491FED0A-587E-4064-8810-CE34FE0245D3}" type="presOf" srcId="{F247D949-B127-45F5-ADA8-D82CF38A343D}" destId="{5DAE6153-817B-4EBA-A1AF-1C2B53A7105F}" srcOrd="0" destOrd="0" presId="urn:microsoft.com/office/officeart/2005/8/layout/pyramid3"/>
    <dgm:cxn modelId="{87CAEF32-6799-4A76-8466-7684B5B53909}" type="presParOf" srcId="{33771A4A-080D-4181-BB6A-DA2F8EF8C93E}" destId="{AFE1092E-D9B6-4753-B0F8-B37159CAFB6C}" srcOrd="1" destOrd="4" presId="urn:microsoft.com/office/officeart/2005/8/layout/pyramid3"/>
    <dgm:cxn modelId="{DD80B4F4-D1B8-4A3E-B02A-0CC4B7A2BF42}" type="presOf" srcId="{F247D949-B127-45F5-ADA8-D82CF38A343D}" destId="{AFE1092E-D9B6-4753-B0F8-B37159CAFB6C}" srcOrd="1" destOrd="0" presId="urn:microsoft.com/office/officeart/2005/8/layout/pyramid3"/>
    <dgm:cxn modelId="{E17DBA3B-42E2-4EE6-87EA-FDA8D16DD867}" type="presParOf" srcId="{1E959DFC-C90F-4824-804D-98FE898FF05A}" destId="{F36E474D-7274-426E-9530-286DBFB7B0EA}" srcOrd="5" destOrd="0" presId="urn:microsoft.com/office/officeart/2005/8/layout/pyramid3"/>
    <dgm:cxn modelId="{F2B9D158-93CA-4823-AA79-CA7877DE9E2D}" type="presParOf" srcId="{F36E474D-7274-426E-9530-286DBFB7B0EA}" destId="{35FF58F2-24E0-455F-81D3-FE32BEBBE04B}" srcOrd="0" destOrd="5" presId="urn:microsoft.com/office/officeart/2005/8/layout/pyramid3"/>
    <dgm:cxn modelId="{3C341ED8-FE47-408D-878F-01AF88498580}" type="presOf" srcId="{78800E7B-8CD5-44D4-89BD-FFF7F43A8ABE}" destId="{35FF58F2-24E0-455F-81D3-FE32BEBBE04B}" srcOrd="0" destOrd="0" presId="urn:microsoft.com/office/officeart/2005/8/layout/pyramid3"/>
    <dgm:cxn modelId="{08C654C0-7367-431C-8C8B-3C1790833405}" type="presParOf" srcId="{F36E474D-7274-426E-9530-286DBFB7B0EA}" destId="{21527785-54F6-45D9-A407-1C59ECF8E97F}" srcOrd="1" destOrd="5" presId="urn:microsoft.com/office/officeart/2005/8/layout/pyramid3"/>
    <dgm:cxn modelId="{DDC7DEB3-F71B-44D6-9DF7-84A29C834C4B}" type="presOf" srcId="{78800E7B-8CD5-44D4-89BD-FFF7F43A8ABE}" destId="{21527785-54F6-45D9-A407-1C59ECF8E97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694430" cy="3313430"/>
        <a:chOff x="0" y="0"/>
        <a:chExt cx="3694430" cy="3313430"/>
      </a:xfrm>
    </dsp:grpSpPr>
    <dsp:sp modelId="{5549B40B-ADC5-4D53-AC25-3C05B5999D39}">
      <dsp:nvSpPr>
        <dsp:cNvPr id="12" name="梯形 11"/>
        <dsp:cNvSpPr/>
      </dsp:nvSpPr>
      <dsp:spPr bwMode="white">
        <a:xfrm rot="10800000">
          <a:off x="0" y="0"/>
          <a:ext cx="3694430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0"/>
            <a:satOff val="0"/>
            <a:lumOff val="0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>
              <a:solidFill>
                <a:schemeClr val="tx1"/>
              </a:solidFill>
            </a:rPr>
            <a:t>可触达粉丝</a:t>
          </a:r>
          <a:endParaRPr lang="zh-CN" sz="1400">
            <a:solidFill>
              <a:schemeClr val="tx1"/>
            </a:solidFill>
          </a:endParaRPr>
        </a:p>
      </dsp:txBody>
      <dsp:txXfrm rot="10800000">
        <a:off x="0" y="0"/>
        <a:ext cx="3694430" cy="552238"/>
      </dsp:txXfrm>
    </dsp:sp>
    <dsp:sp modelId="{87F21C90-064E-4613-BDA3-D8410B7EEC9F}">
      <dsp:nvSpPr>
        <dsp:cNvPr id="11" name="梯形 10"/>
        <dsp:cNvSpPr/>
      </dsp:nvSpPr>
      <dsp:spPr bwMode="white">
        <a:xfrm rot="10800000">
          <a:off x="307869" y="552238"/>
          <a:ext cx="3078692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-300000"/>
            <a:satOff val="-16783"/>
            <a:lumOff val="1725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>
              <a:solidFill>
                <a:schemeClr val="tx1"/>
              </a:solidFill>
            </a:rPr>
            <a:t>添加企业微信</a:t>
          </a:r>
          <a:endParaRPr lang="zh-CN" sz="1400">
            <a:solidFill>
              <a:schemeClr val="tx1"/>
            </a:solidFill>
          </a:endParaRPr>
        </a:p>
      </dsp:txBody>
      <dsp:txXfrm rot="10800000">
        <a:off x="307869" y="552238"/>
        <a:ext cx="3078692" cy="552238"/>
      </dsp:txXfrm>
    </dsp:sp>
    <dsp:sp modelId="{64942E46-8569-481E-A1F3-69FA353877DA}">
      <dsp:nvSpPr>
        <dsp:cNvPr id="8" name="梯形 7"/>
        <dsp:cNvSpPr/>
      </dsp:nvSpPr>
      <dsp:spPr bwMode="white">
        <a:xfrm rot="10800000">
          <a:off x="615738" y="1104477"/>
          <a:ext cx="2462953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-600000"/>
            <a:satOff val="-33568"/>
            <a:lumOff val="3451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>
              <a:solidFill>
                <a:schemeClr val="tx1"/>
              </a:solidFill>
            </a:rPr>
            <a:t>留存</a:t>
          </a:r>
          <a:endParaRPr lang="zh-CN" altLang="en-US" sz="1400">
            <a:solidFill>
              <a:schemeClr val="tx1"/>
            </a:solidFill>
          </a:endParaRPr>
        </a:p>
      </dsp:txBody>
      <dsp:txXfrm rot="10800000">
        <a:off x="615738" y="1104477"/>
        <a:ext cx="2462953" cy="552238"/>
      </dsp:txXfrm>
    </dsp:sp>
    <dsp:sp modelId="{76FAA31E-E4B0-4FEE-9E84-B64F66C95A99}">
      <dsp:nvSpPr>
        <dsp:cNvPr id="9" name="梯形 8"/>
        <dsp:cNvSpPr/>
      </dsp:nvSpPr>
      <dsp:spPr bwMode="white">
        <a:xfrm rot="10800000">
          <a:off x="923608" y="1656715"/>
          <a:ext cx="1847215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-900000"/>
            <a:satOff val="-50352"/>
            <a:lumOff val="5176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400">
              <a:solidFill>
                <a:schemeClr val="tx1"/>
              </a:solidFill>
            </a:rPr>
            <a:t>入群</a:t>
          </a:r>
          <a:endParaRPr lang="zh-CN" sz="1400">
            <a:solidFill>
              <a:schemeClr val="tx1"/>
            </a:solidFill>
          </a:endParaRPr>
        </a:p>
      </dsp:txBody>
      <dsp:txXfrm rot="10800000">
        <a:off x="923608" y="1656715"/>
        <a:ext cx="1847215" cy="552238"/>
      </dsp:txXfrm>
    </dsp:sp>
    <dsp:sp modelId="{5DAE6153-817B-4EBA-A1AF-1C2B53A7105F}">
      <dsp:nvSpPr>
        <dsp:cNvPr id="4" name="梯形 3"/>
        <dsp:cNvSpPr/>
      </dsp:nvSpPr>
      <dsp:spPr bwMode="white">
        <a:xfrm rot="10800000">
          <a:off x="1231477" y="2208953"/>
          <a:ext cx="1231477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-1200000"/>
            <a:satOff val="-67136"/>
            <a:lumOff val="6902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>
              <a:solidFill>
                <a:schemeClr val="tx1"/>
              </a:solidFill>
            </a:rPr>
            <a:t>访问</a:t>
          </a:r>
          <a:endParaRPr lang="zh-CN" altLang="en-US" sz="1400">
            <a:solidFill>
              <a:schemeClr val="tx1"/>
            </a:solidFill>
          </a:endParaRPr>
        </a:p>
      </dsp:txBody>
      <dsp:txXfrm rot="10800000">
        <a:off x="1231477" y="2208953"/>
        <a:ext cx="1231477" cy="552238"/>
      </dsp:txXfrm>
    </dsp:sp>
    <dsp:sp modelId="{35FF58F2-24E0-455F-81D3-FE32BEBBE04B}">
      <dsp:nvSpPr>
        <dsp:cNvPr id="5" name="梯形 4"/>
        <dsp:cNvSpPr/>
      </dsp:nvSpPr>
      <dsp:spPr bwMode="white">
        <a:xfrm rot="10800000">
          <a:off x="1539346" y="2761192"/>
          <a:ext cx="615738" cy="552238"/>
        </a:xfrm>
        <a:prstGeom prst="trapezoid">
          <a:avLst>
            <a:gd name="adj" fmla="val 55749"/>
          </a:avLst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2">
            <a:hueOff val="-1500000"/>
            <a:satOff val="-83921"/>
            <a:lumOff val="8627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>
              <a:solidFill>
                <a:schemeClr val="tx1"/>
              </a:solidFill>
            </a:rPr>
            <a:t>转化</a:t>
          </a:r>
          <a:endParaRPr lang="zh-CN" altLang="en-US" sz="1400">
            <a:solidFill>
              <a:schemeClr val="tx1"/>
            </a:solidFill>
          </a:endParaRPr>
        </a:p>
      </dsp:txBody>
      <dsp:txXfrm rot="10800000">
        <a:off x="1539346" y="2761192"/>
        <a:ext cx="615738" cy="552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T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T"/>
          <dgm:param type="txDir" val="fromT"/>
          <dgm:param type="pyraAcctPos" val="bef"/>
          <dgm:param type="pyraAcctTxMar" val="step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6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9.png"/><Relationship Id="rId5" Type="http://schemas.openxmlformats.org/officeDocument/2006/relationships/image" Target="../media/image4.sv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3" Type="http://schemas.openxmlformats.org/officeDocument/2006/relationships/notesSlide" Target="../notesSlides/notesSlide2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.xml"/><Relationship Id="rId10" Type="http://schemas.microsoft.com/office/2007/relationships/diagramDrawing" Target="../diagrams/drawing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95256" y="1567122"/>
            <a:ext cx="47548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关于提升拉群率</a:t>
            </a:r>
            <a:r>
              <a:rPr lang="zh-CN" altLang="en-US" sz="3600" b="1" dirty="0"/>
              <a:t>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</a:t>
            </a:r>
            <a:r>
              <a:rPr lang="zh-CN" altLang="en-US" b="1" dirty="0">
                <a:solidFill>
                  <a:schemeClr val="tx1"/>
                </a:solidFill>
              </a:rPr>
              <a:t> </a:t>
            </a:r>
            <a:r>
              <a:rPr lang="zh-CN" altLang="en-US" b="1" dirty="0"/>
              <a:t>部门：</a:t>
            </a:r>
            <a:r>
              <a:rPr lang="zh-CN" altLang="en-US" b="1" dirty="0">
                <a:solidFill>
                  <a:schemeClr val="tx1"/>
                </a:solidFill>
              </a:rPr>
              <a:t>   项目三部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姓名：张彦莎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花名：九宫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36015" y="2040890"/>
            <a:ext cx="838962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2">
                    <a:lumMod val="50000"/>
                  </a:schemeClr>
                </a:solidFill>
              </a:rPr>
              <a:t>业绩和进群率一定是正比，提高触达率，进而提高转化。</a:t>
            </a:r>
            <a:endParaRPr lang="zh-CN" altLang="en-US" sz="32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419475" y="2047875"/>
            <a:ext cx="400050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/>
              <a:t>转化</a:t>
            </a:r>
            <a:r>
              <a:rPr lang="en-US" altLang="zh-CN" sz="6600"/>
              <a:t> </a:t>
            </a:r>
            <a:r>
              <a:rPr lang="zh-CN" altLang="en-US" sz="6600">
                <a:solidFill>
                  <a:schemeClr val="bg2">
                    <a:lumMod val="50000"/>
                  </a:schemeClr>
                </a:solidFill>
              </a:rPr>
              <a:t>提升</a:t>
            </a:r>
            <a:r>
              <a:rPr lang="en-US" altLang="zh-CN" sz="6600"/>
              <a:t>  </a:t>
            </a:r>
            <a:endParaRPr lang="zh-CN" altLang="en-US" sz="6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237604" y="3838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aphicFrame>
        <p:nvGraphicFramePr>
          <p:cNvPr id="171" name="图示 170"/>
          <p:cNvGraphicFramePr/>
          <p:nvPr/>
        </p:nvGraphicFramePr>
        <p:xfrm>
          <a:off x="761365" y="1989455"/>
          <a:ext cx="3694430" cy="331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72" name="Freeform 57"/>
          <p:cNvSpPr/>
          <p:nvPr/>
        </p:nvSpPr>
        <p:spPr bwMode="auto">
          <a:xfrm rot="16200000" flipH="1">
            <a:off x="2861945" y="4503420"/>
            <a:ext cx="463550" cy="62166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4" name="Freeform 57"/>
          <p:cNvSpPr/>
          <p:nvPr/>
        </p:nvSpPr>
        <p:spPr bwMode="auto">
          <a:xfrm rot="16200000" flipH="1">
            <a:off x="3463290" y="3416300"/>
            <a:ext cx="463550" cy="605790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5" name="Freeform 57"/>
          <p:cNvSpPr/>
          <p:nvPr/>
        </p:nvSpPr>
        <p:spPr bwMode="auto">
          <a:xfrm rot="16200000" flipH="1">
            <a:off x="3775710" y="2860040"/>
            <a:ext cx="463550" cy="605790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6" name="Freeform 57"/>
          <p:cNvSpPr/>
          <p:nvPr/>
        </p:nvSpPr>
        <p:spPr bwMode="auto">
          <a:xfrm rot="16200000" flipH="1">
            <a:off x="4099560" y="2265045"/>
            <a:ext cx="463550" cy="605790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7" name="Freeform 57"/>
          <p:cNvSpPr/>
          <p:nvPr/>
        </p:nvSpPr>
        <p:spPr bwMode="auto">
          <a:xfrm rot="16200000" flipH="1">
            <a:off x="3161030" y="3919220"/>
            <a:ext cx="463550" cy="71183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8" name="PA_文本框 2"/>
          <p:cNvSpPr txBox="1"/>
          <p:nvPr>
            <p:custDataLst>
              <p:tags r:id="rId11"/>
            </p:custDataLst>
          </p:nvPr>
        </p:nvSpPr>
        <p:spPr>
          <a:xfrm>
            <a:off x="1237615" y="1188085"/>
            <a:ext cx="2970530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R="0" lv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5400" b="1" i="0" u="none" strike="noStrike" cap="none" spc="0" normalizeH="0" baseline="0">
                <a:ln>
                  <a:noFill/>
                </a:ln>
                <a:gradFill>
                  <a:gsLst>
                    <a:gs pos="0">
                      <a:srgbClr val="CDA23D"/>
                    </a:gs>
                    <a:gs pos="55000">
                      <a:srgbClr val="E1B64A"/>
                    </a:gs>
                    <a:gs pos="100000">
                      <a:srgbClr val="F7E880">
                        <a:lumMod val="99000"/>
                      </a:srgbClr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/>
                <a:ea typeface="微软雅黑" panose="020B0503020204020204" charset="-122"/>
              </a:defRPr>
            </a:lvl1pPr>
          </a:lstStyle>
          <a:p>
            <a:pPr marL="0" marR="0" lvl="0" indent="0" algn="di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0" dirty="0">
                <a:solidFill>
                  <a:schemeClr val="tx1">
                    <a:alpha val="95000"/>
                  </a:schemeClr>
                </a:solidFill>
                <a:latin typeface="微软雅黑" panose="020B0503020204020204" charset="-122"/>
                <a:cs typeface="+mn-ea"/>
                <a:sym typeface="+mn-lt"/>
              </a:rPr>
              <a:t>转化漏斗</a:t>
            </a:r>
            <a:endParaRPr lang="zh-CN" altLang="en-US" sz="2000" b="0" dirty="0">
              <a:solidFill>
                <a:schemeClr val="tx1">
                  <a:alpha val="95000"/>
                </a:schemeClr>
              </a:solidFill>
              <a:latin typeface="微软雅黑" panose="020B0503020204020204" charset="-122"/>
              <a:cs typeface="+mn-ea"/>
              <a:sym typeface="+mn-lt"/>
            </a:endParaRPr>
          </a:p>
        </p:txBody>
      </p:sp>
      <p:grpSp>
        <p:nvGrpSpPr>
          <p:cNvPr id="219" name="组合 218"/>
          <p:cNvGrpSpPr/>
          <p:nvPr/>
        </p:nvGrpSpPr>
        <p:grpSpPr>
          <a:xfrm>
            <a:off x="5095875" y="1303655"/>
            <a:ext cx="4909820" cy="3721100"/>
            <a:chOff x="1299" y="2521"/>
            <a:chExt cx="8368" cy="5860"/>
          </a:xfrm>
        </p:grpSpPr>
        <p:grpSp>
          <p:nvGrpSpPr>
            <p:cNvPr id="220" name="组合 219"/>
            <p:cNvGrpSpPr/>
            <p:nvPr/>
          </p:nvGrpSpPr>
          <p:grpSpPr>
            <a:xfrm>
              <a:off x="1299" y="2521"/>
              <a:ext cx="8368" cy="5860"/>
              <a:chOff x="1299" y="2418"/>
              <a:chExt cx="8368" cy="5860"/>
            </a:xfrm>
          </p:grpSpPr>
          <p:grpSp>
            <p:nvGrpSpPr>
              <p:cNvPr id="221" name="组合 220"/>
              <p:cNvGrpSpPr/>
              <p:nvPr/>
            </p:nvGrpSpPr>
            <p:grpSpPr>
              <a:xfrm>
                <a:off x="1299" y="2418"/>
                <a:ext cx="8368" cy="1149"/>
                <a:chOff x="1299" y="2418"/>
                <a:chExt cx="8368" cy="1149"/>
              </a:xfrm>
            </p:grpSpPr>
            <p:sp>
              <p:nvSpPr>
                <p:cNvPr id="222" name="圆角矩形 221"/>
                <p:cNvSpPr/>
                <p:nvPr/>
              </p:nvSpPr>
              <p:spPr>
                <a:xfrm>
                  <a:off x="1299" y="2490"/>
                  <a:ext cx="1077" cy="1077"/>
                </a:xfrm>
                <a:prstGeom prst="roundRect">
                  <a:avLst>
                    <a:gd name="adj" fmla="val 5477"/>
                  </a:avLst>
                </a:prstGeom>
                <a:solidFill>
                  <a:srgbClr val="965D52">
                    <a:alpha val="8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grpSp>
              <p:nvGrpSpPr>
                <p:cNvPr id="223" name="组合 222"/>
                <p:cNvGrpSpPr/>
                <p:nvPr/>
              </p:nvGrpSpPr>
              <p:grpSpPr>
                <a:xfrm>
                  <a:off x="2669" y="2418"/>
                  <a:ext cx="6998" cy="1015"/>
                  <a:chOff x="11811" y="3669"/>
                  <a:chExt cx="6998" cy="1015"/>
                </a:xfrm>
              </p:grpSpPr>
              <p:sp>
                <p:nvSpPr>
                  <p:cNvPr id="224" name="文本框 223"/>
                  <p:cNvSpPr txBox="1"/>
                  <p:nvPr/>
                </p:nvSpPr>
                <p:spPr>
                  <a:xfrm>
                    <a:off x="11811" y="3669"/>
                    <a:ext cx="5715" cy="5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threePt" dir="t"/>
                    </a:scene3d>
                    <a:sp3d contourW="12700"/>
                  </a:bodyPr>
                  <a:p>
                    <a:pPr algn="l"/>
                    <a:r>
                      <a:rPr 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1</a:t>
                    </a:r>
                    <a:r>
                      <a:rPr lang="zh-CN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、寻找提升转化最大机会点</a:t>
                    </a:r>
                    <a:endParaRPr lang="zh-CN" altLang="en-US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225" name="文本框 224"/>
                  <p:cNvSpPr txBox="1"/>
                  <p:nvPr/>
                </p:nvSpPr>
                <p:spPr>
                  <a:xfrm>
                    <a:off x="11939" y="4250"/>
                    <a:ext cx="6870" cy="4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threePt" dir="t"/>
                    </a:scene3d>
                    <a:sp3d contourW="12700"/>
                  </a:bodyPr>
                  <a:p>
                    <a:pPr algn="l"/>
                    <a:r>
                      <a:rPr lang="zh-CN" altLang="en-US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现阶段能有机会超过</a:t>
                    </a:r>
                    <a:r>
                      <a:rPr lang="en-US" altLang="zh-CN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2</a:t>
                    </a:r>
                    <a:r>
                      <a:rPr lang="zh-CN" altLang="en-US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倍：入群率、访问率。</a:t>
                    </a:r>
                    <a:endParaRPr lang="en-US" altLang="zh-CN" sz="1200" spc="14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uFillTx/>
                      <a:latin typeface="+mn-ea"/>
                      <a:ea typeface="+mj-ea"/>
                      <a:sym typeface="+mn-ea"/>
                    </a:endParaRPr>
                  </a:p>
                </p:txBody>
              </p:sp>
            </p:grpSp>
          </p:grpSp>
          <p:grpSp>
            <p:nvGrpSpPr>
              <p:cNvPr id="226" name="组合 225"/>
              <p:cNvGrpSpPr/>
              <p:nvPr/>
            </p:nvGrpSpPr>
            <p:grpSpPr>
              <a:xfrm>
                <a:off x="1299" y="4628"/>
                <a:ext cx="8368" cy="3650"/>
                <a:chOff x="1299" y="2418"/>
                <a:chExt cx="8368" cy="3650"/>
              </a:xfrm>
            </p:grpSpPr>
            <p:sp>
              <p:nvSpPr>
                <p:cNvPr id="227" name="圆角矩形 226"/>
                <p:cNvSpPr/>
                <p:nvPr/>
              </p:nvSpPr>
              <p:spPr>
                <a:xfrm>
                  <a:off x="1299" y="2490"/>
                  <a:ext cx="1077" cy="1077"/>
                </a:xfrm>
                <a:prstGeom prst="roundRect">
                  <a:avLst>
                    <a:gd name="adj" fmla="val 5477"/>
                  </a:avLst>
                </a:prstGeom>
                <a:solidFill>
                  <a:srgbClr val="965D52">
                    <a:alpha val="8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grpSp>
              <p:nvGrpSpPr>
                <p:cNvPr id="228" name="组合 227"/>
                <p:cNvGrpSpPr/>
                <p:nvPr/>
              </p:nvGrpSpPr>
              <p:grpSpPr>
                <a:xfrm>
                  <a:off x="2669" y="2418"/>
                  <a:ext cx="6998" cy="3650"/>
                  <a:chOff x="11811" y="3669"/>
                  <a:chExt cx="6998" cy="3650"/>
                </a:xfrm>
              </p:grpSpPr>
              <p:sp>
                <p:nvSpPr>
                  <p:cNvPr id="229" name="文本框 228"/>
                  <p:cNvSpPr txBox="1"/>
                  <p:nvPr/>
                </p:nvSpPr>
                <p:spPr>
                  <a:xfrm>
                    <a:off x="11811" y="3669"/>
                    <a:ext cx="6548" cy="101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threePt" dir="t"/>
                    </a:scene3d>
                    <a:sp3d contourW="12700"/>
                  </a:bodyPr>
                  <a:p>
                    <a:pPr algn="l"/>
                    <a:r>
                      <a:rPr 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2</a:t>
                    </a:r>
                    <a:r>
                      <a:rPr lang="zh-CN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、确认优先次序，</a:t>
                    </a:r>
                    <a:r>
                      <a:rPr lang="zh-CN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rPr>
                      <a:t>测试转化效果</a:t>
                    </a:r>
                    <a:endParaRPr lang="zh-CN" altLang="en-US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  <a:p>
                    <a:pPr algn="l"/>
                    <a:endParaRPr lang="zh-CN" altLang="en-US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230" name="文本框 229"/>
                  <p:cNvSpPr txBox="1"/>
                  <p:nvPr/>
                </p:nvSpPr>
                <p:spPr>
                  <a:xfrm>
                    <a:off x="11939" y="4250"/>
                    <a:ext cx="6870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threePt" dir="t"/>
                    </a:scene3d>
                    <a:sp3d contourW="12700"/>
                  </a:bodyPr>
                  <a:p>
                    <a:pPr algn="l"/>
                    <a:r>
                      <a:rPr lang="zh-CN" altLang="en-US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入群率，与时效有关，距离加粉时间越长越难拉进群。</a:t>
                    </a:r>
                    <a:endParaRPr lang="zh-CN" altLang="en-US" sz="1200" spc="14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uFillTx/>
                      <a:latin typeface="+mn-ea"/>
                      <a:ea typeface="+mj-ea"/>
                      <a:sym typeface="+mn-ea"/>
                    </a:endParaRPr>
                  </a:p>
                </p:txBody>
              </p:sp>
              <p:sp>
                <p:nvSpPr>
                  <p:cNvPr id="239" name="文本框 238"/>
                  <p:cNvSpPr txBox="1"/>
                  <p:nvPr/>
                </p:nvSpPr>
                <p:spPr>
                  <a:xfrm>
                    <a:off x="11911" y="6594"/>
                    <a:ext cx="6870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threePt" dir="t"/>
                    </a:scene3d>
                    <a:sp3d contourW="12700"/>
                  </a:bodyPr>
                  <a:p>
                    <a:pPr algn="l"/>
                    <a:r>
                      <a:rPr lang="zh-CN" altLang="en-US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每天下班前拉当天粉丝，每周一、周五拉最近</a:t>
                    </a:r>
                    <a:r>
                      <a:rPr lang="en-US" altLang="zh-CN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3-4</a:t>
                    </a:r>
                    <a:r>
                      <a:rPr lang="zh-CN" altLang="en-US" sz="1200" spc="14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uFillTx/>
                        <a:latin typeface="+mn-ea"/>
                        <a:ea typeface="+mj-ea"/>
                        <a:sym typeface="+mn-ea"/>
                      </a:rPr>
                      <a:t>天的粉丝。</a:t>
                    </a:r>
                    <a:endParaRPr lang="zh-CN" altLang="en-US" sz="1200" spc="14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uFillTx/>
                      <a:latin typeface="+mn-ea"/>
                      <a:ea typeface="+mj-ea"/>
                      <a:sym typeface="+mn-ea"/>
                    </a:endParaRPr>
                  </a:p>
                </p:txBody>
              </p:sp>
            </p:grpSp>
          </p:grpSp>
          <p:grpSp>
            <p:nvGrpSpPr>
              <p:cNvPr id="231" name="组合 230"/>
              <p:cNvGrpSpPr/>
              <p:nvPr/>
            </p:nvGrpSpPr>
            <p:grpSpPr>
              <a:xfrm>
                <a:off x="1299" y="6840"/>
                <a:ext cx="7262" cy="1147"/>
                <a:chOff x="1299" y="2420"/>
                <a:chExt cx="7262" cy="1147"/>
              </a:xfrm>
            </p:grpSpPr>
            <p:sp>
              <p:nvSpPr>
                <p:cNvPr id="232" name="圆角矩形 231"/>
                <p:cNvSpPr/>
                <p:nvPr/>
              </p:nvSpPr>
              <p:spPr>
                <a:xfrm>
                  <a:off x="1299" y="2490"/>
                  <a:ext cx="1077" cy="1077"/>
                </a:xfrm>
                <a:prstGeom prst="roundRect">
                  <a:avLst>
                    <a:gd name="adj" fmla="val 5477"/>
                  </a:avLst>
                </a:prstGeom>
                <a:solidFill>
                  <a:srgbClr val="965D52">
                    <a:alpha val="8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34" name="文本框 233"/>
                <p:cNvSpPr txBox="1"/>
                <p:nvPr/>
              </p:nvSpPr>
              <p:spPr>
                <a:xfrm>
                  <a:off x="2846" y="2420"/>
                  <a:ext cx="5715" cy="5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  <a:sp3d contourW="12700"/>
                </a:bodyPr>
                <a:p>
                  <a:pPr algn="l"/>
                  <a:r>
                    <a:rPr lang="en-US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3</a:t>
                  </a:r>
                  <a:r>
                    <a:rPr lang="zh-CN" altLang="en-US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、形成固定流程</a:t>
                  </a:r>
                  <a:endParaRPr lang="zh-CN" altLang="en-US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</p:grpSp>
        <p:sp>
          <p:nvSpPr>
            <p:cNvPr id="236" name="Shape 2588"/>
            <p:cNvSpPr>
              <a:spLocks noChangeAspect="1"/>
            </p:cNvSpPr>
            <p:nvPr/>
          </p:nvSpPr>
          <p:spPr>
            <a:xfrm>
              <a:off x="1580" y="5115"/>
              <a:ext cx="516" cy="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82" y="12420"/>
                  </a:moveTo>
                  <a:cubicBezTo>
                    <a:pt x="16368" y="12420"/>
                    <a:pt x="15709" y="11694"/>
                    <a:pt x="15709" y="10800"/>
                  </a:cubicBezTo>
                  <a:cubicBezTo>
                    <a:pt x="15709" y="9906"/>
                    <a:pt x="16368" y="9180"/>
                    <a:pt x="17182" y="9180"/>
                  </a:cubicBezTo>
                  <a:cubicBezTo>
                    <a:pt x="17995" y="9180"/>
                    <a:pt x="18655" y="9906"/>
                    <a:pt x="18655" y="10800"/>
                  </a:cubicBezTo>
                  <a:cubicBezTo>
                    <a:pt x="18655" y="11694"/>
                    <a:pt x="17995" y="12420"/>
                    <a:pt x="17182" y="12420"/>
                  </a:cubicBezTo>
                  <a:moveTo>
                    <a:pt x="21109" y="10260"/>
                  </a:moveTo>
                  <a:lnTo>
                    <a:pt x="19587" y="10260"/>
                  </a:lnTo>
                  <a:cubicBezTo>
                    <a:pt x="19360" y="9028"/>
                    <a:pt x="18369" y="8100"/>
                    <a:pt x="17182" y="8100"/>
                  </a:cubicBezTo>
                  <a:cubicBezTo>
                    <a:pt x="15994" y="8100"/>
                    <a:pt x="15004" y="9028"/>
                    <a:pt x="14777" y="10260"/>
                  </a:cubicBezTo>
                  <a:lnTo>
                    <a:pt x="491" y="10260"/>
                  </a:lnTo>
                  <a:cubicBezTo>
                    <a:pt x="220" y="10260"/>
                    <a:pt x="0" y="10502"/>
                    <a:pt x="0" y="10800"/>
                  </a:cubicBezTo>
                  <a:cubicBezTo>
                    <a:pt x="0" y="11098"/>
                    <a:pt x="220" y="11340"/>
                    <a:pt x="491" y="11340"/>
                  </a:cubicBezTo>
                  <a:lnTo>
                    <a:pt x="14777" y="11340"/>
                  </a:lnTo>
                  <a:cubicBezTo>
                    <a:pt x="15004" y="12572"/>
                    <a:pt x="15994" y="13500"/>
                    <a:pt x="17182" y="13500"/>
                  </a:cubicBezTo>
                  <a:cubicBezTo>
                    <a:pt x="18369" y="13500"/>
                    <a:pt x="19360" y="12572"/>
                    <a:pt x="19587" y="11340"/>
                  </a:cubicBezTo>
                  <a:lnTo>
                    <a:pt x="21109" y="11340"/>
                  </a:lnTo>
                  <a:cubicBezTo>
                    <a:pt x="21380" y="11340"/>
                    <a:pt x="21600" y="11098"/>
                    <a:pt x="21600" y="10800"/>
                  </a:cubicBezTo>
                  <a:cubicBezTo>
                    <a:pt x="21600" y="10502"/>
                    <a:pt x="21380" y="10260"/>
                    <a:pt x="21109" y="10260"/>
                  </a:cubicBezTo>
                  <a:moveTo>
                    <a:pt x="5400" y="1080"/>
                  </a:moveTo>
                  <a:cubicBezTo>
                    <a:pt x="6214" y="1080"/>
                    <a:pt x="6873" y="1806"/>
                    <a:pt x="6873" y="2700"/>
                  </a:cubicBezTo>
                  <a:cubicBezTo>
                    <a:pt x="6873" y="3595"/>
                    <a:pt x="6214" y="4320"/>
                    <a:pt x="5400" y="4320"/>
                  </a:cubicBezTo>
                  <a:cubicBezTo>
                    <a:pt x="4586" y="4320"/>
                    <a:pt x="3927" y="3595"/>
                    <a:pt x="3927" y="2700"/>
                  </a:cubicBezTo>
                  <a:cubicBezTo>
                    <a:pt x="3927" y="1806"/>
                    <a:pt x="4586" y="1080"/>
                    <a:pt x="5400" y="1080"/>
                  </a:cubicBezTo>
                  <a:moveTo>
                    <a:pt x="491" y="3240"/>
                  </a:moveTo>
                  <a:lnTo>
                    <a:pt x="2995" y="3240"/>
                  </a:lnTo>
                  <a:cubicBezTo>
                    <a:pt x="3222" y="4472"/>
                    <a:pt x="4213" y="5400"/>
                    <a:pt x="5400" y="5400"/>
                  </a:cubicBezTo>
                  <a:cubicBezTo>
                    <a:pt x="6587" y="5400"/>
                    <a:pt x="7578" y="4472"/>
                    <a:pt x="7805" y="3240"/>
                  </a:cubicBezTo>
                  <a:lnTo>
                    <a:pt x="21109" y="3240"/>
                  </a:lnTo>
                  <a:cubicBezTo>
                    <a:pt x="21380" y="3240"/>
                    <a:pt x="21600" y="2999"/>
                    <a:pt x="21600" y="2700"/>
                  </a:cubicBezTo>
                  <a:cubicBezTo>
                    <a:pt x="21600" y="2402"/>
                    <a:pt x="21380" y="2160"/>
                    <a:pt x="21109" y="2160"/>
                  </a:cubicBezTo>
                  <a:lnTo>
                    <a:pt x="7805" y="2160"/>
                  </a:lnTo>
                  <a:cubicBezTo>
                    <a:pt x="7578" y="928"/>
                    <a:pt x="6587" y="0"/>
                    <a:pt x="5400" y="0"/>
                  </a:cubicBezTo>
                  <a:cubicBezTo>
                    <a:pt x="4213" y="0"/>
                    <a:pt x="3222" y="928"/>
                    <a:pt x="2995" y="2160"/>
                  </a:cubicBezTo>
                  <a:lnTo>
                    <a:pt x="491" y="2160"/>
                  </a:lnTo>
                  <a:cubicBezTo>
                    <a:pt x="220" y="2160"/>
                    <a:pt x="0" y="2402"/>
                    <a:pt x="0" y="2700"/>
                  </a:cubicBezTo>
                  <a:cubicBezTo>
                    <a:pt x="0" y="2999"/>
                    <a:pt x="220" y="3240"/>
                    <a:pt x="491" y="3240"/>
                  </a:cubicBezTo>
                  <a:moveTo>
                    <a:pt x="9327" y="20519"/>
                  </a:moveTo>
                  <a:cubicBezTo>
                    <a:pt x="8514" y="20519"/>
                    <a:pt x="7855" y="19794"/>
                    <a:pt x="7855" y="18899"/>
                  </a:cubicBezTo>
                  <a:cubicBezTo>
                    <a:pt x="7855" y="18005"/>
                    <a:pt x="8514" y="17279"/>
                    <a:pt x="9327" y="17279"/>
                  </a:cubicBezTo>
                  <a:cubicBezTo>
                    <a:pt x="10141" y="17279"/>
                    <a:pt x="10800" y="18005"/>
                    <a:pt x="10800" y="18899"/>
                  </a:cubicBezTo>
                  <a:cubicBezTo>
                    <a:pt x="10800" y="19794"/>
                    <a:pt x="10141" y="20519"/>
                    <a:pt x="9327" y="20519"/>
                  </a:cubicBezTo>
                  <a:moveTo>
                    <a:pt x="21109" y="18359"/>
                  </a:moveTo>
                  <a:lnTo>
                    <a:pt x="11732" y="18359"/>
                  </a:lnTo>
                  <a:cubicBezTo>
                    <a:pt x="11505" y="17127"/>
                    <a:pt x="10515" y="16199"/>
                    <a:pt x="9327" y="16199"/>
                  </a:cubicBezTo>
                  <a:cubicBezTo>
                    <a:pt x="8140" y="16199"/>
                    <a:pt x="7150" y="17127"/>
                    <a:pt x="6922" y="18359"/>
                  </a:cubicBezTo>
                  <a:lnTo>
                    <a:pt x="491" y="18359"/>
                  </a:lnTo>
                  <a:cubicBezTo>
                    <a:pt x="220" y="18359"/>
                    <a:pt x="0" y="18601"/>
                    <a:pt x="0" y="18899"/>
                  </a:cubicBezTo>
                  <a:cubicBezTo>
                    <a:pt x="0" y="19198"/>
                    <a:pt x="220" y="19439"/>
                    <a:pt x="491" y="19439"/>
                  </a:cubicBezTo>
                  <a:lnTo>
                    <a:pt x="6922" y="19439"/>
                  </a:lnTo>
                  <a:cubicBezTo>
                    <a:pt x="7150" y="20672"/>
                    <a:pt x="8140" y="21600"/>
                    <a:pt x="9327" y="21600"/>
                  </a:cubicBezTo>
                  <a:cubicBezTo>
                    <a:pt x="10515" y="21600"/>
                    <a:pt x="11505" y="20672"/>
                    <a:pt x="11732" y="19439"/>
                  </a:cubicBezTo>
                  <a:lnTo>
                    <a:pt x="21109" y="19439"/>
                  </a:lnTo>
                  <a:cubicBezTo>
                    <a:pt x="21380" y="19439"/>
                    <a:pt x="21600" y="19198"/>
                    <a:pt x="21600" y="18899"/>
                  </a:cubicBezTo>
                  <a:cubicBezTo>
                    <a:pt x="21600" y="18601"/>
                    <a:pt x="21380" y="18359"/>
                    <a:pt x="21109" y="1835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p>
              <a:pPr defTabSz="4572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Gill Sans MT" panose="020B0502020104020203" charset="0"/>
              </a:endParaRPr>
            </a:p>
          </p:txBody>
        </p:sp>
        <p:sp>
          <p:nvSpPr>
            <p:cNvPr id="237" name="Shape 2591"/>
            <p:cNvSpPr>
              <a:spLocks noChangeAspect="1"/>
            </p:cNvSpPr>
            <p:nvPr/>
          </p:nvSpPr>
          <p:spPr>
            <a:xfrm>
              <a:off x="1579" y="2873"/>
              <a:ext cx="516" cy="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p>
              <a:pPr defTabSz="4572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Gill Sans MT" panose="020B0502020104020203" charset="0"/>
              </a:endParaRPr>
            </a:p>
          </p:txBody>
        </p:sp>
        <p:sp>
          <p:nvSpPr>
            <p:cNvPr id="238" name="Shape 2617"/>
            <p:cNvSpPr>
              <a:spLocks noChangeAspect="1"/>
            </p:cNvSpPr>
            <p:nvPr/>
          </p:nvSpPr>
          <p:spPr>
            <a:xfrm>
              <a:off x="1579" y="7341"/>
              <a:ext cx="516" cy="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57" y="20400"/>
                  </a:moveTo>
                  <a:cubicBezTo>
                    <a:pt x="4686" y="18711"/>
                    <a:pt x="5897" y="18036"/>
                    <a:pt x="7134" y="17493"/>
                  </a:cubicBezTo>
                  <a:lnTo>
                    <a:pt x="7173" y="17477"/>
                  </a:lnTo>
                  <a:cubicBezTo>
                    <a:pt x="8055" y="17190"/>
                    <a:pt x="9626" y="16039"/>
                    <a:pt x="9626" y="13569"/>
                  </a:cubicBezTo>
                  <a:cubicBezTo>
                    <a:pt x="9626" y="11474"/>
                    <a:pt x="8932" y="10452"/>
                    <a:pt x="8558" y="9902"/>
                  </a:cubicBezTo>
                  <a:cubicBezTo>
                    <a:pt x="8484" y="9791"/>
                    <a:pt x="8394" y="9649"/>
                    <a:pt x="8414" y="9680"/>
                  </a:cubicBezTo>
                  <a:cubicBezTo>
                    <a:pt x="8384" y="9599"/>
                    <a:pt x="8237" y="9129"/>
                    <a:pt x="8449" y="8035"/>
                  </a:cubicBezTo>
                  <a:cubicBezTo>
                    <a:pt x="8549" y="7522"/>
                    <a:pt x="8380" y="7241"/>
                    <a:pt x="8380" y="7241"/>
                  </a:cubicBezTo>
                  <a:cubicBezTo>
                    <a:pt x="8112" y="6505"/>
                    <a:pt x="7614" y="5133"/>
                    <a:pt x="7988" y="4025"/>
                  </a:cubicBezTo>
                  <a:cubicBezTo>
                    <a:pt x="8490" y="2492"/>
                    <a:pt x="8935" y="2190"/>
                    <a:pt x="9741" y="1747"/>
                  </a:cubicBezTo>
                  <a:cubicBezTo>
                    <a:pt x="9788" y="1721"/>
                    <a:pt x="9834" y="1691"/>
                    <a:pt x="9877" y="1657"/>
                  </a:cubicBezTo>
                  <a:cubicBezTo>
                    <a:pt x="10029" y="1535"/>
                    <a:pt x="10674" y="1200"/>
                    <a:pt x="11403" y="1200"/>
                  </a:cubicBezTo>
                  <a:cubicBezTo>
                    <a:pt x="11768" y="1200"/>
                    <a:pt x="12075" y="1285"/>
                    <a:pt x="12318" y="1454"/>
                  </a:cubicBezTo>
                  <a:cubicBezTo>
                    <a:pt x="12610" y="1655"/>
                    <a:pt x="12890" y="2039"/>
                    <a:pt x="13313" y="3271"/>
                  </a:cubicBezTo>
                  <a:cubicBezTo>
                    <a:pt x="14101" y="5469"/>
                    <a:pt x="13602" y="6698"/>
                    <a:pt x="13350" y="7124"/>
                  </a:cubicBezTo>
                  <a:cubicBezTo>
                    <a:pt x="13183" y="7407"/>
                    <a:pt x="13126" y="7764"/>
                    <a:pt x="13191" y="8102"/>
                  </a:cubicBezTo>
                  <a:cubicBezTo>
                    <a:pt x="13386" y="9109"/>
                    <a:pt x="13260" y="9534"/>
                    <a:pt x="13227" y="9619"/>
                  </a:cubicBezTo>
                  <a:cubicBezTo>
                    <a:pt x="13219" y="9631"/>
                    <a:pt x="13101" y="9814"/>
                    <a:pt x="13041" y="9902"/>
                  </a:cubicBezTo>
                  <a:cubicBezTo>
                    <a:pt x="12668" y="10452"/>
                    <a:pt x="11973" y="11474"/>
                    <a:pt x="11973" y="13569"/>
                  </a:cubicBezTo>
                  <a:cubicBezTo>
                    <a:pt x="11973" y="16039"/>
                    <a:pt x="13545" y="17190"/>
                    <a:pt x="14427" y="17477"/>
                  </a:cubicBezTo>
                  <a:lnTo>
                    <a:pt x="14466" y="17493"/>
                  </a:lnTo>
                  <a:cubicBezTo>
                    <a:pt x="15703" y="18036"/>
                    <a:pt x="16914" y="18711"/>
                    <a:pt x="17143" y="20400"/>
                  </a:cubicBezTo>
                  <a:cubicBezTo>
                    <a:pt x="17143" y="20400"/>
                    <a:pt x="4457" y="20400"/>
                    <a:pt x="4457" y="20400"/>
                  </a:cubicBezTo>
                  <a:close/>
                  <a:moveTo>
                    <a:pt x="14715" y="16328"/>
                  </a:moveTo>
                  <a:cubicBezTo>
                    <a:pt x="14715" y="16328"/>
                    <a:pt x="12955" y="15815"/>
                    <a:pt x="12955" y="13569"/>
                  </a:cubicBezTo>
                  <a:cubicBezTo>
                    <a:pt x="12955" y="11596"/>
                    <a:pt x="13678" y="10901"/>
                    <a:pt x="13957" y="10421"/>
                  </a:cubicBezTo>
                  <a:cubicBezTo>
                    <a:pt x="13957" y="10421"/>
                    <a:pt x="14531" y="9807"/>
                    <a:pt x="14146" y="7826"/>
                  </a:cubicBezTo>
                  <a:cubicBezTo>
                    <a:pt x="14787" y="6740"/>
                    <a:pt x="14995" y="4972"/>
                    <a:pt x="14211" y="2789"/>
                  </a:cubicBezTo>
                  <a:cubicBezTo>
                    <a:pt x="13774" y="1514"/>
                    <a:pt x="13389" y="815"/>
                    <a:pt x="12801" y="409"/>
                  </a:cubicBezTo>
                  <a:cubicBezTo>
                    <a:pt x="12370" y="110"/>
                    <a:pt x="11880" y="0"/>
                    <a:pt x="11403" y="0"/>
                  </a:cubicBezTo>
                  <a:cubicBezTo>
                    <a:pt x="10516" y="0"/>
                    <a:pt x="9675" y="384"/>
                    <a:pt x="9339" y="653"/>
                  </a:cubicBezTo>
                  <a:cubicBezTo>
                    <a:pt x="8357" y="1192"/>
                    <a:pt x="7697" y="1688"/>
                    <a:pt x="7077" y="3579"/>
                  </a:cubicBezTo>
                  <a:cubicBezTo>
                    <a:pt x="6540" y="5168"/>
                    <a:pt x="7179" y="6892"/>
                    <a:pt x="7494" y="7758"/>
                  </a:cubicBezTo>
                  <a:cubicBezTo>
                    <a:pt x="7110" y="9740"/>
                    <a:pt x="7642" y="10421"/>
                    <a:pt x="7642" y="10421"/>
                  </a:cubicBezTo>
                  <a:cubicBezTo>
                    <a:pt x="7922" y="10901"/>
                    <a:pt x="8644" y="11596"/>
                    <a:pt x="8644" y="13569"/>
                  </a:cubicBezTo>
                  <a:cubicBezTo>
                    <a:pt x="8644" y="15815"/>
                    <a:pt x="6885" y="16328"/>
                    <a:pt x="6885" y="16328"/>
                  </a:cubicBezTo>
                  <a:cubicBezTo>
                    <a:pt x="5768" y="16819"/>
                    <a:pt x="3436" y="17760"/>
                    <a:pt x="3436" y="21000"/>
                  </a:cubicBezTo>
                  <a:cubicBezTo>
                    <a:pt x="3436" y="21000"/>
                    <a:pt x="3436" y="21600"/>
                    <a:pt x="3927" y="21600"/>
                  </a:cubicBezTo>
                  <a:lnTo>
                    <a:pt x="17673" y="21600"/>
                  </a:lnTo>
                  <a:cubicBezTo>
                    <a:pt x="18164" y="21600"/>
                    <a:pt x="18164" y="21000"/>
                    <a:pt x="18164" y="21000"/>
                  </a:cubicBezTo>
                  <a:cubicBezTo>
                    <a:pt x="18164" y="17760"/>
                    <a:pt x="15832" y="16819"/>
                    <a:pt x="14715" y="16328"/>
                  </a:cubicBezTo>
                  <a:moveTo>
                    <a:pt x="19516" y="15006"/>
                  </a:moveTo>
                  <a:cubicBezTo>
                    <a:pt x="19516" y="15006"/>
                    <a:pt x="18416" y="14701"/>
                    <a:pt x="18416" y="12954"/>
                  </a:cubicBezTo>
                  <a:cubicBezTo>
                    <a:pt x="18416" y="11419"/>
                    <a:pt x="18794" y="10879"/>
                    <a:pt x="19017" y="10506"/>
                  </a:cubicBezTo>
                  <a:cubicBezTo>
                    <a:pt x="19017" y="10506"/>
                    <a:pt x="19443" y="9975"/>
                    <a:pt x="19136" y="8435"/>
                  </a:cubicBezTo>
                  <a:cubicBezTo>
                    <a:pt x="19388" y="7760"/>
                    <a:pt x="19900" y="6419"/>
                    <a:pt x="19470" y="5184"/>
                  </a:cubicBezTo>
                  <a:cubicBezTo>
                    <a:pt x="18974" y="3714"/>
                    <a:pt x="18645" y="3327"/>
                    <a:pt x="17860" y="2908"/>
                  </a:cubicBezTo>
                  <a:cubicBezTo>
                    <a:pt x="17591" y="2699"/>
                    <a:pt x="16918" y="2400"/>
                    <a:pt x="16208" y="2400"/>
                  </a:cubicBezTo>
                  <a:cubicBezTo>
                    <a:pt x="15873" y="2400"/>
                    <a:pt x="15531" y="2473"/>
                    <a:pt x="15218" y="2647"/>
                  </a:cubicBezTo>
                  <a:cubicBezTo>
                    <a:pt x="15343" y="3035"/>
                    <a:pt x="15449" y="3420"/>
                    <a:pt x="15525" y="3799"/>
                  </a:cubicBezTo>
                  <a:cubicBezTo>
                    <a:pt x="15537" y="3790"/>
                    <a:pt x="15550" y="3779"/>
                    <a:pt x="15563" y="3770"/>
                  </a:cubicBezTo>
                  <a:cubicBezTo>
                    <a:pt x="15730" y="3657"/>
                    <a:pt x="15948" y="3600"/>
                    <a:pt x="16208" y="3600"/>
                  </a:cubicBezTo>
                  <a:cubicBezTo>
                    <a:pt x="16716" y="3600"/>
                    <a:pt x="17211" y="3825"/>
                    <a:pt x="17332" y="3919"/>
                  </a:cubicBezTo>
                  <a:cubicBezTo>
                    <a:pt x="17375" y="3953"/>
                    <a:pt x="17421" y="3983"/>
                    <a:pt x="17467" y="4008"/>
                  </a:cubicBezTo>
                  <a:cubicBezTo>
                    <a:pt x="17950" y="4265"/>
                    <a:pt x="18131" y="4362"/>
                    <a:pt x="18562" y="5641"/>
                  </a:cubicBezTo>
                  <a:cubicBezTo>
                    <a:pt x="18822" y="6387"/>
                    <a:pt x="18452" y="7378"/>
                    <a:pt x="18253" y="7911"/>
                  </a:cubicBezTo>
                  <a:cubicBezTo>
                    <a:pt x="18161" y="8156"/>
                    <a:pt x="18130" y="8457"/>
                    <a:pt x="18182" y="8718"/>
                  </a:cubicBezTo>
                  <a:cubicBezTo>
                    <a:pt x="18316" y="9392"/>
                    <a:pt x="18254" y="9706"/>
                    <a:pt x="18232" y="9784"/>
                  </a:cubicBezTo>
                  <a:cubicBezTo>
                    <a:pt x="18230" y="9788"/>
                    <a:pt x="18227" y="9793"/>
                    <a:pt x="18224" y="9798"/>
                  </a:cubicBezTo>
                  <a:lnTo>
                    <a:pt x="18191" y="9853"/>
                  </a:lnTo>
                  <a:cubicBezTo>
                    <a:pt x="17926" y="10290"/>
                    <a:pt x="17434" y="11106"/>
                    <a:pt x="17434" y="12954"/>
                  </a:cubicBezTo>
                  <a:cubicBezTo>
                    <a:pt x="17434" y="15019"/>
                    <a:pt x="18570" y="15933"/>
                    <a:pt x="19229" y="16155"/>
                  </a:cubicBezTo>
                  <a:cubicBezTo>
                    <a:pt x="19856" y="16429"/>
                    <a:pt x="20435" y="16859"/>
                    <a:pt x="20582" y="17999"/>
                  </a:cubicBezTo>
                  <a:lnTo>
                    <a:pt x="18459" y="18000"/>
                  </a:lnTo>
                  <a:cubicBezTo>
                    <a:pt x="18647" y="18353"/>
                    <a:pt x="18802" y="18755"/>
                    <a:pt x="18920" y="19200"/>
                  </a:cubicBezTo>
                  <a:lnTo>
                    <a:pt x="21109" y="19199"/>
                  </a:lnTo>
                  <a:cubicBezTo>
                    <a:pt x="21600" y="19199"/>
                    <a:pt x="21600" y="18599"/>
                    <a:pt x="21600" y="18599"/>
                  </a:cubicBezTo>
                  <a:cubicBezTo>
                    <a:pt x="21600" y="16199"/>
                    <a:pt x="20410" y="15388"/>
                    <a:pt x="19516" y="15006"/>
                  </a:cubicBezTo>
                  <a:moveTo>
                    <a:pt x="2371" y="16155"/>
                  </a:moveTo>
                  <a:cubicBezTo>
                    <a:pt x="3030" y="15933"/>
                    <a:pt x="4166" y="15019"/>
                    <a:pt x="4166" y="12954"/>
                  </a:cubicBezTo>
                  <a:cubicBezTo>
                    <a:pt x="4166" y="11106"/>
                    <a:pt x="3673" y="10290"/>
                    <a:pt x="3409" y="9853"/>
                  </a:cubicBezTo>
                  <a:lnTo>
                    <a:pt x="3376" y="9798"/>
                  </a:lnTo>
                  <a:cubicBezTo>
                    <a:pt x="3373" y="9793"/>
                    <a:pt x="3370" y="9788"/>
                    <a:pt x="3367" y="9784"/>
                  </a:cubicBezTo>
                  <a:cubicBezTo>
                    <a:pt x="3346" y="9706"/>
                    <a:pt x="3283" y="9392"/>
                    <a:pt x="3418" y="8718"/>
                  </a:cubicBezTo>
                  <a:cubicBezTo>
                    <a:pt x="3470" y="8457"/>
                    <a:pt x="3439" y="8156"/>
                    <a:pt x="3347" y="7911"/>
                  </a:cubicBezTo>
                  <a:cubicBezTo>
                    <a:pt x="3148" y="7378"/>
                    <a:pt x="2778" y="6387"/>
                    <a:pt x="3038" y="5641"/>
                  </a:cubicBezTo>
                  <a:cubicBezTo>
                    <a:pt x="3469" y="4362"/>
                    <a:pt x="3649" y="4265"/>
                    <a:pt x="4133" y="4008"/>
                  </a:cubicBezTo>
                  <a:cubicBezTo>
                    <a:pt x="4180" y="3983"/>
                    <a:pt x="4225" y="3953"/>
                    <a:pt x="4268" y="3919"/>
                  </a:cubicBezTo>
                  <a:cubicBezTo>
                    <a:pt x="4389" y="3825"/>
                    <a:pt x="4884" y="3600"/>
                    <a:pt x="5392" y="3600"/>
                  </a:cubicBezTo>
                  <a:cubicBezTo>
                    <a:pt x="5636" y="3600"/>
                    <a:pt x="5839" y="3655"/>
                    <a:pt x="6002" y="3755"/>
                  </a:cubicBezTo>
                  <a:cubicBezTo>
                    <a:pt x="6045" y="3548"/>
                    <a:pt x="6096" y="3341"/>
                    <a:pt x="6165" y="3134"/>
                  </a:cubicBezTo>
                  <a:cubicBezTo>
                    <a:pt x="6225" y="2950"/>
                    <a:pt x="6289" y="2793"/>
                    <a:pt x="6351" y="2630"/>
                  </a:cubicBezTo>
                  <a:cubicBezTo>
                    <a:pt x="6046" y="2468"/>
                    <a:pt x="5716" y="2400"/>
                    <a:pt x="5392" y="2400"/>
                  </a:cubicBezTo>
                  <a:cubicBezTo>
                    <a:pt x="4682" y="2400"/>
                    <a:pt x="4009" y="2699"/>
                    <a:pt x="3740" y="2908"/>
                  </a:cubicBezTo>
                  <a:cubicBezTo>
                    <a:pt x="2955" y="3327"/>
                    <a:pt x="2625" y="3714"/>
                    <a:pt x="2130" y="5184"/>
                  </a:cubicBezTo>
                  <a:cubicBezTo>
                    <a:pt x="1700" y="6419"/>
                    <a:pt x="2212" y="7760"/>
                    <a:pt x="2464" y="8435"/>
                  </a:cubicBezTo>
                  <a:cubicBezTo>
                    <a:pt x="2156" y="9975"/>
                    <a:pt x="2583" y="10506"/>
                    <a:pt x="2583" y="10506"/>
                  </a:cubicBezTo>
                  <a:cubicBezTo>
                    <a:pt x="2806" y="10879"/>
                    <a:pt x="3185" y="11419"/>
                    <a:pt x="3185" y="12954"/>
                  </a:cubicBezTo>
                  <a:cubicBezTo>
                    <a:pt x="3185" y="14701"/>
                    <a:pt x="2084" y="15006"/>
                    <a:pt x="2084" y="15006"/>
                  </a:cubicBezTo>
                  <a:cubicBezTo>
                    <a:pt x="1191" y="15388"/>
                    <a:pt x="0" y="16199"/>
                    <a:pt x="0" y="18599"/>
                  </a:cubicBezTo>
                  <a:cubicBezTo>
                    <a:pt x="0" y="18599"/>
                    <a:pt x="0" y="19199"/>
                    <a:pt x="491" y="19199"/>
                  </a:cubicBezTo>
                  <a:lnTo>
                    <a:pt x="2680" y="19200"/>
                  </a:lnTo>
                  <a:cubicBezTo>
                    <a:pt x="2798" y="18755"/>
                    <a:pt x="2952" y="18353"/>
                    <a:pt x="3141" y="18000"/>
                  </a:cubicBezTo>
                  <a:lnTo>
                    <a:pt x="1018" y="17999"/>
                  </a:lnTo>
                  <a:cubicBezTo>
                    <a:pt x="1165" y="16859"/>
                    <a:pt x="1744" y="16429"/>
                    <a:pt x="2371" y="161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p>
              <a:pPr defTabSz="4572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Gill Sans MT" panose="020B0502020104020203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237604" y="3838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740" y="930275"/>
            <a:ext cx="2724150" cy="4343400"/>
          </a:xfrm>
          <a:prstGeom prst="rect">
            <a:avLst/>
          </a:prstGeom>
        </p:spPr>
      </p:pic>
      <p:graphicFrame>
        <p:nvGraphicFramePr>
          <p:cNvPr id="3" name="表格 2"/>
          <p:cNvGraphicFramePr/>
          <p:nvPr>
            <p:custDataLst>
              <p:tags r:id="rId7"/>
            </p:custDataLst>
          </p:nvPr>
        </p:nvGraphicFramePr>
        <p:xfrm>
          <a:off x="4114800" y="1458595"/>
          <a:ext cx="5500370" cy="2842260"/>
        </p:xfrm>
        <a:graphic>
          <a:graphicData uri="http://schemas.openxmlformats.org/drawingml/2006/table">
            <a:tbl>
              <a:tblPr firstRow="1" bandRow="1">
                <a:tableStyleId>{D43AF997-07F9-4DC2-8ED7-77D6A53E7371}</a:tableStyleId>
              </a:tblPr>
              <a:tblGrid>
                <a:gridCol w="1972945"/>
                <a:gridCol w="1036320"/>
                <a:gridCol w="1036955"/>
                <a:gridCol w="1454150"/>
              </a:tblGrid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触达人群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触达人数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入群人数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入群率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</a:tr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个微粉丝全量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19724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318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1.61%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</a:tr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裂变粉丝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8105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155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1.91%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</a:tr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2天内粉丝用慕斯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642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125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19.47%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</a:tr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2天内粉丝用新人礼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708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143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20.20%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</a:tr>
              <a:tr h="473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5天以上粉丝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6879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230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/>
                        <a:t>3.34%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686300" y="4469765"/>
            <a:ext cx="4622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加入时间越长，进群率以及招募率越低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140866" y="383808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可复用亮点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830580" y="1704975"/>
            <a:ext cx="3616325" cy="2707005"/>
          </a:xfrm>
          <a:prstGeom prst="rect">
            <a:avLst/>
          </a:prstGeom>
          <a:noFill/>
          <a:ln w="12700" cmpd="sng">
            <a:solidFill>
              <a:srgbClr val="FEA900"/>
            </a:solidFill>
            <a:prstDash val="solid"/>
          </a:ln>
        </p:spPr>
        <p:txBody>
          <a:bodyPr wrap="square" rtlCol="0" anchor="t">
            <a:spAutoFit/>
          </a:bodyPr>
          <a:p>
            <a:endParaRPr lang="zh-CN" altLang="en-US"/>
          </a:p>
          <a:p>
            <a:r>
              <a:rPr lang="zh-CN" altLang="en-US"/>
              <a:t>增加手动邀请动作后，入群率提升到</a:t>
            </a:r>
            <a:r>
              <a:rPr lang="en-US" altLang="zh-CN"/>
              <a:t>40%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包裹卡粉丝：拉之前24.87%(98/394)，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             </a:t>
            </a:r>
            <a:r>
              <a:rPr lang="en-US" altLang="zh-CN" sz="140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拉之后40.10%（158/394）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             </a:t>
            </a:r>
            <a:r>
              <a:rPr lang="en-US" altLang="zh-CN" sz="140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新增入群17.77%(70/394)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公众号粉丝：拉之前37.82%(59/156)，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en-US" altLang="zh-CN" sz="140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拉之后44.23%（69/156）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en-US" altLang="zh-CN" sz="140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zh-CN" altLang="en-US" sz="1400">
                <a:solidFill>
                  <a:schemeClr val="bg2">
                    <a:lumMod val="75000"/>
                  </a:schemeClr>
                </a:solidFill>
              </a:rPr>
              <a:t> 新增入群6.41%(10/156)</a:t>
            </a:r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  <a:p>
            <a:endParaRPr lang="zh-CN" altLang="en-US" sz="140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" name="Freeform 8"/>
          <p:cNvSpPr/>
          <p:nvPr/>
        </p:nvSpPr>
        <p:spPr bwMode="auto">
          <a:xfrm>
            <a:off x="5222875" y="1350412"/>
            <a:ext cx="2452688" cy="1384727"/>
          </a:xfrm>
          <a:custGeom>
            <a:avLst/>
            <a:gdLst>
              <a:gd name="T0" fmla="*/ 840 w 840"/>
              <a:gd name="T1" fmla="*/ 474 h 474"/>
              <a:gd name="T2" fmla="*/ 819 w 840"/>
              <a:gd name="T3" fmla="*/ 357 h 474"/>
              <a:gd name="T4" fmla="*/ 803 w 840"/>
              <a:gd name="T5" fmla="*/ 386 h 474"/>
              <a:gd name="T6" fmla="*/ 486 w 840"/>
              <a:gd name="T7" fmla="*/ 181 h 474"/>
              <a:gd name="T8" fmla="*/ 417 w 840"/>
              <a:gd name="T9" fmla="*/ 188 h 474"/>
              <a:gd name="T10" fmla="*/ 209 w 840"/>
              <a:gd name="T11" fmla="*/ 0 h 474"/>
              <a:gd name="T12" fmla="*/ 0 w 840"/>
              <a:gd name="T13" fmla="*/ 209 h 474"/>
              <a:gd name="T14" fmla="*/ 160 w 840"/>
              <a:gd name="T15" fmla="*/ 412 h 474"/>
              <a:gd name="T16" fmla="*/ 174 w 840"/>
              <a:gd name="T17" fmla="*/ 415 h 474"/>
              <a:gd name="T18" fmla="*/ 179 w 840"/>
              <a:gd name="T19" fmla="*/ 405 h 474"/>
              <a:gd name="T20" fmla="*/ 183 w 840"/>
              <a:gd name="T21" fmla="*/ 398 h 474"/>
              <a:gd name="T22" fmla="*/ 186 w 840"/>
              <a:gd name="T23" fmla="*/ 393 h 474"/>
              <a:gd name="T24" fmla="*/ 192 w 840"/>
              <a:gd name="T25" fmla="*/ 383 h 474"/>
              <a:gd name="T26" fmla="*/ 195 w 840"/>
              <a:gd name="T27" fmla="*/ 378 h 474"/>
              <a:gd name="T28" fmla="*/ 199 w 840"/>
              <a:gd name="T29" fmla="*/ 371 h 474"/>
              <a:gd name="T30" fmla="*/ 205 w 840"/>
              <a:gd name="T31" fmla="*/ 363 h 474"/>
              <a:gd name="T32" fmla="*/ 209 w 840"/>
              <a:gd name="T33" fmla="*/ 357 h 474"/>
              <a:gd name="T34" fmla="*/ 213 w 840"/>
              <a:gd name="T35" fmla="*/ 352 h 474"/>
              <a:gd name="T36" fmla="*/ 221 w 840"/>
              <a:gd name="T37" fmla="*/ 343 h 474"/>
              <a:gd name="T38" fmla="*/ 224 w 840"/>
              <a:gd name="T39" fmla="*/ 338 h 474"/>
              <a:gd name="T40" fmla="*/ 229 w 840"/>
              <a:gd name="T41" fmla="*/ 332 h 474"/>
              <a:gd name="T42" fmla="*/ 233 w 840"/>
              <a:gd name="T43" fmla="*/ 328 h 474"/>
              <a:gd name="T44" fmla="*/ 242 w 840"/>
              <a:gd name="T45" fmla="*/ 319 h 474"/>
              <a:gd name="T46" fmla="*/ 245 w 840"/>
              <a:gd name="T47" fmla="*/ 316 h 474"/>
              <a:gd name="T48" fmla="*/ 255 w 840"/>
              <a:gd name="T49" fmla="*/ 306 h 474"/>
              <a:gd name="T50" fmla="*/ 258 w 840"/>
              <a:gd name="T51" fmla="*/ 303 h 474"/>
              <a:gd name="T52" fmla="*/ 265 w 840"/>
              <a:gd name="T53" fmla="*/ 298 h 474"/>
              <a:gd name="T54" fmla="*/ 268 w 840"/>
              <a:gd name="T55" fmla="*/ 296 h 474"/>
              <a:gd name="T56" fmla="*/ 279 w 840"/>
              <a:gd name="T57" fmla="*/ 286 h 474"/>
              <a:gd name="T58" fmla="*/ 282 w 840"/>
              <a:gd name="T59" fmla="*/ 284 h 474"/>
              <a:gd name="T60" fmla="*/ 305 w 840"/>
              <a:gd name="T61" fmla="*/ 268 h 474"/>
              <a:gd name="T62" fmla="*/ 307 w 840"/>
              <a:gd name="T63" fmla="*/ 267 h 474"/>
              <a:gd name="T64" fmla="*/ 322 w 840"/>
              <a:gd name="T65" fmla="*/ 259 h 474"/>
              <a:gd name="T66" fmla="*/ 324 w 840"/>
              <a:gd name="T67" fmla="*/ 258 h 474"/>
              <a:gd name="T68" fmla="*/ 350 w 840"/>
              <a:gd name="T69" fmla="*/ 245 h 474"/>
              <a:gd name="T70" fmla="*/ 351 w 840"/>
              <a:gd name="T71" fmla="*/ 244 h 474"/>
              <a:gd name="T72" fmla="*/ 368 w 840"/>
              <a:gd name="T73" fmla="*/ 237 h 474"/>
              <a:gd name="T74" fmla="*/ 369 w 840"/>
              <a:gd name="T75" fmla="*/ 237 h 474"/>
              <a:gd name="T76" fmla="*/ 397 w 840"/>
              <a:gd name="T77" fmla="*/ 228 h 474"/>
              <a:gd name="T78" fmla="*/ 399 w 840"/>
              <a:gd name="T79" fmla="*/ 227 h 474"/>
              <a:gd name="T80" fmla="*/ 418 w 840"/>
              <a:gd name="T81" fmla="*/ 223 h 474"/>
              <a:gd name="T82" fmla="*/ 492 w 840"/>
              <a:gd name="T83" fmla="*/ 215 h 474"/>
              <a:gd name="T84" fmla="*/ 796 w 840"/>
              <a:gd name="T85" fmla="*/ 389 h 474"/>
              <a:gd name="T86" fmla="*/ 757 w 840"/>
              <a:gd name="T87" fmla="*/ 389 h 474"/>
              <a:gd name="T88" fmla="*/ 840 w 840"/>
              <a:gd name="T89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40" h="474">
                <a:moveTo>
                  <a:pt x="840" y="474"/>
                </a:moveTo>
                <a:cubicBezTo>
                  <a:pt x="819" y="357"/>
                  <a:pt x="819" y="357"/>
                  <a:pt x="819" y="357"/>
                </a:cubicBezTo>
                <a:cubicBezTo>
                  <a:pt x="803" y="386"/>
                  <a:pt x="803" y="386"/>
                  <a:pt x="803" y="386"/>
                </a:cubicBezTo>
                <a:cubicBezTo>
                  <a:pt x="748" y="265"/>
                  <a:pt x="627" y="181"/>
                  <a:pt x="486" y="181"/>
                </a:cubicBezTo>
                <a:cubicBezTo>
                  <a:pt x="463" y="181"/>
                  <a:pt x="440" y="183"/>
                  <a:pt x="417" y="188"/>
                </a:cubicBezTo>
                <a:cubicBezTo>
                  <a:pt x="407" y="82"/>
                  <a:pt x="318" y="0"/>
                  <a:pt x="209" y="0"/>
                </a:cubicBezTo>
                <a:cubicBezTo>
                  <a:pt x="94" y="0"/>
                  <a:pt x="0" y="93"/>
                  <a:pt x="0" y="209"/>
                </a:cubicBezTo>
                <a:cubicBezTo>
                  <a:pt x="0" y="307"/>
                  <a:pt x="68" y="389"/>
                  <a:pt x="160" y="412"/>
                </a:cubicBezTo>
                <a:cubicBezTo>
                  <a:pt x="164" y="413"/>
                  <a:pt x="169" y="414"/>
                  <a:pt x="174" y="415"/>
                </a:cubicBezTo>
                <a:cubicBezTo>
                  <a:pt x="176" y="411"/>
                  <a:pt x="177" y="408"/>
                  <a:pt x="179" y="405"/>
                </a:cubicBezTo>
                <a:cubicBezTo>
                  <a:pt x="180" y="403"/>
                  <a:pt x="181" y="401"/>
                  <a:pt x="183" y="398"/>
                </a:cubicBezTo>
                <a:cubicBezTo>
                  <a:pt x="184" y="397"/>
                  <a:pt x="185" y="395"/>
                  <a:pt x="186" y="393"/>
                </a:cubicBezTo>
                <a:cubicBezTo>
                  <a:pt x="188" y="390"/>
                  <a:pt x="190" y="386"/>
                  <a:pt x="192" y="383"/>
                </a:cubicBezTo>
                <a:cubicBezTo>
                  <a:pt x="193" y="381"/>
                  <a:pt x="194" y="380"/>
                  <a:pt x="195" y="378"/>
                </a:cubicBezTo>
                <a:cubicBezTo>
                  <a:pt x="196" y="376"/>
                  <a:pt x="198" y="374"/>
                  <a:pt x="199" y="371"/>
                </a:cubicBezTo>
                <a:cubicBezTo>
                  <a:pt x="201" y="369"/>
                  <a:pt x="203" y="366"/>
                  <a:pt x="205" y="363"/>
                </a:cubicBezTo>
                <a:cubicBezTo>
                  <a:pt x="206" y="361"/>
                  <a:pt x="208" y="359"/>
                  <a:pt x="209" y="357"/>
                </a:cubicBezTo>
                <a:cubicBezTo>
                  <a:pt x="211" y="355"/>
                  <a:pt x="212" y="354"/>
                  <a:pt x="213" y="352"/>
                </a:cubicBezTo>
                <a:cubicBezTo>
                  <a:pt x="215" y="349"/>
                  <a:pt x="218" y="346"/>
                  <a:pt x="221" y="343"/>
                </a:cubicBezTo>
                <a:cubicBezTo>
                  <a:pt x="222" y="341"/>
                  <a:pt x="223" y="340"/>
                  <a:pt x="224" y="338"/>
                </a:cubicBezTo>
                <a:cubicBezTo>
                  <a:pt x="226" y="336"/>
                  <a:pt x="228" y="334"/>
                  <a:pt x="229" y="332"/>
                </a:cubicBezTo>
                <a:cubicBezTo>
                  <a:pt x="231" y="331"/>
                  <a:pt x="232" y="330"/>
                  <a:pt x="233" y="328"/>
                </a:cubicBezTo>
                <a:cubicBezTo>
                  <a:pt x="236" y="325"/>
                  <a:pt x="239" y="322"/>
                  <a:pt x="242" y="319"/>
                </a:cubicBezTo>
                <a:cubicBezTo>
                  <a:pt x="243" y="318"/>
                  <a:pt x="244" y="317"/>
                  <a:pt x="245" y="316"/>
                </a:cubicBezTo>
                <a:cubicBezTo>
                  <a:pt x="249" y="312"/>
                  <a:pt x="252" y="309"/>
                  <a:pt x="255" y="306"/>
                </a:cubicBezTo>
                <a:cubicBezTo>
                  <a:pt x="256" y="305"/>
                  <a:pt x="257" y="304"/>
                  <a:pt x="258" y="303"/>
                </a:cubicBezTo>
                <a:cubicBezTo>
                  <a:pt x="261" y="301"/>
                  <a:pt x="263" y="300"/>
                  <a:pt x="265" y="298"/>
                </a:cubicBezTo>
                <a:cubicBezTo>
                  <a:pt x="266" y="297"/>
                  <a:pt x="267" y="296"/>
                  <a:pt x="268" y="296"/>
                </a:cubicBezTo>
                <a:cubicBezTo>
                  <a:pt x="271" y="292"/>
                  <a:pt x="275" y="289"/>
                  <a:pt x="279" y="286"/>
                </a:cubicBezTo>
                <a:cubicBezTo>
                  <a:pt x="280" y="285"/>
                  <a:pt x="281" y="285"/>
                  <a:pt x="282" y="284"/>
                </a:cubicBezTo>
                <a:cubicBezTo>
                  <a:pt x="290" y="279"/>
                  <a:pt x="297" y="273"/>
                  <a:pt x="305" y="268"/>
                </a:cubicBezTo>
                <a:cubicBezTo>
                  <a:pt x="306" y="268"/>
                  <a:pt x="306" y="268"/>
                  <a:pt x="307" y="267"/>
                </a:cubicBezTo>
                <a:cubicBezTo>
                  <a:pt x="312" y="264"/>
                  <a:pt x="317" y="261"/>
                  <a:pt x="322" y="259"/>
                </a:cubicBezTo>
                <a:cubicBezTo>
                  <a:pt x="322" y="258"/>
                  <a:pt x="323" y="258"/>
                  <a:pt x="324" y="258"/>
                </a:cubicBezTo>
                <a:cubicBezTo>
                  <a:pt x="332" y="253"/>
                  <a:pt x="341" y="249"/>
                  <a:pt x="350" y="245"/>
                </a:cubicBezTo>
                <a:cubicBezTo>
                  <a:pt x="350" y="245"/>
                  <a:pt x="350" y="244"/>
                  <a:pt x="351" y="244"/>
                </a:cubicBezTo>
                <a:cubicBezTo>
                  <a:pt x="357" y="242"/>
                  <a:pt x="362" y="239"/>
                  <a:pt x="368" y="237"/>
                </a:cubicBezTo>
                <a:cubicBezTo>
                  <a:pt x="368" y="237"/>
                  <a:pt x="369" y="237"/>
                  <a:pt x="369" y="237"/>
                </a:cubicBezTo>
                <a:cubicBezTo>
                  <a:pt x="378" y="234"/>
                  <a:pt x="388" y="230"/>
                  <a:pt x="397" y="228"/>
                </a:cubicBezTo>
                <a:cubicBezTo>
                  <a:pt x="398" y="228"/>
                  <a:pt x="398" y="228"/>
                  <a:pt x="399" y="227"/>
                </a:cubicBezTo>
                <a:cubicBezTo>
                  <a:pt x="405" y="226"/>
                  <a:pt x="411" y="224"/>
                  <a:pt x="418" y="223"/>
                </a:cubicBezTo>
                <a:cubicBezTo>
                  <a:pt x="442" y="218"/>
                  <a:pt x="466" y="215"/>
                  <a:pt x="492" y="215"/>
                </a:cubicBezTo>
                <a:cubicBezTo>
                  <a:pt x="621" y="215"/>
                  <a:pt x="735" y="285"/>
                  <a:pt x="796" y="389"/>
                </a:cubicBezTo>
                <a:cubicBezTo>
                  <a:pt x="757" y="389"/>
                  <a:pt x="757" y="389"/>
                  <a:pt x="757" y="389"/>
                </a:cubicBezTo>
                <a:lnTo>
                  <a:pt x="840" y="474"/>
                </a:lnTo>
                <a:close/>
              </a:path>
            </a:pathLst>
          </a:custGeom>
          <a:solidFill>
            <a:srgbClr val="F1CFCD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Freeform 9"/>
          <p:cNvSpPr/>
          <p:nvPr/>
        </p:nvSpPr>
        <p:spPr bwMode="auto">
          <a:xfrm>
            <a:off x="7108825" y="1347235"/>
            <a:ext cx="1397000" cy="2451857"/>
          </a:xfrm>
          <a:custGeom>
            <a:avLst/>
            <a:gdLst>
              <a:gd name="T0" fmla="*/ 0 w 478"/>
              <a:gd name="T1" fmla="*/ 839 h 839"/>
              <a:gd name="T2" fmla="*/ 117 w 478"/>
              <a:gd name="T3" fmla="*/ 818 h 839"/>
              <a:gd name="T4" fmla="*/ 88 w 478"/>
              <a:gd name="T5" fmla="*/ 802 h 839"/>
              <a:gd name="T6" fmla="*/ 295 w 478"/>
              <a:gd name="T7" fmla="*/ 487 h 839"/>
              <a:gd name="T8" fmla="*/ 288 w 478"/>
              <a:gd name="T9" fmla="*/ 418 h 839"/>
              <a:gd name="T10" fmla="*/ 477 w 478"/>
              <a:gd name="T11" fmla="*/ 211 h 839"/>
              <a:gd name="T12" fmla="*/ 269 w 478"/>
              <a:gd name="T13" fmla="*/ 1 h 839"/>
              <a:gd name="T14" fmla="*/ 66 w 478"/>
              <a:gd name="T15" fmla="*/ 159 h 839"/>
              <a:gd name="T16" fmla="*/ 62 w 478"/>
              <a:gd name="T17" fmla="*/ 174 h 839"/>
              <a:gd name="T18" fmla="*/ 72 w 478"/>
              <a:gd name="T19" fmla="*/ 178 h 839"/>
              <a:gd name="T20" fmla="*/ 79 w 478"/>
              <a:gd name="T21" fmla="*/ 182 h 839"/>
              <a:gd name="T22" fmla="*/ 84 w 478"/>
              <a:gd name="T23" fmla="*/ 185 h 839"/>
              <a:gd name="T24" fmla="*/ 94 w 478"/>
              <a:gd name="T25" fmla="*/ 191 h 839"/>
              <a:gd name="T26" fmla="*/ 99 w 478"/>
              <a:gd name="T27" fmla="*/ 194 h 839"/>
              <a:gd name="T28" fmla="*/ 106 w 478"/>
              <a:gd name="T29" fmla="*/ 198 h 839"/>
              <a:gd name="T30" fmla="*/ 114 w 478"/>
              <a:gd name="T31" fmla="*/ 204 h 839"/>
              <a:gd name="T32" fmla="*/ 120 w 478"/>
              <a:gd name="T33" fmla="*/ 209 h 839"/>
              <a:gd name="T34" fmla="*/ 125 w 478"/>
              <a:gd name="T35" fmla="*/ 212 h 839"/>
              <a:gd name="T36" fmla="*/ 134 w 478"/>
              <a:gd name="T37" fmla="*/ 220 h 839"/>
              <a:gd name="T38" fmla="*/ 139 w 478"/>
              <a:gd name="T39" fmla="*/ 224 h 839"/>
              <a:gd name="T40" fmla="*/ 145 w 478"/>
              <a:gd name="T41" fmla="*/ 229 h 839"/>
              <a:gd name="T42" fmla="*/ 148 w 478"/>
              <a:gd name="T43" fmla="*/ 233 h 839"/>
              <a:gd name="T44" fmla="*/ 158 w 478"/>
              <a:gd name="T45" fmla="*/ 242 h 839"/>
              <a:gd name="T46" fmla="*/ 161 w 478"/>
              <a:gd name="T47" fmla="*/ 245 h 839"/>
              <a:gd name="T48" fmla="*/ 171 w 478"/>
              <a:gd name="T49" fmla="*/ 255 h 839"/>
              <a:gd name="T50" fmla="*/ 173 w 478"/>
              <a:gd name="T51" fmla="*/ 258 h 839"/>
              <a:gd name="T52" fmla="*/ 179 w 478"/>
              <a:gd name="T53" fmla="*/ 265 h 839"/>
              <a:gd name="T54" fmla="*/ 181 w 478"/>
              <a:gd name="T55" fmla="*/ 267 h 839"/>
              <a:gd name="T56" fmla="*/ 190 w 478"/>
              <a:gd name="T57" fmla="*/ 279 h 839"/>
              <a:gd name="T58" fmla="*/ 193 w 478"/>
              <a:gd name="T59" fmla="*/ 282 h 839"/>
              <a:gd name="T60" fmla="*/ 208 w 478"/>
              <a:gd name="T61" fmla="*/ 305 h 839"/>
              <a:gd name="T62" fmla="*/ 209 w 478"/>
              <a:gd name="T63" fmla="*/ 307 h 839"/>
              <a:gd name="T64" fmla="*/ 218 w 478"/>
              <a:gd name="T65" fmla="*/ 322 h 839"/>
              <a:gd name="T66" fmla="*/ 219 w 478"/>
              <a:gd name="T67" fmla="*/ 324 h 839"/>
              <a:gd name="T68" fmla="*/ 231 w 478"/>
              <a:gd name="T69" fmla="*/ 350 h 839"/>
              <a:gd name="T70" fmla="*/ 232 w 478"/>
              <a:gd name="T71" fmla="*/ 351 h 839"/>
              <a:gd name="T72" fmla="*/ 239 w 478"/>
              <a:gd name="T73" fmla="*/ 368 h 839"/>
              <a:gd name="T74" fmla="*/ 239 w 478"/>
              <a:gd name="T75" fmla="*/ 369 h 839"/>
              <a:gd name="T76" fmla="*/ 248 w 478"/>
              <a:gd name="T77" fmla="*/ 397 h 839"/>
              <a:gd name="T78" fmla="*/ 249 w 478"/>
              <a:gd name="T79" fmla="*/ 399 h 839"/>
              <a:gd name="T80" fmla="*/ 253 w 478"/>
              <a:gd name="T81" fmla="*/ 418 h 839"/>
              <a:gd name="T82" fmla="*/ 261 w 478"/>
              <a:gd name="T83" fmla="*/ 492 h 839"/>
              <a:gd name="T84" fmla="*/ 85 w 478"/>
              <a:gd name="T85" fmla="*/ 795 h 839"/>
              <a:gd name="T86" fmla="*/ 85 w 478"/>
              <a:gd name="T87" fmla="*/ 757 h 839"/>
              <a:gd name="T88" fmla="*/ 0 w 478"/>
              <a:gd name="T89" fmla="*/ 839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78" h="839">
                <a:moveTo>
                  <a:pt x="0" y="839"/>
                </a:moveTo>
                <a:cubicBezTo>
                  <a:pt x="117" y="818"/>
                  <a:pt x="117" y="818"/>
                  <a:pt x="117" y="818"/>
                </a:cubicBezTo>
                <a:cubicBezTo>
                  <a:pt x="88" y="802"/>
                  <a:pt x="88" y="802"/>
                  <a:pt x="88" y="802"/>
                </a:cubicBezTo>
                <a:cubicBezTo>
                  <a:pt x="210" y="748"/>
                  <a:pt x="294" y="628"/>
                  <a:pt x="295" y="487"/>
                </a:cubicBezTo>
                <a:cubicBezTo>
                  <a:pt x="295" y="463"/>
                  <a:pt x="293" y="440"/>
                  <a:pt x="288" y="418"/>
                </a:cubicBezTo>
                <a:cubicBezTo>
                  <a:pt x="394" y="408"/>
                  <a:pt x="477" y="319"/>
                  <a:pt x="477" y="211"/>
                </a:cubicBezTo>
                <a:cubicBezTo>
                  <a:pt x="478" y="95"/>
                  <a:pt x="385" y="1"/>
                  <a:pt x="269" y="1"/>
                </a:cubicBezTo>
                <a:cubicBezTo>
                  <a:pt x="171" y="0"/>
                  <a:pt x="88" y="68"/>
                  <a:pt x="66" y="159"/>
                </a:cubicBezTo>
                <a:cubicBezTo>
                  <a:pt x="64" y="164"/>
                  <a:pt x="63" y="169"/>
                  <a:pt x="62" y="174"/>
                </a:cubicBezTo>
                <a:cubicBezTo>
                  <a:pt x="66" y="175"/>
                  <a:pt x="69" y="177"/>
                  <a:pt x="72" y="178"/>
                </a:cubicBezTo>
                <a:cubicBezTo>
                  <a:pt x="74" y="180"/>
                  <a:pt x="76" y="181"/>
                  <a:pt x="79" y="182"/>
                </a:cubicBezTo>
                <a:cubicBezTo>
                  <a:pt x="80" y="183"/>
                  <a:pt x="82" y="184"/>
                  <a:pt x="84" y="185"/>
                </a:cubicBezTo>
                <a:cubicBezTo>
                  <a:pt x="87" y="187"/>
                  <a:pt x="91" y="189"/>
                  <a:pt x="94" y="191"/>
                </a:cubicBezTo>
                <a:cubicBezTo>
                  <a:pt x="96" y="192"/>
                  <a:pt x="97" y="193"/>
                  <a:pt x="99" y="194"/>
                </a:cubicBezTo>
                <a:cubicBezTo>
                  <a:pt x="101" y="196"/>
                  <a:pt x="103" y="197"/>
                  <a:pt x="106" y="198"/>
                </a:cubicBezTo>
                <a:cubicBezTo>
                  <a:pt x="108" y="200"/>
                  <a:pt x="111" y="202"/>
                  <a:pt x="114" y="204"/>
                </a:cubicBezTo>
                <a:cubicBezTo>
                  <a:pt x="116" y="206"/>
                  <a:pt x="118" y="207"/>
                  <a:pt x="120" y="209"/>
                </a:cubicBezTo>
                <a:cubicBezTo>
                  <a:pt x="122" y="210"/>
                  <a:pt x="123" y="211"/>
                  <a:pt x="125" y="212"/>
                </a:cubicBezTo>
                <a:cubicBezTo>
                  <a:pt x="128" y="215"/>
                  <a:pt x="131" y="218"/>
                  <a:pt x="134" y="220"/>
                </a:cubicBezTo>
                <a:cubicBezTo>
                  <a:pt x="136" y="221"/>
                  <a:pt x="137" y="223"/>
                  <a:pt x="139" y="224"/>
                </a:cubicBezTo>
                <a:cubicBezTo>
                  <a:pt x="141" y="226"/>
                  <a:pt x="143" y="227"/>
                  <a:pt x="145" y="229"/>
                </a:cubicBezTo>
                <a:cubicBezTo>
                  <a:pt x="146" y="230"/>
                  <a:pt x="147" y="231"/>
                  <a:pt x="148" y="233"/>
                </a:cubicBezTo>
                <a:cubicBezTo>
                  <a:pt x="152" y="236"/>
                  <a:pt x="155" y="239"/>
                  <a:pt x="158" y="242"/>
                </a:cubicBezTo>
                <a:cubicBezTo>
                  <a:pt x="159" y="243"/>
                  <a:pt x="160" y="244"/>
                  <a:pt x="161" y="245"/>
                </a:cubicBezTo>
                <a:cubicBezTo>
                  <a:pt x="164" y="248"/>
                  <a:pt x="168" y="252"/>
                  <a:pt x="171" y="255"/>
                </a:cubicBezTo>
                <a:cubicBezTo>
                  <a:pt x="172" y="256"/>
                  <a:pt x="172" y="257"/>
                  <a:pt x="173" y="258"/>
                </a:cubicBezTo>
                <a:cubicBezTo>
                  <a:pt x="175" y="260"/>
                  <a:pt x="177" y="263"/>
                  <a:pt x="179" y="265"/>
                </a:cubicBezTo>
                <a:cubicBezTo>
                  <a:pt x="180" y="266"/>
                  <a:pt x="180" y="267"/>
                  <a:pt x="181" y="267"/>
                </a:cubicBezTo>
                <a:cubicBezTo>
                  <a:pt x="184" y="271"/>
                  <a:pt x="187" y="275"/>
                  <a:pt x="190" y="279"/>
                </a:cubicBezTo>
                <a:cubicBezTo>
                  <a:pt x="191" y="280"/>
                  <a:pt x="192" y="281"/>
                  <a:pt x="193" y="282"/>
                </a:cubicBezTo>
                <a:cubicBezTo>
                  <a:pt x="198" y="290"/>
                  <a:pt x="203" y="297"/>
                  <a:pt x="208" y="305"/>
                </a:cubicBezTo>
                <a:cubicBezTo>
                  <a:pt x="208" y="306"/>
                  <a:pt x="209" y="306"/>
                  <a:pt x="209" y="307"/>
                </a:cubicBezTo>
                <a:cubicBezTo>
                  <a:pt x="212" y="312"/>
                  <a:pt x="215" y="317"/>
                  <a:pt x="218" y="322"/>
                </a:cubicBezTo>
                <a:cubicBezTo>
                  <a:pt x="218" y="322"/>
                  <a:pt x="218" y="323"/>
                  <a:pt x="219" y="324"/>
                </a:cubicBezTo>
                <a:cubicBezTo>
                  <a:pt x="223" y="332"/>
                  <a:pt x="228" y="341"/>
                  <a:pt x="231" y="350"/>
                </a:cubicBezTo>
                <a:cubicBezTo>
                  <a:pt x="232" y="350"/>
                  <a:pt x="232" y="351"/>
                  <a:pt x="232" y="351"/>
                </a:cubicBezTo>
                <a:cubicBezTo>
                  <a:pt x="234" y="357"/>
                  <a:pt x="237" y="362"/>
                  <a:pt x="239" y="368"/>
                </a:cubicBezTo>
                <a:cubicBezTo>
                  <a:pt x="239" y="369"/>
                  <a:pt x="239" y="369"/>
                  <a:pt x="239" y="369"/>
                </a:cubicBezTo>
                <a:cubicBezTo>
                  <a:pt x="243" y="378"/>
                  <a:pt x="246" y="388"/>
                  <a:pt x="248" y="397"/>
                </a:cubicBezTo>
                <a:cubicBezTo>
                  <a:pt x="248" y="398"/>
                  <a:pt x="249" y="398"/>
                  <a:pt x="249" y="399"/>
                </a:cubicBezTo>
                <a:cubicBezTo>
                  <a:pt x="250" y="405"/>
                  <a:pt x="252" y="412"/>
                  <a:pt x="253" y="418"/>
                </a:cubicBezTo>
                <a:cubicBezTo>
                  <a:pt x="258" y="442"/>
                  <a:pt x="261" y="467"/>
                  <a:pt x="261" y="492"/>
                </a:cubicBezTo>
                <a:cubicBezTo>
                  <a:pt x="260" y="622"/>
                  <a:pt x="190" y="734"/>
                  <a:pt x="85" y="795"/>
                </a:cubicBezTo>
                <a:cubicBezTo>
                  <a:pt x="85" y="757"/>
                  <a:pt x="85" y="757"/>
                  <a:pt x="85" y="757"/>
                </a:cubicBezTo>
                <a:lnTo>
                  <a:pt x="0" y="839"/>
                </a:lnTo>
                <a:close/>
              </a:path>
            </a:pathLst>
          </a:custGeom>
          <a:solidFill>
            <a:srgbClr val="E5AAA4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10"/>
          <p:cNvSpPr/>
          <p:nvPr/>
        </p:nvSpPr>
        <p:spPr bwMode="auto">
          <a:xfrm>
            <a:off x="6026150" y="3354456"/>
            <a:ext cx="2487613" cy="1329147"/>
          </a:xfrm>
          <a:custGeom>
            <a:avLst/>
            <a:gdLst>
              <a:gd name="T0" fmla="*/ 0 w 852"/>
              <a:gd name="T1" fmla="*/ 0 h 455"/>
              <a:gd name="T2" fmla="*/ 25 w 852"/>
              <a:gd name="T3" fmla="*/ 115 h 455"/>
              <a:gd name="T4" fmla="*/ 40 w 852"/>
              <a:gd name="T5" fmla="*/ 87 h 455"/>
              <a:gd name="T6" fmla="*/ 364 w 852"/>
              <a:gd name="T7" fmla="*/ 280 h 455"/>
              <a:gd name="T8" fmla="*/ 432 w 852"/>
              <a:gd name="T9" fmla="*/ 271 h 455"/>
              <a:gd name="T10" fmla="*/ 647 w 852"/>
              <a:gd name="T11" fmla="*/ 451 h 455"/>
              <a:gd name="T12" fmla="*/ 848 w 852"/>
              <a:gd name="T13" fmla="*/ 235 h 455"/>
              <a:gd name="T14" fmla="*/ 682 w 852"/>
              <a:gd name="T15" fmla="*/ 38 h 455"/>
              <a:gd name="T16" fmla="*/ 667 w 852"/>
              <a:gd name="T17" fmla="*/ 35 h 455"/>
              <a:gd name="T18" fmla="*/ 662 w 852"/>
              <a:gd name="T19" fmla="*/ 45 h 455"/>
              <a:gd name="T20" fmla="*/ 659 w 852"/>
              <a:gd name="T21" fmla="*/ 52 h 455"/>
              <a:gd name="T22" fmla="*/ 656 w 852"/>
              <a:gd name="T23" fmla="*/ 57 h 455"/>
              <a:gd name="T24" fmla="*/ 651 w 852"/>
              <a:gd name="T25" fmla="*/ 67 h 455"/>
              <a:gd name="T26" fmla="*/ 648 w 852"/>
              <a:gd name="T27" fmla="*/ 73 h 455"/>
              <a:gd name="T28" fmla="*/ 644 w 852"/>
              <a:gd name="T29" fmla="*/ 79 h 455"/>
              <a:gd name="T30" fmla="*/ 638 w 852"/>
              <a:gd name="T31" fmla="*/ 88 h 455"/>
              <a:gd name="T32" fmla="*/ 634 w 852"/>
              <a:gd name="T33" fmla="*/ 94 h 455"/>
              <a:gd name="T34" fmla="*/ 631 w 852"/>
              <a:gd name="T35" fmla="*/ 99 h 455"/>
              <a:gd name="T36" fmla="*/ 623 w 852"/>
              <a:gd name="T37" fmla="*/ 109 h 455"/>
              <a:gd name="T38" fmla="*/ 620 w 852"/>
              <a:gd name="T39" fmla="*/ 113 h 455"/>
              <a:gd name="T40" fmla="*/ 615 w 852"/>
              <a:gd name="T41" fmla="*/ 119 h 455"/>
              <a:gd name="T42" fmla="*/ 611 w 852"/>
              <a:gd name="T43" fmla="*/ 123 h 455"/>
              <a:gd name="T44" fmla="*/ 603 w 852"/>
              <a:gd name="T45" fmla="*/ 133 h 455"/>
              <a:gd name="T46" fmla="*/ 600 w 852"/>
              <a:gd name="T47" fmla="*/ 137 h 455"/>
              <a:gd name="T48" fmla="*/ 590 w 852"/>
              <a:gd name="T49" fmla="*/ 147 h 455"/>
              <a:gd name="T50" fmla="*/ 587 w 852"/>
              <a:gd name="T51" fmla="*/ 149 h 455"/>
              <a:gd name="T52" fmla="*/ 581 w 852"/>
              <a:gd name="T53" fmla="*/ 155 h 455"/>
              <a:gd name="T54" fmla="*/ 578 w 852"/>
              <a:gd name="T55" fmla="*/ 157 h 455"/>
              <a:gd name="T56" fmla="*/ 566 w 852"/>
              <a:gd name="T57" fmla="*/ 167 h 455"/>
              <a:gd name="T58" fmla="*/ 564 w 852"/>
              <a:gd name="T59" fmla="*/ 170 h 455"/>
              <a:gd name="T60" fmla="*/ 541 w 852"/>
              <a:gd name="T61" fmla="*/ 186 h 455"/>
              <a:gd name="T62" fmla="*/ 540 w 852"/>
              <a:gd name="T63" fmla="*/ 187 h 455"/>
              <a:gd name="T64" fmla="*/ 525 w 852"/>
              <a:gd name="T65" fmla="*/ 196 h 455"/>
              <a:gd name="T66" fmla="*/ 523 w 852"/>
              <a:gd name="T67" fmla="*/ 197 h 455"/>
              <a:gd name="T68" fmla="*/ 498 w 852"/>
              <a:gd name="T69" fmla="*/ 211 h 455"/>
              <a:gd name="T70" fmla="*/ 497 w 852"/>
              <a:gd name="T71" fmla="*/ 212 h 455"/>
              <a:gd name="T72" fmla="*/ 480 w 852"/>
              <a:gd name="T73" fmla="*/ 219 h 455"/>
              <a:gd name="T74" fmla="*/ 479 w 852"/>
              <a:gd name="T75" fmla="*/ 220 h 455"/>
              <a:gd name="T76" fmla="*/ 451 w 852"/>
              <a:gd name="T77" fmla="*/ 230 h 455"/>
              <a:gd name="T78" fmla="*/ 449 w 852"/>
              <a:gd name="T79" fmla="*/ 230 h 455"/>
              <a:gd name="T80" fmla="*/ 430 w 852"/>
              <a:gd name="T81" fmla="*/ 236 h 455"/>
              <a:gd name="T82" fmla="*/ 357 w 852"/>
              <a:gd name="T83" fmla="*/ 246 h 455"/>
              <a:gd name="T84" fmla="*/ 47 w 852"/>
              <a:gd name="T85" fmla="*/ 83 h 455"/>
              <a:gd name="T86" fmla="*/ 85 w 852"/>
              <a:gd name="T87" fmla="*/ 82 h 455"/>
              <a:gd name="T88" fmla="*/ 0 w 852"/>
              <a:gd name="T89" fmla="*/ 0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52" h="455">
                <a:moveTo>
                  <a:pt x="0" y="0"/>
                </a:moveTo>
                <a:cubicBezTo>
                  <a:pt x="25" y="115"/>
                  <a:pt x="25" y="115"/>
                  <a:pt x="25" y="115"/>
                </a:cubicBezTo>
                <a:cubicBezTo>
                  <a:pt x="40" y="87"/>
                  <a:pt x="40" y="87"/>
                  <a:pt x="40" y="87"/>
                </a:cubicBezTo>
                <a:cubicBezTo>
                  <a:pt x="98" y="205"/>
                  <a:pt x="223" y="285"/>
                  <a:pt x="364" y="280"/>
                </a:cubicBezTo>
                <a:cubicBezTo>
                  <a:pt x="387" y="279"/>
                  <a:pt x="410" y="276"/>
                  <a:pt x="432" y="271"/>
                </a:cubicBezTo>
                <a:cubicBezTo>
                  <a:pt x="447" y="376"/>
                  <a:pt x="539" y="455"/>
                  <a:pt x="647" y="451"/>
                </a:cubicBezTo>
                <a:cubicBezTo>
                  <a:pt x="762" y="447"/>
                  <a:pt x="852" y="350"/>
                  <a:pt x="848" y="235"/>
                </a:cubicBezTo>
                <a:cubicBezTo>
                  <a:pt x="845" y="137"/>
                  <a:pt x="774" y="57"/>
                  <a:pt x="682" y="38"/>
                </a:cubicBezTo>
                <a:cubicBezTo>
                  <a:pt x="677" y="37"/>
                  <a:pt x="672" y="36"/>
                  <a:pt x="667" y="35"/>
                </a:cubicBezTo>
                <a:cubicBezTo>
                  <a:pt x="665" y="38"/>
                  <a:pt x="664" y="42"/>
                  <a:pt x="662" y="45"/>
                </a:cubicBezTo>
                <a:cubicBezTo>
                  <a:pt x="661" y="47"/>
                  <a:pt x="660" y="49"/>
                  <a:pt x="659" y="52"/>
                </a:cubicBezTo>
                <a:cubicBezTo>
                  <a:pt x="658" y="53"/>
                  <a:pt x="657" y="55"/>
                  <a:pt x="656" y="57"/>
                </a:cubicBezTo>
                <a:cubicBezTo>
                  <a:pt x="655" y="61"/>
                  <a:pt x="653" y="64"/>
                  <a:pt x="651" y="67"/>
                </a:cubicBezTo>
                <a:cubicBezTo>
                  <a:pt x="650" y="69"/>
                  <a:pt x="649" y="71"/>
                  <a:pt x="648" y="73"/>
                </a:cubicBezTo>
                <a:cubicBezTo>
                  <a:pt x="646" y="75"/>
                  <a:pt x="645" y="77"/>
                  <a:pt x="644" y="79"/>
                </a:cubicBezTo>
                <a:cubicBezTo>
                  <a:pt x="642" y="82"/>
                  <a:pt x="640" y="85"/>
                  <a:pt x="638" y="88"/>
                </a:cubicBezTo>
                <a:cubicBezTo>
                  <a:pt x="637" y="90"/>
                  <a:pt x="635" y="92"/>
                  <a:pt x="634" y="94"/>
                </a:cubicBezTo>
                <a:cubicBezTo>
                  <a:pt x="633" y="96"/>
                  <a:pt x="632" y="97"/>
                  <a:pt x="631" y="99"/>
                </a:cubicBezTo>
                <a:cubicBezTo>
                  <a:pt x="628" y="102"/>
                  <a:pt x="626" y="106"/>
                  <a:pt x="623" y="109"/>
                </a:cubicBezTo>
                <a:cubicBezTo>
                  <a:pt x="622" y="110"/>
                  <a:pt x="621" y="112"/>
                  <a:pt x="620" y="113"/>
                </a:cubicBezTo>
                <a:cubicBezTo>
                  <a:pt x="618" y="115"/>
                  <a:pt x="617" y="117"/>
                  <a:pt x="615" y="119"/>
                </a:cubicBezTo>
                <a:cubicBezTo>
                  <a:pt x="614" y="121"/>
                  <a:pt x="613" y="122"/>
                  <a:pt x="611" y="123"/>
                </a:cubicBezTo>
                <a:cubicBezTo>
                  <a:pt x="609" y="127"/>
                  <a:pt x="606" y="130"/>
                  <a:pt x="603" y="133"/>
                </a:cubicBezTo>
                <a:cubicBezTo>
                  <a:pt x="602" y="134"/>
                  <a:pt x="601" y="135"/>
                  <a:pt x="600" y="137"/>
                </a:cubicBezTo>
                <a:cubicBezTo>
                  <a:pt x="596" y="140"/>
                  <a:pt x="593" y="143"/>
                  <a:pt x="590" y="147"/>
                </a:cubicBezTo>
                <a:cubicBezTo>
                  <a:pt x="589" y="147"/>
                  <a:pt x="588" y="148"/>
                  <a:pt x="587" y="149"/>
                </a:cubicBezTo>
                <a:cubicBezTo>
                  <a:pt x="585" y="151"/>
                  <a:pt x="583" y="153"/>
                  <a:pt x="581" y="155"/>
                </a:cubicBezTo>
                <a:cubicBezTo>
                  <a:pt x="580" y="156"/>
                  <a:pt x="579" y="157"/>
                  <a:pt x="578" y="157"/>
                </a:cubicBezTo>
                <a:cubicBezTo>
                  <a:pt x="574" y="161"/>
                  <a:pt x="570" y="164"/>
                  <a:pt x="566" y="167"/>
                </a:cubicBezTo>
                <a:cubicBezTo>
                  <a:pt x="566" y="168"/>
                  <a:pt x="565" y="169"/>
                  <a:pt x="564" y="170"/>
                </a:cubicBezTo>
                <a:cubicBezTo>
                  <a:pt x="556" y="175"/>
                  <a:pt x="549" y="181"/>
                  <a:pt x="541" y="186"/>
                </a:cubicBezTo>
                <a:cubicBezTo>
                  <a:pt x="541" y="186"/>
                  <a:pt x="540" y="187"/>
                  <a:pt x="540" y="187"/>
                </a:cubicBezTo>
                <a:cubicBezTo>
                  <a:pt x="535" y="190"/>
                  <a:pt x="530" y="193"/>
                  <a:pt x="525" y="196"/>
                </a:cubicBezTo>
                <a:cubicBezTo>
                  <a:pt x="525" y="197"/>
                  <a:pt x="524" y="197"/>
                  <a:pt x="523" y="197"/>
                </a:cubicBezTo>
                <a:cubicBezTo>
                  <a:pt x="515" y="202"/>
                  <a:pt x="507" y="207"/>
                  <a:pt x="498" y="211"/>
                </a:cubicBezTo>
                <a:cubicBezTo>
                  <a:pt x="497" y="211"/>
                  <a:pt x="497" y="212"/>
                  <a:pt x="497" y="212"/>
                </a:cubicBezTo>
                <a:cubicBezTo>
                  <a:pt x="491" y="214"/>
                  <a:pt x="485" y="217"/>
                  <a:pt x="480" y="219"/>
                </a:cubicBezTo>
                <a:cubicBezTo>
                  <a:pt x="479" y="219"/>
                  <a:pt x="479" y="220"/>
                  <a:pt x="479" y="220"/>
                </a:cubicBezTo>
                <a:cubicBezTo>
                  <a:pt x="470" y="223"/>
                  <a:pt x="460" y="227"/>
                  <a:pt x="451" y="230"/>
                </a:cubicBezTo>
                <a:cubicBezTo>
                  <a:pt x="450" y="230"/>
                  <a:pt x="450" y="230"/>
                  <a:pt x="449" y="230"/>
                </a:cubicBezTo>
                <a:cubicBezTo>
                  <a:pt x="443" y="232"/>
                  <a:pt x="437" y="234"/>
                  <a:pt x="430" y="236"/>
                </a:cubicBezTo>
                <a:cubicBezTo>
                  <a:pt x="407" y="242"/>
                  <a:pt x="382" y="245"/>
                  <a:pt x="357" y="246"/>
                </a:cubicBezTo>
                <a:cubicBezTo>
                  <a:pt x="227" y="251"/>
                  <a:pt x="112" y="185"/>
                  <a:pt x="47" y="83"/>
                </a:cubicBezTo>
                <a:cubicBezTo>
                  <a:pt x="85" y="82"/>
                  <a:pt x="85" y="82"/>
                  <a:pt x="85" y="82"/>
                </a:cubicBezTo>
                <a:lnTo>
                  <a:pt x="0" y="0"/>
                </a:lnTo>
                <a:close/>
              </a:path>
            </a:pathLst>
          </a:custGeom>
          <a:solidFill>
            <a:srgbClr val="9B7F7B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Freeform 11"/>
          <p:cNvSpPr/>
          <p:nvPr/>
        </p:nvSpPr>
        <p:spPr bwMode="auto">
          <a:xfrm>
            <a:off x="5214939" y="2198399"/>
            <a:ext cx="1336675" cy="2485204"/>
          </a:xfrm>
          <a:custGeom>
            <a:avLst/>
            <a:gdLst>
              <a:gd name="T0" fmla="*/ 458 w 458"/>
              <a:gd name="T1" fmla="*/ 0 h 851"/>
              <a:gd name="T2" fmla="*/ 342 w 458"/>
              <a:gd name="T3" fmla="*/ 25 h 851"/>
              <a:gd name="T4" fmla="*/ 371 w 458"/>
              <a:gd name="T5" fmla="*/ 40 h 851"/>
              <a:gd name="T6" fmla="*/ 176 w 458"/>
              <a:gd name="T7" fmla="*/ 362 h 851"/>
              <a:gd name="T8" fmla="*/ 185 w 458"/>
              <a:gd name="T9" fmla="*/ 431 h 851"/>
              <a:gd name="T10" fmla="*/ 4 w 458"/>
              <a:gd name="T11" fmla="*/ 645 h 851"/>
              <a:gd name="T12" fmla="*/ 219 w 458"/>
              <a:gd name="T13" fmla="*/ 847 h 851"/>
              <a:gd name="T14" fmla="*/ 417 w 458"/>
              <a:gd name="T15" fmla="*/ 682 h 851"/>
              <a:gd name="T16" fmla="*/ 420 w 458"/>
              <a:gd name="T17" fmla="*/ 667 h 851"/>
              <a:gd name="T18" fmla="*/ 410 w 458"/>
              <a:gd name="T19" fmla="*/ 662 h 851"/>
              <a:gd name="T20" fmla="*/ 403 w 458"/>
              <a:gd name="T21" fmla="*/ 659 h 851"/>
              <a:gd name="T22" fmla="*/ 398 w 458"/>
              <a:gd name="T23" fmla="*/ 656 h 851"/>
              <a:gd name="T24" fmla="*/ 387 w 458"/>
              <a:gd name="T25" fmla="*/ 651 h 851"/>
              <a:gd name="T26" fmla="*/ 382 w 458"/>
              <a:gd name="T27" fmla="*/ 647 h 851"/>
              <a:gd name="T28" fmla="*/ 376 w 458"/>
              <a:gd name="T29" fmla="*/ 644 h 851"/>
              <a:gd name="T30" fmla="*/ 367 w 458"/>
              <a:gd name="T31" fmla="*/ 638 h 851"/>
              <a:gd name="T32" fmla="*/ 361 w 458"/>
              <a:gd name="T33" fmla="*/ 634 h 851"/>
              <a:gd name="T34" fmla="*/ 356 w 458"/>
              <a:gd name="T35" fmla="*/ 630 h 851"/>
              <a:gd name="T36" fmla="*/ 346 w 458"/>
              <a:gd name="T37" fmla="*/ 623 h 851"/>
              <a:gd name="T38" fmla="*/ 342 w 458"/>
              <a:gd name="T39" fmla="*/ 619 h 851"/>
              <a:gd name="T40" fmla="*/ 336 w 458"/>
              <a:gd name="T41" fmla="*/ 614 h 851"/>
              <a:gd name="T42" fmla="*/ 332 w 458"/>
              <a:gd name="T43" fmla="*/ 611 h 851"/>
              <a:gd name="T44" fmla="*/ 322 w 458"/>
              <a:gd name="T45" fmla="*/ 602 h 851"/>
              <a:gd name="T46" fmla="*/ 318 w 458"/>
              <a:gd name="T47" fmla="*/ 599 h 851"/>
              <a:gd name="T48" fmla="*/ 309 w 458"/>
              <a:gd name="T49" fmla="*/ 589 h 851"/>
              <a:gd name="T50" fmla="*/ 306 w 458"/>
              <a:gd name="T51" fmla="*/ 586 h 851"/>
              <a:gd name="T52" fmla="*/ 300 w 458"/>
              <a:gd name="T53" fmla="*/ 580 h 851"/>
              <a:gd name="T54" fmla="*/ 298 w 458"/>
              <a:gd name="T55" fmla="*/ 577 h 851"/>
              <a:gd name="T56" fmla="*/ 288 w 458"/>
              <a:gd name="T57" fmla="*/ 566 h 851"/>
              <a:gd name="T58" fmla="*/ 286 w 458"/>
              <a:gd name="T59" fmla="*/ 563 h 851"/>
              <a:gd name="T60" fmla="*/ 269 w 458"/>
              <a:gd name="T61" fmla="*/ 541 h 851"/>
              <a:gd name="T62" fmla="*/ 268 w 458"/>
              <a:gd name="T63" fmla="*/ 539 h 851"/>
              <a:gd name="T64" fmla="*/ 259 w 458"/>
              <a:gd name="T65" fmla="*/ 524 h 851"/>
              <a:gd name="T66" fmla="*/ 258 w 458"/>
              <a:gd name="T67" fmla="*/ 522 h 851"/>
              <a:gd name="T68" fmla="*/ 244 w 458"/>
              <a:gd name="T69" fmla="*/ 497 h 851"/>
              <a:gd name="T70" fmla="*/ 244 w 458"/>
              <a:gd name="T71" fmla="*/ 496 h 851"/>
              <a:gd name="T72" fmla="*/ 236 w 458"/>
              <a:gd name="T73" fmla="*/ 479 h 851"/>
              <a:gd name="T74" fmla="*/ 236 w 458"/>
              <a:gd name="T75" fmla="*/ 478 h 851"/>
              <a:gd name="T76" fmla="*/ 226 w 458"/>
              <a:gd name="T77" fmla="*/ 450 h 851"/>
              <a:gd name="T78" fmla="*/ 225 w 458"/>
              <a:gd name="T79" fmla="*/ 448 h 851"/>
              <a:gd name="T80" fmla="*/ 220 w 458"/>
              <a:gd name="T81" fmla="*/ 429 h 851"/>
              <a:gd name="T82" fmla="*/ 210 w 458"/>
              <a:gd name="T83" fmla="*/ 356 h 851"/>
              <a:gd name="T84" fmla="*/ 375 w 458"/>
              <a:gd name="T85" fmla="*/ 47 h 851"/>
              <a:gd name="T86" fmla="*/ 376 w 458"/>
              <a:gd name="T87" fmla="*/ 85 h 851"/>
              <a:gd name="T88" fmla="*/ 458 w 458"/>
              <a:gd name="T89" fmla="*/ 0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58" h="851">
                <a:moveTo>
                  <a:pt x="458" y="0"/>
                </a:moveTo>
                <a:cubicBezTo>
                  <a:pt x="342" y="25"/>
                  <a:pt x="342" y="25"/>
                  <a:pt x="342" y="25"/>
                </a:cubicBezTo>
                <a:cubicBezTo>
                  <a:pt x="371" y="40"/>
                  <a:pt x="371" y="40"/>
                  <a:pt x="371" y="40"/>
                </a:cubicBezTo>
                <a:cubicBezTo>
                  <a:pt x="252" y="98"/>
                  <a:pt x="172" y="221"/>
                  <a:pt x="176" y="362"/>
                </a:cubicBezTo>
                <a:cubicBezTo>
                  <a:pt x="177" y="386"/>
                  <a:pt x="180" y="409"/>
                  <a:pt x="185" y="431"/>
                </a:cubicBezTo>
                <a:cubicBezTo>
                  <a:pt x="80" y="445"/>
                  <a:pt x="0" y="537"/>
                  <a:pt x="4" y="645"/>
                </a:cubicBezTo>
                <a:cubicBezTo>
                  <a:pt x="7" y="760"/>
                  <a:pt x="104" y="851"/>
                  <a:pt x="219" y="847"/>
                </a:cubicBezTo>
                <a:cubicBezTo>
                  <a:pt x="317" y="844"/>
                  <a:pt x="397" y="774"/>
                  <a:pt x="417" y="682"/>
                </a:cubicBezTo>
                <a:cubicBezTo>
                  <a:pt x="418" y="677"/>
                  <a:pt x="419" y="672"/>
                  <a:pt x="420" y="667"/>
                </a:cubicBezTo>
                <a:cubicBezTo>
                  <a:pt x="416" y="665"/>
                  <a:pt x="413" y="664"/>
                  <a:pt x="410" y="662"/>
                </a:cubicBezTo>
                <a:cubicBezTo>
                  <a:pt x="408" y="661"/>
                  <a:pt x="405" y="660"/>
                  <a:pt x="403" y="659"/>
                </a:cubicBezTo>
                <a:cubicBezTo>
                  <a:pt x="401" y="658"/>
                  <a:pt x="399" y="657"/>
                  <a:pt x="398" y="656"/>
                </a:cubicBezTo>
                <a:cubicBezTo>
                  <a:pt x="394" y="654"/>
                  <a:pt x="391" y="652"/>
                  <a:pt x="387" y="651"/>
                </a:cubicBezTo>
                <a:cubicBezTo>
                  <a:pt x="386" y="650"/>
                  <a:pt x="384" y="649"/>
                  <a:pt x="382" y="647"/>
                </a:cubicBezTo>
                <a:cubicBezTo>
                  <a:pt x="380" y="646"/>
                  <a:pt x="378" y="645"/>
                  <a:pt x="376" y="644"/>
                </a:cubicBezTo>
                <a:cubicBezTo>
                  <a:pt x="373" y="642"/>
                  <a:pt x="370" y="640"/>
                  <a:pt x="367" y="638"/>
                </a:cubicBezTo>
                <a:cubicBezTo>
                  <a:pt x="365" y="636"/>
                  <a:pt x="363" y="635"/>
                  <a:pt x="361" y="634"/>
                </a:cubicBezTo>
                <a:cubicBezTo>
                  <a:pt x="359" y="632"/>
                  <a:pt x="357" y="631"/>
                  <a:pt x="356" y="630"/>
                </a:cubicBezTo>
                <a:cubicBezTo>
                  <a:pt x="353" y="628"/>
                  <a:pt x="349" y="625"/>
                  <a:pt x="346" y="623"/>
                </a:cubicBezTo>
                <a:cubicBezTo>
                  <a:pt x="345" y="622"/>
                  <a:pt x="343" y="621"/>
                  <a:pt x="342" y="619"/>
                </a:cubicBezTo>
                <a:cubicBezTo>
                  <a:pt x="340" y="618"/>
                  <a:pt x="338" y="616"/>
                  <a:pt x="336" y="614"/>
                </a:cubicBezTo>
                <a:cubicBezTo>
                  <a:pt x="334" y="613"/>
                  <a:pt x="333" y="612"/>
                  <a:pt x="332" y="611"/>
                </a:cubicBezTo>
                <a:cubicBezTo>
                  <a:pt x="328" y="608"/>
                  <a:pt x="325" y="605"/>
                  <a:pt x="322" y="602"/>
                </a:cubicBezTo>
                <a:cubicBezTo>
                  <a:pt x="321" y="601"/>
                  <a:pt x="320" y="600"/>
                  <a:pt x="318" y="599"/>
                </a:cubicBezTo>
                <a:cubicBezTo>
                  <a:pt x="315" y="596"/>
                  <a:pt x="312" y="593"/>
                  <a:pt x="309" y="589"/>
                </a:cubicBezTo>
                <a:cubicBezTo>
                  <a:pt x="308" y="588"/>
                  <a:pt x="307" y="587"/>
                  <a:pt x="306" y="586"/>
                </a:cubicBezTo>
                <a:cubicBezTo>
                  <a:pt x="304" y="584"/>
                  <a:pt x="302" y="582"/>
                  <a:pt x="300" y="580"/>
                </a:cubicBezTo>
                <a:cubicBezTo>
                  <a:pt x="299" y="579"/>
                  <a:pt x="298" y="578"/>
                  <a:pt x="298" y="577"/>
                </a:cubicBezTo>
                <a:cubicBezTo>
                  <a:pt x="294" y="574"/>
                  <a:pt x="291" y="570"/>
                  <a:pt x="288" y="566"/>
                </a:cubicBezTo>
                <a:cubicBezTo>
                  <a:pt x="287" y="565"/>
                  <a:pt x="286" y="564"/>
                  <a:pt x="286" y="563"/>
                </a:cubicBezTo>
                <a:cubicBezTo>
                  <a:pt x="280" y="556"/>
                  <a:pt x="274" y="548"/>
                  <a:pt x="269" y="541"/>
                </a:cubicBezTo>
                <a:cubicBezTo>
                  <a:pt x="269" y="540"/>
                  <a:pt x="268" y="539"/>
                  <a:pt x="268" y="539"/>
                </a:cubicBezTo>
                <a:cubicBezTo>
                  <a:pt x="265" y="534"/>
                  <a:pt x="262" y="529"/>
                  <a:pt x="259" y="524"/>
                </a:cubicBezTo>
                <a:cubicBezTo>
                  <a:pt x="259" y="524"/>
                  <a:pt x="258" y="523"/>
                  <a:pt x="258" y="522"/>
                </a:cubicBezTo>
                <a:cubicBezTo>
                  <a:pt x="253" y="514"/>
                  <a:pt x="249" y="506"/>
                  <a:pt x="244" y="497"/>
                </a:cubicBezTo>
                <a:cubicBezTo>
                  <a:pt x="244" y="497"/>
                  <a:pt x="244" y="496"/>
                  <a:pt x="244" y="496"/>
                </a:cubicBezTo>
                <a:cubicBezTo>
                  <a:pt x="241" y="490"/>
                  <a:pt x="239" y="484"/>
                  <a:pt x="236" y="479"/>
                </a:cubicBezTo>
                <a:cubicBezTo>
                  <a:pt x="236" y="478"/>
                  <a:pt x="236" y="478"/>
                  <a:pt x="236" y="478"/>
                </a:cubicBezTo>
                <a:cubicBezTo>
                  <a:pt x="232" y="469"/>
                  <a:pt x="229" y="459"/>
                  <a:pt x="226" y="450"/>
                </a:cubicBezTo>
                <a:cubicBezTo>
                  <a:pt x="226" y="449"/>
                  <a:pt x="226" y="449"/>
                  <a:pt x="225" y="448"/>
                </a:cubicBezTo>
                <a:cubicBezTo>
                  <a:pt x="223" y="442"/>
                  <a:pt x="222" y="436"/>
                  <a:pt x="220" y="429"/>
                </a:cubicBezTo>
                <a:cubicBezTo>
                  <a:pt x="214" y="406"/>
                  <a:pt x="211" y="381"/>
                  <a:pt x="210" y="356"/>
                </a:cubicBezTo>
                <a:cubicBezTo>
                  <a:pt x="206" y="226"/>
                  <a:pt x="272" y="111"/>
                  <a:pt x="375" y="47"/>
                </a:cubicBezTo>
                <a:cubicBezTo>
                  <a:pt x="376" y="85"/>
                  <a:pt x="376" y="85"/>
                  <a:pt x="376" y="85"/>
                </a:cubicBezTo>
                <a:lnTo>
                  <a:pt x="458" y="0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6283325" y="2474709"/>
            <a:ext cx="1074738" cy="1075069"/>
          </a:xfrm>
          <a:prstGeom prst="ellips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7800975" y="3870551"/>
            <a:ext cx="266700" cy="300131"/>
          </a:xfrm>
          <a:custGeom>
            <a:avLst/>
            <a:gdLst>
              <a:gd name="T0" fmla="*/ 85 w 91"/>
              <a:gd name="T1" fmla="*/ 0 h 103"/>
              <a:gd name="T2" fmla="*/ 7 w 91"/>
              <a:gd name="T3" fmla="*/ 0 h 103"/>
              <a:gd name="T4" fmla="*/ 0 w 91"/>
              <a:gd name="T5" fmla="*/ 6 h 103"/>
              <a:gd name="T6" fmla="*/ 0 w 91"/>
              <a:gd name="T7" fmla="*/ 97 h 103"/>
              <a:gd name="T8" fmla="*/ 7 w 91"/>
              <a:gd name="T9" fmla="*/ 103 h 103"/>
              <a:gd name="T10" fmla="*/ 85 w 91"/>
              <a:gd name="T11" fmla="*/ 103 h 103"/>
              <a:gd name="T12" fmla="*/ 91 w 91"/>
              <a:gd name="T13" fmla="*/ 97 h 103"/>
              <a:gd name="T14" fmla="*/ 91 w 91"/>
              <a:gd name="T15" fmla="*/ 6 h 103"/>
              <a:gd name="T16" fmla="*/ 85 w 91"/>
              <a:gd name="T17" fmla="*/ 0 h 103"/>
              <a:gd name="T18" fmla="*/ 13 w 91"/>
              <a:gd name="T19" fmla="*/ 6 h 103"/>
              <a:gd name="T20" fmla="*/ 20 w 91"/>
              <a:gd name="T21" fmla="*/ 13 h 103"/>
              <a:gd name="T22" fmla="*/ 13 w 91"/>
              <a:gd name="T23" fmla="*/ 19 h 103"/>
              <a:gd name="T24" fmla="*/ 7 w 91"/>
              <a:gd name="T25" fmla="*/ 13 h 103"/>
              <a:gd name="T26" fmla="*/ 13 w 91"/>
              <a:gd name="T27" fmla="*/ 6 h 103"/>
              <a:gd name="T28" fmla="*/ 85 w 91"/>
              <a:gd name="T29" fmla="*/ 97 h 103"/>
              <a:gd name="T30" fmla="*/ 7 w 91"/>
              <a:gd name="T31" fmla="*/ 97 h 103"/>
              <a:gd name="T32" fmla="*/ 7 w 91"/>
              <a:gd name="T33" fmla="*/ 26 h 103"/>
              <a:gd name="T34" fmla="*/ 85 w 91"/>
              <a:gd name="T35" fmla="*/ 26 h 103"/>
              <a:gd name="T36" fmla="*/ 85 w 91"/>
              <a:gd name="T37" fmla="*/ 97 h 103"/>
              <a:gd name="T38" fmla="*/ 78 w 91"/>
              <a:gd name="T39" fmla="*/ 19 h 103"/>
              <a:gd name="T40" fmla="*/ 72 w 91"/>
              <a:gd name="T41" fmla="*/ 13 h 103"/>
              <a:gd name="T42" fmla="*/ 78 w 91"/>
              <a:gd name="T43" fmla="*/ 6 h 103"/>
              <a:gd name="T44" fmla="*/ 85 w 91"/>
              <a:gd name="T45" fmla="*/ 13 h 103"/>
              <a:gd name="T46" fmla="*/ 78 w 91"/>
              <a:gd name="T47" fmla="*/ 19 h 103"/>
              <a:gd name="T48" fmla="*/ 13 w 91"/>
              <a:gd name="T49" fmla="*/ 42 h 103"/>
              <a:gd name="T50" fmla="*/ 17 w 91"/>
              <a:gd name="T51" fmla="*/ 39 h 103"/>
              <a:gd name="T52" fmla="*/ 75 w 91"/>
              <a:gd name="T53" fmla="*/ 39 h 103"/>
              <a:gd name="T54" fmla="*/ 78 w 91"/>
              <a:gd name="T55" fmla="*/ 42 h 103"/>
              <a:gd name="T56" fmla="*/ 75 w 91"/>
              <a:gd name="T57" fmla="*/ 45 h 103"/>
              <a:gd name="T58" fmla="*/ 17 w 91"/>
              <a:gd name="T59" fmla="*/ 45 h 103"/>
              <a:gd name="T60" fmla="*/ 13 w 91"/>
              <a:gd name="T61" fmla="*/ 42 h 103"/>
              <a:gd name="T62" fmla="*/ 13 w 91"/>
              <a:gd name="T63" fmla="*/ 61 h 103"/>
              <a:gd name="T64" fmla="*/ 17 w 91"/>
              <a:gd name="T65" fmla="*/ 58 h 103"/>
              <a:gd name="T66" fmla="*/ 75 w 91"/>
              <a:gd name="T67" fmla="*/ 58 h 103"/>
              <a:gd name="T68" fmla="*/ 78 w 91"/>
              <a:gd name="T69" fmla="*/ 61 h 103"/>
              <a:gd name="T70" fmla="*/ 75 w 91"/>
              <a:gd name="T71" fmla="*/ 65 h 103"/>
              <a:gd name="T72" fmla="*/ 17 w 91"/>
              <a:gd name="T73" fmla="*/ 65 h 103"/>
              <a:gd name="T74" fmla="*/ 13 w 91"/>
              <a:gd name="T75" fmla="*/ 61 h 103"/>
              <a:gd name="T76" fmla="*/ 13 w 91"/>
              <a:gd name="T77" fmla="*/ 81 h 103"/>
              <a:gd name="T78" fmla="*/ 17 w 91"/>
              <a:gd name="T79" fmla="*/ 77 h 103"/>
              <a:gd name="T80" fmla="*/ 75 w 91"/>
              <a:gd name="T81" fmla="*/ 77 h 103"/>
              <a:gd name="T82" fmla="*/ 78 w 91"/>
              <a:gd name="T83" fmla="*/ 81 h 103"/>
              <a:gd name="T84" fmla="*/ 75 w 91"/>
              <a:gd name="T85" fmla="*/ 84 h 103"/>
              <a:gd name="T86" fmla="*/ 17 w 91"/>
              <a:gd name="T87" fmla="*/ 84 h 103"/>
              <a:gd name="T88" fmla="*/ 13 w 91"/>
              <a:gd name="T89" fmla="*/ 8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1" h="103">
                <a:moveTo>
                  <a:pt x="85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00"/>
                  <a:pt x="3" y="103"/>
                  <a:pt x="7" y="103"/>
                </a:cubicBezTo>
                <a:cubicBezTo>
                  <a:pt x="85" y="103"/>
                  <a:pt x="85" y="103"/>
                  <a:pt x="85" y="103"/>
                </a:cubicBezTo>
                <a:cubicBezTo>
                  <a:pt x="88" y="103"/>
                  <a:pt x="91" y="100"/>
                  <a:pt x="91" y="97"/>
                </a:cubicBezTo>
                <a:cubicBezTo>
                  <a:pt x="91" y="6"/>
                  <a:pt x="91" y="6"/>
                  <a:pt x="91" y="6"/>
                </a:cubicBezTo>
                <a:cubicBezTo>
                  <a:pt x="91" y="3"/>
                  <a:pt x="88" y="0"/>
                  <a:pt x="85" y="0"/>
                </a:cubicBezTo>
                <a:close/>
                <a:moveTo>
                  <a:pt x="13" y="6"/>
                </a:moveTo>
                <a:cubicBezTo>
                  <a:pt x="17" y="6"/>
                  <a:pt x="20" y="9"/>
                  <a:pt x="20" y="13"/>
                </a:cubicBezTo>
                <a:cubicBezTo>
                  <a:pt x="20" y="16"/>
                  <a:pt x="17" y="19"/>
                  <a:pt x="13" y="19"/>
                </a:cubicBezTo>
                <a:cubicBezTo>
                  <a:pt x="10" y="19"/>
                  <a:pt x="7" y="16"/>
                  <a:pt x="7" y="13"/>
                </a:cubicBezTo>
                <a:cubicBezTo>
                  <a:pt x="7" y="9"/>
                  <a:pt x="10" y="6"/>
                  <a:pt x="13" y="6"/>
                </a:cubicBezTo>
                <a:close/>
                <a:moveTo>
                  <a:pt x="85" y="97"/>
                </a:moveTo>
                <a:cubicBezTo>
                  <a:pt x="7" y="97"/>
                  <a:pt x="7" y="97"/>
                  <a:pt x="7" y="97"/>
                </a:cubicBezTo>
                <a:cubicBezTo>
                  <a:pt x="7" y="26"/>
                  <a:pt x="7" y="26"/>
                  <a:pt x="7" y="26"/>
                </a:cubicBezTo>
                <a:cubicBezTo>
                  <a:pt x="85" y="26"/>
                  <a:pt x="85" y="26"/>
                  <a:pt x="85" y="26"/>
                </a:cubicBezTo>
                <a:lnTo>
                  <a:pt x="85" y="97"/>
                </a:lnTo>
                <a:close/>
                <a:moveTo>
                  <a:pt x="78" y="19"/>
                </a:moveTo>
                <a:cubicBezTo>
                  <a:pt x="75" y="19"/>
                  <a:pt x="72" y="16"/>
                  <a:pt x="72" y="13"/>
                </a:cubicBezTo>
                <a:cubicBezTo>
                  <a:pt x="72" y="9"/>
                  <a:pt x="75" y="6"/>
                  <a:pt x="78" y="6"/>
                </a:cubicBezTo>
                <a:cubicBezTo>
                  <a:pt x="82" y="6"/>
                  <a:pt x="85" y="9"/>
                  <a:pt x="85" y="13"/>
                </a:cubicBezTo>
                <a:cubicBezTo>
                  <a:pt x="85" y="16"/>
                  <a:pt x="82" y="19"/>
                  <a:pt x="78" y="19"/>
                </a:cubicBezTo>
                <a:close/>
                <a:moveTo>
                  <a:pt x="13" y="42"/>
                </a:moveTo>
                <a:cubicBezTo>
                  <a:pt x="13" y="40"/>
                  <a:pt x="15" y="39"/>
                  <a:pt x="17" y="39"/>
                </a:cubicBezTo>
                <a:cubicBezTo>
                  <a:pt x="75" y="39"/>
                  <a:pt x="75" y="39"/>
                  <a:pt x="75" y="39"/>
                </a:cubicBezTo>
                <a:cubicBezTo>
                  <a:pt x="77" y="39"/>
                  <a:pt x="78" y="40"/>
                  <a:pt x="78" y="42"/>
                </a:cubicBezTo>
                <a:cubicBezTo>
                  <a:pt x="78" y="44"/>
                  <a:pt x="77" y="45"/>
                  <a:pt x="75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5" y="45"/>
                  <a:pt x="13" y="44"/>
                  <a:pt x="13" y="42"/>
                </a:cubicBezTo>
                <a:close/>
                <a:moveTo>
                  <a:pt x="13" y="61"/>
                </a:moveTo>
                <a:cubicBezTo>
                  <a:pt x="13" y="59"/>
                  <a:pt x="15" y="58"/>
                  <a:pt x="17" y="58"/>
                </a:cubicBezTo>
                <a:cubicBezTo>
                  <a:pt x="75" y="58"/>
                  <a:pt x="75" y="58"/>
                  <a:pt x="75" y="58"/>
                </a:cubicBezTo>
                <a:cubicBezTo>
                  <a:pt x="77" y="58"/>
                  <a:pt x="78" y="59"/>
                  <a:pt x="78" y="61"/>
                </a:cubicBezTo>
                <a:cubicBezTo>
                  <a:pt x="78" y="63"/>
                  <a:pt x="77" y="65"/>
                  <a:pt x="75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5" y="65"/>
                  <a:pt x="13" y="63"/>
                  <a:pt x="13" y="61"/>
                </a:cubicBezTo>
                <a:close/>
                <a:moveTo>
                  <a:pt x="13" y="81"/>
                </a:moveTo>
                <a:cubicBezTo>
                  <a:pt x="13" y="79"/>
                  <a:pt x="15" y="77"/>
                  <a:pt x="17" y="77"/>
                </a:cubicBezTo>
                <a:cubicBezTo>
                  <a:pt x="75" y="77"/>
                  <a:pt x="75" y="77"/>
                  <a:pt x="75" y="77"/>
                </a:cubicBezTo>
                <a:cubicBezTo>
                  <a:pt x="77" y="77"/>
                  <a:pt x="78" y="79"/>
                  <a:pt x="78" y="81"/>
                </a:cubicBezTo>
                <a:cubicBezTo>
                  <a:pt x="78" y="82"/>
                  <a:pt x="77" y="84"/>
                  <a:pt x="75" y="84"/>
                </a:cubicBezTo>
                <a:cubicBezTo>
                  <a:pt x="17" y="84"/>
                  <a:pt x="17" y="84"/>
                  <a:pt x="17" y="84"/>
                </a:cubicBezTo>
                <a:cubicBezTo>
                  <a:pt x="15" y="84"/>
                  <a:pt x="13" y="82"/>
                  <a:pt x="13" y="8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Freeform 14"/>
          <p:cNvSpPr/>
          <p:nvPr/>
        </p:nvSpPr>
        <p:spPr bwMode="auto">
          <a:xfrm>
            <a:off x="7848601" y="1561614"/>
            <a:ext cx="269875" cy="292190"/>
          </a:xfrm>
          <a:custGeom>
            <a:avLst/>
            <a:gdLst>
              <a:gd name="T0" fmla="*/ 4 w 92"/>
              <a:gd name="T1" fmla="*/ 100 h 100"/>
              <a:gd name="T2" fmla="*/ 1 w 92"/>
              <a:gd name="T3" fmla="*/ 100 h 100"/>
              <a:gd name="T4" fmla="*/ 0 w 92"/>
              <a:gd name="T5" fmla="*/ 97 h 100"/>
              <a:gd name="T6" fmla="*/ 5 w 92"/>
              <a:gd name="T7" fmla="*/ 56 h 100"/>
              <a:gd name="T8" fmla="*/ 6 w 92"/>
              <a:gd name="T9" fmla="*/ 54 h 100"/>
              <a:gd name="T10" fmla="*/ 56 w 92"/>
              <a:gd name="T11" fmla="*/ 3 h 100"/>
              <a:gd name="T12" fmla="*/ 70 w 92"/>
              <a:gd name="T13" fmla="*/ 3 h 100"/>
              <a:gd name="T14" fmla="*/ 88 w 92"/>
              <a:gd name="T15" fmla="*/ 22 h 100"/>
              <a:gd name="T16" fmla="*/ 88 w 92"/>
              <a:gd name="T17" fmla="*/ 35 h 100"/>
              <a:gd name="T18" fmla="*/ 52 w 92"/>
              <a:gd name="T19" fmla="*/ 72 h 100"/>
              <a:gd name="T20" fmla="*/ 49 w 92"/>
              <a:gd name="T21" fmla="*/ 73 h 100"/>
              <a:gd name="T22" fmla="*/ 31 w 92"/>
              <a:gd name="T23" fmla="*/ 73 h 100"/>
              <a:gd name="T24" fmla="*/ 28 w 92"/>
              <a:gd name="T25" fmla="*/ 70 h 100"/>
              <a:gd name="T26" fmla="*/ 28 w 92"/>
              <a:gd name="T27" fmla="*/ 51 h 100"/>
              <a:gd name="T28" fmla="*/ 29 w 92"/>
              <a:gd name="T29" fmla="*/ 49 h 100"/>
              <a:gd name="T30" fmla="*/ 56 w 92"/>
              <a:gd name="T31" fmla="*/ 22 h 100"/>
              <a:gd name="T32" fmla="*/ 61 w 92"/>
              <a:gd name="T33" fmla="*/ 22 h 100"/>
              <a:gd name="T34" fmla="*/ 61 w 92"/>
              <a:gd name="T35" fmla="*/ 26 h 100"/>
              <a:gd name="T36" fmla="*/ 34 w 92"/>
              <a:gd name="T37" fmla="*/ 53 h 100"/>
              <a:gd name="T38" fmla="*/ 34 w 92"/>
              <a:gd name="T39" fmla="*/ 67 h 100"/>
              <a:gd name="T40" fmla="*/ 48 w 92"/>
              <a:gd name="T41" fmla="*/ 67 h 100"/>
              <a:gd name="T42" fmla="*/ 84 w 92"/>
              <a:gd name="T43" fmla="*/ 31 h 100"/>
              <a:gd name="T44" fmla="*/ 84 w 92"/>
              <a:gd name="T45" fmla="*/ 26 h 100"/>
              <a:gd name="T46" fmla="*/ 65 w 92"/>
              <a:gd name="T47" fmla="*/ 8 h 100"/>
              <a:gd name="T48" fmla="*/ 61 w 92"/>
              <a:gd name="T49" fmla="*/ 8 h 100"/>
              <a:gd name="T50" fmla="*/ 11 w 92"/>
              <a:gd name="T51" fmla="*/ 58 h 100"/>
              <a:gd name="T52" fmla="*/ 7 w 92"/>
              <a:gd name="T53" fmla="*/ 94 h 100"/>
              <a:gd name="T54" fmla="*/ 43 w 92"/>
              <a:gd name="T55" fmla="*/ 90 h 100"/>
              <a:gd name="T56" fmla="*/ 84 w 92"/>
              <a:gd name="T57" fmla="*/ 49 h 100"/>
              <a:gd name="T58" fmla="*/ 88 w 92"/>
              <a:gd name="T59" fmla="*/ 49 h 100"/>
              <a:gd name="T60" fmla="*/ 88 w 92"/>
              <a:gd name="T61" fmla="*/ 54 h 100"/>
              <a:gd name="T62" fmla="*/ 47 w 92"/>
              <a:gd name="T63" fmla="*/ 95 h 100"/>
              <a:gd name="T64" fmla="*/ 45 w 92"/>
              <a:gd name="T65" fmla="*/ 96 h 100"/>
              <a:gd name="T66" fmla="*/ 4 w 92"/>
              <a:gd name="T67" fmla="*/ 100 h 100"/>
              <a:gd name="T68" fmla="*/ 4 w 92"/>
              <a:gd name="T69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2" h="100">
                <a:moveTo>
                  <a:pt x="4" y="100"/>
                </a:moveTo>
                <a:cubicBezTo>
                  <a:pt x="3" y="100"/>
                  <a:pt x="2" y="100"/>
                  <a:pt x="1" y="100"/>
                </a:cubicBezTo>
                <a:cubicBezTo>
                  <a:pt x="1" y="99"/>
                  <a:pt x="0" y="98"/>
                  <a:pt x="0" y="97"/>
                </a:cubicBezTo>
                <a:cubicBezTo>
                  <a:pt x="5" y="56"/>
                  <a:pt x="5" y="56"/>
                  <a:pt x="5" y="56"/>
                </a:cubicBezTo>
                <a:cubicBezTo>
                  <a:pt x="5" y="55"/>
                  <a:pt x="5" y="54"/>
                  <a:pt x="6" y="54"/>
                </a:cubicBezTo>
                <a:cubicBezTo>
                  <a:pt x="56" y="3"/>
                  <a:pt x="56" y="3"/>
                  <a:pt x="56" y="3"/>
                </a:cubicBezTo>
                <a:cubicBezTo>
                  <a:pt x="60" y="0"/>
                  <a:pt x="66" y="0"/>
                  <a:pt x="70" y="3"/>
                </a:cubicBezTo>
                <a:cubicBezTo>
                  <a:pt x="88" y="22"/>
                  <a:pt x="88" y="22"/>
                  <a:pt x="88" y="22"/>
                </a:cubicBezTo>
                <a:cubicBezTo>
                  <a:pt x="92" y="25"/>
                  <a:pt x="92" y="32"/>
                  <a:pt x="88" y="35"/>
                </a:cubicBezTo>
                <a:cubicBezTo>
                  <a:pt x="52" y="72"/>
                  <a:pt x="52" y="72"/>
                  <a:pt x="52" y="72"/>
                </a:cubicBezTo>
                <a:cubicBezTo>
                  <a:pt x="51" y="73"/>
                  <a:pt x="50" y="73"/>
                  <a:pt x="49" y="73"/>
                </a:cubicBezTo>
                <a:cubicBezTo>
                  <a:pt x="31" y="73"/>
                  <a:pt x="31" y="73"/>
                  <a:pt x="31" y="73"/>
                </a:cubicBezTo>
                <a:cubicBezTo>
                  <a:pt x="29" y="73"/>
                  <a:pt x="28" y="72"/>
                  <a:pt x="28" y="70"/>
                </a:cubicBezTo>
                <a:cubicBezTo>
                  <a:pt x="28" y="51"/>
                  <a:pt x="28" y="51"/>
                  <a:pt x="28" y="51"/>
                </a:cubicBezTo>
                <a:cubicBezTo>
                  <a:pt x="28" y="51"/>
                  <a:pt x="28" y="50"/>
                  <a:pt x="29" y="49"/>
                </a:cubicBezTo>
                <a:cubicBezTo>
                  <a:pt x="56" y="22"/>
                  <a:pt x="56" y="22"/>
                  <a:pt x="56" y="22"/>
                </a:cubicBezTo>
                <a:cubicBezTo>
                  <a:pt x="58" y="20"/>
                  <a:pt x="60" y="20"/>
                  <a:pt x="61" y="22"/>
                </a:cubicBezTo>
                <a:cubicBezTo>
                  <a:pt x="62" y="23"/>
                  <a:pt x="62" y="25"/>
                  <a:pt x="61" y="26"/>
                </a:cubicBezTo>
                <a:cubicBezTo>
                  <a:pt x="34" y="53"/>
                  <a:pt x="34" y="53"/>
                  <a:pt x="34" y="53"/>
                </a:cubicBezTo>
                <a:cubicBezTo>
                  <a:pt x="34" y="67"/>
                  <a:pt x="34" y="67"/>
                  <a:pt x="34" y="67"/>
                </a:cubicBezTo>
                <a:cubicBezTo>
                  <a:pt x="48" y="67"/>
                  <a:pt x="48" y="67"/>
                  <a:pt x="48" y="67"/>
                </a:cubicBezTo>
                <a:cubicBezTo>
                  <a:pt x="84" y="31"/>
                  <a:pt x="84" y="31"/>
                  <a:pt x="84" y="31"/>
                </a:cubicBezTo>
                <a:cubicBezTo>
                  <a:pt x="85" y="30"/>
                  <a:pt x="85" y="28"/>
                  <a:pt x="84" y="26"/>
                </a:cubicBezTo>
                <a:cubicBezTo>
                  <a:pt x="65" y="8"/>
                  <a:pt x="65" y="8"/>
                  <a:pt x="65" y="8"/>
                </a:cubicBezTo>
                <a:cubicBezTo>
                  <a:pt x="64" y="7"/>
                  <a:pt x="62" y="7"/>
                  <a:pt x="61" y="8"/>
                </a:cubicBezTo>
                <a:cubicBezTo>
                  <a:pt x="11" y="58"/>
                  <a:pt x="11" y="58"/>
                  <a:pt x="11" y="58"/>
                </a:cubicBezTo>
                <a:cubicBezTo>
                  <a:pt x="7" y="94"/>
                  <a:pt x="7" y="94"/>
                  <a:pt x="7" y="94"/>
                </a:cubicBezTo>
                <a:cubicBezTo>
                  <a:pt x="43" y="90"/>
                  <a:pt x="43" y="90"/>
                  <a:pt x="43" y="90"/>
                </a:cubicBezTo>
                <a:cubicBezTo>
                  <a:pt x="84" y="49"/>
                  <a:pt x="84" y="49"/>
                  <a:pt x="84" y="49"/>
                </a:cubicBezTo>
                <a:cubicBezTo>
                  <a:pt x="85" y="48"/>
                  <a:pt x="87" y="48"/>
                  <a:pt x="88" y="49"/>
                </a:cubicBezTo>
                <a:cubicBezTo>
                  <a:pt x="90" y="50"/>
                  <a:pt x="90" y="52"/>
                  <a:pt x="88" y="54"/>
                </a:cubicBezTo>
                <a:cubicBezTo>
                  <a:pt x="47" y="95"/>
                  <a:pt x="47" y="95"/>
                  <a:pt x="47" y="95"/>
                </a:cubicBezTo>
                <a:cubicBezTo>
                  <a:pt x="47" y="95"/>
                  <a:pt x="46" y="96"/>
                  <a:pt x="45" y="96"/>
                </a:cubicBezTo>
                <a:cubicBezTo>
                  <a:pt x="4" y="100"/>
                  <a:pt x="4" y="100"/>
                  <a:pt x="4" y="100"/>
                </a:cubicBezTo>
                <a:cubicBezTo>
                  <a:pt x="4" y="100"/>
                  <a:pt x="4" y="100"/>
                  <a:pt x="4" y="1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Freeform 15"/>
          <p:cNvSpPr>
            <a:spLocks noEditPoints="1"/>
          </p:cNvSpPr>
          <p:nvPr/>
        </p:nvSpPr>
        <p:spPr bwMode="auto">
          <a:xfrm>
            <a:off x="5626100" y="3843556"/>
            <a:ext cx="306388" cy="303306"/>
          </a:xfrm>
          <a:custGeom>
            <a:avLst/>
            <a:gdLst>
              <a:gd name="T0" fmla="*/ 101 w 105"/>
              <a:gd name="T1" fmla="*/ 4 h 104"/>
              <a:gd name="T2" fmla="*/ 101 w 105"/>
              <a:gd name="T3" fmla="*/ 17 h 104"/>
              <a:gd name="T4" fmla="*/ 96 w 105"/>
              <a:gd name="T5" fmla="*/ 22 h 104"/>
              <a:gd name="T6" fmla="*/ 82 w 105"/>
              <a:gd name="T7" fmla="*/ 8 h 104"/>
              <a:gd name="T8" fmla="*/ 87 w 105"/>
              <a:gd name="T9" fmla="*/ 4 h 104"/>
              <a:gd name="T10" fmla="*/ 101 w 105"/>
              <a:gd name="T11" fmla="*/ 4 h 104"/>
              <a:gd name="T12" fmla="*/ 32 w 105"/>
              <a:gd name="T13" fmla="*/ 59 h 104"/>
              <a:gd name="T14" fmla="*/ 28 w 105"/>
              <a:gd name="T15" fmla="*/ 77 h 104"/>
              <a:gd name="T16" fmla="*/ 46 w 105"/>
              <a:gd name="T17" fmla="*/ 72 h 104"/>
              <a:gd name="T18" fmla="*/ 92 w 105"/>
              <a:gd name="T19" fmla="*/ 26 h 104"/>
              <a:gd name="T20" fmla="*/ 78 w 105"/>
              <a:gd name="T21" fmla="*/ 13 h 104"/>
              <a:gd name="T22" fmla="*/ 32 w 105"/>
              <a:gd name="T23" fmla="*/ 59 h 104"/>
              <a:gd name="T24" fmla="*/ 78 w 105"/>
              <a:gd name="T25" fmla="*/ 50 h 104"/>
              <a:gd name="T26" fmla="*/ 78 w 105"/>
              <a:gd name="T27" fmla="*/ 91 h 104"/>
              <a:gd name="T28" fmla="*/ 13 w 105"/>
              <a:gd name="T29" fmla="*/ 91 h 104"/>
              <a:gd name="T30" fmla="*/ 13 w 105"/>
              <a:gd name="T31" fmla="*/ 27 h 104"/>
              <a:gd name="T32" fmla="*/ 55 w 105"/>
              <a:gd name="T33" fmla="*/ 27 h 104"/>
              <a:gd name="T34" fmla="*/ 68 w 105"/>
              <a:gd name="T35" fmla="*/ 14 h 104"/>
              <a:gd name="T36" fmla="*/ 0 w 105"/>
              <a:gd name="T37" fmla="*/ 14 h 104"/>
              <a:gd name="T38" fmla="*/ 0 w 105"/>
              <a:gd name="T39" fmla="*/ 104 h 104"/>
              <a:gd name="T40" fmla="*/ 91 w 105"/>
              <a:gd name="T41" fmla="*/ 104 h 104"/>
              <a:gd name="T42" fmla="*/ 91 w 105"/>
              <a:gd name="T43" fmla="*/ 37 h 104"/>
              <a:gd name="T44" fmla="*/ 78 w 105"/>
              <a:gd name="T45" fmla="*/ 5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" h="104">
                <a:moveTo>
                  <a:pt x="101" y="4"/>
                </a:moveTo>
                <a:cubicBezTo>
                  <a:pt x="105" y="7"/>
                  <a:pt x="105" y="14"/>
                  <a:pt x="101" y="17"/>
                </a:cubicBezTo>
                <a:cubicBezTo>
                  <a:pt x="96" y="22"/>
                  <a:pt x="96" y="22"/>
                  <a:pt x="96" y="22"/>
                </a:cubicBezTo>
                <a:cubicBezTo>
                  <a:pt x="82" y="8"/>
                  <a:pt x="82" y="8"/>
                  <a:pt x="82" y="8"/>
                </a:cubicBezTo>
                <a:cubicBezTo>
                  <a:pt x="87" y="4"/>
                  <a:pt x="87" y="4"/>
                  <a:pt x="87" y="4"/>
                </a:cubicBezTo>
                <a:cubicBezTo>
                  <a:pt x="91" y="0"/>
                  <a:pt x="97" y="0"/>
                  <a:pt x="101" y="4"/>
                </a:cubicBezTo>
                <a:close/>
                <a:moveTo>
                  <a:pt x="32" y="59"/>
                </a:moveTo>
                <a:cubicBezTo>
                  <a:pt x="28" y="77"/>
                  <a:pt x="28" y="77"/>
                  <a:pt x="28" y="77"/>
                </a:cubicBezTo>
                <a:cubicBezTo>
                  <a:pt x="46" y="72"/>
                  <a:pt x="46" y="72"/>
                  <a:pt x="46" y="72"/>
                </a:cubicBezTo>
                <a:cubicBezTo>
                  <a:pt x="92" y="26"/>
                  <a:pt x="92" y="26"/>
                  <a:pt x="92" y="26"/>
                </a:cubicBezTo>
                <a:cubicBezTo>
                  <a:pt x="78" y="13"/>
                  <a:pt x="78" y="13"/>
                  <a:pt x="78" y="13"/>
                </a:cubicBezTo>
                <a:lnTo>
                  <a:pt x="32" y="59"/>
                </a:lnTo>
                <a:close/>
                <a:moveTo>
                  <a:pt x="78" y="50"/>
                </a:moveTo>
                <a:cubicBezTo>
                  <a:pt x="78" y="91"/>
                  <a:pt x="78" y="91"/>
                  <a:pt x="78" y="91"/>
                </a:cubicBezTo>
                <a:cubicBezTo>
                  <a:pt x="13" y="91"/>
                  <a:pt x="13" y="91"/>
                  <a:pt x="13" y="91"/>
                </a:cubicBezTo>
                <a:cubicBezTo>
                  <a:pt x="13" y="27"/>
                  <a:pt x="13" y="27"/>
                  <a:pt x="13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68" y="14"/>
                  <a:pt x="68" y="14"/>
                  <a:pt x="68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04"/>
                  <a:pt x="0" y="104"/>
                  <a:pt x="0" y="104"/>
                </a:cubicBezTo>
                <a:cubicBezTo>
                  <a:pt x="91" y="104"/>
                  <a:pt x="91" y="104"/>
                  <a:pt x="91" y="104"/>
                </a:cubicBezTo>
                <a:cubicBezTo>
                  <a:pt x="91" y="37"/>
                  <a:pt x="91" y="37"/>
                  <a:pt x="91" y="37"/>
                </a:cubicBezTo>
                <a:lnTo>
                  <a:pt x="78" y="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Freeform 16"/>
          <p:cNvSpPr>
            <a:spLocks noEditPoints="1"/>
          </p:cNvSpPr>
          <p:nvPr/>
        </p:nvSpPr>
        <p:spPr bwMode="auto">
          <a:xfrm>
            <a:off x="5664201" y="1558438"/>
            <a:ext cx="227013" cy="300131"/>
          </a:xfrm>
          <a:custGeom>
            <a:avLst/>
            <a:gdLst>
              <a:gd name="T0" fmla="*/ 71 w 78"/>
              <a:gd name="T1" fmla="*/ 6 h 103"/>
              <a:gd name="T2" fmla="*/ 78 w 78"/>
              <a:gd name="T3" fmla="*/ 6 h 103"/>
              <a:gd name="T4" fmla="*/ 78 w 78"/>
              <a:gd name="T5" fmla="*/ 0 h 103"/>
              <a:gd name="T6" fmla="*/ 0 w 78"/>
              <a:gd name="T7" fmla="*/ 0 h 103"/>
              <a:gd name="T8" fmla="*/ 0 w 78"/>
              <a:gd name="T9" fmla="*/ 6 h 103"/>
              <a:gd name="T10" fmla="*/ 6 w 78"/>
              <a:gd name="T11" fmla="*/ 6 h 103"/>
              <a:gd name="T12" fmla="*/ 6 w 78"/>
              <a:gd name="T13" fmla="*/ 13 h 103"/>
              <a:gd name="T14" fmla="*/ 10 w 78"/>
              <a:gd name="T15" fmla="*/ 13 h 103"/>
              <a:gd name="T16" fmla="*/ 20 w 78"/>
              <a:gd name="T17" fmla="*/ 48 h 103"/>
              <a:gd name="T18" fmla="*/ 25 w 78"/>
              <a:gd name="T19" fmla="*/ 52 h 103"/>
              <a:gd name="T20" fmla="*/ 20 w 78"/>
              <a:gd name="T21" fmla="*/ 55 h 103"/>
              <a:gd name="T22" fmla="*/ 10 w 78"/>
              <a:gd name="T23" fmla="*/ 90 h 103"/>
              <a:gd name="T24" fmla="*/ 6 w 78"/>
              <a:gd name="T25" fmla="*/ 90 h 103"/>
              <a:gd name="T26" fmla="*/ 6 w 78"/>
              <a:gd name="T27" fmla="*/ 97 h 103"/>
              <a:gd name="T28" fmla="*/ 0 w 78"/>
              <a:gd name="T29" fmla="*/ 97 h 103"/>
              <a:gd name="T30" fmla="*/ 0 w 78"/>
              <a:gd name="T31" fmla="*/ 103 h 103"/>
              <a:gd name="T32" fmla="*/ 78 w 78"/>
              <a:gd name="T33" fmla="*/ 103 h 103"/>
              <a:gd name="T34" fmla="*/ 78 w 78"/>
              <a:gd name="T35" fmla="*/ 97 h 103"/>
              <a:gd name="T36" fmla="*/ 71 w 78"/>
              <a:gd name="T37" fmla="*/ 97 h 103"/>
              <a:gd name="T38" fmla="*/ 71 w 78"/>
              <a:gd name="T39" fmla="*/ 90 h 103"/>
              <a:gd name="T40" fmla="*/ 68 w 78"/>
              <a:gd name="T41" fmla="*/ 90 h 103"/>
              <a:gd name="T42" fmla="*/ 58 w 78"/>
              <a:gd name="T43" fmla="*/ 55 h 103"/>
              <a:gd name="T44" fmla="*/ 53 w 78"/>
              <a:gd name="T45" fmla="*/ 52 h 103"/>
              <a:gd name="T46" fmla="*/ 58 w 78"/>
              <a:gd name="T47" fmla="*/ 48 h 103"/>
              <a:gd name="T48" fmla="*/ 68 w 78"/>
              <a:gd name="T49" fmla="*/ 13 h 103"/>
              <a:gd name="T50" fmla="*/ 71 w 78"/>
              <a:gd name="T51" fmla="*/ 13 h 103"/>
              <a:gd name="T52" fmla="*/ 71 w 78"/>
              <a:gd name="T53" fmla="*/ 6 h 103"/>
              <a:gd name="T54" fmla="*/ 62 w 78"/>
              <a:gd name="T55" fmla="*/ 14 h 103"/>
              <a:gd name="T56" fmla="*/ 54 w 78"/>
              <a:gd name="T57" fmla="*/ 43 h 103"/>
              <a:gd name="T58" fmla="*/ 45 w 78"/>
              <a:gd name="T59" fmla="*/ 47 h 103"/>
              <a:gd name="T60" fmla="*/ 45 w 78"/>
              <a:gd name="T61" fmla="*/ 56 h 103"/>
              <a:gd name="T62" fmla="*/ 54 w 78"/>
              <a:gd name="T63" fmla="*/ 60 h 103"/>
              <a:gd name="T64" fmla="*/ 62 w 78"/>
              <a:gd name="T65" fmla="*/ 89 h 103"/>
              <a:gd name="T66" fmla="*/ 61 w 78"/>
              <a:gd name="T67" fmla="*/ 90 h 103"/>
              <a:gd name="T68" fmla="*/ 55 w 78"/>
              <a:gd name="T69" fmla="*/ 90 h 103"/>
              <a:gd name="T70" fmla="*/ 50 w 78"/>
              <a:gd name="T71" fmla="*/ 75 h 103"/>
              <a:gd name="T72" fmla="*/ 42 w 78"/>
              <a:gd name="T73" fmla="*/ 71 h 103"/>
              <a:gd name="T74" fmla="*/ 42 w 78"/>
              <a:gd name="T75" fmla="*/ 45 h 103"/>
              <a:gd name="T76" fmla="*/ 53 w 78"/>
              <a:gd name="T77" fmla="*/ 40 h 103"/>
              <a:gd name="T78" fmla="*/ 59 w 78"/>
              <a:gd name="T79" fmla="*/ 32 h 103"/>
              <a:gd name="T80" fmla="*/ 19 w 78"/>
              <a:gd name="T81" fmla="*/ 32 h 103"/>
              <a:gd name="T82" fmla="*/ 25 w 78"/>
              <a:gd name="T83" fmla="*/ 40 h 103"/>
              <a:gd name="T84" fmla="*/ 36 w 78"/>
              <a:gd name="T85" fmla="*/ 45 h 103"/>
              <a:gd name="T86" fmla="*/ 36 w 78"/>
              <a:gd name="T87" fmla="*/ 71 h 103"/>
              <a:gd name="T88" fmla="*/ 28 w 78"/>
              <a:gd name="T89" fmla="*/ 75 h 103"/>
              <a:gd name="T90" fmla="*/ 23 w 78"/>
              <a:gd name="T91" fmla="*/ 90 h 103"/>
              <a:gd name="T92" fmla="*/ 16 w 78"/>
              <a:gd name="T93" fmla="*/ 90 h 103"/>
              <a:gd name="T94" fmla="*/ 16 w 78"/>
              <a:gd name="T95" fmla="*/ 89 h 103"/>
              <a:gd name="T96" fmla="*/ 24 w 78"/>
              <a:gd name="T97" fmla="*/ 60 h 103"/>
              <a:gd name="T98" fmla="*/ 32 w 78"/>
              <a:gd name="T99" fmla="*/ 56 h 103"/>
              <a:gd name="T100" fmla="*/ 32 w 78"/>
              <a:gd name="T101" fmla="*/ 47 h 103"/>
              <a:gd name="T102" fmla="*/ 24 w 78"/>
              <a:gd name="T103" fmla="*/ 43 h 103"/>
              <a:gd name="T104" fmla="*/ 16 w 78"/>
              <a:gd name="T105" fmla="*/ 14 h 103"/>
              <a:gd name="T106" fmla="*/ 16 w 78"/>
              <a:gd name="T107" fmla="*/ 13 h 103"/>
              <a:gd name="T108" fmla="*/ 61 w 78"/>
              <a:gd name="T109" fmla="*/ 13 h 103"/>
              <a:gd name="T110" fmla="*/ 62 w 78"/>
              <a:gd name="T111" fmla="*/ 14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8" h="103">
                <a:moveTo>
                  <a:pt x="71" y="6"/>
                </a:moveTo>
                <a:cubicBezTo>
                  <a:pt x="78" y="6"/>
                  <a:pt x="78" y="6"/>
                  <a:pt x="78" y="6"/>
                </a:cubicBezTo>
                <a:cubicBezTo>
                  <a:pt x="78" y="0"/>
                  <a:pt x="78" y="0"/>
                  <a:pt x="7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"/>
                  <a:pt x="0" y="6"/>
                  <a:pt x="0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13"/>
                  <a:pt x="6" y="13"/>
                  <a:pt x="6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5" y="25"/>
                  <a:pt x="9" y="40"/>
                  <a:pt x="20" y="48"/>
                </a:cubicBezTo>
                <a:cubicBezTo>
                  <a:pt x="21" y="50"/>
                  <a:pt x="23" y="51"/>
                  <a:pt x="25" y="52"/>
                </a:cubicBezTo>
                <a:cubicBezTo>
                  <a:pt x="23" y="52"/>
                  <a:pt x="21" y="53"/>
                  <a:pt x="20" y="55"/>
                </a:cubicBezTo>
                <a:cubicBezTo>
                  <a:pt x="9" y="63"/>
                  <a:pt x="5" y="78"/>
                  <a:pt x="10" y="90"/>
                </a:cubicBezTo>
                <a:cubicBezTo>
                  <a:pt x="6" y="90"/>
                  <a:pt x="6" y="90"/>
                  <a:pt x="6" y="90"/>
                </a:cubicBezTo>
                <a:cubicBezTo>
                  <a:pt x="6" y="97"/>
                  <a:pt x="6" y="97"/>
                  <a:pt x="6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03"/>
                  <a:pt x="0" y="103"/>
                  <a:pt x="0" y="103"/>
                </a:cubicBezTo>
                <a:cubicBezTo>
                  <a:pt x="78" y="103"/>
                  <a:pt x="78" y="103"/>
                  <a:pt x="78" y="103"/>
                </a:cubicBezTo>
                <a:cubicBezTo>
                  <a:pt x="78" y="97"/>
                  <a:pt x="78" y="97"/>
                  <a:pt x="78" y="97"/>
                </a:cubicBezTo>
                <a:cubicBezTo>
                  <a:pt x="71" y="97"/>
                  <a:pt x="71" y="97"/>
                  <a:pt x="71" y="97"/>
                </a:cubicBezTo>
                <a:cubicBezTo>
                  <a:pt x="71" y="90"/>
                  <a:pt x="71" y="90"/>
                  <a:pt x="71" y="90"/>
                </a:cubicBezTo>
                <a:cubicBezTo>
                  <a:pt x="68" y="90"/>
                  <a:pt x="68" y="90"/>
                  <a:pt x="68" y="90"/>
                </a:cubicBezTo>
                <a:cubicBezTo>
                  <a:pt x="73" y="78"/>
                  <a:pt x="69" y="63"/>
                  <a:pt x="58" y="55"/>
                </a:cubicBezTo>
                <a:cubicBezTo>
                  <a:pt x="56" y="53"/>
                  <a:pt x="54" y="52"/>
                  <a:pt x="53" y="52"/>
                </a:cubicBezTo>
                <a:cubicBezTo>
                  <a:pt x="54" y="51"/>
                  <a:pt x="56" y="50"/>
                  <a:pt x="58" y="48"/>
                </a:cubicBezTo>
                <a:cubicBezTo>
                  <a:pt x="69" y="40"/>
                  <a:pt x="73" y="25"/>
                  <a:pt x="68" y="13"/>
                </a:cubicBezTo>
                <a:cubicBezTo>
                  <a:pt x="71" y="13"/>
                  <a:pt x="71" y="13"/>
                  <a:pt x="71" y="13"/>
                </a:cubicBezTo>
                <a:lnTo>
                  <a:pt x="71" y="6"/>
                </a:lnTo>
                <a:close/>
                <a:moveTo>
                  <a:pt x="62" y="14"/>
                </a:moveTo>
                <a:cubicBezTo>
                  <a:pt x="66" y="24"/>
                  <a:pt x="63" y="36"/>
                  <a:pt x="54" y="43"/>
                </a:cubicBezTo>
                <a:cubicBezTo>
                  <a:pt x="51" y="45"/>
                  <a:pt x="48" y="47"/>
                  <a:pt x="45" y="47"/>
                </a:cubicBezTo>
                <a:cubicBezTo>
                  <a:pt x="45" y="56"/>
                  <a:pt x="45" y="56"/>
                  <a:pt x="45" y="56"/>
                </a:cubicBezTo>
                <a:cubicBezTo>
                  <a:pt x="48" y="57"/>
                  <a:pt x="51" y="58"/>
                  <a:pt x="54" y="60"/>
                </a:cubicBezTo>
                <a:cubicBezTo>
                  <a:pt x="63" y="67"/>
                  <a:pt x="66" y="79"/>
                  <a:pt x="62" y="89"/>
                </a:cubicBezTo>
                <a:cubicBezTo>
                  <a:pt x="61" y="90"/>
                  <a:pt x="61" y="90"/>
                  <a:pt x="61" y="90"/>
                </a:cubicBezTo>
                <a:cubicBezTo>
                  <a:pt x="55" y="90"/>
                  <a:pt x="55" y="90"/>
                  <a:pt x="55" y="90"/>
                </a:cubicBezTo>
                <a:cubicBezTo>
                  <a:pt x="56" y="85"/>
                  <a:pt x="54" y="79"/>
                  <a:pt x="50" y="75"/>
                </a:cubicBezTo>
                <a:cubicBezTo>
                  <a:pt x="47" y="73"/>
                  <a:pt x="45" y="72"/>
                  <a:pt x="42" y="71"/>
                </a:cubicBezTo>
                <a:cubicBezTo>
                  <a:pt x="42" y="45"/>
                  <a:pt x="42" y="45"/>
                  <a:pt x="42" y="45"/>
                </a:cubicBezTo>
                <a:cubicBezTo>
                  <a:pt x="46" y="44"/>
                  <a:pt x="50" y="43"/>
                  <a:pt x="53" y="40"/>
                </a:cubicBezTo>
                <a:cubicBezTo>
                  <a:pt x="55" y="38"/>
                  <a:pt x="57" y="35"/>
                  <a:pt x="59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20" y="35"/>
                  <a:pt x="22" y="38"/>
                  <a:pt x="25" y="40"/>
                </a:cubicBezTo>
                <a:cubicBezTo>
                  <a:pt x="28" y="43"/>
                  <a:pt x="32" y="44"/>
                  <a:pt x="36" y="45"/>
                </a:cubicBezTo>
                <a:cubicBezTo>
                  <a:pt x="36" y="71"/>
                  <a:pt x="36" y="71"/>
                  <a:pt x="36" y="71"/>
                </a:cubicBezTo>
                <a:cubicBezTo>
                  <a:pt x="33" y="72"/>
                  <a:pt x="30" y="73"/>
                  <a:pt x="28" y="75"/>
                </a:cubicBezTo>
                <a:cubicBezTo>
                  <a:pt x="24" y="79"/>
                  <a:pt x="22" y="85"/>
                  <a:pt x="23" y="90"/>
                </a:cubicBezTo>
                <a:cubicBezTo>
                  <a:pt x="16" y="90"/>
                  <a:pt x="16" y="90"/>
                  <a:pt x="16" y="90"/>
                </a:cubicBezTo>
                <a:cubicBezTo>
                  <a:pt x="16" y="89"/>
                  <a:pt x="16" y="89"/>
                  <a:pt x="16" y="89"/>
                </a:cubicBezTo>
                <a:cubicBezTo>
                  <a:pt x="12" y="79"/>
                  <a:pt x="15" y="67"/>
                  <a:pt x="24" y="60"/>
                </a:cubicBezTo>
                <a:cubicBezTo>
                  <a:pt x="26" y="58"/>
                  <a:pt x="29" y="57"/>
                  <a:pt x="32" y="56"/>
                </a:cubicBezTo>
                <a:cubicBezTo>
                  <a:pt x="32" y="47"/>
                  <a:pt x="32" y="47"/>
                  <a:pt x="32" y="47"/>
                </a:cubicBezTo>
                <a:cubicBezTo>
                  <a:pt x="29" y="47"/>
                  <a:pt x="26" y="45"/>
                  <a:pt x="24" y="43"/>
                </a:cubicBezTo>
                <a:cubicBezTo>
                  <a:pt x="15" y="36"/>
                  <a:pt x="12" y="24"/>
                  <a:pt x="16" y="14"/>
                </a:cubicBezTo>
                <a:cubicBezTo>
                  <a:pt x="16" y="13"/>
                  <a:pt x="16" y="13"/>
                  <a:pt x="16" y="13"/>
                </a:cubicBezTo>
                <a:cubicBezTo>
                  <a:pt x="61" y="13"/>
                  <a:pt x="61" y="13"/>
                  <a:pt x="61" y="13"/>
                </a:cubicBezTo>
                <a:lnTo>
                  <a:pt x="62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5298440" y="1923415"/>
            <a:ext cx="1076960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1000" b="1" dirty="0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全量活动海报入群</a:t>
            </a:r>
            <a:r>
              <a:rPr lang="en-US" altLang="zh-CN" sz="1000" b="1" dirty="0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01</a:t>
            </a:r>
            <a:endParaRPr lang="zh-CN" altLang="en-US" sz="1000" b="1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7648576" y="1923676"/>
            <a:ext cx="646113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首单手动邀请入群</a:t>
            </a:r>
            <a:r>
              <a:rPr lang="en-US" altLang="zh-CN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02</a:t>
            </a:r>
            <a:endParaRPr lang="zh-CN" altLang="zh-CN" sz="1000" b="1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5233670" y="4194175"/>
            <a:ext cx="1092200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一对一私聊邀请入群</a:t>
            </a:r>
            <a:r>
              <a:rPr lang="en-US" altLang="zh-CN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03</a:t>
            </a:r>
            <a:endParaRPr lang="zh-CN" altLang="zh-CN" sz="1000" b="1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7499350" y="4204335"/>
            <a:ext cx="869315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第三天</a:t>
            </a:r>
            <a:r>
              <a:rPr lang="en-US" altLang="zh-CN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KOC</a:t>
            </a:r>
            <a:r>
              <a:rPr lang="zh-CN" altLang="en-US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招募入群</a:t>
            </a:r>
            <a:r>
              <a:rPr lang="en-US" altLang="zh-CN" sz="1000" b="1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04</a:t>
            </a:r>
            <a:endParaRPr lang="zh-CN" altLang="zh-CN" sz="1000" b="1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6183630" y="2934970"/>
            <a:ext cx="1273810" cy="15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1000" b="1" dirty="0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入群邀请动作循环</a:t>
            </a:r>
            <a:endParaRPr lang="zh-CN" altLang="zh-CN" sz="1000" b="1" dirty="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014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08075" y="273685"/>
            <a:ext cx="2778760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/>
            <a:r>
              <a:rPr lang="zh-CN" altLang="en-US" sz="1590" b="1" dirty="0">
                <a:sym typeface="+mn-ea"/>
              </a:rPr>
              <a:t>案例中待优化点及改善方案</a:t>
            </a:r>
            <a:endParaRPr lang="zh-CN" altLang="en-US" sz="1595" b="1">
              <a:sym typeface="+mn-ea"/>
            </a:endParaRPr>
          </a:p>
        </p:txBody>
      </p:sp>
      <p:sp>
        <p:nvSpPr>
          <p:cNvPr id="5" name="Line 55"/>
          <p:cNvSpPr>
            <a:spLocks noChangeShapeType="1"/>
          </p:cNvSpPr>
          <p:nvPr/>
        </p:nvSpPr>
        <p:spPr bwMode="auto">
          <a:xfrm>
            <a:off x="2010410" y="3041000"/>
            <a:ext cx="0" cy="482749"/>
          </a:xfrm>
          <a:prstGeom prst="line">
            <a:avLst/>
          </a:prstGeom>
          <a:noFill/>
          <a:ln w="6350">
            <a:solidFill>
              <a:srgbClr val="FFFFFF">
                <a:lumMod val="50000"/>
              </a:srgbClr>
            </a:solidFill>
            <a:miter lim="800000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58"/>
          <p:cNvSpPr>
            <a:spLocks noChangeShapeType="1"/>
          </p:cNvSpPr>
          <p:nvPr/>
        </p:nvSpPr>
        <p:spPr bwMode="auto">
          <a:xfrm>
            <a:off x="4115435" y="3041000"/>
            <a:ext cx="0" cy="482749"/>
          </a:xfrm>
          <a:prstGeom prst="line">
            <a:avLst/>
          </a:prstGeom>
          <a:noFill/>
          <a:ln w="6350">
            <a:solidFill>
              <a:srgbClr val="FFFFFF">
                <a:lumMod val="50000"/>
              </a:srgbClr>
            </a:solidFill>
            <a:miter lim="800000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61"/>
          <p:cNvSpPr>
            <a:spLocks noChangeShapeType="1"/>
          </p:cNvSpPr>
          <p:nvPr/>
        </p:nvSpPr>
        <p:spPr bwMode="auto">
          <a:xfrm>
            <a:off x="6153785" y="3041000"/>
            <a:ext cx="0" cy="482749"/>
          </a:xfrm>
          <a:prstGeom prst="line">
            <a:avLst/>
          </a:prstGeom>
          <a:noFill/>
          <a:ln w="6350">
            <a:solidFill>
              <a:srgbClr val="FFFFFF">
                <a:lumMod val="50000"/>
              </a:srgbClr>
            </a:solidFill>
            <a:miter lim="800000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64"/>
          <p:cNvSpPr>
            <a:spLocks noChangeShapeType="1"/>
          </p:cNvSpPr>
          <p:nvPr/>
        </p:nvSpPr>
        <p:spPr bwMode="auto">
          <a:xfrm>
            <a:off x="8117523" y="3041000"/>
            <a:ext cx="0" cy="482749"/>
          </a:xfrm>
          <a:prstGeom prst="line">
            <a:avLst/>
          </a:prstGeom>
          <a:noFill/>
          <a:ln w="6350">
            <a:solidFill>
              <a:srgbClr val="FFFFFF">
                <a:lumMod val="50000"/>
              </a:srgbClr>
            </a:solidFill>
            <a:miter lim="800000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Freeform 66"/>
          <p:cNvSpPr/>
          <p:nvPr/>
        </p:nvSpPr>
        <p:spPr bwMode="auto">
          <a:xfrm>
            <a:off x="7467522" y="1471114"/>
            <a:ext cx="1360328" cy="158989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57"/>
          <p:cNvSpPr/>
          <p:nvPr/>
        </p:nvSpPr>
        <p:spPr bwMode="auto">
          <a:xfrm>
            <a:off x="1361997" y="1471114"/>
            <a:ext cx="1360328" cy="158989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Freeform 63"/>
          <p:cNvSpPr/>
          <p:nvPr/>
        </p:nvSpPr>
        <p:spPr bwMode="auto">
          <a:xfrm>
            <a:off x="5505372" y="1471114"/>
            <a:ext cx="1360328" cy="158989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Freeform 60"/>
          <p:cNvSpPr/>
          <p:nvPr/>
        </p:nvSpPr>
        <p:spPr bwMode="auto">
          <a:xfrm>
            <a:off x="3467022" y="1471114"/>
            <a:ext cx="1360328" cy="1589895"/>
          </a:xfrm>
          <a:custGeom>
            <a:avLst/>
            <a:gdLst>
              <a:gd name="T0" fmla="*/ 526 w 586"/>
              <a:gd name="T1" fmla="*/ 0 h 685"/>
              <a:gd name="T2" fmla="*/ 467 w 586"/>
              <a:gd name="T3" fmla="*/ 119 h 685"/>
              <a:gd name="T4" fmla="*/ 490 w 586"/>
              <a:gd name="T5" fmla="*/ 119 h 685"/>
              <a:gd name="T6" fmla="*/ 490 w 586"/>
              <a:gd name="T7" fmla="*/ 403 h 685"/>
              <a:gd name="T8" fmla="*/ 281 w 586"/>
              <a:gd name="T9" fmla="*/ 613 h 685"/>
              <a:gd name="T10" fmla="*/ 72 w 586"/>
              <a:gd name="T11" fmla="*/ 403 h 685"/>
              <a:gd name="T12" fmla="*/ 0 w 586"/>
              <a:gd name="T13" fmla="*/ 403 h 685"/>
              <a:gd name="T14" fmla="*/ 281 w 586"/>
              <a:gd name="T15" fmla="*/ 685 h 685"/>
              <a:gd name="T16" fmla="*/ 562 w 586"/>
              <a:gd name="T17" fmla="*/ 403 h 685"/>
              <a:gd name="T18" fmla="*/ 562 w 586"/>
              <a:gd name="T19" fmla="*/ 119 h 685"/>
              <a:gd name="T20" fmla="*/ 586 w 586"/>
              <a:gd name="T21" fmla="*/ 119 h 685"/>
              <a:gd name="T22" fmla="*/ 526 w 586"/>
              <a:gd name="T23" fmla="*/ 0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6" h="685">
                <a:moveTo>
                  <a:pt x="526" y="0"/>
                </a:moveTo>
                <a:cubicBezTo>
                  <a:pt x="467" y="119"/>
                  <a:pt x="467" y="119"/>
                  <a:pt x="467" y="119"/>
                </a:cubicBezTo>
                <a:cubicBezTo>
                  <a:pt x="490" y="119"/>
                  <a:pt x="490" y="119"/>
                  <a:pt x="490" y="119"/>
                </a:cubicBezTo>
                <a:cubicBezTo>
                  <a:pt x="490" y="403"/>
                  <a:pt x="490" y="403"/>
                  <a:pt x="490" y="403"/>
                </a:cubicBezTo>
                <a:cubicBezTo>
                  <a:pt x="490" y="519"/>
                  <a:pt x="397" y="613"/>
                  <a:pt x="281" y="613"/>
                </a:cubicBezTo>
                <a:cubicBezTo>
                  <a:pt x="165" y="613"/>
                  <a:pt x="72" y="519"/>
                  <a:pt x="72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59"/>
                  <a:pt x="126" y="685"/>
                  <a:pt x="281" y="685"/>
                </a:cubicBezTo>
                <a:cubicBezTo>
                  <a:pt x="436" y="685"/>
                  <a:pt x="562" y="559"/>
                  <a:pt x="562" y="403"/>
                </a:cubicBezTo>
                <a:cubicBezTo>
                  <a:pt x="562" y="119"/>
                  <a:pt x="562" y="119"/>
                  <a:pt x="562" y="119"/>
                </a:cubicBezTo>
                <a:cubicBezTo>
                  <a:pt x="586" y="119"/>
                  <a:pt x="586" y="119"/>
                  <a:pt x="586" y="119"/>
                </a:cubicBezTo>
                <a:lnTo>
                  <a:pt x="526" y="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" name="Rectangle 80"/>
          <p:cNvSpPr>
            <a:spLocks noChangeArrowheads="1"/>
          </p:cNvSpPr>
          <p:nvPr/>
        </p:nvSpPr>
        <p:spPr bwMode="auto">
          <a:xfrm>
            <a:off x="1291273" y="3660316"/>
            <a:ext cx="1428750" cy="1363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01 </a:t>
            </a:r>
            <a:r>
              <a:rPr lang="zh-CN" altLang="en-US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重复进群</a:t>
            </a:r>
            <a:endParaRPr lang="en-US" altLang="zh-CN" sz="1000" b="1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多次触达就会出现重复触达，重复进群的情况，为了避免水军翻车，我们会定期排重，名义：系统自动踢重复的人。但对于积极进群的用户存在一定打击。</a:t>
            </a:r>
            <a:endParaRPr lang="zh-CN" altLang="en-US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方案：</a:t>
            </a:r>
            <a:endParaRPr lang="zh-CN" altLang="en-US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系统批量打标未进群用户，精准触达。</a:t>
            </a:r>
            <a:endParaRPr lang="zh-CN" altLang="en-US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Rectangle 81"/>
          <p:cNvSpPr>
            <a:spLocks noChangeArrowheads="1"/>
          </p:cNvSpPr>
          <p:nvPr/>
        </p:nvSpPr>
        <p:spPr bwMode="auto">
          <a:xfrm>
            <a:off x="3396298" y="3660316"/>
            <a:ext cx="14287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02 </a:t>
            </a:r>
            <a:r>
              <a:rPr lang="zh-CN" altLang="en-US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未测试最优拉群时间</a:t>
            </a:r>
            <a:endParaRPr lang="en-US" altLang="zh-CN" sz="1000" b="1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一段时间后，做早晨</a:t>
            </a:r>
            <a:r>
              <a:rPr lang="en-US" altLang="zh-CN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晚上拉群效果测试。</a:t>
            </a:r>
            <a:endParaRPr lang="zh-CN" altLang="en-US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Rectangle 82"/>
          <p:cNvSpPr>
            <a:spLocks noChangeArrowheads="1"/>
          </p:cNvSpPr>
          <p:nvPr/>
        </p:nvSpPr>
        <p:spPr bwMode="auto">
          <a:xfrm>
            <a:off x="5437823" y="3660316"/>
            <a:ext cx="1428750" cy="62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03 </a:t>
            </a:r>
            <a:r>
              <a:rPr lang="zh-CN" altLang="en-US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无退群原因调研</a:t>
            </a:r>
            <a:endParaRPr lang="en-US" altLang="zh-CN" sz="1000" b="1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</a:t>
            </a: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经常属于猜测结论的状态，没有对用户进行调研。关注退群人群，问询原因并统计进表格。</a:t>
            </a:r>
            <a:endParaRPr lang="en-US" altLang="zh-CN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3" name="Rectangle 83"/>
          <p:cNvSpPr>
            <a:spLocks noChangeArrowheads="1"/>
          </p:cNvSpPr>
          <p:nvPr/>
        </p:nvSpPr>
        <p:spPr bwMode="auto">
          <a:xfrm>
            <a:off x="7403148" y="3660316"/>
            <a:ext cx="14287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04 </a:t>
            </a:r>
            <a:r>
              <a:rPr lang="zh-CN" altLang="en-US" sz="1000" b="1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销售变现板块未跑同</a:t>
            </a:r>
            <a:endParaRPr lang="en-US" altLang="zh-CN" sz="1000" b="1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再群内进行不同活动</a:t>
            </a:r>
            <a:r>
              <a:rPr lang="en-US" altLang="zh-CN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zh-CN" sz="800" dirty="0">
                <a:solidFill>
                  <a:srgbClr val="FFFFFF">
                    <a:lumMod val="50000"/>
                  </a:srgb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营销方案的测试。</a:t>
            </a:r>
            <a:endParaRPr lang="zh-CN" altLang="zh-CN" sz="800" dirty="0">
              <a:solidFill>
                <a:srgbClr val="FFFFFF">
                  <a:lumMod val="50000"/>
                </a:srgb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4" name="Oval 65"/>
          <p:cNvSpPr>
            <a:spLocks noChangeArrowheads="1"/>
          </p:cNvSpPr>
          <p:nvPr/>
        </p:nvSpPr>
        <p:spPr bwMode="auto">
          <a:xfrm>
            <a:off x="7705084" y="1993063"/>
            <a:ext cx="830054" cy="828895"/>
          </a:xfrm>
          <a:prstGeom prst="ellipse">
            <a:avLst/>
          </a:prstGeom>
          <a:solidFill>
            <a:srgbClr val="756359"/>
          </a:solidFill>
          <a:ln w="25400" cap="flat" cmpd="sng" algn="ctr">
            <a:noFill/>
            <a:prstDash val="solid"/>
          </a:ln>
          <a:effectLst>
            <a:outerShdw blurRad="190500" dist="63500" dir="3300000" algn="tl" rotWithShape="0">
              <a:srgbClr val="333333">
                <a:alpha val="30000"/>
              </a:srgbClr>
            </a:outerShdw>
          </a:effectLst>
        </p:spPr>
        <p:style>
          <a:lnRef idx="2">
            <a:srgbClr val="F9E7E3">
              <a:shade val="50000"/>
            </a:srgbClr>
          </a:lnRef>
          <a:fillRef idx="1">
            <a:srgbClr val="F9E7E3"/>
          </a:fillRef>
          <a:effectRef idx="0">
            <a:srgbClr val="F9E7E3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00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Freeform 67"/>
          <p:cNvSpPr>
            <a:spLocks noEditPoints="1"/>
          </p:cNvSpPr>
          <p:nvPr/>
        </p:nvSpPr>
        <p:spPr bwMode="auto">
          <a:xfrm>
            <a:off x="7922851" y="2250502"/>
            <a:ext cx="394523" cy="349381"/>
          </a:xfrm>
          <a:custGeom>
            <a:avLst/>
            <a:gdLst>
              <a:gd name="T0" fmla="*/ 32 w 170"/>
              <a:gd name="T1" fmla="*/ 150 h 150"/>
              <a:gd name="T2" fmla="*/ 29 w 170"/>
              <a:gd name="T3" fmla="*/ 150 h 150"/>
              <a:gd name="T4" fmla="*/ 29 w 170"/>
              <a:gd name="T5" fmla="*/ 150 h 150"/>
              <a:gd name="T6" fmla="*/ 52 w 170"/>
              <a:gd name="T7" fmla="*/ 111 h 150"/>
              <a:gd name="T8" fmla="*/ 52 w 170"/>
              <a:gd name="T9" fmla="*/ 111 h 150"/>
              <a:gd name="T10" fmla="*/ 0 w 170"/>
              <a:gd name="T11" fmla="*/ 58 h 150"/>
              <a:gd name="T12" fmla="*/ 0 w 170"/>
              <a:gd name="T13" fmla="*/ 58 h 150"/>
              <a:gd name="T14" fmla="*/ 85 w 170"/>
              <a:gd name="T15" fmla="*/ 0 h 150"/>
              <a:gd name="T16" fmla="*/ 85 w 170"/>
              <a:gd name="T17" fmla="*/ 0 h 150"/>
              <a:gd name="T18" fmla="*/ 170 w 170"/>
              <a:gd name="T19" fmla="*/ 58 h 150"/>
              <a:gd name="T20" fmla="*/ 170 w 170"/>
              <a:gd name="T21" fmla="*/ 58 h 150"/>
              <a:gd name="T22" fmla="*/ 111 w 170"/>
              <a:gd name="T23" fmla="*/ 113 h 150"/>
              <a:gd name="T24" fmla="*/ 111 w 170"/>
              <a:gd name="T25" fmla="*/ 113 h 150"/>
              <a:gd name="T26" fmla="*/ 32 w 170"/>
              <a:gd name="T27" fmla="*/ 150 h 150"/>
              <a:gd name="T28" fmla="*/ 32 w 170"/>
              <a:gd name="T29" fmla="*/ 150 h 150"/>
              <a:gd name="T30" fmla="*/ 32 w 170"/>
              <a:gd name="T31" fmla="*/ 150 h 150"/>
              <a:gd name="T32" fmla="*/ 33 w 170"/>
              <a:gd name="T33" fmla="*/ 27 h 150"/>
              <a:gd name="T34" fmla="*/ 14 w 170"/>
              <a:gd name="T35" fmla="*/ 58 h 150"/>
              <a:gd name="T36" fmla="*/ 14 w 170"/>
              <a:gd name="T37" fmla="*/ 58 h 150"/>
              <a:gd name="T38" fmla="*/ 62 w 170"/>
              <a:gd name="T39" fmla="*/ 99 h 150"/>
              <a:gd name="T40" fmla="*/ 62 w 170"/>
              <a:gd name="T41" fmla="*/ 99 h 150"/>
              <a:gd name="T42" fmla="*/ 68 w 170"/>
              <a:gd name="T43" fmla="*/ 101 h 150"/>
              <a:gd name="T44" fmla="*/ 67 w 170"/>
              <a:gd name="T45" fmla="*/ 107 h 150"/>
              <a:gd name="T46" fmla="*/ 58 w 170"/>
              <a:gd name="T47" fmla="*/ 132 h 150"/>
              <a:gd name="T48" fmla="*/ 58 w 170"/>
              <a:gd name="T49" fmla="*/ 132 h 150"/>
              <a:gd name="T50" fmla="*/ 102 w 170"/>
              <a:gd name="T51" fmla="*/ 102 h 150"/>
              <a:gd name="T52" fmla="*/ 102 w 170"/>
              <a:gd name="T53" fmla="*/ 102 h 150"/>
              <a:gd name="T54" fmla="*/ 103 w 170"/>
              <a:gd name="T55" fmla="*/ 100 h 150"/>
              <a:gd name="T56" fmla="*/ 106 w 170"/>
              <a:gd name="T57" fmla="*/ 100 h 150"/>
              <a:gd name="T58" fmla="*/ 156 w 170"/>
              <a:gd name="T59" fmla="*/ 58 h 150"/>
              <a:gd name="T60" fmla="*/ 156 w 170"/>
              <a:gd name="T61" fmla="*/ 58 h 150"/>
              <a:gd name="T62" fmla="*/ 137 w 170"/>
              <a:gd name="T63" fmla="*/ 27 h 150"/>
              <a:gd name="T64" fmla="*/ 137 w 170"/>
              <a:gd name="T65" fmla="*/ 27 h 150"/>
              <a:gd name="T66" fmla="*/ 85 w 170"/>
              <a:gd name="T67" fmla="*/ 14 h 150"/>
              <a:gd name="T68" fmla="*/ 85 w 170"/>
              <a:gd name="T69" fmla="*/ 14 h 150"/>
              <a:gd name="T70" fmla="*/ 85 w 170"/>
              <a:gd name="T71" fmla="*/ 14 h 150"/>
              <a:gd name="T72" fmla="*/ 85 w 170"/>
              <a:gd name="T73" fmla="*/ 14 h 150"/>
              <a:gd name="T74" fmla="*/ 33 w 170"/>
              <a:gd name="T75" fmla="*/ 27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0" h="150">
                <a:moveTo>
                  <a:pt x="32" y="150"/>
                </a:moveTo>
                <a:cubicBezTo>
                  <a:pt x="30" y="150"/>
                  <a:pt x="29" y="150"/>
                  <a:pt x="29" y="150"/>
                </a:cubicBezTo>
                <a:cubicBezTo>
                  <a:pt x="29" y="150"/>
                  <a:pt x="29" y="150"/>
                  <a:pt x="29" y="150"/>
                </a:cubicBezTo>
                <a:cubicBezTo>
                  <a:pt x="29" y="150"/>
                  <a:pt x="48" y="133"/>
                  <a:pt x="52" y="111"/>
                </a:cubicBezTo>
                <a:cubicBezTo>
                  <a:pt x="52" y="111"/>
                  <a:pt x="52" y="111"/>
                  <a:pt x="52" y="111"/>
                </a:cubicBezTo>
                <a:cubicBezTo>
                  <a:pt x="23" y="103"/>
                  <a:pt x="0" y="83"/>
                  <a:pt x="0" y="58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23"/>
                  <a:pt x="40" y="0"/>
                  <a:pt x="85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130" y="0"/>
                  <a:pt x="170" y="23"/>
                  <a:pt x="170" y="58"/>
                </a:cubicBezTo>
                <a:cubicBezTo>
                  <a:pt x="170" y="58"/>
                  <a:pt x="170" y="58"/>
                  <a:pt x="170" y="58"/>
                </a:cubicBezTo>
                <a:cubicBezTo>
                  <a:pt x="170" y="85"/>
                  <a:pt x="144" y="106"/>
                  <a:pt x="111" y="113"/>
                </a:cubicBezTo>
                <a:cubicBezTo>
                  <a:pt x="111" y="113"/>
                  <a:pt x="111" y="113"/>
                  <a:pt x="111" y="113"/>
                </a:cubicBezTo>
                <a:cubicBezTo>
                  <a:pt x="80" y="147"/>
                  <a:pt x="43" y="150"/>
                  <a:pt x="32" y="150"/>
                </a:cubicBezTo>
                <a:cubicBezTo>
                  <a:pt x="32" y="150"/>
                  <a:pt x="32" y="150"/>
                  <a:pt x="32" y="150"/>
                </a:cubicBezTo>
                <a:cubicBezTo>
                  <a:pt x="32" y="150"/>
                  <a:pt x="32" y="150"/>
                  <a:pt x="32" y="150"/>
                </a:cubicBezTo>
                <a:close/>
                <a:moveTo>
                  <a:pt x="33" y="27"/>
                </a:moveTo>
                <a:cubicBezTo>
                  <a:pt x="21" y="36"/>
                  <a:pt x="14" y="47"/>
                  <a:pt x="14" y="58"/>
                </a:cubicBezTo>
                <a:cubicBezTo>
                  <a:pt x="14" y="58"/>
                  <a:pt x="14" y="58"/>
                  <a:pt x="14" y="58"/>
                </a:cubicBezTo>
                <a:cubicBezTo>
                  <a:pt x="13" y="75"/>
                  <a:pt x="32" y="93"/>
                  <a:pt x="62" y="99"/>
                </a:cubicBezTo>
                <a:cubicBezTo>
                  <a:pt x="62" y="99"/>
                  <a:pt x="62" y="99"/>
                  <a:pt x="62" y="99"/>
                </a:cubicBezTo>
                <a:cubicBezTo>
                  <a:pt x="68" y="101"/>
                  <a:pt x="68" y="101"/>
                  <a:pt x="68" y="101"/>
                </a:cubicBezTo>
                <a:cubicBezTo>
                  <a:pt x="67" y="107"/>
                  <a:pt x="67" y="107"/>
                  <a:pt x="67" y="107"/>
                </a:cubicBezTo>
                <a:cubicBezTo>
                  <a:pt x="67" y="113"/>
                  <a:pt x="64" y="123"/>
                  <a:pt x="58" y="132"/>
                </a:cubicBezTo>
                <a:cubicBezTo>
                  <a:pt x="58" y="132"/>
                  <a:pt x="58" y="132"/>
                  <a:pt x="58" y="132"/>
                </a:cubicBezTo>
                <a:cubicBezTo>
                  <a:pt x="71" y="127"/>
                  <a:pt x="87" y="119"/>
                  <a:pt x="102" y="102"/>
                </a:cubicBezTo>
                <a:cubicBezTo>
                  <a:pt x="102" y="102"/>
                  <a:pt x="102" y="102"/>
                  <a:pt x="102" y="102"/>
                </a:cubicBezTo>
                <a:cubicBezTo>
                  <a:pt x="103" y="100"/>
                  <a:pt x="103" y="100"/>
                  <a:pt x="103" y="100"/>
                </a:cubicBezTo>
                <a:cubicBezTo>
                  <a:pt x="106" y="100"/>
                  <a:pt x="106" y="100"/>
                  <a:pt x="106" y="100"/>
                </a:cubicBezTo>
                <a:cubicBezTo>
                  <a:pt x="137" y="94"/>
                  <a:pt x="157" y="76"/>
                  <a:pt x="156" y="58"/>
                </a:cubicBezTo>
                <a:cubicBezTo>
                  <a:pt x="156" y="58"/>
                  <a:pt x="156" y="58"/>
                  <a:pt x="156" y="58"/>
                </a:cubicBezTo>
                <a:cubicBezTo>
                  <a:pt x="156" y="47"/>
                  <a:pt x="149" y="36"/>
                  <a:pt x="137" y="27"/>
                </a:cubicBezTo>
                <a:cubicBezTo>
                  <a:pt x="137" y="27"/>
                  <a:pt x="137" y="27"/>
                  <a:pt x="137" y="27"/>
                </a:cubicBezTo>
                <a:cubicBezTo>
                  <a:pt x="124" y="19"/>
                  <a:pt x="105" y="14"/>
                  <a:pt x="85" y="14"/>
                </a:cubicBezTo>
                <a:cubicBezTo>
                  <a:pt x="85" y="14"/>
                  <a:pt x="85" y="14"/>
                  <a:pt x="85" y="14"/>
                </a:cubicBezTo>
                <a:cubicBezTo>
                  <a:pt x="85" y="14"/>
                  <a:pt x="85" y="14"/>
                  <a:pt x="85" y="14"/>
                </a:cubicBezTo>
                <a:cubicBezTo>
                  <a:pt x="85" y="14"/>
                  <a:pt x="85" y="14"/>
                  <a:pt x="85" y="14"/>
                </a:cubicBezTo>
                <a:cubicBezTo>
                  <a:pt x="65" y="14"/>
                  <a:pt x="46" y="19"/>
                  <a:pt x="33" y="2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Oval 56"/>
          <p:cNvSpPr>
            <a:spLocks noChangeArrowheads="1"/>
          </p:cNvSpPr>
          <p:nvPr/>
        </p:nvSpPr>
        <p:spPr bwMode="auto">
          <a:xfrm>
            <a:off x="1598146" y="1993063"/>
            <a:ext cx="831469" cy="828895"/>
          </a:xfrm>
          <a:prstGeom prst="ellipse">
            <a:avLst/>
          </a:prstGeom>
          <a:solidFill>
            <a:srgbClr val="F1CFCD"/>
          </a:solidFill>
          <a:ln w="25400" cap="flat" cmpd="sng" algn="ctr">
            <a:noFill/>
            <a:prstDash val="solid"/>
          </a:ln>
          <a:effectLst>
            <a:outerShdw blurRad="190500" dist="63500" dir="3300000" algn="tl" rotWithShape="0">
              <a:srgbClr val="333333">
                <a:alpha val="30000"/>
              </a:srgbClr>
            </a:outerShdw>
          </a:effectLst>
        </p:spPr>
        <p:style>
          <a:lnRef idx="2">
            <a:srgbClr val="F9E7E3">
              <a:shade val="50000"/>
            </a:srgbClr>
          </a:lnRef>
          <a:fillRef idx="1">
            <a:srgbClr val="F9E7E3"/>
          </a:fillRef>
          <a:effectRef idx="0">
            <a:srgbClr val="F9E7E3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00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27" name="Group 78"/>
          <p:cNvGrpSpPr/>
          <p:nvPr/>
        </p:nvGrpSpPr>
        <p:grpSpPr bwMode="auto">
          <a:xfrm>
            <a:off x="1821568" y="2169876"/>
            <a:ext cx="384625" cy="468198"/>
            <a:chOff x="1074" y="1354"/>
            <a:chExt cx="272" cy="331"/>
          </a:xfrm>
        </p:grpSpPr>
        <p:sp>
          <p:nvSpPr>
            <p:cNvPr id="28" name="Freeform 68"/>
            <p:cNvSpPr/>
            <p:nvPr/>
          </p:nvSpPr>
          <p:spPr bwMode="auto">
            <a:xfrm>
              <a:off x="1144" y="1354"/>
              <a:ext cx="202" cy="208"/>
            </a:xfrm>
            <a:custGeom>
              <a:avLst/>
              <a:gdLst>
                <a:gd name="T0" fmla="*/ 62 w 123"/>
                <a:gd name="T1" fmla="*/ 33 h 127"/>
                <a:gd name="T2" fmla="*/ 49 w 123"/>
                <a:gd name="T3" fmla="*/ 30 h 127"/>
                <a:gd name="T4" fmla="*/ 49 w 123"/>
                <a:gd name="T5" fmla="*/ 0 h 127"/>
                <a:gd name="T6" fmla="*/ 0 w 123"/>
                <a:gd name="T7" fmla="*/ 48 h 127"/>
                <a:gd name="T8" fmla="*/ 49 w 123"/>
                <a:gd name="T9" fmla="*/ 95 h 127"/>
                <a:gd name="T10" fmla="*/ 49 w 123"/>
                <a:gd name="T11" fmla="*/ 65 h 127"/>
                <a:gd name="T12" fmla="*/ 96 w 123"/>
                <a:gd name="T13" fmla="*/ 107 h 127"/>
                <a:gd name="T14" fmla="*/ 78 w 123"/>
                <a:gd name="T15" fmla="*/ 127 h 127"/>
                <a:gd name="T16" fmla="*/ 115 w 123"/>
                <a:gd name="T17" fmla="*/ 98 h 127"/>
                <a:gd name="T18" fmla="*/ 62 w 123"/>
                <a:gd name="T19" fmla="*/ 3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27">
                  <a:moveTo>
                    <a:pt x="62" y="33"/>
                  </a:moveTo>
                  <a:cubicBezTo>
                    <a:pt x="57" y="31"/>
                    <a:pt x="53" y="30"/>
                    <a:pt x="49" y="3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86" y="67"/>
                    <a:pt x="102" y="86"/>
                    <a:pt x="96" y="107"/>
                  </a:cubicBezTo>
                  <a:cubicBezTo>
                    <a:pt x="93" y="116"/>
                    <a:pt x="86" y="123"/>
                    <a:pt x="78" y="127"/>
                  </a:cubicBezTo>
                  <a:cubicBezTo>
                    <a:pt x="96" y="123"/>
                    <a:pt x="111" y="113"/>
                    <a:pt x="115" y="98"/>
                  </a:cubicBezTo>
                  <a:cubicBezTo>
                    <a:pt x="123" y="72"/>
                    <a:pt x="99" y="43"/>
                    <a:pt x="62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69"/>
            <p:cNvSpPr/>
            <p:nvPr/>
          </p:nvSpPr>
          <p:spPr bwMode="auto">
            <a:xfrm>
              <a:off x="1074" y="1477"/>
              <a:ext cx="202" cy="208"/>
            </a:xfrm>
            <a:custGeom>
              <a:avLst/>
              <a:gdLst>
                <a:gd name="T0" fmla="*/ 61 w 123"/>
                <a:gd name="T1" fmla="*/ 94 h 127"/>
                <a:gd name="T2" fmla="*/ 74 w 123"/>
                <a:gd name="T3" fmla="*/ 97 h 127"/>
                <a:gd name="T4" fmla="*/ 74 w 123"/>
                <a:gd name="T5" fmla="*/ 127 h 127"/>
                <a:gd name="T6" fmla="*/ 123 w 123"/>
                <a:gd name="T7" fmla="*/ 79 h 127"/>
                <a:gd name="T8" fmla="*/ 74 w 123"/>
                <a:gd name="T9" fmla="*/ 31 h 127"/>
                <a:gd name="T10" fmla="*/ 74 w 123"/>
                <a:gd name="T11" fmla="*/ 62 h 127"/>
                <a:gd name="T12" fmla="*/ 27 w 123"/>
                <a:gd name="T13" fmla="*/ 20 h 127"/>
                <a:gd name="T14" fmla="*/ 45 w 123"/>
                <a:gd name="T15" fmla="*/ 0 h 127"/>
                <a:gd name="T16" fmla="*/ 8 w 123"/>
                <a:gd name="T17" fmla="*/ 29 h 127"/>
                <a:gd name="T18" fmla="*/ 61 w 123"/>
                <a:gd name="T19" fmla="*/ 9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27">
                  <a:moveTo>
                    <a:pt x="61" y="94"/>
                  </a:moveTo>
                  <a:cubicBezTo>
                    <a:pt x="66" y="96"/>
                    <a:pt x="70" y="96"/>
                    <a:pt x="74" y="9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123" y="79"/>
                    <a:pt x="123" y="79"/>
                    <a:pt x="123" y="79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4" y="62"/>
                    <a:pt x="74" y="62"/>
                    <a:pt x="74" y="62"/>
                  </a:cubicBezTo>
                  <a:cubicBezTo>
                    <a:pt x="37" y="59"/>
                    <a:pt x="21" y="41"/>
                    <a:pt x="27" y="20"/>
                  </a:cubicBezTo>
                  <a:cubicBezTo>
                    <a:pt x="30" y="11"/>
                    <a:pt x="37" y="4"/>
                    <a:pt x="45" y="0"/>
                  </a:cubicBezTo>
                  <a:cubicBezTo>
                    <a:pt x="27" y="4"/>
                    <a:pt x="12" y="14"/>
                    <a:pt x="8" y="29"/>
                  </a:cubicBezTo>
                  <a:cubicBezTo>
                    <a:pt x="0" y="55"/>
                    <a:pt x="24" y="84"/>
                    <a:pt x="61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0" name="Oval 62"/>
          <p:cNvSpPr>
            <a:spLocks noChangeArrowheads="1"/>
          </p:cNvSpPr>
          <p:nvPr/>
        </p:nvSpPr>
        <p:spPr bwMode="auto">
          <a:xfrm>
            <a:off x="5741521" y="1993063"/>
            <a:ext cx="831469" cy="828895"/>
          </a:xfrm>
          <a:prstGeom prst="ellipse">
            <a:avLst/>
          </a:prstGeom>
          <a:solidFill>
            <a:srgbClr val="9B7F7B"/>
          </a:solidFill>
          <a:ln w="25400" cap="flat" cmpd="sng" algn="ctr">
            <a:noFill/>
            <a:prstDash val="solid"/>
          </a:ln>
          <a:effectLst>
            <a:outerShdw blurRad="190500" dist="63500" dir="3300000" algn="tl" rotWithShape="0">
              <a:srgbClr val="333333">
                <a:alpha val="30000"/>
              </a:srgbClr>
            </a:outerShdw>
          </a:effectLst>
        </p:spPr>
        <p:style>
          <a:lnRef idx="2">
            <a:srgbClr val="F9E7E3">
              <a:shade val="50000"/>
            </a:srgbClr>
          </a:lnRef>
          <a:fillRef idx="1">
            <a:srgbClr val="F9E7E3"/>
          </a:fillRef>
          <a:effectRef idx="0">
            <a:srgbClr val="F9E7E3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00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31" name="Group 79"/>
          <p:cNvGrpSpPr/>
          <p:nvPr/>
        </p:nvGrpSpPr>
        <p:grpSpPr bwMode="auto">
          <a:xfrm>
            <a:off x="5981911" y="2264646"/>
            <a:ext cx="352102" cy="321091"/>
            <a:chOff x="3286" y="1421"/>
            <a:chExt cx="249" cy="227"/>
          </a:xfrm>
        </p:grpSpPr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322" y="1613"/>
              <a:ext cx="170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363" y="1449"/>
              <a:ext cx="92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363" y="1472"/>
              <a:ext cx="92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363" y="1493"/>
              <a:ext cx="92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74"/>
            <p:cNvSpPr>
              <a:spLocks noEditPoints="1"/>
            </p:cNvSpPr>
            <p:nvPr/>
          </p:nvSpPr>
          <p:spPr bwMode="auto">
            <a:xfrm>
              <a:off x="3286" y="1421"/>
              <a:ext cx="249" cy="227"/>
            </a:xfrm>
            <a:custGeom>
              <a:avLst/>
              <a:gdLst>
                <a:gd name="T0" fmla="*/ 135 w 152"/>
                <a:gd name="T1" fmla="*/ 70 h 138"/>
                <a:gd name="T2" fmla="*/ 118 w 152"/>
                <a:gd name="T3" fmla="*/ 70 h 138"/>
                <a:gd name="T4" fmla="*/ 118 w 152"/>
                <a:gd name="T5" fmla="*/ 0 h 138"/>
                <a:gd name="T6" fmla="*/ 34 w 152"/>
                <a:gd name="T7" fmla="*/ 0 h 138"/>
                <a:gd name="T8" fmla="*/ 34 w 152"/>
                <a:gd name="T9" fmla="*/ 70 h 138"/>
                <a:gd name="T10" fmla="*/ 17 w 152"/>
                <a:gd name="T11" fmla="*/ 70 h 138"/>
                <a:gd name="T12" fmla="*/ 0 w 152"/>
                <a:gd name="T13" fmla="*/ 87 h 138"/>
                <a:gd name="T14" fmla="*/ 0 w 152"/>
                <a:gd name="T15" fmla="*/ 121 h 138"/>
                <a:gd name="T16" fmla="*/ 17 w 152"/>
                <a:gd name="T17" fmla="*/ 138 h 138"/>
                <a:gd name="T18" fmla="*/ 135 w 152"/>
                <a:gd name="T19" fmla="*/ 138 h 138"/>
                <a:gd name="T20" fmla="*/ 152 w 152"/>
                <a:gd name="T21" fmla="*/ 121 h 138"/>
                <a:gd name="T22" fmla="*/ 152 w 152"/>
                <a:gd name="T23" fmla="*/ 87 h 138"/>
                <a:gd name="T24" fmla="*/ 135 w 152"/>
                <a:gd name="T25" fmla="*/ 70 h 138"/>
                <a:gd name="T26" fmla="*/ 40 w 152"/>
                <a:gd name="T27" fmla="*/ 6 h 138"/>
                <a:gd name="T28" fmla="*/ 111 w 152"/>
                <a:gd name="T29" fmla="*/ 6 h 138"/>
                <a:gd name="T30" fmla="*/ 111 w 152"/>
                <a:gd name="T31" fmla="*/ 70 h 138"/>
                <a:gd name="T32" fmla="*/ 40 w 152"/>
                <a:gd name="T33" fmla="*/ 70 h 138"/>
                <a:gd name="T34" fmla="*/ 40 w 152"/>
                <a:gd name="T35" fmla="*/ 6 h 138"/>
                <a:gd name="T36" fmla="*/ 145 w 152"/>
                <a:gd name="T37" fmla="*/ 121 h 138"/>
                <a:gd name="T38" fmla="*/ 135 w 152"/>
                <a:gd name="T39" fmla="*/ 131 h 138"/>
                <a:gd name="T40" fmla="*/ 17 w 152"/>
                <a:gd name="T41" fmla="*/ 131 h 138"/>
                <a:gd name="T42" fmla="*/ 7 w 152"/>
                <a:gd name="T43" fmla="*/ 121 h 138"/>
                <a:gd name="T44" fmla="*/ 7 w 152"/>
                <a:gd name="T45" fmla="*/ 87 h 138"/>
                <a:gd name="T46" fmla="*/ 17 w 152"/>
                <a:gd name="T47" fmla="*/ 77 h 138"/>
                <a:gd name="T48" fmla="*/ 135 w 152"/>
                <a:gd name="T49" fmla="*/ 77 h 138"/>
                <a:gd name="T50" fmla="*/ 145 w 152"/>
                <a:gd name="T51" fmla="*/ 87 h 138"/>
                <a:gd name="T52" fmla="*/ 145 w 152"/>
                <a:gd name="T5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2" h="138">
                  <a:moveTo>
                    <a:pt x="135" y="70"/>
                  </a:moveTo>
                  <a:cubicBezTo>
                    <a:pt x="118" y="70"/>
                    <a:pt x="118" y="70"/>
                    <a:pt x="118" y="7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8" y="70"/>
                    <a:pt x="0" y="78"/>
                    <a:pt x="0" y="87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30"/>
                    <a:pt x="8" y="138"/>
                    <a:pt x="17" y="138"/>
                  </a:cubicBezTo>
                  <a:cubicBezTo>
                    <a:pt x="135" y="138"/>
                    <a:pt x="135" y="138"/>
                    <a:pt x="135" y="138"/>
                  </a:cubicBezTo>
                  <a:cubicBezTo>
                    <a:pt x="144" y="138"/>
                    <a:pt x="152" y="130"/>
                    <a:pt x="152" y="121"/>
                  </a:cubicBezTo>
                  <a:cubicBezTo>
                    <a:pt x="152" y="87"/>
                    <a:pt x="152" y="87"/>
                    <a:pt x="152" y="87"/>
                  </a:cubicBezTo>
                  <a:cubicBezTo>
                    <a:pt x="152" y="78"/>
                    <a:pt x="144" y="70"/>
                    <a:pt x="135" y="70"/>
                  </a:cubicBezTo>
                  <a:close/>
                  <a:moveTo>
                    <a:pt x="40" y="6"/>
                  </a:moveTo>
                  <a:cubicBezTo>
                    <a:pt x="111" y="6"/>
                    <a:pt x="111" y="6"/>
                    <a:pt x="111" y="6"/>
                  </a:cubicBezTo>
                  <a:cubicBezTo>
                    <a:pt x="111" y="70"/>
                    <a:pt x="111" y="70"/>
                    <a:pt x="111" y="70"/>
                  </a:cubicBezTo>
                  <a:cubicBezTo>
                    <a:pt x="40" y="70"/>
                    <a:pt x="40" y="70"/>
                    <a:pt x="40" y="70"/>
                  </a:cubicBezTo>
                  <a:lnTo>
                    <a:pt x="40" y="6"/>
                  </a:lnTo>
                  <a:close/>
                  <a:moveTo>
                    <a:pt x="145" y="121"/>
                  </a:moveTo>
                  <a:cubicBezTo>
                    <a:pt x="145" y="127"/>
                    <a:pt x="140" y="131"/>
                    <a:pt x="135" y="131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2" y="131"/>
                    <a:pt x="7" y="127"/>
                    <a:pt x="7" y="121"/>
                  </a:cubicBezTo>
                  <a:cubicBezTo>
                    <a:pt x="7" y="87"/>
                    <a:pt x="7" y="87"/>
                    <a:pt x="7" y="87"/>
                  </a:cubicBezTo>
                  <a:cubicBezTo>
                    <a:pt x="7" y="81"/>
                    <a:pt x="12" y="77"/>
                    <a:pt x="17" y="77"/>
                  </a:cubicBezTo>
                  <a:cubicBezTo>
                    <a:pt x="135" y="77"/>
                    <a:pt x="135" y="77"/>
                    <a:pt x="135" y="77"/>
                  </a:cubicBezTo>
                  <a:cubicBezTo>
                    <a:pt x="140" y="77"/>
                    <a:pt x="145" y="81"/>
                    <a:pt x="145" y="87"/>
                  </a:cubicBezTo>
                  <a:lnTo>
                    <a:pt x="145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Oval 75"/>
            <p:cNvSpPr>
              <a:spLocks noChangeArrowheads="1"/>
            </p:cNvSpPr>
            <p:nvPr/>
          </p:nvSpPr>
          <p:spPr bwMode="auto">
            <a:xfrm>
              <a:off x="3322" y="1564"/>
              <a:ext cx="16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Oval 76"/>
            <p:cNvSpPr>
              <a:spLocks noChangeArrowheads="1"/>
            </p:cNvSpPr>
            <p:nvPr/>
          </p:nvSpPr>
          <p:spPr bwMode="auto">
            <a:xfrm>
              <a:off x="3345" y="1564"/>
              <a:ext cx="14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9" name="Oval 59"/>
          <p:cNvSpPr>
            <a:spLocks noChangeArrowheads="1"/>
          </p:cNvSpPr>
          <p:nvPr/>
        </p:nvSpPr>
        <p:spPr bwMode="auto">
          <a:xfrm>
            <a:off x="3703171" y="1993063"/>
            <a:ext cx="831469" cy="828895"/>
          </a:xfrm>
          <a:prstGeom prst="ellipse">
            <a:avLst/>
          </a:prstGeom>
          <a:solidFill>
            <a:srgbClr val="E5AAA4"/>
          </a:solidFill>
          <a:ln w="25400" cap="flat" cmpd="sng" algn="ctr">
            <a:noFill/>
            <a:prstDash val="solid"/>
          </a:ln>
          <a:effectLst>
            <a:outerShdw blurRad="190500" dist="63500" dir="3300000" algn="tl" rotWithShape="0">
              <a:srgbClr val="333333">
                <a:alpha val="30000"/>
              </a:srgbClr>
            </a:outerShdw>
          </a:effectLst>
        </p:spPr>
        <p:style>
          <a:lnRef idx="2">
            <a:srgbClr val="F9E7E3">
              <a:shade val="50000"/>
            </a:srgbClr>
          </a:lnRef>
          <a:fillRef idx="1">
            <a:srgbClr val="F9E7E3"/>
          </a:fillRef>
          <a:effectRef idx="0">
            <a:srgbClr val="F9E7E3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000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0" name="Freeform 77"/>
          <p:cNvSpPr>
            <a:spLocks noEditPoints="1"/>
          </p:cNvSpPr>
          <p:nvPr/>
        </p:nvSpPr>
        <p:spPr bwMode="auto">
          <a:xfrm>
            <a:off x="3926593" y="2227870"/>
            <a:ext cx="384625" cy="359282"/>
          </a:xfrm>
          <a:custGeom>
            <a:avLst/>
            <a:gdLst>
              <a:gd name="T0" fmla="*/ 27 w 166"/>
              <a:gd name="T1" fmla="*/ 100 h 155"/>
              <a:gd name="T2" fmla="*/ 23 w 166"/>
              <a:gd name="T3" fmla="*/ 90 h 155"/>
              <a:gd name="T4" fmla="*/ 20 w 166"/>
              <a:gd name="T5" fmla="*/ 23 h 155"/>
              <a:gd name="T6" fmla="*/ 50 w 166"/>
              <a:gd name="T7" fmla="*/ 26 h 155"/>
              <a:gd name="T8" fmla="*/ 50 w 166"/>
              <a:gd name="T9" fmla="*/ 0 h 155"/>
              <a:gd name="T10" fmla="*/ 114 w 166"/>
              <a:gd name="T11" fmla="*/ 26 h 155"/>
              <a:gd name="T12" fmla="*/ 119 w 166"/>
              <a:gd name="T13" fmla="*/ 30 h 155"/>
              <a:gd name="T14" fmla="*/ 166 w 166"/>
              <a:gd name="T15" fmla="*/ 80 h 155"/>
              <a:gd name="T16" fmla="*/ 139 w 166"/>
              <a:gd name="T17" fmla="*/ 95 h 155"/>
              <a:gd name="T18" fmla="*/ 155 w 166"/>
              <a:gd name="T19" fmla="*/ 117 h 155"/>
              <a:gd name="T20" fmla="*/ 89 w 166"/>
              <a:gd name="T21" fmla="*/ 134 h 155"/>
              <a:gd name="T22" fmla="*/ 82 w 166"/>
              <a:gd name="T23" fmla="*/ 135 h 155"/>
              <a:gd name="T24" fmla="*/ 80 w 166"/>
              <a:gd name="T25" fmla="*/ 135 h 155"/>
              <a:gd name="T26" fmla="*/ 13 w 166"/>
              <a:gd name="T27" fmla="*/ 118 h 155"/>
              <a:gd name="T28" fmla="*/ 36 w 166"/>
              <a:gd name="T29" fmla="*/ 79 h 155"/>
              <a:gd name="T30" fmla="*/ 42 w 166"/>
              <a:gd name="T31" fmla="*/ 97 h 155"/>
              <a:gd name="T32" fmla="*/ 44 w 166"/>
              <a:gd name="T33" fmla="*/ 101 h 155"/>
              <a:gd name="T34" fmla="*/ 61 w 166"/>
              <a:gd name="T35" fmla="*/ 135 h 155"/>
              <a:gd name="T36" fmla="*/ 77 w 166"/>
              <a:gd name="T37" fmla="*/ 120 h 155"/>
              <a:gd name="T38" fmla="*/ 82 w 166"/>
              <a:gd name="T39" fmla="*/ 120 h 155"/>
              <a:gd name="T40" fmla="*/ 91 w 166"/>
              <a:gd name="T41" fmla="*/ 119 h 155"/>
              <a:gd name="T42" fmla="*/ 107 w 166"/>
              <a:gd name="T43" fmla="*/ 133 h 155"/>
              <a:gd name="T44" fmla="*/ 122 w 166"/>
              <a:gd name="T45" fmla="*/ 97 h 155"/>
              <a:gd name="T46" fmla="*/ 127 w 166"/>
              <a:gd name="T47" fmla="*/ 82 h 155"/>
              <a:gd name="T48" fmla="*/ 128 w 166"/>
              <a:gd name="T49" fmla="*/ 77 h 155"/>
              <a:gd name="T50" fmla="*/ 137 w 166"/>
              <a:gd name="T51" fmla="*/ 39 h 155"/>
              <a:gd name="T52" fmla="*/ 113 w 166"/>
              <a:gd name="T53" fmla="*/ 43 h 155"/>
              <a:gd name="T54" fmla="*/ 103 w 166"/>
              <a:gd name="T55" fmla="*/ 37 h 155"/>
              <a:gd name="T56" fmla="*/ 99 w 166"/>
              <a:gd name="T57" fmla="*/ 14 h 155"/>
              <a:gd name="T58" fmla="*/ 65 w 166"/>
              <a:gd name="T59" fmla="*/ 34 h 155"/>
              <a:gd name="T60" fmla="*/ 50 w 166"/>
              <a:gd name="T61" fmla="*/ 44 h 155"/>
              <a:gd name="T62" fmla="*/ 47 w 166"/>
              <a:gd name="T63" fmla="*/ 47 h 155"/>
              <a:gd name="T64" fmla="*/ 19 w 166"/>
              <a:gd name="T65" fmla="*/ 73 h 155"/>
              <a:gd name="T66" fmla="*/ 83 w 166"/>
              <a:gd name="T67" fmla="*/ 50 h 155"/>
              <a:gd name="T68" fmla="*/ 110 w 166"/>
              <a:gd name="T69" fmla="*/ 75 h 155"/>
              <a:gd name="T70" fmla="*/ 83 w 166"/>
              <a:gd name="T71" fmla="*/ 101 h 155"/>
              <a:gd name="T72" fmla="*/ 83 w 166"/>
              <a:gd name="T73" fmla="*/ 94 h 155"/>
              <a:gd name="T74" fmla="*/ 95 w 166"/>
              <a:gd name="T75" fmla="*/ 75 h 155"/>
              <a:gd name="T76" fmla="*/ 83 w 166"/>
              <a:gd name="T77" fmla="*/ 64 h 155"/>
              <a:gd name="T78" fmla="*/ 72 w 166"/>
              <a:gd name="T79" fmla="*/ 75 h 155"/>
              <a:gd name="T80" fmla="*/ 83 w 166"/>
              <a:gd name="T81" fmla="*/ 87 h 155"/>
              <a:gd name="T82" fmla="*/ 83 w 166"/>
              <a:gd name="T83" fmla="*/ 94 h 155"/>
              <a:gd name="T84" fmla="*/ 57 w 166"/>
              <a:gd name="T85" fmla="*/ 7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6" h="155">
                <a:moveTo>
                  <a:pt x="13" y="118"/>
                </a:moveTo>
                <a:cubicBezTo>
                  <a:pt x="27" y="100"/>
                  <a:pt x="27" y="100"/>
                  <a:pt x="27" y="100"/>
                </a:cubicBezTo>
                <a:cubicBezTo>
                  <a:pt x="25" y="97"/>
                  <a:pt x="24" y="93"/>
                  <a:pt x="23" y="90"/>
                </a:cubicBezTo>
                <a:cubicBezTo>
                  <a:pt x="23" y="90"/>
                  <a:pt x="23" y="90"/>
                  <a:pt x="23" y="90"/>
                </a:cubicBezTo>
                <a:cubicBezTo>
                  <a:pt x="0" y="82"/>
                  <a:pt x="0" y="82"/>
                  <a:pt x="0" y="82"/>
                </a:cubicBezTo>
                <a:cubicBezTo>
                  <a:pt x="20" y="23"/>
                  <a:pt x="20" y="23"/>
                  <a:pt x="20" y="23"/>
                </a:cubicBezTo>
                <a:cubicBezTo>
                  <a:pt x="43" y="31"/>
                  <a:pt x="43" y="31"/>
                  <a:pt x="43" y="31"/>
                </a:cubicBezTo>
                <a:cubicBezTo>
                  <a:pt x="45" y="29"/>
                  <a:pt x="48" y="27"/>
                  <a:pt x="50" y="26"/>
                </a:cubicBezTo>
                <a:cubicBezTo>
                  <a:pt x="50" y="26"/>
                  <a:pt x="50" y="26"/>
                  <a:pt x="50" y="26"/>
                </a:cubicBezTo>
                <a:cubicBezTo>
                  <a:pt x="50" y="0"/>
                  <a:pt x="50" y="0"/>
                  <a:pt x="5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6" y="27"/>
                  <a:pt x="118" y="28"/>
                  <a:pt x="119" y="30"/>
                </a:cubicBezTo>
                <a:cubicBezTo>
                  <a:pt x="119" y="30"/>
                  <a:pt x="119" y="30"/>
                  <a:pt x="119" y="30"/>
                </a:cubicBezTo>
                <a:cubicBezTo>
                  <a:pt x="146" y="21"/>
                  <a:pt x="146" y="21"/>
                  <a:pt x="146" y="21"/>
                </a:cubicBezTo>
                <a:cubicBezTo>
                  <a:pt x="166" y="80"/>
                  <a:pt x="166" y="80"/>
                  <a:pt x="166" y="80"/>
                </a:cubicBezTo>
                <a:cubicBezTo>
                  <a:pt x="141" y="88"/>
                  <a:pt x="141" y="88"/>
                  <a:pt x="141" y="88"/>
                </a:cubicBezTo>
                <a:cubicBezTo>
                  <a:pt x="140" y="91"/>
                  <a:pt x="140" y="93"/>
                  <a:pt x="139" y="95"/>
                </a:cubicBezTo>
                <a:cubicBezTo>
                  <a:pt x="139" y="95"/>
                  <a:pt x="139" y="95"/>
                  <a:pt x="139" y="95"/>
                </a:cubicBezTo>
                <a:cubicBezTo>
                  <a:pt x="155" y="117"/>
                  <a:pt x="155" y="117"/>
                  <a:pt x="155" y="117"/>
                </a:cubicBezTo>
                <a:cubicBezTo>
                  <a:pt x="104" y="154"/>
                  <a:pt x="104" y="154"/>
                  <a:pt x="104" y="154"/>
                </a:cubicBezTo>
                <a:cubicBezTo>
                  <a:pt x="89" y="134"/>
                  <a:pt x="89" y="134"/>
                  <a:pt x="89" y="134"/>
                </a:cubicBezTo>
                <a:cubicBezTo>
                  <a:pt x="87" y="135"/>
                  <a:pt x="84" y="135"/>
                  <a:pt x="82" y="135"/>
                </a:cubicBezTo>
                <a:cubicBezTo>
                  <a:pt x="82" y="135"/>
                  <a:pt x="82" y="135"/>
                  <a:pt x="82" y="135"/>
                </a:cubicBezTo>
                <a:cubicBezTo>
                  <a:pt x="81" y="135"/>
                  <a:pt x="81" y="135"/>
                  <a:pt x="80" y="135"/>
                </a:cubicBezTo>
                <a:cubicBezTo>
                  <a:pt x="80" y="135"/>
                  <a:pt x="80" y="135"/>
                  <a:pt x="80" y="135"/>
                </a:cubicBezTo>
                <a:cubicBezTo>
                  <a:pt x="65" y="155"/>
                  <a:pt x="65" y="155"/>
                  <a:pt x="65" y="155"/>
                </a:cubicBezTo>
                <a:cubicBezTo>
                  <a:pt x="13" y="118"/>
                  <a:pt x="13" y="118"/>
                  <a:pt x="13" y="118"/>
                </a:cubicBezTo>
                <a:close/>
                <a:moveTo>
                  <a:pt x="19" y="73"/>
                </a:moveTo>
                <a:cubicBezTo>
                  <a:pt x="36" y="79"/>
                  <a:pt x="36" y="79"/>
                  <a:pt x="36" y="79"/>
                </a:cubicBezTo>
                <a:cubicBezTo>
                  <a:pt x="37" y="83"/>
                  <a:pt x="37" y="83"/>
                  <a:pt x="37" y="83"/>
                </a:cubicBezTo>
                <a:cubicBezTo>
                  <a:pt x="38" y="88"/>
                  <a:pt x="40" y="93"/>
                  <a:pt x="42" y="97"/>
                </a:cubicBezTo>
                <a:cubicBezTo>
                  <a:pt x="42" y="97"/>
                  <a:pt x="42" y="97"/>
                  <a:pt x="42" y="97"/>
                </a:cubicBezTo>
                <a:cubicBezTo>
                  <a:pt x="44" y="101"/>
                  <a:pt x="44" y="101"/>
                  <a:pt x="44" y="101"/>
                </a:cubicBezTo>
                <a:cubicBezTo>
                  <a:pt x="34" y="115"/>
                  <a:pt x="34" y="115"/>
                  <a:pt x="34" y="115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73" y="120"/>
                  <a:pt x="73" y="120"/>
                  <a:pt x="73" y="120"/>
                </a:cubicBezTo>
                <a:cubicBezTo>
                  <a:pt x="77" y="120"/>
                  <a:pt x="77" y="120"/>
                  <a:pt x="77" y="120"/>
                </a:cubicBezTo>
                <a:cubicBezTo>
                  <a:pt x="79" y="120"/>
                  <a:pt x="80" y="120"/>
                  <a:pt x="82" y="120"/>
                </a:cubicBezTo>
                <a:cubicBezTo>
                  <a:pt x="82" y="120"/>
                  <a:pt x="82" y="120"/>
                  <a:pt x="82" y="120"/>
                </a:cubicBezTo>
                <a:cubicBezTo>
                  <a:pt x="85" y="120"/>
                  <a:pt x="88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96" y="118"/>
                  <a:pt x="96" y="118"/>
                  <a:pt x="96" y="118"/>
                </a:cubicBezTo>
                <a:cubicBezTo>
                  <a:pt x="107" y="133"/>
                  <a:pt x="107" y="133"/>
                  <a:pt x="107" y="133"/>
                </a:cubicBezTo>
                <a:cubicBezTo>
                  <a:pt x="135" y="114"/>
                  <a:pt x="135" y="114"/>
                  <a:pt x="135" y="114"/>
                </a:cubicBezTo>
                <a:cubicBezTo>
                  <a:pt x="122" y="97"/>
                  <a:pt x="122" y="97"/>
                  <a:pt x="122" y="97"/>
                </a:cubicBezTo>
                <a:cubicBezTo>
                  <a:pt x="124" y="93"/>
                  <a:pt x="124" y="93"/>
                  <a:pt x="124" y="93"/>
                </a:cubicBezTo>
                <a:cubicBezTo>
                  <a:pt x="125" y="90"/>
                  <a:pt x="126" y="86"/>
                  <a:pt x="127" y="82"/>
                </a:cubicBezTo>
                <a:cubicBezTo>
                  <a:pt x="127" y="82"/>
                  <a:pt x="127" y="82"/>
                  <a:pt x="127" y="82"/>
                </a:cubicBezTo>
                <a:cubicBezTo>
                  <a:pt x="128" y="77"/>
                  <a:pt x="128" y="77"/>
                  <a:pt x="128" y="77"/>
                </a:cubicBezTo>
                <a:cubicBezTo>
                  <a:pt x="147" y="71"/>
                  <a:pt x="147" y="71"/>
                  <a:pt x="147" y="71"/>
                </a:cubicBezTo>
                <a:cubicBezTo>
                  <a:pt x="137" y="39"/>
                  <a:pt x="137" y="39"/>
                  <a:pt x="137" y="39"/>
                </a:cubicBezTo>
                <a:cubicBezTo>
                  <a:pt x="116" y="46"/>
                  <a:pt x="116" y="46"/>
                  <a:pt x="116" y="46"/>
                </a:cubicBezTo>
                <a:cubicBezTo>
                  <a:pt x="113" y="43"/>
                  <a:pt x="113" y="43"/>
                  <a:pt x="113" y="43"/>
                </a:cubicBezTo>
                <a:cubicBezTo>
                  <a:pt x="110" y="41"/>
                  <a:pt x="107" y="38"/>
                  <a:pt x="103" y="37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99" y="35"/>
                  <a:pt x="99" y="35"/>
                  <a:pt x="99" y="35"/>
                </a:cubicBezTo>
                <a:cubicBezTo>
                  <a:pt x="99" y="14"/>
                  <a:pt x="99" y="14"/>
                  <a:pt x="99" y="14"/>
                </a:cubicBezTo>
                <a:cubicBezTo>
                  <a:pt x="65" y="14"/>
                  <a:pt x="65" y="14"/>
                  <a:pt x="65" y="14"/>
                </a:cubicBezTo>
                <a:cubicBezTo>
                  <a:pt x="65" y="34"/>
                  <a:pt x="65" y="34"/>
                  <a:pt x="65" y="34"/>
                </a:cubicBezTo>
                <a:cubicBezTo>
                  <a:pt x="61" y="36"/>
                  <a:pt x="61" y="36"/>
                  <a:pt x="61" y="36"/>
                </a:cubicBezTo>
                <a:cubicBezTo>
                  <a:pt x="57" y="38"/>
                  <a:pt x="53" y="41"/>
                  <a:pt x="50" y="44"/>
                </a:cubicBezTo>
                <a:cubicBezTo>
                  <a:pt x="50" y="44"/>
                  <a:pt x="50" y="44"/>
                  <a:pt x="50" y="44"/>
                </a:cubicBezTo>
                <a:cubicBezTo>
                  <a:pt x="47" y="47"/>
                  <a:pt x="47" y="47"/>
                  <a:pt x="47" y="47"/>
                </a:cubicBezTo>
                <a:cubicBezTo>
                  <a:pt x="29" y="41"/>
                  <a:pt x="29" y="41"/>
                  <a:pt x="29" y="41"/>
                </a:cubicBezTo>
                <a:cubicBezTo>
                  <a:pt x="19" y="73"/>
                  <a:pt x="19" y="73"/>
                  <a:pt x="19" y="73"/>
                </a:cubicBezTo>
                <a:close/>
                <a:moveTo>
                  <a:pt x="57" y="75"/>
                </a:moveTo>
                <a:cubicBezTo>
                  <a:pt x="57" y="61"/>
                  <a:pt x="69" y="50"/>
                  <a:pt x="83" y="50"/>
                </a:cubicBezTo>
                <a:cubicBezTo>
                  <a:pt x="83" y="50"/>
                  <a:pt x="83" y="50"/>
                  <a:pt x="83" y="50"/>
                </a:cubicBezTo>
                <a:cubicBezTo>
                  <a:pt x="98" y="50"/>
                  <a:pt x="110" y="61"/>
                  <a:pt x="110" y="75"/>
                </a:cubicBezTo>
                <a:cubicBezTo>
                  <a:pt x="110" y="75"/>
                  <a:pt x="110" y="75"/>
                  <a:pt x="110" y="75"/>
                </a:cubicBezTo>
                <a:cubicBezTo>
                  <a:pt x="110" y="90"/>
                  <a:pt x="98" y="101"/>
                  <a:pt x="83" y="101"/>
                </a:cubicBezTo>
                <a:cubicBezTo>
                  <a:pt x="83" y="101"/>
                  <a:pt x="83" y="101"/>
                  <a:pt x="83" y="101"/>
                </a:cubicBezTo>
                <a:cubicBezTo>
                  <a:pt x="83" y="94"/>
                  <a:pt x="83" y="94"/>
                  <a:pt x="83" y="94"/>
                </a:cubicBezTo>
                <a:cubicBezTo>
                  <a:pt x="83" y="87"/>
                  <a:pt x="83" y="87"/>
                  <a:pt x="83" y="87"/>
                </a:cubicBezTo>
                <a:cubicBezTo>
                  <a:pt x="90" y="87"/>
                  <a:pt x="95" y="82"/>
                  <a:pt x="95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5" y="69"/>
                  <a:pt x="90" y="64"/>
                  <a:pt x="83" y="64"/>
                </a:cubicBezTo>
                <a:cubicBezTo>
                  <a:pt x="83" y="64"/>
                  <a:pt x="83" y="64"/>
                  <a:pt x="83" y="64"/>
                </a:cubicBezTo>
                <a:cubicBezTo>
                  <a:pt x="77" y="64"/>
                  <a:pt x="72" y="69"/>
                  <a:pt x="72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82"/>
                  <a:pt x="77" y="87"/>
                  <a:pt x="83" y="87"/>
                </a:cubicBezTo>
                <a:cubicBezTo>
                  <a:pt x="83" y="87"/>
                  <a:pt x="83" y="87"/>
                  <a:pt x="83" y="87"/>
                </a:cubicBezTo>
                <a:cubicBezTo>
                  <a:pt x="83" y="94"/>
                  <a:pt x="83" y="94"/>
                  <a:pt x="83" y="94"/>
                </a:cubicBezTo>
                <a:cubicBezTo>
                  <a:pt x="83" y="101"/>
                  <a:pt x="83" y="101"/>
                  <a:pt x="83" y="101"/>
                </a:cubicBezTo>
                <a:cubicBezTo>
                  <a:pt x="69" y="101"/>
                  <a:pt x="57" y="90"/>
                  <a:pt x="57" y="7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93520" y="2029460"/>
            <a:ext cx="782383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2">
                    <a:lumMod val="50000"/>
                  </a:schemeClr>
                </a:solidFill>
              </a:rPr>
              <a:t>社群活跃度长久提升的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必要性</a:t>
            </a:r>
            <a:r>
              <a:rPr lang="zh-CN" altLang="en-US" sz="3200">
                <a:solidFill>
                  <a:schemeClr val="bg2">
                    <a:lumMod val="50000"/>
                  </a:schemeClr>
                </a:solidFill>
              </a:rPr>
              <a:t>和</a:t>
            </a:r>
            <a:r>
              <a:rPr lang="en-US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SOP</a:t>
            </a:r>
            <a:r>
              <a:rPr lang="zh-CN" altLang="en-US" sz="3200">
                <a:solidFill>
                  <a:schemeClr val="bg2">
                    <a:lumMod val="50000"/>
                  </a:schemeClr>
                </a:solidFill>
              </a:rPr>
              <a:t>？</a:t>
            </a:r>
            <a:endParaRPr lang="zh-CN" altLang="en-US" sz="3200">
              <a:solidFill>
                <a:schemeClr val="bg2">
                  <a:lumMod val="50000"/>
                </a:schemeClr>
              </a:solidFill>
            </a:endParaRPr>
          </a:p>
          <a:p>
            <a:endParaRPr lang="zh-CN" altLang="en-US" sz="3200">
              <a:solidFill>
                <a:schemeClr val="bg2">
                  <a:lumMod val="50000"/>
                </a:schemeClr>
              </a:solidFill>
            </a:endParaRPr>
          </a:p>
          <a:p>
            <a:endParaRPr lang="en-US" altLang="zh-CN" sz="2000"/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PA" val="v4.1.3"/>
</p:tagLst>
</file>

<file path=ppt/tags/tag2.xml><?xml version="1.0" encoding="utf-8"?>
<p:tagLst xmlns:p="http://schemas.openxmlformats.org/presentationml/2006/main">
  <p:tag name="KSO_WM_UNIT_TABLE_BEAUTIFY" val="smartTable{f3fff6ca-c9c6-44ca-95de-989354227eff}"/>
  <p:tag name="TABLE_ENDDRAG_ORIGIN_RECT" val="433*223"/>
  <p:tag name="TABLE_ENDDRAG_RECT" val="340*96*433*223"/>
  <p:tag name="TABLE_EMPHASIZE_COLOR" val="1450555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987</Words>
  <Application>WPS 演示</Application>
  <PresentationFormat>自定义</PresentationFormat>
  <Paragraphs>151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Arial</vt:lpstr>
      <vt:lpstr>微软雅黑</vt:lpstr>
      <vt:lpstr>Gill Sans</vt:lpstr>
      <vt:lpstr>Calibri</vt:lpstr>
      <vt:lpstr>Gill Sans MT</vt:lpstr>
      <vt:lpstr>微软雅黑 Light</vt:lpstr>
      <vt:lpstr>黑体</vt:lpstr>
      <vt:lpstr>Arial Unicode MS</vt:lpstr>
      <vt:lpstr>Segoe Print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张彦莎</cp:lastModifiedBy>
  <cp:revision>421</cp:revision>
  <dcterms:created xsi:type="dcterms:W3CDTF">2019-12-22T05:53:00Z</dcterms:created>
  <dcterms:modified xsi:type="dcterms:W3CDTF">2021-05-18T06:50:58Z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A6CBA81F990747E5952F874E5BA6CC82</vt:lpwstr>
  </property>
</Properties>
</file>