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283" r:id="rId3"/>
    <p:sldId id="2635" r:id="rId5"/>
    <p:sldId id="2644" r:id="rId6"/>
    <p:sldId id="2645" r:id="rId7"/>
    <p:sldId id="2646" r:id="rId8"/>
    <p:sldId id="2651" r:id="rId9"/>
    <p:sldId id="2652" r:id="rId10"/>
    <p:sldId id="2653" r:id="rId11"/>
    <p:sldId id="2654" r:id="rId12"/>
    <p:sldId id="2655" r:id="rId13"/>
    <p:sldId id="2656" r:id="rId14"/>
    <p:sldId id="2647" r:id="rId15"/>
    <p:sldId id="2648" r:id="rId16"/>
    <p:sldId id="2649" r:id="rId17"/>
    <p:sldId id="2634" r:id="rId18"/>
  </p:sldIdLst>
  <p:sldSz cx="10259695"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A900"/>
    <a:srgbClr val="FFC000"/>
    <a:srgbClr val="F8F8F8"/>
    <a:srgbClr val="120C16"/>
    <a:srgbClr val="6DF5ED"/>
    <a:srgbClr val="E93252"/>
    <a:srgbClr val="0358B2"/>
    <a:srgbClr val="0358B1"/>
    <a:srgbClr val="035898"/>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0" d="100"/>
          <a:sy n="80"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7E2548B-AC32-4B01-BBFA-02F40C0F4EC3}">
      <dgm:prSet phldrT="[文本]" custT="1"/>
      <dgm:spPr/>
      <dgm:t>
        <a:bodyPr/>
        <a:lstStyle/>
        <a:p>
          <a:r>
            <a:rPr lang="zh-CN" altLang="en-US" sz="1600"/>
            <a:t>案例目标</a:t>
          </a:r>
          <a:endParaRPr lang="zh-CN" altLang="en-US" sz="1600" dirty="0"/>
        </a:p>
      </dgm:t>
    </dgm:pt>
    <dgm:pt modelId="{E4D0092D-1226-4D08-9799-2812B1B3A205}" cxnId="{6DA28C3E-4066-4121-A777-396E8AC56E95}" type="parTrans">
      <dgm:prSet/>
      <dgm:spPr/>
      <dgm:t>
        <a:bodyPr/>
        <a:lstStyle/>
        <a:p>
          <a:endParaRPr lang="zh-CN" altLang="en-US" sz="1600"/>
        </a:p>
      </dgm:t>
    </dgm:pt>
    <dgm:pt modelId="{28DDF60F-4746-4323-950A-660C2ED12F4C}" cxnId="{6DA28C3E-4066-4121-A777-396E8AC56E95}" type="sibTrans">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cxnId="{540F4AF6-C377-45C5-A590-7CA2DAF93499}" type="parTrans">
      <dgm:prSet/>
      <dgm:spPr/>
      <dgm:t>
        <a:bodyPr/>
        <a:lstStyle/>
        <a:p>
          <a:endParaRPr lang="zh-CN" altLang="en-US" sz="1600"/>
        </a:p>
      </dgm:t>
    </dgm:pt>
    <dgm:pt modelId="{7165FF18-8236-4A4E-8431-4608C1BAE295}" cxnId="{540F4AF6-C377-45C5-A590-7CA2DAF93499}" type="sibTrans">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cxnId="{A98C5DC5-964A-4B38-9CEA-B18325772BEA}" type="parTrans">
      <dgm:prSet/>
      <dgm:spPr/>
      <dgm:t>
        <a:bodyPr/>
        <a:lstStyle/>
        <a:p>
          <a:endParaRPr lang="zh-CN" altLang="en-US" sz="1600"/>
        </a:p>
      </dgm:t>
    </dgm:pt>
    <dgm:pt modelId="{ED660174-D282-4491-8B21-ACACA759DF36}" cxnId="{A98C5DC5-964A-4B38-9CEA-B18325772BEA}" type="sibTrans">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cxnId="{6812FF8E-3082-4F64-839F-77BEEBDD451D}" type="parTrans">
      <dgm:prSet/>
      <dgm:spPr/>
      <dgm:t>
        <a:bodyPr/>
        <a:lstStyle/>
        <a:p>
          <a:endParaRPr lang="zh-CN" altLang="en-US" sz="1600"/>
        </a:p>
      </dgm:t>
    </dgm:pt>
    <dgm:pt modelId="{A41368AE-CFFF-41C3-A83B-7C82DA837351}" cxnId="{6812FF8E-3082-4F64-839F-77BEEBDD451D}" type="sibTrans">
      <dgm:prSet/>
      <dgm:spPr/>
      <dgm:t>
        <a:bodyPr/>
        <a:lstStyle/>
        <a:p>
          <a:endParaRPr lang="zh-CN" altLang="en-US" sz="1600"/>
        </a:p>
      </dgm:t>
    </dgm:pt>
    <dgm:pt modelId="{0FABB1E1-B967-41CD-8BD9-01EE970157FC}">
      <dgm:prSet phldrT="[文本]" custT="1"/>
      <dgm:spPr/>
      <dgm:t>
        <a:bodyPr/>
        <a:lstStyle/>
        <a:p>
          <a:r>
            <a:rPr lang="zh-CN" altLang="en-US" sz="1600"/>
            <a:t>案例中待优化点及改善方案</a:t>
          </a:r>
          <a:endParaRPr lang="zh-CN" altLang="en-US" sz="1600" dirty="0"/>
        </a:p>
      </dgm:t>
    </dgm:pt>
    <dgm:pt modelId="{C7B9EA86-F8CF-4931-9277-55EE61494FC9}" cxnId="{74F191C9-5108-49CC-A7FB-DE006B0A1E5B}" type="parTrans">
      <dgm:prSet/>
      <dgm:spPr/>
      <dgm:t>
        <a:bodyPr/>
        <a:lstStyle/>
        <a:p>
          <a:endParaRPr lang="zh-CN" altLang="en-US" sz="1600"/>
        </a:p>
      </dgm:t>
    </dgm:pt>
    <dgm:pt modelId="{3CA35860-4109-4C87-9304-98F472AD5542}" cxnId="{74F191C9-5108-49CC-A7FB-DE006B0A1E5B}" type="sibTrans">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cxnId="{5B67546E-5008-497C-A4CC-7BC7374777BD}" type="parTrans">
      <dgm:prSet/>
      <dgm:spPr/>
      <dgm:t>
        <a:bodyPr/>
        <a:lstStyle/>
        <a:p>
          <a:endParaRPr lang="zh-CN" altLang="en-US" sz="1600"/>
        </a:p>
      </dgm:t>
    </dgm:pt>
    <dgm:pt modelId="{F1FDF1A8-948A-4D3C-AA2E-BCB9DB7C421F}" cxnId="{5B67546E-5008-497C-A4CC-7BC7374777BD}"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
    <dgm:cxn modelId="{B85F9E25-C652-4B7F-8FD1-439B78BFFC09}" type="presOf" srcId="{A7E2548B-AC32-4B01-BBFA-02F40C0F4EC3}" destId="{C385AF22-AC18-4DC8-9B28-602D0C637594}" srcOrd="1" destOrd="0" presId="urn:microsoft.com/office/officeart/2005/8/layout/list1"/>
    <dgm:cxn modelId="{C0C92239-6F59-4A67-8B01-83B8CED33E59}" type="presOf" srcId="{5BA5075A-9611-40EC-B66E-1C50AF866171}" destId="{06CD99E7-5F6F-4B3A-B6AF-722345E5A49F}" srcOrd="0" destOrd="0" presId="urn:microsoft.com/office/officeart/2005/8/layout/list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
    <dgm:cxn modelId="{5DA8AC74-33F2-4C28-8300-0E50990216C1}" type="presOf" srcId="{AA796176-FFEA-4453-B3C5-86FCA4C88052}" destId="{5CB4522F-075B-43D2-9CCA-FF96AAAB0675}" srcOrd="0" destOrd="0" presId="urn:microsoft.com/office/officeart/2005/8/layout/list1"/>
    <dgm:cxn modelId="{D8070E78-59F1-4513-9398-C426422CA6D2}" type="presOf" srcId="{A7E2548B-AC32-4B01-BBFA-02F40C0F4EC3}" destId="{E4755B94-5E72-4C9F-A91A-56B0FCDA28F1}" srcOrd="0" destOrd="0" presId="urn:microsoft.com/office/officeart/2005/8/layout/list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
    <dgm:cxn modelId="{B7AC3EAD-C2E5-4EE1-AD67-1717C0B0AE79}" type="presOf" srcId="{ACC21E35-BE52-4B64-9CE3-EAFB2C2B911E}" destId="{3240125D-75FD-4A57-A758-6C50E602A37F}" srcOrd="0" destOrd="0" presId="urn:microsoft.com/office/officeart/2005/8/layout/list1"/>
    <dgm:cxn modelId="{A0A139B8-C29C-4CF6-B01A-C9215FF29A1B}" type="presOf" srcId="{0FABB1E1-B967-41CD-8BD9-01EE970157FC}" destId="{1CC4936E-ED17-4D2F-9813-87EE95763F16}" srcOrd="1" destOrd="0" presId="urn:microsoft.com/office/officeart/2005/8/layout/list1"/>
    <dgm:cxn modelId="{04D720C0-4218-4938-9515-27C87D79C1B0}" type="presOf" srcId="{730938A3-D819-41F7-BE39-9DDAA446A19F}" destId="{427123AE-6E68-4008-BD50-9CC20F57260E}" srcOrd="1" destOrd="0" presId="urn:microsoft.com/office/officeart/2005/8/layout/list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
    <dgm:cxn modelId="{A1FCD9D6-88FE-42F6-A005-7CB64FD4DF60}" type="presOf" srcId="{730938A3-D819-41F7-BE39-9DDAA446A19F}" destId="{0B52D98E-03C2-4BD0-85E7-F52451A2A69F}" srcOrd="0" destOrd="0" presId="urn:microsoft.com/office/officeart/2005/8/layout/list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
    <dgm:cxn modelId="{3C593DDB-6C1E-4F28-B97E-4C473646A717}" type="presParOf" srcId="{792D5933-AD40-45AE-8480-2968FCA8CAA1}" destId="{E4755B94-5E72-4C9F-A91A-56B0FCDA28F1}" srcOrd="0" destOrd="0" presId="urn:microsoft.com/office/officeart/2005/8/layout/list1"/>
    <dgm:cxn modelId="{53C2F299-254F-4955-8E1D-0975BFA29DEA}" type="presParOf" srcId="{792D5933-AD40-45AE-8480-2968FCA8CAA1}" destId="{C385AF22-AC18-4DC8-9B28-602D0C637594}" srcOrd="1" destOrd="0" presId="urn:microsoft.com/office/officeart/2005/8/layout/list1"/>
    <dgm:cxn modelId="{3A418ED2-15B8-43F7-9CB2-B8862013A2CF}" type="presParOf" srcId="{5CB4522F-075B-43D2-9CCA-FF96AAAB0675}" destId="{744720FB-B56E-4487-9420-26F63FDC8A92}" srcOrd="1" destOrd="0" presId="urn:microsoft.com/office/officeart/2005/8/layout/list1"/>
    <dgm:cxn modelId="{4B625579-78F4-45B2-9DFA-A7F13878CD9D}" type="presParOf" srcId="{5CB4522F-075B-43D2-9CCA-FF96AAAB0675}" destId="{46544825-FBF5-4CDD-8C6C-17BDB8D6624D}" srcOrd="2" destOrd="0" presId="urn:microsoft.com/office/officeart/2005/8/layout/list1"/>
    <dgm:cxn modelId="{2DFB4BE4-930E-4611-A053-82E8D625F27C}" type="presParOf" srcId="{5CB4522F-075B-43D2-9CCA-FF96AAAB0675}" destId="{4BCF71AD-8735-4E36-8AA7-859BE626CF89}" srcOrd="3" destOrd="0" presId="urn:microsoft.com/office/officeart/2005/8/layout/list1"/>
    <dgm:cxn modelId="{F4723558-B28C-40C9-B27F-72F9BE0AF3F5}" type="presParOf" srcId="{5CB4522F-075B-43D2-9CCA-FF96AAAB0675}" destId="{EED333AA-5EDE-462B-829D-585765A00D61}" srcOrd="4" destOrd="0" presId="urn:microsoft.com/office/officeart/2005/8/layout/list1"/>
    <dgm:cxn modelId="{3D31BDE9-49B2-47DF-A12F-0683BC775F18}" type="presParOf" srcId="{EED333AA-5EDE-462B-829D-585765A00D61}" destId="{75DA4DF2-046A-4C6A-8086-7C3E7861D4E7}" srcOrd="0" destOrd="0" presId="urn:microsoft.com/office/officeart/2005/8/layout/list1"/>
    <dgm:cxn modelId="{37B9B0F7-2467-4A73-A2F3-48AAF33F4ACD}" type="presParOf" srcId="{EED333AA-5EDE-462B-829D-585765A00D61}" destId="{FBD91DA6-F483-4103-904B-0A0489E1DCE7}" srcOrd="1" destOrd="0" presId="urn:microsoft.com/office/officeart/2005/8/layout/list1"/>
    <dgm:cxn modelId="{85C47340-8A9E-4592-AB66-216A17057F11}" type="presParOf" srcId="{5CB4522F-075B-43D2-9CCA-FF96AAAB0675}" destId="{48F65CE9-588F-481F-B88C-E3C4A9B9C782}" srcOrd="5" destOrd="0" presId="urn:microsoft.com/office/officeart/2005/8/layout/list1"/>
    <dgm:cxn modelId="{B514B097-DCDB-49D3-9A46-45A481532DCB}" type="presParOf" srcId="{5CB4522F-075B-43D2-9CCA-FF96AAAB0675}" destId="{9A2FC35B-336D-4AB9-BE3B-E5A027415580}" srcOrd="6" destOrd="0" presId="urn:microsoft.com/office/officeart/2005/8/layout/list1"/>
    <dgm:cxn modelId="{8445FA2B-93A1-4A85-A633-6C53B31E6640}" type="presParOf" srcId="{5CB4522F-075B-43D2-9CCA-FF96AAAB0675}" destId="{781EB76A-EEE2-4822-9A02-692FC3F6DBFE}" srcOrd="7" destOrd="0" presId="urn:microsoft.com/office/officeart/2005/8/layout/list1"/>
    <dgm:cxn modelId="{585724F5-D580-4123-A6B5-18BCB4B61298}" type="presParOf" srcId="{5CB4522F-075B-43D2-9CCA-FF96AAAB0675}" destId="{1A83AB0C-0313-42B2-AD86-7F1781B8A4B2}" srcOrd="8" destOrd="0" presId="urn:microsoft.com/office/officeart/2005/8/layout/list1"/>
    <dgm:cxn modelId="{D3A9A500-291D-4315-A0B5-48A11AFD7872}" type="presParOf" srcId="{1A83AB0C-0313-42B2-AD86-7F1781B8A4B2}" destId="{0B52D98E-03C2-4BD0-85E7-F52451A2A69F}" srcOrd="0" destOrd="0" presId="urn:microsoft.com/office/officeart/2005/8/layout/list1"/>
    <dgm:cxn modelId="{08FF2DFE-CF0C-4A40-BF76-5D8DF2A83E45}" type="presParOf" srcId="{1A83AB0C-0313-42B2-AD86-7F1781B8A4B2}" destId="{427123AE-6E68-4008-BD50-9CC20F57260E}" srcOrd="1" destOrd="0" presId="urn:microsoft.com/office/officeart/2005/8/layout/list1"/>
    <dgm:cxn modelId="{6BF98521-58EF-4718-94C0-86D18F889A8F}" type="presParOf" srcId="{5CB4522F-075B-43D2-9CCA-FF96AAAB0675}" destId="{3E45E6F7-D029-421E-9785-40AC3D5809F6}" srcOrd="9" destOrd="0" presId="urn:microsoft.com/office/officeart/2005/8/layout/list1"/>
    <dgm:cxn modelId="{05C125E2-B9C9-4C04-B36D-0D1E8CAE682E}" type="presParOf" srcId="{5CB4522F-075B-43D2-9CCA-FF96AAAB0675}" destId="{DC58CA3D-313C-426E-A0D6-37AFDA45F7F0}" srcOrd="10" destOrd="0" presId="urn:microsoft.com/office/officeart/2005/8/layout/list1"/>
    <dgm:cxn modelId="{E919EC92-820A-428D-99E1-2B124C1E1608}" type="presParOf" srcId="{5CB4522F-075B-43D2-9CCA-FF96AAAB0675}" destId="{97D0A409-687F-48B8-8F97-815DE1E84580}" srcOrd="11" destOrd="0" presId="urn:microsoft.com/office/officeart/2005/8/layout/list1"/>
    <dgm:cxn modelId="{5EF25026-603F-4335-9104-A837A384B12F}" type="presParOf" srcId="{5CB4522F-075B-43D2-9CCA-FF96AAAB0675}" destId="{6C682417-E35E-4747-8277-8398315EE0A6}" srcOrd="12" destOrd="0" presId="urn:microsoft.com/office/officeart/2005/8/layout/list1"/>
    <dgm:cxn modelId="{9C82A2E3-73F3-44C2-B38A-81C0C8565E9A}" type="presParOf" srcId="{6C682417-E35E-4747-8277-8398315EE0A6}" destId="{3240125D-75FD-4A57-A758-6C50E602A37F}" srcOrd="0" destOrd="0" presId="urn:microsoft.com/office/officeart/2005/8/layout/list1"/>
    <dgm:cxn modelId="{F376AE30-1079-4CDB-8E35-FE488DCEAD2D}" type="presParOf" srcId="{6C682417-E35E-4747-8277-8398315EE0A6}" destId="{19E92E6E-C255-46EA-A296-4EEB24EE3A0F}" srcOrd="1" destOrd="0" presId="urn:microsoft.com/office/officeart/2005/8/layout/list1"/>
    <dgm:cxn modelId="{F33726E3-490B-4D06-A525-1BA1AEBB1C8F}" type="presParOf" srcId="{5CB4522F-075B-43D2-9CCA-FF96AAAB0675}" destId="{B5396BCF-9918-4D1E-8A96-750EB7B7FAF0}" srcOrd="13" destOrd="0" presId="urn:microsoft.com/office/officeart/2005/8/layout/list1"/>
    <dgm:cxn modelId="{D7FFDA87-5839-4CB8-B744-1B7230101671}" type="presParOf" srcId="{5CB4522F-075B-43D2-9CCA-FF96AAAB0675}" destId="{F46CC245-10BE-4E19-B679-8FD2CCBD83C6}" srcOrd="14" destOrd="0" presId="urn:microsoft.com/office/officeart/2005/8/layout/list1"/>
    <dgm:cxn modelId="{771C0B25-5E8F-4FF8-B0F2-C6E7A9E26EB1}" type="presParOf" srcId="{5CB4522F-075B-43D2-9CCA-FF96AAAB0675}" destId="{259E2F94-8223-4A49-9E41-02FF9C3E6DB7}" srcOrd="15" destOrd="0" presId="urn:microsoft.com/office/officeart/2005/8/layout/list1"/>
    <dgm:cxn modelId="{51C24110-273A-445F-A797-AAB07E190C8A}" type="presParOf" srcId="{5CB4522F-075B-43D2-9CCA-FF96AAAB0675}" destId="{0582B587-2F69-4A4E-91D2-4D573939D386}" srcOrd="16" destOrd="0" presId="urn:microsoft.com/office/officeart/2005/8/layout/list1"/>
    <dgm:cxn modelId="{88995C75-011B-442D-B3B0-68C8AA231378}" type="presParOf" srcId="{0582B587-2F69-4A4E-91D2-4D573939D386}" destId="{5637D23C-C60D-4167-8816-BB9B9D431E0E}" srcOrd="0" destOrd="0" presId="urn:microsoft.com/office/officeart/2005/8/layout/list1"/>
    <dgm:cxn modelId="{E0066D49-5AF0-4005-90B5-6383B1A25CC7}" type="presParOf" srcId="{0582B587-2F69-4A4E-91D2-4D573939D386}" destId="{1CC4936E-ED17-4D2F-9813-87EE95763F16}" srcOrd="1" destOrd="0" presId="urn:microsoft.com/office/officeart/2005/8/layout/list1"/>
    <dgm:cxn modelId="{81049395-50FC-4BE5-999A-FA3A910C6AB6}" type="presParOf" srcId="{5CB4522F-075B-43D2-9CCA-FF96AAAB0675}" destId="{9E8ED095-A689-4B24-8673-40FB702F4F98}" srcOrd="17" destOrd="0" presId="urn:microsoft.com/office/officeart/2005/8/layout/list1"/>
    <dgm:cxn modelId="{3D70EB50-153F-4492-947D-EB83294A4E59}" type="presParOf" srcId="{5CB4522F-075B-43D2-9CCA-FF96AAAB0675}" destId="{5AA363B9-8FB5-41E3-8B35-97BD2D191B34}" srcOrd="18" destOrd="0" presId="urn:microsoft.com/office/officeart/2005/8/layout/list1"/>
    <dgm:cxn modelId="{B4FB1D32-D4A2-4494-BD76-A825F382590C}" type="presParOf" srcId="{5CB4522F-075B-43D2-9CCA-FF96AAAB0675}" destId="{165391A6-F699-41AC-8B55-B5334317737C}" srcOrd="19" destOrd="0" presId="urn:microsoft.com/office/officeart/2005/8/layout/list1"/>
    <dgm:cxn modelId="{393A8961-3DBD-4564-A6C2-813CA257BD58}" type="presParOf" srcId="{5CB4522F-075B-43D2-9CCA-FF96AAAB0675}" destId="{9922DA3E-3EF6-42FA-9CC9-86C6C0F10C5A}" srcOrd="20" destOrd="0" presId="urn:microsoft.com/office/officeart/2005/8/layout/list1"/>
    <dgm:cxn modelId="{87A52DF9-2C26-4E57-84A9-EEF8930BCF18}" type="presParOf" srcId="{9922DA3E-3EF6-42FA-9CC9-86C6C0F10C5A}" destId="{06CD99E7-5F6F-4B3A-B6AF-722345E5A49F}" srcOrd="0" destOrd="0" presId="urn:microsoft.com/office/officeart/2005/8/layout/list1"/>
    <dgm:cxn modelId="{D7C378C8-1B98-4734-835E-992B34B3F5DC}" type="presParOf" srcId="{9922DA3E-3EF6-42FA-9CC9-86C6C0F10C5A}" destId="{ABF73B35-4281-4C64-B65F-D7E1D426DC52}" srcOrd="1" destOrd="0" presId="urn:microsoft.com/office/officeart/2005/8/layout/list1"/>
    <dgm:cxn modelId="{32DA0E08-E2AD-4011-8E55-153870D66355}" type="presParOf" srcId="{5CB4522F-075B-43D2-9CCA-FF96AAAB0675}" destId="{E970D71D-ECBA-4E7B-8977-0075B3C64135}" srcOrd="21" destOrd="0" presId="urn:microsoft.com/office/officeart/2005/8/layout/list1"/>
    <dgm:cxn modelId="{74407CAF-1C80-44D2-BC80-84029926B96A}" type="presParOf" srcId="{5CB4522F-075B-43D2-9CCA-FF96AAAB0675}" destId="{1EBF7F84-B88A-4276-8D3B-5221674D7BF1}"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案例目标</a:t>
          </a:r>
          <a:endParaRPr lang="zh-CN" altLang="en-US" sz="1600" kern="1200" dirty="0"/>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案例中待优化点及改善方案</a:t>
          </a:r>
          <a:endParaRPr lang="zh-CN" altLang="en-US" sz="1600" kern="1200" dirty="0"/>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6.jpeg"/><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5.svg"/><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1.xml"/><Relationship Id="rId10" Type="http://schemas.microsoft.com/office/2007/relationships/diagramDrawing" Target="../diagrams/drawing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endParaRPr lang="zh-CN" altLang="en-US" sz="1600" b="1" dirty="0">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6" name="文本框 5"/>
          <p:cNvSpPr txBox="1"/>
          <p:nvPr/>
        </p:nvSpPr>
        <p:spPr>
          <a:xfrm>
            <a:off x="1552256" y="1567122"/>
            <a:ext cx="7040880" cy="645160"/>
          </a:xfrm>
          <a:prstGeom prst="rect">
            <a:avLst/>
          </a:prstGeom>
          <a:noFill/>
        </p:spPr>
        <p:txBody>
          <a:bodyPr wrap="none" rtlCol="0">
            <a:spAutoFit/>
          </a:bodyPr>
          <a:lstStyle/>
          <a:p>
            <a:pPr algn="ctr"/>
            <a:r>
              <a:rPr lang="zh-CN" altLang="en-US" sz="3600" b="1" dirty="0">
                <a:solidFill>
                  <a:schemeClr val="tx1"/>
                </a:solidFill>
                <a:latin typeface="微软雅黑" panose="020B0503020204020204" charset="-122"/>
                <a:ea typeface="微软雅黑" panose="020B0503020204020204" charset="-122"/>
                <a:cs typeface="微软雅黑" panose="020B0503020204020204" charset="-122"/>
              </a:rPr>
              <a:t>关于碧翠园裂变粉激活</a:t>
            </a:r>
            <a:r>
              <a:rPr lang="zh-CN" altLang="en-US" sz="3600" b="1" dirty="0">
                <a:latin typeface="微软雅黑" panose="020B0503020204020204" charset="-122"/>
                <a:ea typeface="微软雅黑" panose="020B0503020204020204" charset="-122"/>
                <a:cs typeface="微软雅黑" panose="020B0503020204020204" charset="-122"/>
              </a:rPr>
              <a:t>案例的复盘</a:t>
            </a:r>
            <a:endParaRPr lang="en-US" altLang="zh-CN"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788160" y="3066415"/>
            <a:ext cx="6568440" cy="398780"/>
          </a:xfrm>
          <a:prstGeom prst="rect">
            <a:avLst/>
          </a:prstGeom>
          <a:noFill/>
        </p:spPr>
        <p:txBody>
          <a:bodyPr wrap="none" rtlCol="0">
            <a:spAutoFit/>
          </a:bodyPr>
          <a:p>
            <a:pPr algn="l"/>
            <a:r>
              <a:rPr lang="zh-CN" altLang="en-US" sz="2000" b="1" dirty="0">
                <a:latin typeface="微软雅黑" panose="020B0503020204020204" charset="-122"/>
                <a:ea typeface="微软雅黑" panose="020B0503020204020204" charset="-122"/>
                <a:cs typeface="微软雅黑" panose="020B0503020204020204" charset="-122"/>
                <a:sym typeface="+mn-ea"/>
              </a:rPr>
              <a:t>部门：策划二部           姓名：卢嘉杰             花名：原力</a:t>
            </a:r>
            <a:endParaRPr lang="zh-CN" altLang="en-US" sz="2000" b="1"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58165" y="906780"/>
            <a:ext cx="6960235" cy="4622165"/>
          </a:xfrm>
          <a:prstGeom prst="rect">
            <a:avLst/>
          </a:prstGeom>
        </p:spPr>
      </p:pic>
      <p:sp>
        <p:nvSpPr>
          <p:cNvPr id="30" name="文本框 29"/>
          <p:cNvSpPr txBox="1"/>
          <p:nvPr/>
        </p:nvSpPr>
        <p:spPr>
          <a:xfrm>
            <a:off x="1090284" y="470168"/>
            <a:ext cx="1005403" cy="338554"/>
          </a:xfrm>
          <a:prstGeom prst="rect">
            <a:avLst/>
          </a:prstGeom>
          <a:noFill/>
        </p:spPr>
        <p:txBody>
          <a:bodyPr wrap="none" rtlCol="0">
            <a:spAutoFit/>
          </a:bodyPr>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4" name="组合 3"/>
          <p:cNvGrpSpPr/>
          <p:nvPr/>
        </p:nvGrpSpPr>
        <p:grpSpPr>
          <a:xfrm>
            <a:off x="8995410" y="375920"/>
            <a:ext cx="628650" cy="26670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7" name="矩形 6"/>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5880100" y="906780"/>
            <a:ext cx="3843655" cy="368300"/>
          </a:xfrm>
          <a:prstGeom prst="rect">
            <a:avLst/>
          </a:prstGeom>
          <a:noFill/>
        </p:spPr>
        <p:txBody>
          <a:bodyPr wrap="square" rtlCol="0">
            <a:spAutoFit/>
          </a:bodyPr>
          <a:p>
            <a:r>
              <a:rPr lang="zh-CN" altLang="en-US" b="1" dirty="0">
                <a:solidFill>
                  <a:srgbClr val="FEA900"/>
                </a:solidFill>
              </a:rPr>
              <a:t>话术参考：选择游戏，增加互动话术</a:t>
            </a:r>
            <a:endParaRPr lang="zh-CN" altLang="en-US" sz="1400" b="1" dirty="0">
              <a:solidFill>
                <a:srgbClr val="FEA900"/>
              </a:solidFill>
              <a:latin typeface="微软雅黑" panose="020B0503020204020204" charset="-122"/>
              <a:ea typeface="微软雅黑" panose="020B0503020204020204" charset="-122"/>
              <a:cs typeface="微软雅黑" panose="020B0503020204020204" charset="-122"/>
            </a:endParaRPr>
          </a:p>
        </p:txBody>
      </p:sp>
      <p:pic>
        <p:nvPicPr>
          <p:cNvPr id="3" name="图片 2" descr="8e9a75d90ef1d3ee6350060b3bde873"/>
          <p:cNvPicPr>
            <a:picLocks noChangeAspect="1"/>
          </p:cNvPicPr>
          <p:nvPr/>
        </p:nvPicPr>
        <p:blipFill>
          <a:blip r:embed="rId7"/>
          <a:stretch>
            <a:fillRect/>
          </a:stretch>
        </p:blipFill>
        <p:spPr>
          <a:xfrm>
            <a:off x="7835900" y="1366520"/>
            <a:ext cx="1887855" cy="40881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nvSpPr>
        <p:spPr>
          <a:xfrm>
            <a:off x="1090284" y="470168"/>
            <a:ext cx="1005403" cy="338554"/>
          </a:xfrm>
          <a:prstGeom prst="rect">
            <a:avLst/>
          </a:prstGeom>
          <a:noFill/>
        </p:spPr>
        <p:txBody>
          <a:bodyPr wrap="none" rtlCol="0">
            <a:spAutoFit/>
          </a:bodyPr>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4" name="组合 3"/>
          <p:cNvGrpSpPr/>
          <p:nvPr/>
        </p:nvGrpSpPr>
        <p:grpSpPr>
          <a:xfrm>
            <a:off x="8995410" y="375920"/>
            <a:ext cx="628650" cy="26670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7" name="矩形 6"/>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p:cNvPicPr>
            <a:picLocks noChangeAspect="1"/>
          </p:cNvPicPr>
          <p:nvPr/>
        </p:nvPicPr>
        <p:blipFill>
          <a:blip r:embed="rId6"/>
          <a:stretch>
            <a:fillRect/>
          </a:stretch>
        </p:blipFill>
        <p:spPr>
          <a:xfrm>
            <a:off x="235585" y="1677035"/>
            <a:ext cx="9788525" cy="3707765"/>
          </a:xfrm>
          <a:prstGeom prst="rect">
            <a:avLst/>
          </a:prstGeom>
        </p:spPr>
      </p:pic>
      <p:sp>
        <p:nvSpPr>
          <p:cNvPr id="10" name="文本框 9"/>
          <p:cNvSpPr txBox="1"/>
          <p:nvPr/>
        </p:nvSpPr>
        <p:spPr>
          <a:xfrm>
            <a:off x="1094105" y="1223010"/>
            <a:ext cx="6138545" cy="368300"/>
          </a:xfrm>
          <a:prstGeom prst="rect">
            <a:avLst/>
          </a:prstGeom>
          <a:noFill/>
        </p:spPr>
        <p:txBody>
          <a:bodyPr wrap="square" rtlCol="0">
            <a:spAutoFit/>
          </a:bodyPr>
          <a:p>
            <a:r>
              <a:rPr lang="zh-CN" altLang="en-US" b="1" dirty="0">
                <a:solidFill>
                  <a:srgbClr val="FEA900"/>
                </a:solidFill>
              </a:rPr>
              <a:t>话术参考：答题后，引导领奖和凑单方向</a:t>
            </a:r>
            <a:endParaRPr lang="zh-CN" altLang="en-US" sz="1400" b="1" dirty="0">
              <a:solidFill>
                <a:srgbClr val="FEA9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53560"/>
            <a:ext cx="2441694" cy="338554"/>
          </a:xfrm>
          <a:prstGeom prst="rect">
            <a:avLst/>
          </a:prstGeom>
          <a:noFill/>
        </p:spPr>
        <p:txBody>
          <a:bodyPr wrap="none" rtlCol="0">
            <a:spAutoFit/>
          </a:bodyPr>
          <a:lstStyle/>
          <a:p>
            <a:pPr algn="ctr"/>
            <a:r>
              <a:rPr lang="zh-CN" altLang="en-US" sz="1600" b="1" dirty="0">
                <a:solidFill>
                  <a:schemeClr val="tx1"/>
                </a:solidFill>
              </a:rPr>
              <a:t>案例中亮点及可复用的点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69060" y="1605280"/>
            <a:ext cx="7521575" cy="521970"/>
          </a:xfrm>
          <a:prstGeom prst="rect">
            <a:avLst/>
          </a:prstGeom>
          <a:noFill/>
        </p:spPr>
        <p:txBody>
          <a:bodyPr wrap="square" rtlCol="0">
            <a:spAutoFit/>
          </a:bodyPr>
          <a:p>
            <a:r>
              <a:rPr lang="zh-CN" altLang="en-US" sz="1400" dirty="0">
                <a:solidFill>
                  <a:schemeClr val="tx1">
                    <a:lumMod val="65000"/>
                    <a:lumOff val="35000"/>
                  </a:schemeClr>
                </a:solidFill>
                <a:latin typeface="微软雅黑" panose="020B0503020204020204" charset="-122"/>
                <a:ea typeface="微软雅黑" panose="020B0503020204020204" charset="-122"/>
              </a:rPr>
              <a:t>点对点发送游戏邀请，并且赢了有奖品这个形式目前比较容易打动裂变粉跟你互动建立感情。粉丝对于这个形式的抗拒度比较低。</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7" name="文本框 6"/>
          <p:cNvSpPr txBox="1"/>
          <p:nvPr/>
        </p:nvSpPr>
        <p:spPr>
          <a:xfrm>
            <a:off x="1369060" y="3063875"/>
            <a:ext cx="7521575" cy="306705"/>
          </a:xfrm>
          <a:prstGeom prst="rect">
            <a:avLst/>
          </a:prstGeom>
          <a:noFill/>
        </p:spPr>
        <p:txBody>
          <a:bodyPr wrap="square" rtlCol="0">
            <a:spAutoFit/>
          </a:bodyPr>
          <a:p>
            <a:r>
              <a:rPr lang="zh-CN" altLang="en-US" sz="1400" dirty="0">
                <a:solidFill>
                  <a:schemeClr val="tx1">
                    <a:lumMod val="65000"/>
                    <a:lumOff val="35000"/>
                  </a:schemeClr>
                </a:solidFill>
                <a:latin typeface="微软雅黑" panose="020B0503020204020204" charset="-122"/>
                <a:ea typeface="微软雅黑" panose="020B0503020204020204" charset="-122"/>
              </a:rPr>
              <a:t>最大程度地捞回漏网之鱼，多次触达尽可能打动粉丝。</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10" name="文本框 9"/>
          <p:cNvSpPr txBox="1"/>
          <p:nvPr/>
        </p:nvSpPr>
        <p:spPr>
          <a:xfrm>
            <a:off x="1369060" y="4275455"/>
            <a:ext cx="7521575" cy="737235"/>
          </a:xfrm>
          <a:prstGeom prst="rect">
            <a:avLst/>
          </a:prstGeom>
          <a:noFill/>
        </p:spPr>
        <p:txBody>
          <a:bodyPr wrap="square" rtlCol="0">
            <a:spAutoFit/>
          </a:bodyPr>
          <a:p>
            <a:r>
              <a:rPr lang="zh-CN" altLang="en-US" sz="1400" dirty="0">
                <a:solidFill>
                  <a:schemeClr val="tx1">
                    <a:lumMod val="65000"/>
                    <a:lumOff val="35000"/>
                  </a:schemeClr>
                </a:solidFill>
                <a:latin typeface="微软雅黑" panose="020B0503020204020204" charset="-122"/>
                <a:ea typeface="微软雅黑" panose="020B0503020204020204" charset="-122"/>
              </a:rPr>
              <a:t>真人与机器人最大的区别在于是否有真实情感，表情和话语间的挑逗、撒娇能把</a:t>
            </a:r>
            <a:r>
              <a:rPr lang="en-US" altLang="zh-CN" sz="1400" dirty="0">
                <a:solidFill>
                  <a:schemeClr val="tx1">
                    <a:lumMod val="65000"/>
                    <a:lumOff val="35000"/>
                  </a:schemeClr>
                </a:solidFill>
                <a:latin typeface="微软雅黑" panose="020B0503020204020204" charset="-122"/>
                <a:ea typeface="微软雅黑" panose="020B0503020204020204" charset="-122"/>
              </a:rPr>
              <a:t>IP</a:t>
            </a:r>
            <a:r>
              <a:rPr lang="zh-CN" altLang="en-US" sz="1400" dirty="0">
                <a:solidFill>
                  <a:schemeClr val="tx1">
                    <a:lumMod val="65000"/>
                    <a:lumOff val="35000"/>
                  </a:schemeClr>
                </a:solidFill>
                <a:latin typeface="微软雅黑" panose="020B0503020204020204" charset="-122"/>
                <a:ea typeface="微软雅黑" panose="020B0503020204020204" charset="-122"/>
              </a:rPr>
              <a:t>表达出来的情绪最大化，同时，一对一游戏会带给粉丝尊贵的</a:t>
            </a:r>
            <a:r>
              <a:rPr lang="en-US" altLang="zh-CN" sz="1400" dirty="0">
                <a:solidFill>
                  <a:schemeClr val="tx1">
                    <a:lumMod val="65000"/>
                    <a:lumOff val="35000"/>
                  </a:schemeClr>
                </a:solidFill>
                <a:latin typeface="微软雅黑" panose="020B0503020204020204" charset="-122"/>
                <a:ea typeface="微软雅黑" panose="020B0503020204020204" charset="-122"/>
              </a:rPr>
              <a:t>VIP</a:t>
            </a:r>
            <a:r>
              <a:rPr lang="zh-CN" altLang="en-US" sz="1400" dirty="0">
                <a:solidFill>
                  <a:schemeClr val="tx1">
                    <a:lumMod val="65000"/>
                    <a:lumOff val="35000"/>
                  </a:schemeClr>
                </a:solidFill>
                <a:latin typeface="微软雅黑" panose="020B0503020204020204" charset="-122"/>
                <a:ea typeface="微软雅黑" panose="020B0503020204020204" charset="-122"/>
              </a:rPr>
              <a:t>服务的感觉，要利用好这样的机会和粉丝建立感情。</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12" name="文本框 11"/>
          <p:cNvSpPr txBox="1"/>
          <p:nvPr/>
        </p:nvSpPr>
        <p:spPr>
          <a:xfrm>
            <a:off x="1369060" y="3907155"/>
            <a:ext cx="3390265" cy="368300"/>
          </a:xfrm>
          <a:prstGeom prst="rect">
            <a:avLst/>
          </a:prstGeom>
          <a:noFill/>
        </p:spPr>
        <p:txBody>
          <a:bodyPr wrap="square" rtlCol="0">
            <a:spAutoFit/>
          </a:bodyPr>
          <a:p>
            <a:r>
              <a:rPr lang="zh-CN" altLang="en-US" b="1" dirty="0">
                <a:solidFill>
                  <a:srgbClr val="FEA900"/>
                </a:solidFill>
                <a:latin typeface="微软雅黑" panose="020B0503020204020204" charset="-122"/>
                <a:ea typeface="微软雅黑" panose="020B0503020204020204" charset="-122"/>
              </a:rPr>
              <a:t>合理运用表情和语气</a:t>
            </a:r>
            <a:endParaRPr lang="zh-CN" altLang="en-US" b="1" dirty="0">
              <a:solidFill>
                <a:srgbClr val="FEA900"/>
              </a:solidFill>
              <a:latin typeface="微软雅黑" panose="020B0503020204020204" charset="-122"/>
              <a:ea typeface="微软雅黑" panose="020B0503020204020204" charset="-122"/>
            </a:endParaRPr>
          </a:p>
        </p:txBody>
      </p:sp>
      <p:sp>
        <p:nvSpPr>
          <p:cNvPr id="11" name="文本框 10"/>
          <p:cNvSpPr txBox="1"/>
          <p:nvPr/>
        </p:nvSpPr>
        <p:spPr>
          <a:xfrm>
            <a:off x="1369060" y="1236980"/>
            <a:ext cx="1885950" cy="368300"/>
          </a:xfrm>
          <a:prstGeom prst="rect">
            <a:avLst/>
          </a:prstGeom>
          <a:noFill/>
        </p:spPr>
        <p:txBody>
          <a:bodyPr wrap="square" rtlCol="0">
            <a:spAutoFit/>
          </a:bodyPr>
          <a:p>
            <a:r>
              <a:rPr lang="zh-CN" altLang="en-US" b="1" dirty="0">
                <a:solidFill>
                  <a:srgbClr val="FEA900"/>
                </a:solidFill>
                <a:latin typeface="微软雅黑" panose="020B0503020204020204" charset="-122"/>
                <a:ea typeface="微软雅黑" panose="020B0503020204020204" charset="-122"/>
              </a:rPr>
              <a:t>开局激活话术</a:t>
            </a:r>
            <a:endParaRPr lang="zh-CN" altLang="en-US" b="1" dirty="0">
              <a:solidFill>
                <a:srgbClr val="FEA900"/>
              </a:solidFill>
              <a:latin typeface="微软雅黑" panose="020B0503020204020204" charset="-122"/>
              <a:ea typeface="微软雅黑" panose="020B0503020204020204" charset="-122"/>
            </a:endParaRPr>
          </a:p>
        </p:txBody>
      </p:sp>
      <p:sp>
        <p:nvSpPr>
          <p:cNvPr id="13" name="文本框 12"/>
          <p:cNvSpPr txBox="1"/>
          <p:nvPr/>
        </p:nvSpPr>
        <p:spPr>
          <a:xfrm>
            <a:off x="1369060" y="2695575"/>
            <a:ext cx="3733165" cy="368300"/>
          </a:xfrm>
          <a:prstGeom prst="rect">
            <a:avLst/>
          </a:prstGeom>
          <a:noFill/>
        </p:spPr>
        <p:txBody>
          <a:bodyPr wrap="square" rtlCol="0">
            <a:spAutoFit/>
          </a:bodyPr>
          <a:p>
            <a:r>
              <a:rPr lang="zh-CN" altLang="en-US" b="1" dirty="0">
                <a:solidFill>
                  <a:srgbClr val="FEA900"/>
                </a:solidFill>
                <a:latin typeface="微软雅黑" panose="020B0503020204020204" charset="-122"/>
                <a:ea typeface="微软雅黑" panose="020B0503020204020204" charset="-122"/>
              </a:rPr>
              <a:t>半小时无回复二次触达机制</a:t>
            </a:r>
            <a:endParaRPr lang="zh-CN" altLang="en-US" b="1" dirty="0">
              <a:solidFill>
                <a:srgbClr val="FEA900"/>
              </a:solidFill>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393190" y="1163955"/>
            <a:ext cx="2825115" cy="368300"/>
          </a:xfrm>
          <a:prstGeom prst="rect">
            <a:avLst/>
          </a:prstGeom>
          <a:noFill/>
        </p:spPr>
        <p:txBody>
          <a:bodyPr wrap="square" rtlCol="0">
            <a:spAutoFit/>
          </a:bodyPr>
          <a:p>
            <a:r>
              <a:rPr lang="en-US" altLang="zh-CN" b="1" dirty="0">
                <a:solidFill>
                  <a:srgbClr val="FEA900"/>
                </a:solidFill>
                <a:latin typeface="微软雅黑" panose="020B0503020204020204" charset="-122"/>
                <a:ea typeface="微软雅黑" panose="020B0503020204020204" charset="-122"/>
              </a:rPr>
              <a:t>IP</a:t>
            </a:r>
            <a:r>
              <a:rPr lang="zh-CN" altLang="en-US" b="1" dirty="0">
                <a:solidFill>
                  <a:srgbClr val="FEA900"/>
                </a:solidFill>
                <a:latin typeface="微软雅黑" panose="020B0503020204020204" charset="-122"/>
                <a:ea typeface="微软雅黑" panose="020B0503020204020204" charset="-122"/>
              </a:rPr>
              <a:t>的开局话术还有所欠缺</a:t>
            </a:r>
            <a:endParaRPr lang="zh-CN" altLang="en-US" b="1" dirty="0">
              <a:solidFill>
                <a:srgbClr val="FEA900"/>
              </a:solidFill>
              <a:latin typeface="微软雅黑" panose="020B0503020204020204" charset="-122"/>
              <a:ea typeface="微软雅黑" panose="020B0503020204020204" charset="-122"/>
            </a:endParaRPr>
          </a:p>
        </p:txBody>
      </p:sp>
      <p:sp>
        <p:nvSpPr>
          <p:cNvPr id="9" name="文本框 8"/>
          <p:cNvSpPr txBox="1"/>
          <p:nvPr/>
        </p:nvSpPr>
        <p:spPr>
          <a:xfrm>
            <a:off x="1393190" y="1532255"/>
            <a:ext cx="7521575" cy="737235"/>
          </a:xfrm>
          <a:prstGeom prst="rect">
            <a:avLst/>
          </a:prstGeom>
          <a:noFill/>
        </p:spPr>
        <p:txBody>
          <a:bodyPr wrap="square" rtlCol="0">
            <a:spAutoFit/>
          </a:bodyPr>
          <a:p>
            <a:r>
              <a:rPr lang="zh-CN" altLang="en-US" sz="1400" dirty="0">
                <a:solidFill>
                  <a:schemeClr val="tx1">
                    <a:lumMod val="65000"/>
                    <a:lumOff val="35000"/>
                  </a:schemeClr>
                </a:solidFill>
                <a:latin typeface="微软雅黑" panose="020B0503020204020204" charset="-122"/>
                <a:ea typeface="微软雅黑" panose="020B0503020204020204" charset="-122"/>
              </a:rPr>
              <a:t>目前点对点的话术还有进一步的空间，优化方向主要往更简化、有力的方向，目前不太能打动更多粉丝的原因在于话术间还是表现得相对平淡，情绪上不来，不排除后面会研究往发文字</a:t>
            </a:r>
            <a:r>
              <a:rPr lang="en-US" altLang="zh-CN" sz="1400" dirty="0">
                <a:solidFill>
                  <a:schemeClr val="tx1">
                    <a:lumMod val="65000"/>
                    <a:lumOff val="35000"/>
                  </a:schemeClr>
                </a:solidFill>
                <a:latin typeface="微软雅黑" panose="020B0503020204020204" charset="-122"/>
                <a:ea typeface="微软雅黑" panose="020B0503020204020204" charset="-122"/>
              </a:rPr>
              <a:t>+</a:t>
            </a:r>
            <a:r>
              <a:rPr lang="zh-CN" altLang="en-US" sz="1400" dirty="0">
                <a:solidFill>
                  <a:schemeClr val="tx1">
                    <a:lumMod val="65000"/>
                    <a:lumOff val="35000"/>
                  </a:schemeClr>
                </a:solidFill>
                <a:latin typeface="微软雅黑" panose="020B0503020204020204" charset="-122"/>
                <a:ea typeface="微软雅黑" panose="020B0503020204020204" charset="-122"/>
              </a:rPr>
              <a:t>语音的方式。</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7" name="文本框 6"/>
          <p:cNvSpPr txBox="1"/>
          <p:nvPr/>
        </p:nvSpPr>
        <p:spPr>
          <a:xfrm>
            <a:off x="1393190" y="2703830"/>
            <a:ext cx="4100830" cy="368300"/>
          </a:xfrm>
          <a:prstGeom prst="rect">
            <a:avLst/>
          </a:prstGeom>
          <a:noFill/>
        </p:spPr>
        <p:txBody>
          <a:bodyPr wrap="square" rtlCol="0">
            <a:spAutoFit/>
          </a:bodyPr>
          <a:p>
            <a:r>
              <a:rPr lang="zh-CN" altLang="en-US" b="1" dirty="0">
                <a:solidFill>
                  <a:srgbClr val="FEA900"/>
                </a:solidFill>
                <a:latin typeface="微软雅黑" panose="020B0503020204020204" charset="-122"/>
                <a:ea typeface="微软雅黑" panose="020B0503020204020204" charset="-122"/>
              </a:rPr>
              <a:t>聊天触点还不够丰富，感情建立困难</a:t>
            </a:r>
            <a:endParaRPr lang="zh-CN" altLang="en-US" b="1" dirty="0">
              <a:solidFill>
                <a:srgbClr val="FEA900"/>
              </a:solidFill>
              <a:latin typeface="微软雅黑" panose="020B0503020204020204" charset="-122"/>
              <a:ea typeface="微软雅黑" panose="020B0503020204020204" charset="-122"/>
            </a:endParaRPr>
          </a:p>
        </p:txBody>
      </p:sp>
      <p:sp>
        <p:nvSpPr>
          <p:cNvPr id="8" name="文本框 7"/>
          <p:cNvSpPr txBox="1"/>
          <p:nvPr/>
        </p:nvSpPr>
        <p:spPr>
          <a:xfrm>
            <a:off x="1393190" y="3072130"/>
            <a:ext cx="7521575" cy="737235"/>
          </a:xfrm>
          <a:prstGeom prst="rect">
            <a:avLst/>
          </a:prstGeom>
          <a:noFill/>
        </p:spPr>
        <p:txBody>
          <a:bodyPr wrap="square" rtlCol="0">
            <a:spAutoFit/>
          </a:bodyPr>
          <a:p>
            <a:r>
              <a:rPr lang="zh-CN" altLang="en-US" sz="1400" dirty="0">
                <a:solidFill>
                  <a:schemeClr val="tx1">
                    <a:lumMod val="65000"/>
                    <a:lumOff val="35000"/>
                  </a:schemeClr>
                </a:solidFill>
                <a:latin typeface="微软雅黑" panose="020B0503020204020204" charset="-122"/>
                <a:ea typeface="微软雅黑" panose="020B0503020204020204" charset="-122"/>
              </a:rPr>
              <a:t>目前客服大部分都只往完成回复、游戏、领奖凑单的方向走，匆匆走完流程就算了。其实，主</a:t>
            </a:r>
            <a:r>
              <a:rPr lang="en-US" altLang="zh-CN" sz="1400" dirty="0">
                <a:solidFill>
                  <a:schemeClr val="tx1">
                    <a:lumMod val="65000"/>
                    <a:lumOff val="35000"/>
                  </a:schemeClr>
                </a:solidFill>
                <a:latin typeface="微软雅黑" panose="020B0503020204020204" charset="-122"/>
                <a:ea typeface="微软雅黑" panose="020B0503020204020204" charset="-122"/>
              </a:rPr>
              <a:t>IP</a:t>
            </a:r>
            <a:r>
              <a:rPr lang="zh-CN" altLang="en-US" sz="1400" dirty="0">
                <a:solidFill>
                  <a:schemeClr val="tx1">
                    <a:lumMod val="65000"/>
                    <a:lumOff val="35000"/>
                  </a:schemeClr>
                </a:solidFill>
                <a:latin typeface="微软雅黑" panose="020B0503020204020204" charset="-122"/>
                <a:ea typeface="微软雅黑" panose="020B0503020204020204" charset="-122"/>
              </a:rPr>
              <a:t>跟粉丝建立情感才能更有效地留住粉丝并且进行后续的转化，用户之所以存在微信生态里，他的本质就是沟通与交流，而不是发通知。后续研究加深并拓宽聊天的维度。</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10" name="文本框 9"/>
          <p:cNvSpPr txBox="1"/>
          <p:nvPr/>
        </p:nvSpPr>
        <p:spPr>
          <a:xfrm>
            <a:off x="1393190" y="4244340"/>
            <a:ext cx="4100830" cy="368300"/>
          </a:xfrm>
          <a:prstGeom prst="rect">
            <a:avLst/>
          </a:prstGeom>
          <a:noFill/>
        </p:spPr>
        <p:txBody>
          <a:bodyPr wrap="square" rtlCol="0">
            <a:spAutoFit/>
          </a:bodyPr>
          <a:p>
            <a:r>
              <a:rPr lang="zh-CN" altLang="en-US" b="1" dirty="0">
                <a:solidFill>
                  <a:srgbClr val="FEA900"/>
                </a:solidFill>
                <a:latin typeface="微软雅黑" panose="020B0503020204020204" charset="-122"/>
                <a:ea typeface="微软雅黑" panose="020B0503020204020204" charset="-122"/>
              </a:rPr>
              <a:t>后续首单转化率有待提高</a:t>
            </a:r>
            <a:endParaRPr lang="zh-CN" altLang="en-US" b="1" dirty="0">
              <a:solidFill>
                <a:srgbClr val="FEA900"/>
              </a:solidFill>
              <a:latin typeface="微软雅黑" panose="020B0503020204020204" charset="-122"/>
              <a:ea typeface="微软雅黑" panose="020B0503020204020204" charset="-122"/>
            </a:endParaRPr>
          </a:p>
        </p:txBody>
      </p:sp>
      <p:sp>
        <p:nvSpPr>
          <p:cNvPr id="12" name="文本框 11"/>
          <p:cNvSpPr txBox="1"/>
          <p:nvPr/>
        </p:nvSpPr>
        <p:spPr>
          <a:xfrm>
            <a:off x="1393190" y="4612640"/>
            <a:ext cx="7521575" cy="521970"/>
          </a:xfrm>
          <a:prstGeom prst="rect">
            <a:avLst/>
          </a:prstGeom>
          <a:noFill/>
        </p:spPr>
        <p:txBody>
          <a:bodyPr wrap="square" rtlCol="0">
            <a:spAutoFit/>
          </a:bodyPr>
          <a:p>
            <a:r>
              <a:rPr lang="zh-CN" altLang="en-US" sz="1400" dirty="0">
                <a:solidFill>
                  <a:schemeClr val="tx1">
                    <a:lumMod val="65000"/>
                    <a:lumOff val="35000"/>
                  </a:schemeClr>
                </a:solidFill>
                <a:latin typeface="微软雅黑" panose="020B0503020204020204" charset="-122"/>
                <a:ea typeface="微软雅黑" panose="020B0503020204020204" charset="-122"/>
              </a:rPr>
              <a:t>游戏结束后的领奖流程建议与产品挂钩，比如凑单免邮，促进首单，但是这里的衔接还是比较生硬，后续的转化话术还需要再研究一下。</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57580" y="1673860"/>
            <a:ext cx="8534400" cy="2999740"/>
          </a:xfrm>
          <a:prstGeom prst="rect">
            <a:avLst/>
          </a:prstGeom>
          <a:noFill/>
        </p:spPr>
        <p:txBody>
          <a:bodyPr wrap="square" rtlCol="0">
            <a:spAutoFit/>
          </a:bodyPr>
          <a:p>
            <a:pPr>
              <a:lnSpc>
                <a:spcPct val="150000"/>
              </a:lnSpc>
            </a:pPr>
            <a:r>
              <a:rPr lang="zh-CN" altLang="en-US" dirty="0">
                <a:solidFill>
                  <a:srgbClr val="FEA900"/>
                </a:solidFill>
                <a:latin typeface="微软雅黑" panose="020B0503020204020204" charset="-122"/>
                <a:ea typeface="微软雅黑" panose="020B0503020204020204" charset="-122"/>
                <a:cs typeface="微软雅黑" panose="020B0503020204020204" charset="-122"/>
              </a:rPr>
              <a:t>私域运营经常会面临，掉粉、死粉的情况出现，然而这些死粉究竟是真的收不到信息还是只是纯粹的不感兴趣所以不活跃呢？</a:t>
            </a:r>
            <a:endParaRPr lang="zh-CN" altLang="en-US" dirty="0">
              <a:solidFill>
                <a:srgbClr val="FEA900"/>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dirty="0">
              <a:solidFill>
                <a:srgbClr val="FEA9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dirty="0">
                <a:solidFill>
                  <a:srgbClr val="FEA900"/>
                </a:solidFill>
                <a:latin typeface="微软雅黑" panose="020B0503020204020204" charset="-122"/>
                <a:ea typeface="微软雅黑" panose="020B0503020204020204" charset="-122"/>
                <a:cs typeface="微软雅黑" panose="020B0503020204020204" charset="-122"/>
              </a:rPr>
              <a:t>本案例的逻辑就是通过（游戏互动</a:t>
            </a:r>
            <a:r>
              <a:rPr lang="en-US" altLang="zh-CN" dirty="0">
                <a:solidFill>
                  <a:srgbClr val="FEA900"/>
                </a:solidFill>
                <a:latin typeface="微软雅黑" panose="020B0503020204020204" charset="-122"/>
                <a:ea typeface="微软雅黑" panose="020B0503020204020204" charset="-122"/>
                <a:cs typeface="微软雅黑" panose="020B0503020204020204" charset="-122"/>
              </a:rPr>
              <a:t>+</a:t>
            </a:r>
            <a:r>
              <a:rPr lang="zh-CN" altLang="en-US" dirty="0">
                <a:solidFill>
                  <a:srgbClr val="FEA900"/>
                </a:solidFill>
                <a:latin typeface="微软雅黑" panose="020B0503020204020204" charset="-122"/>
                <a:ea typeface="微软雅黑" panose="020B0503020204020204" charset="-122"/>
                <a:cs typeface="微软雅黑" panose="020B0503020204020204" charset="-122"/>
              </a:rPr>
              <a:t>趣味话术）抓住目标粉丝感兴趣的点一对一进行激活并引导粉丝产生互动，建立关联。在相同逻辑的情况下，如果我们能通过标签，针对性地筛选出加粉时间久、未进群、未购买的粉丝出来，进行重新激活，对于清理和挽救死粉有较大的帮助。</a:t>
            </a:r>
            <a:endParaRPr lang="zh-CN" altLang="en-US" dirty="0">
              <a:solidFill>
                <a:srgbClr val="FEA900"/>
              </a:solidFill>
              <a:latin typeface="微软雅黑" panose="020B0503020204020204" charset="-122"/>
              <a:ea typeface="微软雅黑" panose="020B0503020204020204" charset="-122"/>
              <a:cs typeface="微软雅黑" panose="020B0503020204020204" charset="-122"/>
            </a:endParaRPr>
          </a:p>
        </p:txBody>
      </p:sp>
      <p:cxnSp>
        <p:nvCxnSpPr>
          <p:cNvPr id="7" name="直接连接符 6"/>
          <p:cNvCxnSpPr/>
          <p:nvPr/>
        </p:nvCxnSpPr>
        <p:spPr>
          <a:xfrm>
            <a:off x="792480" y="2835275"/>
            <a:ext cx="8884285" cy="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endParaRPr lang="zh-CN" altLang="en-US" sz="3600" b="1">
              <a:solidFill>
                <a:schemeClr val="tx1"/>
              </a:solidFill>
            </a:endParaRP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2"/>
            <a:stretch>
              <a:fillRect/>
            </a:stretch>
          </p:blipFill>
          <p:spPr>
            <a:xfrm>
              <a:off x="6614" y="7591"/>
              <a:ext cx="1139" cy="1144"/>
            </a:xfrm>
            <a:prstGeom prst="rect">
              <a:avLst/>
            </a:prstGeom>
          </p:spPr>
        </p:pic>
        <p:pic>
          <p:nvPicPr>
            <p:cNvPr id="42" name="图片 41"/>
            <p:cNvPicPr>
              <a:picLocks noChangeAspect="1"/>
            </p:cNvPicPr>
            <p:nvPr/>
          </p:nvPicPr>
          <p:blipFill>
            <a:blip r:embed="rId3"/>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endParaRPr lang="en-US" altLang="zh-CN" sz="900" b="1">
              <a:latin typeface="+mj-lt"/>
              <a:ea typeface="微软雅黑" panose="020B0503020204020204" charset="-122"/>
              <a:cs typeface="+mj-lt"/>
            </a:endParaRPr>
          </a:p>
          <a:p>
            <a:pPr algn="ctr">
              <a:lnSpc>
                <a:spcPct val="110000"/>
              </a:lnSpc>
            </a:pPr>
            <a:r>
              <a:rPr lang="en-US" altLang="zh-CN" sz="900" b="1">
                <a:latin typeface="+mj-lt"/>
                <a:ea typeface="微软雅黑" panose="020B0503020204020204" charset="-122"/>
                <a:cs typeface="+mj-lt"/>
              </a:rPr>
              <a:t>+86   139  0227  0098</a:t>
            </a:r>
            <a:endParaRPr lang="en-US" altLang="zh-CN" sz="900" b="1">
              <a:latin typeface="+mj-lt"/>
              <a:ea typeface="微软雅黑" panose="020B0503020204020204" charset="-122"/>
              <a:cs typeface="+mj-lt"/>
            </a:endParaRP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endParaRPr lang="en-US" altLang="zh-CN" sz="900" b="1">
              <a:latin typeface="+mj-lt"/>
              <a:ea typeface="微软雅黑" panose="020B0503020204020204" charset="-122"/>
              <a:cs typeface="+mj-lt"/>
            </a:endParaRP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endParaRPr lang="en-US" altLang="zh-CN" sz="900" b="1">
              <a:latin typeface="+mj-lt"/>
              <a:ea typeface="微软雅黑" panose="020B0503020204020204" charset="-122"/>
              <a:cs typeface="+mj-lt"/>
            </a:endParaRPr>
          </a:p>
        </p:txBody>
      </p:sp>
      <p:pic>
        <p:nvPicPr>
          <p:cNvPr id="11" name="图片 10"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endParaRPr lang="zh-CN" altLang="en-US" sz="1600" b="1" dirty="0">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p:cNvGraphicFramePr/>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1709" y="438150"/>
            <a:ext cx="1005403" cy="338554"/>
          </a:xfrm>
          <a:prstGeom prst="rect">
            <a:avLst/>
          </a:prstGeom>
          <a:noFill/>
        </p:spPr>
        <p:txBody>
          <a:bodyPr wrap="none" rtlCol="0">
            <a:spAutoFit/>
          </a:bodyPr>
          <a:lstStyle/>
          <a:p>
            <a:pPr algn="ctr"/>
            <a:r>
              <a:rPr lang="zh-CN" altLang="en-US" sz="1600" b="1" dirty="0">
                <a:solidFill>
                  <a:schemeClr val="tx1"/>
                </a:solidFill>
                <a:sym typeface="+mn-ea"/>
              </a:rPr>
              <a:t>案例目标</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34490" y="3411855"/>
            <a:ext cx="7247890" cy="506730"/>
          </a:xfrm>
          <a:prstGeom prst="rect">
            <a:avLst/>
          </a:prstGeom>
          <a:noFill/>
        </p:spPr>
        <p:txBody>
          <a:bodyPr wrap="none" rtlCol="0">
            <a:spAutoFit/>
          </a:bodyPr>
          <a:p>
            <a:pPr algn="l">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激活碧翠园项目裂变粉丝，让裂变粉产生初次私聊回复，与</a:t>
            </a:r>
            <a:r>
              <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IP</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产生互动</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nvSpPr>
        <p:spPr>
          <a:xfrm>
            <a:off x="3999230" y="1370965"/>
            <a:ext cx="2218690" cy="1145540"/>
          </a:xfrm>
          <a:prstGeom prst="rect">
            <a:avLst/>
          </a:prstGeom>
          <a:noFill/>
          <a:ln w="28575">
            <a:solidFill>
              <a:srgbClr val="FFC000"/>
            </a:solidFill>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0" name="矩形 9"/>
          <p:cNvSpPr/>
          <p:nvPr/>
        </p:nvSpPr>
        <p:spPr>
          <a:xfrm>
            <a:off x="3362325" y="1666240"/>
            <a:ext cx="3524250" cy="555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3405505" y="1440815"/>
            <a:ext cx="3512185" cy="829945"/>
          </a:xfrm>
          <a:prstGeom prst="rect">
            <a:avLst/>
          </a:prstGeom>
          <a:noFill/>
        </p:spPr>
        <p:txBody>
          <a:bodyPr wrap="square" rtlCol="0" anchor="t" anchorCtr="0">
            <a:spAutoFit/>
          </a:bodyPr>
          <a:lstStyle/>
          <a:p>
            <a:pPr algn="dist">
              <a:lnSpc>
                <a:spcPct val="150000"/>
              </a:lnSpc>
            </a:pPr>
            <a:r>
              <a:rPr lang="zh-CN" altLang="en-US"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裂变粉激活</a:t>
            </a:r>
            <a:endParaRPr lang="zh-CN" altLang="en-US" sz="3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flipV="1">
            <a:off x="1717040" y="3976370"/>
            <a:ext cx="7082155" cy="1587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799195" y="3500755"/>
            <a:ext cx="262255" cy="47561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634490" y="2951480"/>
            <a:ext cx="792480" cy="460375"/>
          </a:xfrm>
          <a:prstGeom prst="rect">
            <a:avLst/>
          </a:prstGeom>
          <a:noFill/>
        </p:spPr>
        <p:txBody>
          <a:bodyPr wrap="none" rtlCol="0">
            <a:spAutoFit/>
          </a:bodyPr>
          <a:p>
            <a:pPr algn="l"/>
            <a:r>
              <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目标</a:t>
            </a:r>
            <a:endPar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595120" y="1694815"/>
            <a:ext cx="1725930" cy="899160"/>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4164330" y="1694815"/>
            <a:ext cx="1725930" cy="899160"/>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7094220" y="1694815"/>
            <a:ext cx="1725930" cy="899160"/>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2801620" y="3479165"/>
            <a:ext cx="1725930" cy="899160"/>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5527040" y="3479165"/>
            <a:ext cx="1725930" cy="899160"/>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3116083" y="3698599"/>
            <a:ext cx="1097280" cy="460375"/>
          </a:xfrm>
          <a:prstGeom prst="rect">
            <a:avLst/>
          </a:prstGeom>
          <a:noFill/>
        </p:spPr>
        <p:txBody>
          <a:bodyPr wrap="none" rtlCol="0">
            <a:spAutoFit/>
          </a:bodyPr>
          <a:p>
            <a:r>
              <a:rPr lang="zh-CN" altLang="en-US" sz="2400" b="1" dirty="0">
                <a:solidFill>
                  <a:schemeClr val="tx1">
                    <a:lumMod val="75000"/>
                    <a:lumOff val="25000"/>
                  </a:schemeClr>
                </a:solidFill>
              </a:rPr>
              <a:t>无负担</a:t>
            </a:r>
            <a:endParaRPr lang="zh-CN" altLang="en-US" sz="2400" b="1" dirty="0">
              <a:solidFill>
                <a:schemeClr val="tx1">
                  <a:lumMod val="75000"/>
                  <a:lumOff val="25000"/>
                </a:schemeClr>
              </a:solidFill>
            </a:endParaRPr>
          </a:p>
        </p:txBody>
      </p:sp>
      <p:sp>
        <p:nvSpPr>
          <p:cNvPr id="26" name="文本框 25"/>
          <p:cNvSpPr txBox="1"/>
          <p:nvPr/>
        </p:nvSpPr>
        <p:spPr>
          <a:xfrm>
            <a:off x="2061983" y="1913614"/>
            <a:ext cx="792480" cy="460375"/>
          </a:xfrm>
          <a:prstGeom prst="rect">
            <a:avLst/>
          </a:prstGeom>
          <a:noFill/>
        </p:spPr>
        <p:txBody>
          <a:bodyPr wrap="none" rtlCol="0">
            <a:spAutoFit/>
          </a:bodyPr>
          <a:p>
            <a:r>
              <a:rPr lang="zh-CN" altLang="en-US" sz="2400" b="1" dirty="0">
                <a:solidFill>
                  <a:schemeClr val="tx1">
                    <a:lumMod val="75000"/>
                    <a:lumOff val="25000"/>
                  </a:schemeClr>
                </a:solidFill>
              </a:rPr>
              <a:t>游戏</a:t>
            </a:r>
            <a:endParaRPr lang="zh-CN" altLang="en-US" sz="2400" b="1" dirty="0">
              <a:solidFill>
                <a:schemeClr val="tx1">
                  <a:lumMod val="75000"/>
                  <a:lumOff val="25000"/>
                </a:schemeClr>
              </a:solidFill>
            </a:endParaRPr>
          </a:p>
        </p:txBody>
      </p:sp>
      <p:sp>
        <p:nvSpPr>
          <p:cNvPr id="27" name="文本框 26"/>
          <p:cNvSpPr txBox="1"/>
          <p:nvPr/>
        </p:nvSpPr>
        <p:spPr>
          <a:xfrm>
            <a:off x="7561083" y="1914249"/>
            <a:ext cx="792480" cy="460375"/>
          </a:xfrm>
          <a:prstGeom prst="rect">
            <a:avLst/>
          </a:prstGeom>
          <a:noFill/>
        </p:spPr>
        <p:txBody>
          <a:bodyPr wrap="none" rtlCol="0">
            <a:spAutoFit/>
          </a:bodyPr>
          <a:p>
            <a:r>
              <a:rPr lang="zh-CN" altLang="en-US" sz="2400" b="1" dirty="0">
                <a:solidFill>
                  <a:schemeClr val="tx1">
                    <a:lumMod val="75000"/>
                    <a:lumOff val="25000"/>
                  </a:schemeClr>
                </a:solidFill>
              </a:rPr>
              <a:t>奖品</a:t>
            </a:r>
            <a:endParaRPr lang="zh-CN" altLang="en-US" sz="2400" b="1" dirty="0">
              <a:solidFill>
                <a:schemeClr val="tx1">
                  <a:lumMod val="75000"/>
                  <a:lumOff val="25000"/>
                </a:schemeClr>
              </a:solidFill>
            </a:endParaRPr>
          </a:p>
        </p:txBody>
      </p:sp>
      <p:sp>
        <p:nvSpPr>
          <p:cNvPr id="28" name="文本框 27"/>
          <p:cNvSpPr txBox="1"/>
          <p:nvPr/>
        </p:nvSpPr>
        <p:spPr>
          <a:xfrm>
            <a:off x="5993903" y="3697964"/>
            <a:ext cx="792480" cy="460375"/>
          </a:xfrm>
          <a:prstGeom prst="rect">
            <a:avLst/>
          </a:prstGeom>
          <a:noFill/>
        </p:spPr>
        <p:txBody>
          <a:bodyPr wrap="none" rtlCol="0">
            <a:spAutoFit/>
          </a:bodyPr>
          <a:p>
            <a:r>
              <a:rPr lang="zh-CN" altLang="en-US" sz="2400" b="1" dirty="0">
                <a:solidFill>
                  <a:schemeClr val="tx1">
                    <a:lumMod val="75000"/>
                    <a:lumOff val="25000"/>
                  </a:schemeClr>
                </a:solidFill>
              </a:rPr>
              <a:t>撩人</a:t>
            </a:r>
            <a:endParaRPr lang="zh-CN" altLang="en-US" sz="2400" b="1" dirty="0">
              <a:solidFill>
                <a:schemeClr val="tx1">
                  <a:lumMod val="75000"/>
                  <a:lumOff val="25000"/>
                </a:schemeClr>
              </a:solidFill>
            </a:endParaRPr>
          </a:p>
        </p:txBody>
      </p:sp>
      <p:sp>
        <p:nvSpPr>
          <p:cNvPr id="29" name="文本框 28"/>
          <p:cNvSpPr txBox="1"/>
          <p:nvPr/>
        </p:nvSpPr>
        <p:spPr>
          <a:xfrm>
            <a:off x="4326393" y="1914249"/>
            <a:ext cx="1402080" cy="460375"/>
          </a:xfrm>
          <a:prstGeom prst="rect">
            <a:avLst/>
          </a:prstGeom>
          <a:noFill/>
        </p:spPr>
        <p:txBody>
          <a:bodyPr wrap="none" rtlCol="0">
            <a:spAutoFit/>
          </a:bodyPr>
          <a:p>
            <a:r>
              <a:rPr lang="zh-CN" altLang="en-US" sz="2400" b="1" dirty="0">
                <a:solidFill>
                  <a:schemeClr val="tx1">
                    <a:lumMod val="75000"/>
                    <a:lumOff val="25000"/>
                  </a:schemeClr>
                </a:solidFill>
              </a:rPr>
              <a:t>建立信任</a:t>
            </a:r>
            <a:endParaRPr lang="zh-CN" altLang="en-US" sz="2400" b="1" dirty="0">
              <a:solidFill>
                <a:schemeClr val="tx1">
                  <a:lumMod val="75000"/>
                  <a:lumOff val="25000"/>
                </a:schemeClr>
              </a:solidFill>
            </a:endParaRPr>
          </a:p>
        </p:txBody>
      </p:sp>
      <p:cxnSp>
        <p:nvCxnSpPr>
          <p:cNvPr id="31" name="直接连接符 30"/>
          <p:cNvCxnSpPr/>
          <p:nvPr/>
        </p:nvCxnSpPr>
        <p:spPr>
          <a:xfrm>
            <a:off x="2185035" y="3088640"/>
            <a:ext cx="5976620"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94105" y="1241425"/>
            <a:ext cx="6503670" cy="1137285"/>
          </a:xfrm>
          <a:prstGeom prst="rect">
            <a:avLst/>
          </a:prstGeom>
          <a:noFill/>
        </p:spPr>
        <p:txBody>
          <a:bodyPr wrap="square" rtlCol="0">
            <a:spAutoFit/>
          </a:bodyPr>
          <a:p>
            <a:r>
              <a:rPr lang="zh-CN" altLang="en-US" b="1" dirty="0">
                <a:solidFill>
                  <a:srgbClr val="FEA900"/>
                </a:solidFill>
              </a:rPr>
              <a:t>第一步：客群分析</a:t>
            </a:r>
            <a:r>
              <a:rPr lang="en-US" altLang="zh-CN" b="1" dirty="0">
                <a:solidFill>
                  <a:srgbClr val="FEA900"/>
                </a:solidFill>
              </a:rPr>
              <a:t>&amp;</a:t>
            </a:r>
            <a:r>
              <a:rPr lang="zh-CN" altLang="en-US" b="1" dirty="0">
                <a:solidFill>
                  <a:srgbClr val="FEA900"/>
                </a:solidFill>
              </a:rPr>
              <a:t>设定利益点</a:t>
            </a:r>
            <a:endParaRPr lang="zh-CN" altLang="en-US" b="1" dirty="0">
              <a:solidFill>
                <a:srgbClr val="FEA900"/>
              </a:solidFill>
            </a:endParaRPr>
          </a:p>
          <a:p>
            <a:endParaRPr lang="zh-CN" altLang="en-US" dirty="0">
              <a:solidFill>
                <a:schemeClr val="tx1">
                  <a:lumMod val="75000"/>
                  <a:lumOff val="25000"/>
                </a:schemeClr>
              </a:solidFill>
            </a:endParaRPr>
          </a:p>
          <a:p>
            <a:r>
              <a:rPr lang="zh-CN" altLang="en-US" sz="1600" dirty="0">
                <a:solidFill>
                  <a:schemeClr val="tx1">
                    <a:lumMod val="75000"/>
                    <a:lumOff val="25000"/>
                  </a:schemeClr>
                </a:solidFill>
              </a:rPr>
              <a:t>裂变粉的共通性质：对品牌认知普遍低、产品使用</a:t>
            </a:r>
            <a:r>
              <a:rPr lang="en-US" altLang="zh-CN" sz="1600" dirty="0">
                <a:solidFill>
                  <a:schemeClr val="tx1">
                    <a:lumMod val="75000"/>
                    <a:lumOff val="25000"/>
                  </a:schemeClr>
                </a:solidFill>
              </a:rPr>
              <a:t>0</a:t>
            </a:r>
            <a:r>
              <a:rPr lang="zh-CN" altLang="en-US" sz="1600" dirty="0">
                <a:solidFill>
                  <a:schemeClr val="tx1">
                    <a:lumMod val="75000"/>
                    <a:lumOff val="25000"/>
                  </a:schemeClr>
                </a:solidFill>
              </a:rPr>
              <a:t>体验、无产品或功效概念</a:t>
            </a:r>
            <a:endParaRPr lang="zh-CN" altLang="en-US" sz="1600" dirty="0">
              <a:solidFill>
                <a:schemeClr val="tx1">
                  <a:lumMod val="75000"/>
                  <a:lumOff val="25000"/>
                </a:schemeClr>
              </a:solidFill>
            </a:endParaRPr>
          </a:p>
        </p:txBody>
      </p:sp>
      <p:sp>
        <p:nvSpPr>
          <p:cNvPr id="7" name="文本框 6"/>
          <p:cNvSpPr txBox="1"/>
          <p:nvPr/>
        </p:nvSpPr>
        <p:spPr>
          <a:xfrm>
            <a:off x="1094105" y="2836545"/>
            <a:ext cx="1417320" cy="368300"/>
          </a:xfrm>
          <a:prstGeom prst="rect">
            <a:avLst/>
          </a:prstGeom>
          <a:noFill/>
        </p:spPr>
        <p:txBody>
          <a:bodyPr wrap="square" rtlCol="0">
            <a:spAutoFit/>
          </a:bodyPr>
          <a:p>
            <a:pPr algn="l">
              <a:buClrTx/>
              <a:buSzTx/>
              <a:buNone/>
            </a:pPr>
            <a:r>
              <a:rPr lang="zh-CN" altLang="en-US" b="1" dirty="0">
                <a:solidFill>
                  <a:schemeClr val="tx1">
                    <a:lumMod val="75000"/>
                    <a:lumOff val="25000"/>
                  </a:schemeClr>
                </a:solidFill>
              </a:rPr>
              <a:t>避免雷区</a:t>
            </a:r>
            <a:endParaRPr lang="zh-CN" altLang="en-US" b="1" dirty="0">
              <a:solidFill>
                <a:schemeClr val="tx1">
                  <a:lumMod val="75000"/>
                  <a:lumOff val="25000"/>
                </a:schemeClr>
              </a:solidFill>
            </a:endParaRPr>
          </a:p>
        </p:txBody>
      </p:sp>
      <p:sp>
        <p:nvSpPr>
          <p:cNvPr id="8" name="文本框 7"/>
          <p:cNvSpPr txBox="1"/>
          <p:nvPr/>
        </p:nvSpPr>
        <p:spPr>
          <a:xfrm>
            <a:off x="1090433" y="3204569"/>
            <a:ext cx="2656840" cy="1245235"/>
          </a:xfrm>
          <a:prstGeom prst="rect">
            <a:avLst/>
          </a:prstGeom>
          <a:noFill/>
        </p:spPr>
        <p:txBody>
          <a:bodyPr wrap="none" rtlCol="0">
            <a:spAutoFit/>
          </a:bodyPr>
          <a:p>
            <a:pPr>
              <a:lnSpc>
                <a:spcPct val="150000"/>
              </a:lnSpc>
            </a:pPr>
            <a:r>
              <a:rPr 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、直接给裂变粉丢链接</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、直接介绍产品优惠</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、开头</a:t>
            </a: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句话带出产品介绍</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10" name="图片 9"/>
          <p:cNvPicPr>
            <a:picLocks noChangeAspect="1"/>
          </p:cNvPicPr>
          <p:nvPr/>
        </p:nvPicPr>
        <p:blipFill>
          <a:blip r:embed="rId6"/>
          <a:stretch>
            <a:fillRect/>
          </a:stretch>
        </p:blipFill>
        <p:spPr>
          <a:xfrm>
            <a:off x="7662545" y="948690"/>
            <a:ext cx="1961515" cy="2420620"/>
          </a:xfrm>
          <a:prstGeom prst="rect">
            <a:avLst/>
          </a:prstGeom>
        </p:spPr>
      </p:pic>
      <p:sp>
        <p:nvSpPr>
          <p:cNvPr id="13" name="文本框 12"/>
          <p:cNvSpPr txBox="1"/>
          <p:nvPr/>
        </p:nvSpPr>
        <p:spPr>
          <a:xfrm>
            <a:off x="4505325" y="2836545"/>
            <a:ext cx="2163445" cy="368300"/>
          </a:xfrm>
          <a:prstGeom prst="rect">
            <a:avLst/>
          </a:prstGeom>
          <a:noFill/>
        </p:spPr>
        <p:txBody>
          <a:bodyPr wrap="square" rtlCol="0">
            <a:spAutoFit/>
          </a:bodyPr>
          <a:p>
            <a:pPr algn="l">
              <a:buClrTx/>
              <a:buSzTx/>
              <a:buNone/>
            </a:pPr>
            <a:r>
              <a:rPr lang="zh-CN" altLang="en-US" b="1" dirty="0">
                <a:solidFill>
                  <a:schemeClr val="tx1">
                    <a:lumMod val="75000"/>
                    <a:lumOff val="25000"/>
                  </a:schemeClr>
                </a:solidFill>
              </a:rPr>
              <a:t>找准裂变粉兴趣点</a:t>
            </a:r>
            <a:endParaRPr lang="zh-CN" altLang="en-US" b="1" dirty="0">
              <a:solidFill>
                <a:schemeClr val="tx1">
                  <a:lumMod val="75000"/>
                  <a:lumOff val="25000"/>
                </a:schemeClr>
              </a:solidFill>
            </a:endParaRPr>
          </a:p>
        </p:txBody>
      </p:sp>
      <p:sp>
        <p:nvSpPr>
          <p:cNvPr id="14" name="文本框 13"/>
          <p:cNvSpPr txBox="1"/>
          <p:nvPr/>
        </p:nvSpPr>
        <p:spPr>
          <a:xfrm>
            <a:off x="4501515" y="3204845"/>
            <a:ext cx="5024755" cy="1614805"/>
          </a:xfrm>
          <a:prstGeom prst="rect">
            <a:avLst/>
          </a:prstGeom>
          <a:noFill/>
        </p:spPr>
        <p:txBody>
          <a:bodyPr wrap="square" rtlCol="0">
            <a:spAutoFit/>
          </a:bodyPr>
          <a:p>
            <a:pPr>
              <a:lnSpc>
                <a:spcPct val="150000"/>
              </a:lnSpc>
            </a:pPr>
            <a:r>
              <a:rPr 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、利益点要直接</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、互动过程轻松无负担，操作简便</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、尽量多地设置触点，引出可控性的下文，与粉丝互动交流，这个过程是积累信任度的过程。</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090295" y="998855"/>
            <a:ext cx="8705215" cy="1076325"/>
          </a:xfrm>
          <a:prstGeom prst="rect">
            <a:avLst/>
          </a:prstGeom>
          <a:noFill/>
        </p:spPr>
        <p:txBody>
          <a:bodyPr wrap="square" rtlCol="0">
            <a:spAutoFit/>
          </a:bodyPr>
          <a:p>
            <a:r>
              <a:rPr lang="zh-CN" altLang="en-US" b="1" dirty="0">
                <a:solidFill>
                  <a:srgbClr val="FEA900"/>
                </a:solidFill>
                <a:latin typeface="微软雅黑" panose="020B0503020204020204" charset="-122"/>
                <a:ea typeface="微软雅黑" panose="020B0503020204020204" charset="-122"/>
                <a:cs typeface="微软雅黑" panose="020B0503020204020204" charset="-122"/>
              </a:rPr>
              <a:t>第二步：设置开局话术</a:t>
            </a:r>
            <a:endParaRPr lang="zh-CN" altLang="en-US" b="1" dirty="0">
              <a:solidFill>
                <a:srgbClr val="FEA900"/>
              </a:solidFill>
              <a:latin typeface="微软雅黑" panose="020B0503020204020204" charset="-122"/>
              <a:ea typeface="微软雅黑" panose="020B0503020204020204" charset="-122"/>
              <a:cs typeface="微软雅黑" panose="020B0503020204020204" charset="-122"/>
            </a:endParaRPr>
          </a:p>
          <a:p>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从以往与粉丝互动的经验看，游戏形式是对粉丝相对最友好的互动形式，粉丝会感觉无负担，愉悦，首先对品牌产生初步的好感。品牌亲和力</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奖品吸引力，是转化裂变粉与品牌产生关联的关键一步。</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026298" y="2359384"/>
            <a:ext cx="7750810" cy="2676525"/>
          </a:xfrm>
          <a:prstGeom prst="rect">
            <a:avLst/>
          </a:prstGeom>
          <a:noFill/>
        </p:spPr>
        <p:txBody>
          <a:bodyPr wrap="none" rtlCol="0">
            <a:spAutoFit/>
          </a:bodyPr>
          <a:lstStyle/>
          <a:p>
            <a:pPr algn="l"/>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那么，这里再提取几个关键点：</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l"/>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l"/>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、语气真实撩人；</a:t>
            </a:r>
            <a:r>
              <a:rPr lang="zh-CN" altLang="en-US" sz="1200" dirty="0">
                <a:solidFill>
                  <a:srgbClr val="FEA900"/>
                </a:solidFill>
                <a:latin typeface="微软雅黑" panose="020B0503020204020204" charset="-122"/>
                <a:ea typeface="微软雅黑" panose="020B0503020204020204" charset="-122"/>
                <a:cs typeface="微软雅黑" panose="020B0503020204020204" charset="-122"/>
              </a:rPr>
              <a:t>（玩游戏吗宝宝？赢了有奖品那种哦~飞吻  vs   宝宝，今日与我玩游戏，送你鸡肉丸）</a:t>
            </a:r>
            <a:endParaRPr lang="zh-CN" altLang="en-US" sz="1200" dirty="0">
              <a:solidFill>
                <a:srgbClr val="FEA900"/>
              </a:solidFill>
              <a:latin typeface="微软雅黑" panose="020B0503020204020204" charset="-122"/>
              <a:ea typeface="微软雅黑" panose="020B0503020204020204" charset="-122"/>
              <a:cs typeface="微软雅黑" panose="020B0503020204020204" charset="-122"/>
            </a:endParaRPr>
          </a:p>
          <a:p>
            <a:pPr algn="l"/>
            <a:endPar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l"/>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、切忌这时候露出品牌，消除营销感；</a:t>
            </a:r>
            <a:r>
              <a:rPr lang="zh-CN" altLang="en-US" sz="1200" dirty="0">
                <a:solidFill>
                  <a:srgbClr val="FEA900"/>
                </a:solidFill>
                <a:latin typeface="微软雅黑" panose="020B0503020204020204" charset="-122"/>
                <a:ea typeface="微软雅黑" panose="020B0503020204020204" charset="-122"/>
                <a:cs typeface="微软雅黑" panose="020B0503020204020204" charset="-122"/>
              </a:rPr>
              <a:t>（</a:t>
            </a:r>
            <a:r>
              <a:rPr lang="zh-CN" altLang="en-US" sz="1200" dirty="0">
                <a:solidFill>
                  <a:srgbClr val="FEA900"/>
                </a:solidFill>
                <a:latin typeface="微软雅黑" panose="020B0503020204020204" charset="-122"/>
                <a:ea typeface="微软雅黑" panose="020B0503020204020204" charset="-122"/>
                <a:cs typeface="微软雅黑" panose="020B0503020204020204" charset="-122"/>
                <a:sym typeface="+mn-ea"/>
              </a:rPr>
              <a:t>玩游戏吗宝宝？赢了送你碧翠园低脂鸡胸肉丸</a:t>
            </a:r>
            <a:r>
              <a:rPr lang="en-US" altLang="zh-CN" sz="1200" dirty="0">
                <a:solidFill>
                  <a:srgbClr val="FEA900"/>
                </a:solidFill>
                <a:latin typeface="微软雅黑" panose="020B0503020204020204" charset="-122"/>
                <a:ea typeface="微软雅黑" panose="020B0503020204020204" charset="-122"/>
                <a:cs typeface="微软雅黑" panose="020B0503020204020204" charset="-122"/>
                <a:sym typeface="+mn-ea"/>
              </a:rPr>
              <a:t>1</a:t>
            </a:r>
            <a:r>
              <a:rPr lang="zh-CN" altLang="en-US" sz="1200" dirty="0">
                <a:solidFill>
                  <a:srgbClr val="FEA900"/>
                </a:solidFill>
                <a:latin typeface="微软雅黑" panose="020B0503020204020204" charset="-122"/>
                <a:ea typeface="微软雅黑" panose="020B0503020204020204" charset="-122"/>
                <a:cs typeface="微软雅黑" panose="020B0503020204020204" charset="-122"/>
                <a:sym typeface="+mn-ea"/>
              </a:rPr>
              <a:t>包）</a:t>
            </a:r>
            <a:endParaRPr lang="zh-CN" altLang="en-US" sz="1200" dirty="0">
              <a:solidFill>
                <a:srgbClr val="FEA900"/>
              </a:solidFill>
              <a:latin typeface="微软雅黑" panose="020B0503020204020204" charset="-122"/>
              <a:ea typeface="微软雅黑" panose="020B0503020204020204" charset="-122"/>
              <a:cs typeface="微软雅黑" panose="020B0503020204020204" charset="-122"/>
            </a:endParaRPr>
          </a:p>
          <a:p>
            <a:pPr algn="l"/>
            <a:endPar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l"/>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、表情的重要性；</a:t>
            </a: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200" dirty="0">
                <a:solidFill>
                  <a:srgbClr val="FEA900"/>
                </a:solidFill>
                <a:latin typeface="微软雅黑" panose="020B0503020204020204" charset="-122"/>
                <a:ea typeface="微软雅黑" panose="020B0503020204020204" charset="-122"/>
                <a:cs typeface="微软雅黑" panose="020B0503020204020204" charset="-122"/>
              </a:rPr>
              <a:t>常用推荐表情</a:t>
            </a: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l"/>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l"/>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4</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、短语，稍带挑逗</a:t>
            </a:r>
            <a:r>
              <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（去掉很多我们自以为需要的状、宾、补）</a:t>
            </a:r>
            <a:endParaRPr lang="zh-CN" altLang="en-US" sz="1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l"/>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l"/>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5</a:t>
            </a: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、真人头像</a:t>
            </a:r>
            <a:r>
              <a:rPr lang="zh-CN" altLang="en-US" sz="1200" dirty="0">
                <a:solidFill>
                  <a:srgbClr val="FEA900"/>
                </a:solidFill>
                <a:latin typeface="微软雅黑" panose="020B0503020204020204" charset="-122"/>
                <a:ea typeface="微软雅黑" panose="020B0503020204020204" charset="-122"/>
                <a:cs typeface="微软雅黑" panose="020B0503020204020204" charset="-122"/>
              </a:rPr>
              <a:t>（有真人IP尽量用真人，没有也尽量用卡通人物形象，注意是人，这种不算）</a:t>
            </a:r>
            <a:endParaRPr lang="zh-CN" altLang="en-US" sz="1200" dirty="0">
              <a:solidFill>
                <a:srgbClr val="FEA900"/>
              </a:solidFill>
              <a:latin typeface="微软雅黑" panose="020B0503020204020204" charset="-122"/>
              <a:ea typeface="微软雅黑" panose="020B0503020204020204" charset="-122"/>
              <a:cs typeface="微软雅黑" panose="020B0503020204020204" charset="-122"/>
            </a:endParaRPr>
          </a:p>
        </p:txBody>
      </p:sp>
      <p:pic>
        <p:nvPicPr>
          <p:cNvPr id="13" name="图片 12"/>
          <p:cNvPicPr>
            <a:picLocks noChangeAspect="1"/>
          </p:cNvPicPr>
          <p:nvPr/>
        </p:nvPicPr>
        <p:blipFill>
          <a:blip r:embed="rId6"/>
          <a:stretch>
            <a:fillRect/>
          </a:stretch>
        </p:blipFill>
        <p:spPr>
          <a:xfrm>
            <a:off x="4091940" y="3678555"/>
            <a:ext cx="3092450" cy="469900"/>
          </a:xfrm>
          <a:prstGeom prst="rect">
            <a:avLst/>
          </a:prstGeom>
        </p:spPr>
      </p:pic>
      <p:pic>
        <p:nvPicPr>
          <p:cNvPr id="14" name="图片 13"/>
          <p:cNvPicPr>
            <a:picLocks noChangeAspect="1"/>
          </p:cNvPicPr>
          <p:nvPr/>
        </p:nvPicPr>
        <p:blipFill>
          <a:blip r:embed="rId7"/>
          <a:stretch>
            <a:fillRect/>
          </a:stretch>
        </p:blipFill>
        <p:spPr>
          <a:xfrm>
            <a:off x="7529830" y="4711065"/>
            <a:ext cx="625475" cy="781685"/>
          </a:xfrm>
          <a:prstGeom prst="rect">
            <a:avLst/>
          </a:prstGeom>
        </p:spPr>
      </p:pic>
      <p:sp>
        <p:nvSpPr>
          <p:cNvPr id="15" name="文本框 14"/>
          <p:cNvSpPr txBox="1"/>
          <p:nvPr/>
        </p:nvSpPr>
        <p:spPr>
          <a:xfrm>
            <a:off x="5631815" y="4237355"/>
            <a:ext cx="4360545" cy="275590"/>
          </a:xfrm>
          <a:prstGeom prst="rect">
            <a:avLst/>
          </a:prstGeom>
          <a:noFill/>
        </p:spPr>
        <p:txBody>
          <a:bodyPr wrap="square" rtlCol="0">
            <a:spAutoFit/>
          </a:bodyPr>
          <a:p>
            <a:pPr algn="l"/>
            <a:r>
              <a:rPr lang="zh-CN" altLang="en-US" sz="1200" dirty="0">
                <a:solidFill>
                  <a:srgbClr val="FEA900"/>
                </a:solidFill>
                <a:latin typeface="微软雅黑" panose="020B0503020204020204" charset="-122"/>
                <a:ea typeface="微软雅黑" panose="020B0503020204020204" charset="-122"/>
                <a:cs typeface="微软雅黑" panose="020B0503020204020204" charset="-122"/>
                <a:sym typeface="+mn-ea"/>
              </a:rPr>
              <a:t>（我们现在有两款游戏可以选择哦~看看你更喜欢哪一款呢？）</a:t>
            </a:r>
            <a:endParaRPr lang="zh-CN" altLang="en-US" sz="1200" dirty="0">
              <a:solidFill>
                <a:srgbClr val="FEA900"/>
              </a:solidFill>
              <a:latin typeface="微软雅黑" panose="020B0503020204020204" charset="-122"/>
              <a:ea typeface="微软雅黑" panose="020B0503020204020204" charset="-122"/>
              <a:cs typeface="微软雅黑" panose="020B0503020204020204" charset="-122"/>
              <a:sym typeface="+mn-ea"/>
            </a:endParaRPr>
          </a:p>
        </p:txBody>
      </p:sp>
      <p:grpSp>
        <p:nvGrpSpPr>
          <p:cNvPr id="18" name="组合 17"/>
          <p:cNvGrpSpPr/>
          <p:nvPr/>
        </p:nvGrpSpPr>
        <p:grpSpPr>
          <a:xfrm>
            <a:off x="5631815" y="4237355"/>
            <a:ext cx="4710430" cy="275590"/>
            <a:chOff x="6228" y="1611"/>
            <a:chExt cx="7418" cy="434"/>
          </a:xfrm>
        </p:grpSpPr>
        <p:sp>
          <p:nvSpPr>
            <p:cNvPr id="16" name="文本框 15"/>
            <p:cNvSpPr txBox="1"/>
            <p:nvPr/>
          </p:nvSpPr>
          <p:spPr>
            <a:xfrm>
              <a:off x="6228" y="1611"/>
              <a:ext cx="7419" cy="434"/>
            </a:xfrm>
            <a:prstGeom prst="rect">
              <a:avLst/>
            </a:prstGeom>
            <a:noFill/>
          </p:spPr>
          <p:txBody>
            <a:bodyPr wrap="square" rtlCol="0">
              <a:spAutoFit/>
            </a:bodyPr>
            <a:p>
              <a:pPr algn="l">
                <a:buClrTx/>
                <a:buSzTx/>
                <a:buFontTx/>
              </a:pPr>
              <a:r>
                <a:rPr lang="zh-CN" altLang="en-US" sz="1200" dirty="0">
                  <a:solidFill>
                    <a:srgbClr val="FEA900"/>
                  </a:solidFill>
                  <a:latin typeface="微软雅黑" panose="020B0503020204020204" charset="-122"/>
                  <a:ea typeface="微软雅黑" panose="020B0503020204020204" charset="-122"/>
                  <a:cs typeface="微软雅黑" panose="020B0503020204020204" charset="-122"/>
                  <a:sym typeface="+mn-ea"/>
                </a:rPr>
                <a:t>（两款游戏可选，敢不敢挑战高难度的     ）</a:t>
              </a:r>
              <a:endParaRPr lang="zh-CN" altLang="en-US" sz="1200" dirty="0">
                <a:solidFill>
                  <a:srgbClr val="FEA900"/>
                </a:solidFill>
                <a:latin typeface="微软雅黑" panose="020B0503020204020204" charset="-122"/>
                <a:ea typeface="微软雅黑" panose="020B0503020204020204" charset="-122"/>
                <a:cs typeface="微软雅黑" panose="020B0503020204020204" charset="-122"/>
                <a:sym typeface="+mn-ea"/>
              </a:endParaRPr>
            </a:p>
          </p:txBody>
        </p:sp>
        <p:pic>
          <p:nvPicPr>
            <p:cNvPr id="17" name="图片 16"/>
            <p:cNvPicPr>
              <a:picLocks noChangeAspect="1"/>
            </p:cNvPicPr>
            <p:nvPr/>
          </p:nvPicPr>
          <p:blipFill>
            <a:blip r:embed="rId8"/>
            <a:stretch>
              <a:fillRect/>
            </a:stretch>
          </p:blipFill>
          <p:spPr>
            <a:xfrm>
              <a:off x="10495" y="1627"/>
              <a:ext cx="382" cy="40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文本框 29"/>
          <p:cNvSpPr txBox="1"/>
          <p:nvPr/>
        </p:nvSpPr>
        <p:spPr>
          <a:xfrm>
            <a:off x="1090284" y="470168"/>
            <a:ext cx="1005403" cy="338554"/>
          </a:xfrm>
          <a:prstGeom prst="rect">
            <a:avLst/>
          </a:prstGeom>
          <a:noFill/>
        </p:spPr>
        <p:txBody>
          <a:bodyPr wrap="none" rtlCol="0">
            <a:spAutoFit/>
          </a:bodyPr>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4" name="组合 3"/>
          <p:cNvGrpSpPr/>
          <p:nvPr/>
        </p:nvGrpSpPr>
        <p:grpSpPr>
          <a:xfrm>
            <a:off x="8995410" y="375920"/>
            <a:ext cx="628650" cy="26670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7" name="矩形 6"/>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090295" y="998855"/>
            <a:ext cx="8705215" cy="1291590"/>
          </a:xfrm>
          <a:prstGeom prst="rect">
            <a:avLst/>
          </a:prstGeom>
          <a:noFill/>
        </p:spPr>
        <p:txBody>
          <a:bodyPr wrap="square" rtlCol="0">
            <a:spAutoFit/>
          </a:bodyPr>
          <a:p>
            <a:r>
              <a:rPr lang="zh-CN" altLang="en-US" b="1" dirty="0">
                <a:solidFill>
                  <a:srgbClr val="FEA900"/>
                </a:solidFill>
                <a:latin typeface="微软雅黑" panose="020B0503020204020204" charset="-122"/>
                <a:ea typeface="微软雅黑" panose="020B0503020204020204" charset="-122"/>
                <a:cs typeface="微软雅黑" panose="020B0503020204020204" charset="-122"/>
              </a:rPr>
              <a:t>第三步：设置游戏</a:t>
            </a:r>
            <a:endParaRPr lang="zh-CN" altLang="en-US" b="1" dirty="0">
              <a:solidFill>
                <a:srgbClr val="FEA900"/>
              </a:solidFill>
              <a:latin typeface="微软雅黑" panose="020B0503020204020204" charset="-122"/>
              <a:ea typeface="微软雅黑" panose="020B0503020204020204" charset="-122"/>
              <a:cs typeface="微软雅黑" panose="020B0503020204020204" charset="-122"/>
            </a:endParaRPr>
          </a:p>
          <a:p>
            <a:endParaRPr lang="zh-CN" altLang="en-US"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游戏的宗旨是简单有趣，门槛不能太高，粉丝经过简单的思考过程就能答上来（有一定成就感）</a:t>
            </a:r>
            <a:endPar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endPar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r>
              <a:rPr lang="en-US" altLang="zh-CN"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ps</a:t>
            </a: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小技巧：尽量设置</a:t>
            </a:r>
            <a:r>
              <a:rPr lang="en-US" altLang="zh-CN"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2-3</a:t>
            </a: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个游戏让粉丝进行选择，这里是跟粉丝尽量多聊天的触点</a:t>
            </a:r>
            <a:endPar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pic>
        <p:nvPicPr>
          <p:cNvPr id="8" name="图片 7" descr="81dcf4d9e4b86aa1752d53e86f18b6f"/>
          <p:cNvPicPr>
            <a:picLocks noChangeAspect="1"/>
          </p:cNvPicPr>
          <p:nvPr/>
        </p:nvPicPr>
        <p:blipFill>
          <a:blip r:embed="rId6"/>
          <a:srcRect t="22161" b="61093"/>
          <a:stretch>
            <a:fillRect/>
          </a:stretch>
        </p:blipFill>
        <p:spPr>
          <a:xfrm>
            <a:off x="1081405" y="2461895"/>
            <a:ext cx="2961005" cy="1073785"/>
          </a:xfrm>
          <a:prstGeom prst="rect">
            <a:avLst/>
          </a:prstGeom>
        </p:spPr>
      </p:pic>
      <p:sp>
        <p:nvSpPr>
          <p:cNvPr id="9" name="文本框 8"/>
          <p:cNvSpPr txBox="1"/>
          <p:nvPr/>
        </p:nvSpPr>
        <p:spPr>
          <a:xfrm>
            <a:off x="991870" y="3788410"/>
            <a:ext cx="1417320" cy="306705"/>
          </a:xfrm>
          <a:prstGeom prst="rect">
            <a:avLst/>
          </a:prstGeom>
          <a:noFill/>
        </p:spPr>
        <p:txBody>
          <a:bodyPr wrap="square" rtlCol="0">
            <a:spAutoFit/>
          </a:bodyPr>
          <a:p>
            <a:pPr algn="l">
              <a:buClrTx/>
              <a:buSzTx/>
              <a:buNone/>
            </a:pPr>
            <a:r>
              <a:rPr lang="zh-CN" altLang="en-US" sz="1400" b="1" dirty="0">
                <a:solidFill>
                  <a:srgbClr val="FEA900"/>
                </a:solidFill>
              </a:rPr>
              <a:t>游戏参考一</a:t>
            </a:r>
            <a:endParaRPr lang="zh-CN" altLang="en-US" sz="1400" b="1" dirty="0">
              <a:solidFill>
                <a:srgbClr val="FEA900"/>
              </a:solidFill>
            </a:endParaRPr>
          </a:p>
        </p:txBody>
      </p:sp>
      <p:sp>
        <p:nvSpPr>
          <p:cNvPr id="10" name="文本框 9"/>
          <p:cNvSpPr txBox="1"/>
          <p:nvPr/>
        </p:nvSpPr>
        <p:spPr>
          <a:xfrm>
            <a:off x="5612765" y="2461895"/>
            <a:ext cx="1417320" cy="306705"/>
          </a:xfrm>
          <a:prstGeom prst="rect">
            <a:avLst/>
          </a:prstGeom>
          <a:noFill/>
        </p:spPr>
        <p:txBody>
          <a:bodyPr wrap="square" rtlCol="0">
            <a:spAutoFit/>
          </a:bodyPr>
          <a:p>
            <a:pPr algn="l">
              <a:buClrTx/>
              <a:buSzTx/>
              <a:buNone/>
            </a:pPr>
            <a:r>
              <a:rPr lang="zh-CN" altLang="en-US" sz="1400" b="1" dirty="0">
                <a:solidFill>
                  <a:srgbClr val="FEA900"/>
                </a:solidFill>
              </a:rPr>
              <a:t>游戏参考二</a:t>
            </a:r>
            <a:endParaRPr lang="zh-CN" altLang="en-US" sz="1400" b="1" dirty="0">
              <a:solidFill>
                <a:srgbClr val="FEA900"/>
              </a:solidFill>
            </a:endParaRPr>
          </a:p>
        </p:txBody>
      </p:sp>
      <p:pic>
        <p:nvPicPr>
          <p:cNvPr id="11" name="图片 10"/>
          <p:cNvPicPr>
            <a:picLocks noChangeAspect="1"/>
          </p:cNvPicPr>
          <p:nvPr/>
        </p:nvPicPr>
        <p:blipFill>
          <a:blip r:embed="rId7"/>
          <a:stretch>
            <a:fillRect/>
          </a:stretch>
        </p:blipFill>
        <p:spPr>
          <a:xfrm>
            <a:off x="2283460" y="3839210"/>
            <a:ext cx="1758950" cy="1589405"/>
          </a:xfrm>
          <a:prstGeom prst="rect">
            <a:avLst/>
          </a:prstGeom>
        </p:spPr>
      </p:pic>
      <p:pic>
        <p:nvPicPr>
          <p:cNvPr id="13" name="图片 12"/>
          <p:cNvPicPr>
            <a:picLocks noChangeAspect="1"/>
          </p:cNvPicPr>
          <p:nvPr/>
        </p:nvPicPr>
        <p:blipFill>
          <a:blip r:embed="rId8"/>
          <a:stretch>
            <a:fillRect/>
          </a:stretch>
        </p:blipFill>
        <p:spPr>
          <a:xfrm>
            <a:off x="5612765" y="2869565"/>
            <a:ext cx="3410585" cy="25590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5564505" y="3827780"/>
            <a:ext cx="4418330" cy="953135"/>
          </a:xfrm>
          <a:prstGeom prst="rect">
            <a:avLst/>
          </a:prstGeom>
          <a:noFill/>
        </p:spPr>
        <p:txBody>
          <a:bodyPr wrap="square" rtlCol="0">
            <a:spAutoFit/>
          </a:bodyPr>
          <a:p>
            <a:pPr algn="l">
              <a:buClrTx/>
              <a:buSzTx/>
              <a:buNone/>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例子：</a:t>
            </a:r>
            <a:endPar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l">
              <a:buClrTx/>
              <a:buSzTx/>
              <a:buNone/>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宝宝真的不理我吗？</a:t>
            </a:r>
            <a:endPar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l">
              <a:buClrTx/>
              <a:buSzTx/>
              <a:buNone/>
            </a:pPr>
            <a:endPar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algn="l">
              <a:buClrTx/>
              <a:buSzTx/>
              <a:buNone/>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宝宝还在忙？在等你陪我玩游戏</a:t>
            </a:r>
            <a:endPar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0" name="文本框 29"/>
          <p:cNvSpPr txBox="1"/>
          <p:nvPr/>
        </p:nvSpPr>
        <p:spPr>
          <a:xfrm>
            <a:off x="1090284" y="470168"/>
            <a:ext cx="1005403" cy="338554"/>
          </a:xfrm>
          <a:prstGeom prst="rect">
            <a:avLst/>
          </a:prstGeom>
          <a:noFill/>
        </p:spPr>
        <p:txBody>
          <a:bodyPr wrap="none" rtlCol="0">
            <a:spAutoFit/>
          </a:bodyPr>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4" name="组合 3"/>
          <p:cNvGrpSpPr/>
          <p:nvPr/>
        </p:nvGrpSpPr>
        <p:grpSpPr>
          <a:xfrm>
            <a:off x="8995410" y="375920"/>
            <a:ext cx="628650" cy="26670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7" name="矩形 6"/>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090295" y="1147445"/>
            <a:ext cx="8705215" cy="1076325"/>
          </a:xfrm>
          <a:prstGeom prst="rect">
            <a:avLst/>
          </a:prstGeom>
          <a:noFill/>
        </p:spPr>
        <p:txBody>
          <a:bodyPr wrap="square" rtlCol="0">
            <a:spAutoFit/>
          </a:bodyPr>
          <a:p>
            <a:r>
              <a:rPr lang="zh-CN" altLang="en-US" b="1" dirty="0">
                <a:solidFill>
                  <a:srgbClr val="FEA900"/>
                </a:solidFill>
              </a:rPr>
              <a:t>第四步：分批发送点对点</a:t>
            </a:r>
            <a:r>
              <a:rPr lang="en-US" altLang="zh-CN" b="1" dirty="0">
                <a:solidFill>
                  <a:srgbClr val="FEA900"/>
                </a:solidFill>
              </a:rPr>
              <a:t>+</a:t>
            </a:r>
            <a:r>
              <a:rPr lang="zh-CN" altLang="en-US" b="1" dirty="0">
                <a:solidFill>
                  <a:srgbClr val="FEA900"/>
                </a:solidFill>
              </a:rPr>
              <a:t>半小时无回复二次触达机制</a:t>
            </a:r>
            <a:endParaRPr lang="zh-CN" altLang="en-US" b="1" dirty="0">
              <a:solidFill>
                <a:srgbClr val="FEA900"/>
              </a:solidFill>
            </a:endParaRPr>
          </a:p>
          <a:p>
            <a:endParaRPr lang="zh-CN" altLang="en-US" dirty="0">
              <a:solidFill>
                <a:srgbClr val="FF0000"/>
              </a:solidFill>
            </a:endParaRPr>
          </a:p>
          <a:p>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建议在客服回复速度能承载的情况下分批发送点对点，原则上粉丝有回复互动的情况下最好在五分钟内回复粉丝，且多准备几组话术，轮换进行测试。</a:t>
            </a:r>
            <a:endPar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94105" y="2626995"/>
            <a:ext cx="1417320" cy="306705"/>
          </a:xfrm>
          <a:prstGeom prst="rect">
            <a:avLst/>
          </a:prstGeom>
          <a:noFill/>
        </p:spPr>
        <p:txBody>
          <a:bodyPr wrap="square" rtlCol="0">
            <a:spAutoFit/>
          </a:bodyPr>
          <a:p>
            <a:pPr algn="l">
              <a:buClrTx/>
              <a:buSzTx/>
              <a:buNone/>
            </a:pPr>
            <a:r>
              <a:rPr lang="zh-CN" altLang="en-US" sz="1400" b="1" dirty="0">
                <a:solidFill>
                  <a:schemeClr val="tx1">
                    <a:lumMod val="65000"/>
                    <a:lumOff val="35000"/>
                  </a:schemeClr>
                </a:solidFill>
              </a:rPr>
              <a:t>半小时无回复</a:t>
            </a:r>
            <a:endParaRPr lang="zh-CN" altLang="en-US" sz="1400" b="1" dirty="0">
              <a:solidFill>
                <a:schemeClr val="tx1">
                  <a:lumMod val="65000"/>
                  <a:lumOff val="35000"/>
                </a:schemeClr>
              </a:solidFill>
            </a:endParaRPr>
          </a:p>
        </p:txBody>
      </p:sp>
      <p:sp>
        <p:nvSpPr>
          <p:cNvPr id="10" name="文本框 9"/>
          <p:cNvSpPr txBox="1"/>
          <p:nvPr/>
        </p:nvSpPr>
        <p:spPr>
          <a:xfrm>
            <a:off x="1094105" y="3061335"/>
            <a:ext cx="7405370" cy="306705"/>
          </a:xfrm>
          <a:prstGeom prst="rect">
            <a:avLst/>
          </a:prstGeom>
          <a:noFill/>
        </p:spPr>
        <p:txBody>
          <a:bodyPr wrap="square" rtlCol="0">
            <a:spAutoFit/>
          </a:bodyPr>
          <a:p>
            <a:pPr algn="l">
              <a:buClrTx/>
              <a:buSzTx/>
              <a:buNone/>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针对已发送点对点，但半小时内无回复的粉丝，建议启用二次触达</a:t>
            </a:r>
            <a:endPar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1094105" y="3827780"/>
            <a:ext cx="3166110" cy="737235"/>
          </a:xfrm>
          <a:prstGeom prst="rect">
            <a:avLst/>
          </a:prstGeom>
          <a:noFill/>
        </p:spPr>
        <p:txBody>
          <a:bodyPr wrap="square" rtlCol="0">
            <a:spAutoFit/>
          </a:bodyPr>
          <a:p>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话术技巧</a:t>
            </a:r>
            <a:endPar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endPar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关键词：请求，可怜，疑问</a:t>
            </a:r>
            <a:endPar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6"/>
          <a:stretch>
            <a:fillRect/>
          </a:stretch>
        </p:blipFill>
        <p:spPr>
          <a:xfrm>
            <a:off x="7301230" y="4034790"/>
            <a:ext cx="342900" cy="300355"/>
          </a:xfrm>
          <a:prstGeom prst="rect">
            <a:avLst/>
          </a:prstGeom>
        </p:spPr>
      </p:pic>
      <p:pic>
        <p:nvPicPr>
          <p:cNvPr id="14" name="图片 13"/>
          <p:cNvPicPr>
            <a:picLocks noChangeAspect="1"/>
          </p:cNvPicPr>
          <p:nvPr/>
        </p:nvPicPr>
        <p:blipFill>
          <a:blip r:embed="rId7"/>
          <a:stretch>
            <a:fillRect/>
          </a:stretch>
        </p:blipFill>
        <p:spPr>
          <a:xfrm>
            <a:off x="8221345" y="4457065"/>
            <a:ext cx="323850" cy="323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1101090" y="998855"/>
            <a:ext cx="8694420" cy="4565650"/>
          </a:xfrm>
          <a:prstGeom prst="rect">
            <a:avLst/>
          </a:prstGeom>
        </p:spPr>
      </p:pic>
      <p:sp>
        <p:nvSpPr>
          <p:cNvPr id="30" name="文本框 29"/>
          <p:cNvSpPr txBox="1"/>
          <p:nvPr/>
        </p:nvSpPr>
        <p:spPr>
          <a:xfrm>
            <a:off x="1090284" y="470168"/>
            <a:ext cx="1005403" cy="338554"/>
          </a:xfrm>
          <a:prstGeom prst="rect">
            <a:avLst/>
          </a:prstGeom>
          <a:noFill/>
        </p:spPr>
        <p:txBody>
          <a:bodyPr wrap="none" rtlCol="0">
            <a:spAutoFit/>
          </a:bodyPr>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4" name="组合 3"/>
          <p:cNvGrpSpPr/>
          <p:nvPr/>
        </p:nvGrpSpPr>
        <p:grpSpPr>
          <a:xfrm>
            <a:off x="8995410" y="375920"/>
            <a:ext cx="628650" cy="26670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7" name="矩形 6"/>
          <p:cNvSpPr/>
          <p:nvPr/>
        </p:nvSpPr>
        <p:spPr>
          <a:xfrm>
            <a:off x="108585" y="117475"/>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4404995" y="808355"/>
            <a:ext cx="2362200" cy="368300"/>
          </a:xfrm>
          <a:prstGeom prst="rect">
            <a:avLst/>
          </a:prstGeom>
          <a:noFill/>
        </p:spPr>
        <p:txBody>
          <a:bodyPr wrap="square" rtlCol="0">
            <a:spAutoFit/>
          </a:bodyPr>
          <a:p>
            <a:r>
              <a:rPr lang="zh-CN" altLang="en-US" b="1" dirty="0">
                <a:solidFill>
                  <a:srgbClr val="FEA900"/>
                </a:solidFill>
              </a:rPr>
              <a:t>话术参考：开局文案</a:t>
            </a:r>
            <a:endParaRPr lang="zh-CN" altLang="en-US" sz="1400" b="1" dirty="0">
              <a:solidFill>
                <a:srgbClr val="FEA9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1872</Words>
  <Application>WPS 演示</Application>
  <PresentationFormat>自定义</PresentationFormat>
  <Paragraphs>166</Paragraphs>
  <Slides>15</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宋体</vt:lpstr>
      <vt:lpstr>Wingdings</vt:lpstr>
      <vt:lpstr>微软雅黑</vt:lpstr>
      <vt:lpstr>Calibri</vt:lpstr>
      <vt:lpstr>Arial Unicode MS</vt:lpstr>
      <vt:lpstr>华文琥珀</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Ivan' J</cp:lastModifiedBy>
  <cp:revision>405</cp:revision>
  <dcterms:created xsi:type="dcterms:W3CDTF">2019-12-22T05:53:00Z</dcterms:created>
  <dcterms:modified xsi:type="dcterms:W3CDTF">2021-05-07T01:56:52Z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2052-11.1.0.10214</vt:lpwstr>
  </property>
</Properties>
</file>