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283" r:id="rId2"/>
    <p:sldId id="2635" r:id="rId3"/>
    <p:sldId id="2644" r:id="rId4"/>
    <p:sldId id="2645" r:id="rId5"/>
    <p:sldId id="2664" r:id="rId6"/>
    <p:sldId id="2660" r:id="rId7"/>
    <p:sldId id="2661" r:id="rId8"/>
    <p:sldId id="2662" r:id="rId9"/>
    <p:sldId id="2663" r:id="rId10"/>
    <p:sldId id="2659" r:id="rId11"/>
    <p:sldId id="2650" r:id="rId12"/>
    <p:sldId id="2665" r:id="rId13"/>
    <p:sldId id="2666" r:id="rId14"/>
    <p:sldId id="2654" r:id="rId15"/>
    <p:sldId id="2649" r:id="rId16"/>
    <p:sldId id="477" r:id="rId17"/>
    <p:sldId id="2634" r:id="rId1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>
    <p:extLst>
      <p:ext uri="{19B8F6BF-5375-455C-9EA6-DF929625EA0E}">
        <p15:presenceInfo xmlns:p15="http://schemas.microsoft.com/office/powerpoint/2012/main" userId="f951a8b0b5be7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120C16"/>
    <a:srgbClr val="E93252"/>
    <a:srgbClr val="F8F8F8"/>
    <a:srgbClr val="6DF5ED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5"/>
      <dgm:spPr/>
    </dgm:pt>
    <dgm:pt modelId="{C385AF22-AC18-4DC8-9B28-602D0C637594}" type="pres">
      <dgm:prSet presAssocID="{A7E2548B-AC32-4B01-BBFA-02F40C0F4E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5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5"/>
      <dgm:spPr/>
    </dgm:pt>
    <dgm:pt modelId="{FBD91DA6-F483-4103-904B-0A0489E1DCE7}" type="pres">
      <dgm:prSet presAssocID="{6229A896-BA79-4F93-B4A4-52AF8D0E63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5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5"/>
      <dgm:spPr/>
    </dgm:pt>
    <dgm:pt modelId="{427123AE-6E68-4008-BD50-9CC20F57260E}" type="pres">
      <dgm:prSet presAssocID="{730938A3-D819-41F7-BE39-9DDAA446A1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5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5"/>
      <dgm:spPr/>
    </dgm:pt>
    <dgm:pt modelId="{19E92E6E-C255-46EA-A296-4EEB24EE3A0F}" type="pres">
      <dgm:prSet presAssocID="{ACC21E35-BE52-4B64-9CE3-EAFB2C2B91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5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3" presStyleCnt="5"/>
      <dgm:spPr/>
    </dgm:pt>
    <dgm:pt modelId="{ABF73B35-4281-4C64-B65F-D7E1D426DC52}" type="pres">
      <dgm:prSet presAssocID="{5BA5075A-9611-40EC-B66E-1C50AF8661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4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393A8961-3DBD-4564-A6C2-813CA257BD58}" type="presParOf" srcId="{5CB4522F-075B-43D2-9CCA-FF96AAAB0675}" destId="{9922DA3E-3EF6-42FA-9CC9-86C6C0F10C5A}" srcOrd="16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17" destOrd="0" presId="urn:microsoft.com/office/officeart/2005/8/layout/list1"/>
    <dgm:cxn modelId="{74407CAF-1C80-44D2-BC80-84029926B96A}" type="presParOf" srcId="{5CB4522F-075B-43D2-9CCA-FF96AAAB0675}" destId="{1EBF7F84-B88A-4276-8D3B-5221674D7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8517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7853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</a:t>
          </a:r>
        </a:p>
      </dsp:txBody>
      <dsp:txXfrm>
        <a:off x="283737" y="98705"/>
        <a:ext cx="3649520" cy="372930"/>
      </dsp:txXfrm>
    </dsp:sp>
    <dsp:sp modelId="{9A2FC35B-336D-4AB9-BE3B-E5A027415580}">
      <dsp:nvSpPr>
        <dsp:cNvPr id="0" name=""/>
        <dsp:cNvSpPr/>
      </dsp:nvSpPr>
      <dsp:spPr>
        <a:xfrm>
          <a:off x="0" y="92021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71357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3737" y="733745"/>
        <a:ext cx="3649520" cy="372930"/>
      </dsp:txXfrm>
    </dsp:sp>
    <dsp:sp modelId="{DC58CA3D-313C-426E-A0D6-37AFDA45F7F0}">
      <dsp:nvSpPr>
        <dsp:cNvPr id="0" name=""/>
        <dsp:cNvSpPr/>
      </dsp:nvSpPr>
      <dsp:spPr>
        <a:xfrm>
          <a:off x="0" y="155525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34861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3737" y="1368785"/>
        <a:ext cx="3649520" cy="372930"/>
      </dsp:txXfrm>
    </dsp:sp>
    <dsp:sp modelId="{F46CC245-10BE-4E19-B679-8FD2CCBD83C6}">
      <dsp:nvSpPr>
        <dsp:cNvPr id="0" name=""/>
        <dsp:cNvSpPr/>
      </dsp:nvSpPr>
      <dsp:spPr>
        <a:xfrm>
          <a:off x="0" y="219029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98365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3737" y="2003825"/>
        <a:ext cx="3649520" cy="372930"/>
      </dsp:txXfrm>
    </dsp:sp>
    <dsp:sp modelId="{1EBF7F84-B88A-4276-8D3B-5221674D7BF1}">
      <dsp:nvSpPr>
        <dsp:cNvPr id="0" name=""/>
        <dsp:cNvSpPr/>
      </dsp:nvSpPr>
      <dsp:spPr>
        <a:xfrm>
          <a:off x="0" y="282533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61869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3737" y="2638865"/>
        <a:ext cx="364952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5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70543" y="1498456"/>
            <a:ext cx="7699545" cy="198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移动泛粉的回复</a:t>
            </a:r>
            <a:r>
              <a:rPr lang="en-US" altLang="zh-CN" sz="3600" b="1" dirty="0"/>
              <a:t>/</a:t>
            </a:r>
            <a:r>
              <a:rPr lang="zh-CN" altLang="en-US" sz="3600" b="1" dirty="0"/>
              <a:t>互动率提升案例复盘</a:t>
            </a:r>
            <a:endParaRPr lang="en-US" altLang="zh-CN" sz="3600" b="1" dirty="0"/>
          </a:p>
          <a:p>
            <a:pPr algn="ctr"/>
            <a:r>
              <a:rPr lang="zh-CN" altLang="en-US" b="1" dirty="0"/>
              <a:t>部门：运营商事业部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姓名：陈妃端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花名：泰坦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1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FB0F5F-901F-4E59-8202-CC6C082A0A00}"/>
              </a:ext>
            </a:extLst>
          </p:cNvPr>
          <p:cNvSpPr txBox="1"/>
          <p:nvPr/>
        </p:nvSpPr>
        <p:spPr>
          <a:xfrm>
            <a:off x="2808023" y="55257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怎样提高移动泛粉的互动率？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7C9AD9-4A13-408E-A1D1-C90B7F444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49" y="1523715"/>
            <a:ext cx="4567307" cy="31081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62B6EB7-FBB5-4FDB-844E-F89EFEE50439}"/>
              </a:ext>
            </a:extLst>
          </p:cNvPr>
          <p:cNvSpPr txBox="1"/>
          <p:nvPr/>
        </p:nvSpPr>
        <p:spPr>
          <a:xfrm>
            <a:off x="1383766" y="37946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自己人回复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8BAD92D-E834-41A1-B727-6120D3EB6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114" y="1538457"/>
            <a:ext cx="4518568" cy="15269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A954C5-3FEF-47F6-91C4-A910DA8D2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899" y="3068575"/>
            <a:ext cx="4470304" cy="15269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0704410-BCD5-4B4B-AADF-08C459576E19}"/>
              </a:ext>
            </a:extLst>
          </p:cNvPr>
          <p:cNvSpPr txBox="1"/>
          <p:nvPr/>
        </p:nvSpPr>
        <p:spPr>
          <a:xfrm>
            <a:off x="3410752" y="100451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互动能增强客户黏度，不容易流失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A47E3A-49C3-4267-A61D-1CEEA2645BDB}"/>
              </a:ext>
            </a:extLst>
          </p:cNvPr>
          <p:cNvSpPr txBox="1"/>
          <p:nvPr/>
        </p:nvSpPr>
        <p:spPr>
          <a:xfrm>
            <a:off x="480462" y="4958204"/>
            <a:ext cx="950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基本以</a:t>
            </a:r>
            <a:r>
              <a:rPr lang="zh-CN" altLang="en-US" b="1" dirty="0"/>
              <a:t>品牌或主</a:t>
            </a:r>
            <a:r>
              <a:rPr lang="en-US" altLang="zh-CN" b="1" dirty="0"/>
              <a:t>IP</a:t>
            </a:r>
            <a:r>
              <a:rPr lang="zh-CN" altLang="en-US" dirty="0"/>
              <a:t>的形式发朋友圈，互动率很低或者为</a:t>
            </a:r>
            <a:r>
              <a:rPr lang="en-US" altLang="zh-CN" b="1" dirty="0">
                <a:solidFill>
                  <a:srgbClr val="C00000"/>
                </a:solidFill>
              </a:rPr>
              <a:t>0%</a:t>
            </a:r>
            <a:r>
              <a:rPr lang="zh-CN" altLang="en-US" b="1" dirty="0"/>
              <a:t>，客户觉得移动都是“机器“人。</a:t>
            </a:r>
          </a:p>
        </p:txBody>
      </p:sp>
    </p:spTree>
    <p:extLst>
      <p:ext uri="{BB962C8B-B14F-4D97-AF65-F5344CB8AC3E}">
        <p14:creationId xmlns:p14="http://schemas.microsoft.com/office/powerpoint/2010/main" val="96425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D9C50CF-2A75-4E63-96DF-778867988CCD}"/>
              </a:ext>
            </a:extLst>
          </p:cNvPr>
          <p:cNvSpPr/>
          <p:nvPr/>
        </p:nvSpPr>
        <p:spPr>
          <a:xfrm>
            <a:off x="4504267" y="1540125"/>
            <a:ext cx="4933244" cy="535434"/>
          </a:xfrm>
          <a:prstGeom prst="rect">
            <a:avLst/>
          </a:prstGeom>
          <a:solidFill>
            <a:srgbClr val="FEA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B5EDDE-50A0-4D29-A356-6ED9D97A6949}"/>
              </a:ext>
            </a:extLst>
          </p:cNvPr>
          <p:cNvSpPr/>
          <p:nvPr/>
        </p:nvSpPr>
        <p:spPr>
          <a:xfrm>
            <a:off x="4254248" y="808722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塑造真人</a:t>
            </a:r>
            <a:r>
              <a:rPr lang="en-US" altLang="zh-CN" b="1" dirty="0"/>
              <a:t>IP</a:t>
            </a:r>
            <a:r>
              <a:rPr lang="zh-CN" altLang="en-US" b="1" dirty="0"/>
              <a:t>人设（副</a:t>
            </a:r>
            <a:r>
              <a:rPr lang="en-US" altLang="zh-CN" b="1" dirty="0"/>
              <a:t>IP</a:t>
            </a:r>
            <a:r>
              <a:rPr lang="zh-CN" altLang="en-US" b="1" dirty="0"/>
              <a:t>）：</a:t>
            </a:r>
            <a:endParaRPr lang="zh-CN" altLang="en-US" dirty="0"/>
          </a:p>
        </p:txBody>
      </p:sp>
      <p:pic>
        <p:nvPicPr>
          <p:cNvPr id="2050" name="Picture 2" descr="http://wework.qpic.cn/wwhead/duc2TvpEgST9hicuyypLEKOJKl3GIEEb8cjibGO6uRwWjDFfiag2DpWaHB5aObp7PxO3uyEnI4o574/0">
            <a:extLst>
              <a:ext uri="{FF2B5EF4-FFF2-40B4-BE49-F238E27FC236}">
                <a16:creationId xmlns:a16="http://schemas.microsoft.com/office/drawing/2014/main" id="{2786D50A-11E2-4210-8478-E99FA029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9" y="1771173"/>
            <a:ext cx="2848054" cy="28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B84AC08-E17C-4E85-A93C-39572132B867}"/>
              </a:ext>
            </a:extLst>
          </p:cNvPr>
          <p:cNvSpPr txBox="1"/>
          <p:nvPr/>
        </p:nvSpPr>
        <p:spPr>
          <a:xfrm>
            <a:off x="1400223" y="49199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（没用真人头像）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6F5DCA-D6D5-41AF-B992-D43188BD7499}"/>
              </a:ext>
            </a:extLst>
          </p:cNvPr>
          <p:cNvSpPr/>
          <p:nvPr/>
        </p:nvSpPr>
        <p:spPr>
          <a:xfrm>
            <a:off x="5933584" y="1646995"/>
            <a:ext cx="369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ym typeface="+mn-ea"/>
              </a:rPr>
              <a:t>移动福利官</a:t>
            </a:r>
            <a:r>
              <a:rPr lang="en-US" altLang="zh-CN" b="1" dirty="0">
                <a:sym typeface="+mn-ea"/>
              </a:rPr>
              <a:t>XX</a:t>
            </a:r>
            <a:r>
              <a:rPr lang="zh-CN" altLang="en-US" b="1" dirty="0">
                <a:sym typeface="+mn-ea"/>
              </a:rPr>
              <a:t>姐姐</a:t>
            </a:r>
            <a:endParaRPr lang="en-US" altLang="zh-CN" b="1" dirty="0">
              <a:sym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E3961B1-2CCB-4963-85A0-B4CF137696AA}"/>
              </a:ext>
            </a:extLst>
          </p:cNvPr>
          <p:cNvSpPr/>
          <p:nvPr/>
        </p:nvSpPr>
        <p:spPr>
          <a:xfrm>
            <a:off x="4970085" y="2437630"/>
            <a:ext cx="43396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姓名：心心</a:t>
            </a:r>
            <a:r>
              <a:rPr lang="en-US" altLang="zh-CN" b="1" dirty="0">
                <a:sym typeface="+mn-ea"/>
              </a:rPr>
              <a:t>/</a:t>
            </a:r>
            <a:r>
              <a:rPr lang="zh-CN" altLang="en-US" b="1" dirty="0">
                <a:sym typeface="+mn-ea"/>
              </a:rPr>
              <a:t>麦麦</a:t>
            </a:r>
            <a:r>
              <a:rPr lang="en-US" altLang="zh-CN" b="1" dirty="0">
                <a:sym typeface="+mn-ea"/>
              </a:rPr>
              <a:t>/</a:t>
            </a:r>
            <a:r>
              <a:rPr lang="zh-CN" altLang="en-US" b="1" dirty="0">
                <a:sym typeface="+mn-ea"/>
              </a:rPr>
              <a:t>学姐</a:t>
            </a:r>
            <a:endParaRPr lang="en-US" altLang="zh-CN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性别：女</a:t>
            </a:r>
            <a:endParaRPr lang="en-US" altLang="zh-CN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年龄：</a:t>
            </a:r>
            <a:r>
              <a:rPr lang="en-US" altLang="zh-CN" b="1" dirty="0">
                <a:sym typeface="+mn-ea"/>
              </a:rPr>
              <a:t>20-25</a:t>
            </a:r>
            <a:r>
              <a:rPr lang="zh-CN" altLang="en-US" b="1" dirty="0">
                <a:sym typeface="+mn-ea"/>
              </a:rPr>
              <a:t>岁</a:t>
            </a:r>
            <a:endParaRPr lang="en-US" altLang="zh-CN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职业：中国移动客服</a:t>
            </a:r>
            <a:endParaRPr lang="en-US" altLang="zh-CN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性格：热心、活泼、热情</a:t>
            </a:r>
            <a:endParaRPr lang="en-US" altLang="zh-CN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形象：活泼型、接地气、邻家女孩、单身</a:t>
            </a:r>
            <a:endParaRPr lang="en-US" altLang="zh-CN" b="1" dirty="0">
              <a:sym typeface="+mn-ea"/>
            </a:endParaRPr>
          </a:p>
          <a:p>
            <a:endParaRPr lang="en-US" altLang="zh-CN" b="1" dirty="0">
              <a:sym typeface="+mn-ea"/>
            </a:endParaRP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1875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2332E9-7ACC-4A11-94C3-B10CE13E9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57" y="798308"/>
            <a:ext cx="4660780" cy="43749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BDB5F6-DB06-49F5-A158-266486EF5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618" y="808722"/>
            <a:ext cx="4620483" cy="418666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E547D84-A476-47A1-B629-50469CEC77B8}"/>
              </a:ext>
            </a:extLst>
          </p:cNvPr>
          <p:cNvSpPr txBox="1"/>
          <p:nvPr/>
        </p:nvSpPr>
        <p:spPr>
          <a:xfrm>
            <a:off x="5188618" y="505430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只是那么一个侧脸</a:t>
            </a:r>
            <a:r>
              <a:rPr lang="en-US" altLang="zh-CN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4824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9A7770A4-EC28-48F7-B57C-D7195882A8E9}"/>
              </a:ext>
            </a:extLst>
          </p:cNvPr>
          <p:cNvSpPr/>
          <p:nvPr/>
        </p:nvSpPr>
        <p:spPr>
          <a:xfrm>
            <a:off x="5528064" y="3071745"/>
            <a:ext cx="4462603" cy="2482387"/>
          </a:xfrm>
          <a:prstGeom prst="rect">
            <a:avLst/>
          </a:prstGeom>
          <a:solidFill>
            <a:srgbClr val="FEA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1DA99F-5B76-48B4-9267-299C184CC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12" y="1040420"/>
            <a:ext cx="5036344" cy="43736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959D0B-6F9F-4D7B-AB39-03EF09D60A6D}"/>
              </a:ext>
            </a:extLst>
          </p:cNvPr>
          <p:cNvSpPr txBox="1"/>
          <p:nvPr/>
        </p:nvSpPr>
        <p:spPr>
          <a:xfrm>
            <a:off x="5528064" y="1040420"/>
            <a:ext cx="4617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虽然互动率也不高，</a:t>
            </a:r>
            <a:r>
              <a:rPr lang="en-US" altLang="zh-CN" dirty="0"/>
              <a:t>1%</a:t>
            </a:r>
            <a:r>
              <a:rPr lang="zh-CN" altLang="en-US" dirty="0"/>
              <a:t>左右</a:t>
            </a:r>
            <a:endParaRPr lang="en-US" altLang="zh-CN" dirty="0"/>
          </a:p>
          <a:p>
            <a:r>
              <a:rPr lang="zh-CN" altLang="en-US" dirty="0"/>
              <a:t>但在客户的心目中，“机器”人形象没了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真人</a:t>
            </a:r>
            <a:r>
              <a:rPr lang="en-US" altLang="zh-CN" b="1" dirty="0"/>
              <a:t>IP</a:t>
            </a:r>
            <a:r>
              <a:rPr lang="zh-CN" altLang="en-US" b="1" dirty="0"/>
              <a:t>化、生活化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dirty="0"/>
              <a:t>能让品牌</a:t>
            </a:r>
            <a:r>
              <a:rPr lang="en-US" altLang="zh-CN" dirty="0"/>
              <a:t>IP</a:t>
            </a:r>
            <a:r>
              <a:rPr lang="zh-CN" altLang="en-US" dirty="0"/>
              <a:t>形象弱化，跟客户的沟通更拉近一步。后续再发活动的时候，关注者多了。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1300B7-E4AE-488B-A390-3FA7DBBAD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724" y="3142792"/>
            <a:ext cx="3937282" cy="23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43155" y="444046"/>
            <a:ext cx="24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758BE95-FB76-43F6-8370-96065851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C11E799-7843-4CB9-941D-EF2B5D10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026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EA0BE1D-50FA-44D2-A947-2792E67E8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72950"/>
            <a:ext cx="1026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08F5CF-DD3F-4AB6-BF76-4095FF806FDB}"/>
              </a:ext>
            </a:extLst>
          </p:cNvPr>
          <p:cNvSpPr/>
          <p:nvPr/>
        </p:nvSpPr>
        <p:spPr>
          <a:xfrm>
            <a:off x="729994" y="1777659"/>
            <a:ext cx="826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1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、回复话术的调整：</a:t>
            </a:r>
            <a:endParaRPr lang="zh-CN" altLang="en-US" dirty="0">
              <a:solidFill>
                <a:srgbClr val="333333"/>
              </a:solidFill>
              <a:latin typeface="-apple-system"/>
            </a:endParaRPr>
          </a:p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28EB5F-3878-4AD3-BB1D-B76C5B3F869F}"/>
              </a:ext>
            </a:extLst>
          </p:cNvPr>
          <p:cNvSpPr txBox="1"/>
          <p:nvPr/>
        </p:nvSpPr>
        <p:spPr>
          <a:xfrm>
            <a:off x="752475" y="2228028"/>
            <a:ext cx="785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更简约的</a:t>
            </a:r>
            <a:r>
              <a:rPr lang="zh-CN" altLang="en-US" b="1" dirty="0">
                <a:solidFill>
                  <a:srgbClr val="C00000"/>
                </a:solidFill>
              </a:rPr>
              <a:t>反问式</a:t>
            </a:r>
            <a:r>
              <a:rPr lang="zh-CN" altLang="en-US" dirty="0"/>
              <a:t>话术，邀请客户主动回复。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精准标签触达，提前了解客户套餐使用情况。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制造神秘感，有一个福利适合客户，给对方薅羊毛的机会（占有心态）。</a:t>
            </a:r>
            <a:endParaRPr lang="en-US" altLang="zh-CN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2B10CCB-AEA5-47FE-9E25-CEA1EF9096A9}"/>
              </a:ext>
            </a:extLst>
          </p:cNvPr>
          <p:cNvSpPr/>
          <p:nvPr/>
        </p:nvSpPr>
        <p:spPr>
          <a:xfrm>
            <a:off x="729994" y="3672743"/>
            <a:ext cx="607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2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、强品牌真人</a:t>
            </a:r>
            <a:r>
              <a:rPr lang="en-US" altLang="zh-CN" b="1" dirty="0">
                <a:solidFill>
                  <a:srgbClr val="333333"/>
                </a:solidFill>
                <a:latin typeface="-apple-system"/>
              </a:rPr>
              <a:t>IP</a:t>
            </a:r>
            <a:r>
              <a:rPr lang="zh-CN" altLang="en-US" b="1" dirty="0">
                <a:solidFill>
                  <a:srgbClr val="333333"/>
                </a:solidFill>
                <a:latin typeface="-apple-system"/>
              </a:rPr>
              <a:t>人设的重要性。</a:t>
            </a:r>
            <a:endParaRPr lang="en-US" altLang="zh-CN" b="1" dirty="0">
              <a:solidFill>
                <a:srgbClr val="333333"/>
              </a:solidFill>
              <a:latin typeface="-apple-system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dirty="0"/>
              <a:t>能让品牌</a:t>
            </a:r>
            <a:r>
              <a:rPr lang="en-US" altLang="zh-CN" dirty="0"/>
              <a:t>IP</a:t>
            </a:r>
            <a:r>
              <a:rPr lang="zh-CN" altLang="en-US" dirty="0"/>
              <a:t>形象弱化，跟客户的沟通更拉近一步。</a:t>
            </a:r>
          </a:p>
        </p:txBody>
      </p:sp>
    </p:spTree>
    <p:extLst>
      <p:ext uri="{BB962C8B-B14F-4D97-AF65-F5344CB8AC3E}">
        <p14:creationId xmlns:p14="http://schemas.microsoft.com/office/powerpoint/2010/main" val="359754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6CEA6-2936-4849-A3DC-E72B9175AD7A}"/>
              </a:ext>
            </a:extLst>
          </p:cNvPr>
          <p:cNvSpPr/>
          <p:nvPr/>
        </p:nvSpPr>
        <p:spPr>
          <a:xfrm>
            <a:off x="463752" y="1388878"/>
            <a:ext cx="9322030" cy="378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j-ea"/>
                <a:ea typeface="+mj-ea"/>
              </a:rPr>
              <a:t>1</a:t>
            </a:r>
            <a:r>
              <a:rPr lang="zh-CN" altLang="en-US" b="1" dirty="0">
                <a:latin typeface="+mj-ea"/>
                <a:ea typeface="+mj-ea"/>
              </a:rPr>
              <a:t>，</a:t>
            </a: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反问</a:t>
            </a:r>
            <a:r>
              <a:rPr lang="en-US" altLang="zh-CN" b="1" kern="100" dirty="0"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提问式话术，可覆盖更多类型业务：</a:t>
            </a:r>
            <a:r>
              <a:rPr lang="zh-CN" altLang="en-US" kern="100" dirty="0">
                <a:latin typeface="+mj-ea"/>
                <a:ea typeface="+mj-ea"/>
                <a:cs typeface="Times New Roman" panose="02020603050405020304" pitchFamily="18" charset="0"/>
              </a:rPr>
              <a:t>除了</a:t>
            </a:r>
            <a:r>
              <a:rPr lang="en-US" altLang="zh-CN" kern="100" dirty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kern="100" dirty="0">
                <a:latin typeface="+mj-ea"/>
                <a:ea typeface="+mj-ea"/>
                <a:cs typeface="Times New Roman" panose="02020603050405020304" pitchFamily="18" charset="0"/>
              </a:rPr>
              <a:t>元升档，还测试过家宽、流量包等业务。在不断的测试积累与总结，进行提炼出更高效的话术。</a:t>
            </a:r>
            <a:endParaRPr lang="en-US" altLang="zh-CN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-apple-system"/>
              </a:rPr>
              <a:t>2</a:t>
            </a:r>
            <a:r>
              <a:rPr lang="zh-CN" altLang="en-US" dirty="0">
                <a:latin typeface="-apple-system"/>
              </a:rPr>
              <a:t>，</a:t>
            </a:r>
            <a:r>
              <a:rPr lang="zh-CN" altLang="en-US" b="1" dirty="0">
                <a:latin typeface="-apple-system"/>
              </a:rPr>
              <a:t>真人</a:t>
            </a:r>
            <a:r>
              <a:rPr lang="en-US" altLang="zh-CN" b="1" dirty="0">
                <a:latin typeface="-apple-system"/>
              </a:rPr>
              <a:t>IP</a:t>
            </a:r>
            <a:r>
              <a:rPr lang="zh-CN" altLang="en-US" b="1" dirty="0">
                <a:latin typeface="-apple-system"/>
              </a:rPr>
              <a:t>可再细分场景：</a:t>
            </a:r>
            <a:r>
              <a:rPr lang="zh-CN" altLang="en-US" dirty="0">
                <a:latin typeface="-apple-system"/>
              </a:rPr>
              <a:t>针对不同类型的客户进行标签化以后，再细化到场景运营，并结合场景推广对应的产品。</a:t>
            </a:r>
            <a:endParaRPr lang="en-US" altLang="zh-CN" dirty="0">
              <a:latin typeface="-apple-system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3F8F7B-316B-4EC8-AB26-AD3A229200ED}"/>
              </a:ext>
            </a:extLst>
          </p:cNvPr>
          <p:cNvSpPr txBox="1"/>
          <p:nvPr/>
        </p:nvSpPr>
        <p:spPr>
          <a:xfrm>
            <a:off x="4492978" y="8700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小结：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AF6D4B5-AF3B-4D62-ACFC-3FF23BDAD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511" y="2319530"/>
            <a:ext cx="8173667" cy="18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9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7309" y="318903"/>
            <a:ext cx="1088760" cy="454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51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评分表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332851-01E3-4CE0-B3C9-F1216939EA5F}"/>
              </a:ext>
            </a:extLst>
          </p:cNvPr>
          <p:cNvSpPr txBox="1"/>
          <p:nvPr/>
        </p:nvSpPr>
        <p:spPr>
          <a:xfrm>
            <a:off x="4383410" y="4156555"/>
            <a:ext cx="1493191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16" b="1" dirty="0"/>
              <a:t>泰坦评分表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FA6626-12A1-4757-B147-06DBA858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397" y="2029583"/>
            <a:ext cx="1975811" cy="20318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14E9581-4CC1-4466-9C15-4B4A5B6AC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483625"/>
              </p:ext>
            </p:extLst>
          </p:nvPr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91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E7BDA-6EF1-4049-B463-8131684CB16D}"/>
              </a:ext>
            </a:extLst>
          </p:cNvPr>
          <p:cNvSpPr/>
          <p:nvPr/>
        </p:nvSpPr>
        <p:spPr>
          <a:xfrm>
            <a:off x="2783929" y="2525782"/>
            <a:ext cx="4997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提高客户回复</a:t>
            </a:r>
            <a:r>
              <a:rPr lang="en-US" altLang="zh-CN" sz="4000" b="1" dirty="0"/>
              <a:t>/</a:t>
            </a:r>
            <a:r>
              <a:rPr lang="zh-CN" altLang="en-US" sz="4000" b="1" dirty="0"/>
              <a:t>互动率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56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A05F24-D235-4795-ACCB-204C1837CD6C}"/>
              </a:ext>
            </a:extLst>
          </p:cNvPr>
          <p:cNvSpPr txBox="1"/>
          <p:nvPr/>
        </p:nvSpPr>
        <p:spPr>
          <a:xfrm>
            <a:off x="3072817" y="2587337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回复话术、真人</a:t>
            </a:r>
            <a:r>
              <a:rPr lang="en-US" altLang="zh-CN" sz="3200" b="1" dirty="0"/>
              <a:t>IP</a:t>
            </a:r>
            <a:r>
              <a:rPr lang="zh-CN" altLang="en-US" sz="3200" b="1" dirty="0"/>
              <a:t>人设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840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579C62D2-4777-4A81-8E47-0F67B3623D84}"/>
              </a:ext>
            </a:extLst>
          </p:cNvPr>
          <p:cNvSpPr/>
          <p:nvPr/>
        </p:nvSpPr>
        <p:spPr>
          <a:xfrm>
            <a:off x="434996" y="1580444"/>
            <a:ext cx="3890819" cy="3800546"/>
          </a:xfrm>
          <a:prstGeom prst="rect">
            <a:avLst/>
          </a:prstGeom>
          <a:solidFill>
            <a:srgbClr val="FEA9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A04220-CE8E-4B43-8FC8-C2A74CA0AD7D}"/>
              </a:ext>
            </a:extLst>
          </p:cNvPr>
          <p:cNvSpPr/>
          <p:nvPr/>
        </p:nvSpPr>
        <p:spPr>
          <a:xfrm>
            <a:off x="4325815" y="1580444"/>
            <a:ext cx="5638800" cy="3800546"/>
          </a:xfrm>
          <a:prstGeom prst="rect">
            <a:avLst/>
          </a:prstGeom>
          <a:noFill/>
          <a:ln w="28575">
            <a:solidFill>
              <a:srgbClr val="F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77156" y="435123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案例概述：问题思考？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B66228-1446-4FA9-9424-0B7F29F77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605" y="1901497"/>
            <a:ext cx="5245412" cy="11389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B8012D-AD6D-4718-84CE-ABC6443DEFD9}"/>
              </a:ext>
            </a:extLst>
          </p:cNvPr>
          <p:cNvSpPr txBox="1"/>
          <p:nvPr/>
        </p:nvSpPr>
        <p:spPr>
          <a:xfrm>
            <a:off x="4736109" y="3148331"/>
            <a:ext cx="46217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120C16"/>
                </a:solidFill>
              </a:rPr>
              <a:t>利益点：简单、一目了然</a:t>
            </a:r>
            <a:endParaRPr lang="en-US" altLang="zh-CN" b="1" dirty="0">
              <a:solidFill>
                <a:srgbClr val="120C16"/>
              </a:solidFill>
            </a:endParaRPr>
          </a:p>
          <a:p>
            <a:r>
              <a:rPr lang="zh-CN" altLang="en-US" b="1" dirty="0">
                <a:solidFill>
                  <a:srgbClr val="120C16"/>
                </a:solidFill>
              </a:rPr>
              <a:t>制造气氛：限量、表情</a:t>
            </a:r>
            <a:endParaRPr lang="en-US" altLang="zh-CN" b="1" dirty="0">
              <a:solidFill>
                <a:srgbClr val="120C16"/>
              </a:solidFill>
            </a:endParaRPr>
          </a:p>
          <a:p>
            <a:r>
              <a:rPr lang="zh-CN" altLang="en-US" b="1" dirty="0">
                <a:solidFill>
                  <a:srgbClr val="120C16"/>
                </a:solidFill>
              </a:rPr>
              <a:t>标签匹配：</a:t>
            </a:r>
            <a:r>
              <a:rPr lang="en-US" altLang="zh-CN" b="1" dirty="0">
                <a:solidFill>
                  <a:srgbClr val="120C16"/>
                </a:solidFill>
              </a:rPr>
              <a:t>58</a:t>
            </a:r>
            <a:r>
              <a:rPr lang="zh-CN" altLang="en-US" b="1" dirty="0">
                <a:solidFill>
                  <a:srgbClr val="120C16"/>
                </a:solidFill>
              </a:rPr>
              <a:t>元套餐，但花费超过</a:t>
            </a:r>
            <a:r>
              <a:rPr lang="en-US" altLang="zh-CN" b="1" dirty="0">
                <a:solidFill>
                  <a:srgbClr val="120C16"/>
                </a:solidFill>
              </a:rPr>
              <a:t>89</a:t>
            </a:r>
            <a:r>
              <a:rPr lang="zh-CN" altLang="en-US" b="1" dirty="0">
                <a:solidFill>
                  <a:srgbClr val="120C16"/>
                </a:solidFill>
              </a:rPr>
              <a:t>元客户</a:t>
            </a:r>
            <a:endParaRPr lang="en-US" altLang="zh-CN" b="1" dirty="0">
              <a:solidFill>
                <a:srgbClr val="120C16"/>
              </a:solidFill>
            </a:endParaRPr>
          </a:p>
          <a:p>
            <a:endParaRPr lang="en-US" altLang="zh-CN" b="1" dirty="0">
              <a:solidFill>
                <a:srgbClr val="120C16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回复率：</a:t>
            </a:r>
            <a:r>
              <a:rPr lang="zh-CN" altLang="en-US" b="1" dirty="0">
                <a:solidFill>
                  <a:srgbClr val="120C16"/>
                </a:solidFill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</a:rPr>
              <a:t>？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AFDFD5-A49C-4CF4-BE36-E47BBB6352DB}"/>
              </a:ext>
            </a:extLst>
          </p:cNvPr>
          <p:cNvSpPr txBox="1"/>
          <p:nvPr/>
        </p:nvSpPr>
        <p:spPr>
          <a:xfrm>
            <a:off x="2869548" y="85589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怎样提高移动泛粉的回复率？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6C2794-C81B-44E8-8FC6-C6D2E2A3E4BC}"/>
              </a:ext>
            </a:extLst>
          </p:cNvPr>
          <p:cNvSpPr txBox="1"/>
          <p:nvPr/>
        </p:nvSpPr>
        <p:spPr>
          <a:xfrm>
            <a:off x="855126" y="2465054"/>
            <a:ext cx="35445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初定的思路：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，提前筛选出潜在标签（提炼）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，针对需求给出对应的利益点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，制造紧张度</a:t>
            </a:r>
          </a:p>
        </p:txBody>
      </p:sp>
    </p:spTree>
    <p:extLst>
      <p:ext uri="{BB962C8B-B14F-4D97-AF65-F5344CB8AC3E}">
        <p14:creationId xmlns:p14="http://schemas.microsoft.com/office/powerpoint/2010/main" val="408755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35123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案例概述：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实际回复率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9D72FC-024D-4600-AA47-06D6FE238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915" y="770467"/>
            <a:ext cx="7675754" cy="24208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1D11AA-57B4-409B-9E58-62C635E2B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915" y="3319271"/>
            <a:ext cx="7687703" cy="219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66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30318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案例概述：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问题点出在哪里？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E34717-B309-45D0-9E13-DD1561917737}"/>
              </a:ext>
            </a:extLst>
          </p:cNvPr>
          <p:cNvSpPr txBox="1"/>
          <p:nvPr/>
        </p:nvSpPr>
        <p:spPr>
          <a:xfrm>
            <a:off x="657945" y="1696854"/>
            <a:ext cx="8933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</a:t>
            </a:r>
            <a:r>
              <a:rPr lang="zh-CN" altLang="en-US" sz="2000" b="1" dirty="0"/>
              <a:t>，移动泛粉，在长期移动的</a:t>
            </a:r>
            <a:r>
              <a:rPr lang="zh-CN" altLang="en-US" sz="2000" b="1" dirty="0">
                <a:solidFill>
                  <a:srgbClr val="C00000"/>
                </a:solidFill>
              </a:rPr>
              <a:t>强品牌</a:t>
            </a:r>
            <a:r>
              <a:rPr lang="en-US" altLang="zh-CN" sz="2000" b="1" dirty="0">
                <a:solidFill>
                  <a:srgbClr val="C00000"/>
                </a:solidFill>
              </a:rPr>
              <a:t>IP</a:t>
            </a:r>
            <a:r>
              <a:rPr lang="zh-CN" altLang="en-US" sz="2000" b="1" dirty="0"/>
              <a:t>推广下，第一时间推广业务，客户第一感觉：这是坑。所以没有放下防备心。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2</a:t>
            </a:r>
            <a:r>
              <a:rPr lang="zh-CN" altLang="en-US" sz="2000" b="1" dirty="0"/>
              <a:t>，这个业务，客户觉得没必要，因为大家已经习以为常，套餐用的好好的，为什么要改，在潜意识是没有经过对比（现状和业务的价值对比）。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3</a:t>
            </a:r>
            <a:r>
              <a:rPr lang="zh-CN" altLang="en-US" sz="2000" b="1" dirty="0"/>
              <a:t>，客户习惯造成，每个人每天接触的垃圾推广信息过多，特别对于字数太多，并且需要思考的产品，在客户浏览的瞬间没有被吸引到（亮点没有恰到好处），并且还有可能被花里胡哨的表情包吸引了，一笑而过。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62645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2864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案例概述：话术进行调整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CEB3FE-4CCC-405C-88CE-E5E1AFA5C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19" y="897890"/>
            <a:ext cx="9751695" cy="27097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770606-6015-43FC-B3FA-DBBEB5C70B67}"/>
              </a:ext>
            </a:extLst>
          </p:cNvPr>
          <p:cNvSpPr txBox="1"/>
          <p:nvPr/>
        </p:nvSpPr>
        <p:spPr>
          <a:xfrm>
            <a:off x="2415822" y="41430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3E856B-E1B8-4021-896B-E0924ACA2341}"/>
              </a:ext>
            </a:extLst>
          </p:cNvPr>
          <p:cNvSpPr txBox="1"/>
          <p:nvPr/>
        </p:nvSpPr>
        <p:spPr>
          <a:xfrm>
            <a:off x="1595259" y="4143022"/>
            <a:ext cx="793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，更简约的</a:t>
            </a:r>
            <a:r>
              <a:rPr lang="zh-CN" altLang="en-US" b="1" dirty="0">
                <a:solidFill>
                  <a:srgbClr val="C00000"/>
                </a:solidFill>
              </a:rPr>
              <a:t>反问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提问式</a:t>
            </a:r>
            <a:r>
              <a:rPr lang="zh-CN" altLang="en-US" dirty="0"/>
              <a:t>话术，邀请客户主动回复。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，精准标签触达，提前了解客户套餐使用情况。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，制造神秘感，有一个福利适合客户，给对方薅羊毛的机会（占有心态）。</a:t>
            </a:r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9CCC77-043D-4544-9C4D-68B794CE1699}"/>
              </a:ext>
            </a:extLst>
          </p:cNvPr>
          <p:cNvSpPr/>
          <p:nvPr/>
        </p:nvSpPr>
        <p:spPr>
          <a:xfrm>
            <a:off x="7947378" y="1422399"/>
            <a:ext cx="869244" cy="2259475"/>
          </a:xfrm>
          <a:prstGeom prst="rect">
            <a:avLst/>
          </a:prstGeom>
          <a:noFill/>
          <a:ln w="28575">
            <a:solidFill>
              <a:srgbClr val="E932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6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3512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案例概述：成交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770606-6015-43FC-B3FA-DBBEB5C70B67}"/>
              </a:ext>
            </a:extLst>
          </p:cNvPr>
          <p:cNvSpPr txBox="1"/>
          <p:nvPr/>
        </p:nvSpPr>
        <p:spPr>
          <a:xfrm>
            <a:off x="2415822" y="41430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29CCB95-43B0-43AB-B052-DAECCEF1E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81" y="959344"/>
            <a:ext cx="2623297" cy="45777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71161C7-A25C-447C-998C-A4EDD948F7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84" y="959344"/>
            <a:ext cx="2720638" cy="45777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678000C-D7AD-49F1-8E2A-67A55934A499}"/>
              </a:ext>
            </a:extLst>
          </p:cNvPr>
          <p:cNvSpPr txBox="1"/>
          <p:nvPr/>
        </p:nvSpPr>
        <p:spPr>
          <a:xfrm>
            <a:off x="6524568" y="2005429"/>
            <a:ext cx="34676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热情过后的冷静：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</a:rPr>
              <a:t>价值对比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成交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1600" b="1" dirty="0"/>
              <a:t>所以，首先提高回复率是非常重要！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427429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A9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806</Words>
  <Application>Microsoft Office PowerPoint</Application>
  <PresentationFormat>自定义</PresentationFormat>
  <Paragraphs>108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-apple-system</vt:lpstr>
      <vt:lpstr>等线</vt:lpstr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531</cp:revision>
  <dcterms:created xsi:type="dcterms:W3CDTF">2019-12-22T05:53:00Z</dcterms:created>
  <dcterms:modified xsi:type="dcterms:W3CDTF">2021-09-30T06:53:03Z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