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283" r:id="rId2"/>
    <p:sldId id="2635" r:id="rId3"/>
    <p:sldId id="2644" r:id="rId4"/>
    <p:sldId id="2645" r:id="rId5"/>
    <p:sldId id="2651" r:id="rId6"/>
    <p:sldId id="2650" r:id="rId7"/>
    <p:sldId id="2659" r:id="rId8"/>
    <p:sldId id="2660" r:id="rId9"/>
    <p:sldId id="2661" r:id="rId10"/>
    <p:sldId id="2662" r:id="rId11"/>
    <p:sldId id="2663" r:id="rId12"/>
    <p:sldId id="2664" r:id="rId13"/>
    <p:sldId id="2665" r:id="rId14"/>
    <p:sldId id="2666" r:id="rId15"/>
    <p:sldId id="2667" r:id="rId16"/>
    <p:sldId id="2668" r:id="rId17"/>
    <p:sldId id="2669" r:id="rId18"/>
    <p:sldId id="2670" r:id="rId19"/>
    <p:sldId id="2652" r:id="rId20"/>
    <p:sldId id="2648" r:id="rId21"/>
    <p:sldId id="2649" r:id="rId22"/>
    <p:sldId id="2634" r:id="rId23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>
    <p:extLst>
      <p:ext uri="{19B8F6BF-5375-455C-9EA6-DF929625EA0E}">
        <p15:presenceInfo xmlns:p15="http://schemas.microsoft.com/office/powerpoint/2012/main" userId="f951a8b0b5be7e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16"/>
    <a:srgbClr val="FEA900"/>
    <a:srgbClr val="F8F8F8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4660"/>
  </p:normalViewPr>
  <p:slideViewPr>
    <p:cSldViewPr snapToGrid="0">
      <p:cViewPr>
        <p:scale>
          <a:sx n="90" d="100"/>
          <a:sy n="90" d="100"/>
        </p:scale>
        <p:origin x="570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 dirty="0"/>
            <a:t>案例中待优化点及改善方案</a:t>
          </a:r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案例中待优化点及改善方案</a:t>
          </a:r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45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4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jpeg"/><Relationship Id="rId3" Type="http://schemas.openxmlformats.org/officeDocument/2006/relationships/image" Target="../media/image4.sv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7.sv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.sv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5.jpeg"/><Relationship Id="rId5" Type="http://schemas.openxmlformats.org/officeDocument/2006/relationships/image" Target="../media/image6.svg"/><Relationship Id="rId10" Type="http://schemas.openxmlformats.org/officeDocument/2006/relationships/image" Target="../media/image34.jpeg"/><Relationship Id="rId4" Type="http://schemas.openxmlformats.org/officeDocument/2006/relationships/image" Target="../media/image5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svg"/><Relationship Id="rId7" Type="http://schemas.openxmlformats.org/officeDocument/2006/relationships/image" Target="../media/image37.jpeg"/><Relationship Id="rId12" Type="http://schemas.openxmlformats.org/officeDocument/2006/relationships/image" Target="../media/image4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1.png"/><Relationship Id="rId5" Type="http://schemas.openxmlformats.org/officeDocument/2006/relationships/image" Target="../media/image6.sv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4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.pn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7.png"/><Relationship Id="rId5" Type="http://schemas.openxmlformats.org/officeDocument/2006/relationships/image" Target="../media/image6.sv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5.pn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sv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55.png"/><Relationship Id="rId5" Type="http://schemas.openxmlformats.org/officeDocument/2006/relationships/image" Target="../media/image6.svg"/><Relationship Id="rId10" Type="http://schemas.openxmlformats.org/officeDocument/2006/relationships/image" Target="../media/image54.jpeg"/><Relationship Id="rId4" Type="http://schemas.openxmlformats.org/officeDocument/2006/relationships/image" Target="../media/image5.png"/><Relationship Id="rId9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sv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60.sv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sv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65.png"/><Relationship Id="rId5" Type="http://schemas.openxmlformats.org/officeDocument/2006/relationships/image" Target="../media/image6.svg"/><Relationship Id="rId10" Type="http://schemas.openxmlformats.org/officeDocument/2006/relationships/image" Target="../media/image64.jpeg"/><Relationship Id="rId4" Type="http://schemas.openxmlformats.org/officeDocument/2006/relationships/image" Target="../media/image5.png"/><Relationship Id="rId9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12" Type="http://schemas.openxmlformats.org/officeDocument/2006/relationships/image" Target="../media/image7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69.png"/><Relationship Id="rId5" Type="http://schemas.openxmlformats.org/officeDocument/2006/relationships/image" Target="../media/image6.svg"/><Relationship Id="rId10" Type="http://schemas.openxmlformats.org/officeDocument/2006/relationships/image" Target="../media/image68.svg"/><Relationship Id="rId4" Type="http://schemas.openxmlformats.org/officeDocument/2006/relationships/image" Target="../media/image5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4.svg"/><Relationship Id="rId7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71.png"/><Relationship Id="rId12" Type="http://schemas.openxmlformats.org/officeDocument/2006/relationships/image" Target="../media/image11.svg"/><Relationship Id="rId2" Type="http://schemas.openxmlformats.org/officeDocument/2006/relationships/image" Target="../media/image3.png"/><Relationship Id="rId16" Type="http://schemas.openxmlformats.org/officeDocument/2006/relationships/image" Target="../media/image7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svg"/><Relationship Id="rId15" Type="http://schemas.openxmlformats.org/officeDocument/2006/relationships/image" Target="../media/image73.png"/><Relationship Id="rId10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.svg"/><Relationship Id="rId7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.png"/><Relationship Id="rId7" Type="http://schemas.openxmlformats.org/officeDocument/2006/relationships/image" Target="../media/image8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06018" y="1483006"/>
            <a:ext cx="6647974" cy="2258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关于移动</a:t>
            </a:r>
            <a:r>
              <a:rPr lang="zh-CN" altLang="en-US" sz="3600" b="1" dirty="0"/>
              <a:t>送客到店购机活动复盘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部门：运营商事业部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姓名：陈妃端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花名：泰坦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53854" y="435699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活动宣传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朋友圈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0D8FA45-B2A3-47A8-88B2-CF026BDBFDFB}"/>
              </a:ext>
            </a:extLst>
          </p:cNvPr>
          <p:cNvGrpSpPr/>
          <p:nvPr/>
        </p:nvGrpSpPr>
        <p:grpSpPr>
          <a:xfrm>
            <a:off x="688482" y="944733"/>
            <a:ext cx="8872569" cy="4504393"/>
            <a:chOff x="429666" y="1069975"/>
            <a:chExt cx="11228934" cy="5700663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CC25F36F-6DB8-473C-BEAD-3E0CDFBB46A5}"/>
                </a:ext>
              </a:extLst>
            </p:cNvPr>
            <p:cNvSpPr/>
            <p:nvPr/>
          </p:nvSpPr>
          <p:spPr>
            <a:xfrm>
              <a:off x="4246428" y="1906029"/>
              <a:ext cx="2763972" cy="954107"/>
            </a:xfrm>
            <a:prstGeom prst="roundRect">
              <a:avLst>
                <a:gd name="adj" fmla="val 55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8" name="图片 27" descr="日历&#10;&#10;描述已自动生成">
              <a:extLst>
                <a:ext uri="{FF2B5EF4-FFF2-40B4-BE49-F238E27FC236}">
                  <a16:creationId xmlns:a16="http://schemas.microsoft.com/office/drawing/2014/main" id="{39AC2176-812C-41B2-B586-EDB4AB2EB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66" y="1973935"/>
              <a:ext cx="1671562" cy="2973153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627F63E-C97B-4499-847E-2319B1AAB239}"/>
                </a:ext>
              </a:extLst>
            </p:cNvPr>
            <p:cNvSpPr/>
            <p:nvPr/>
          </p:nvSpPr>
          <p:spPr>
            <a:xfrm>
              <a:off x="429666" y="1069975"/>
              <a:ext cx="11228934" cy="75602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8938B52-57EA-493F-9C5D-276D0E583BE9}"/>
                </a:ext>
              </a:extLst>
            </p:cNvPr>
            <p:cNvSpPr txBox="1"/>
            <p:nvPr/>
          </p:nvSpPr>
          <p:spPr>
            <a:xfrm>
              <a:off x="1174546" y="1217910"/>
              <a:ext cx="8883855" cy="4284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朋友圈活动主题海报群发 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分散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" name="图形 31" descr="聊天">
              <a:extLst>
                <a:ext uri="{FF2B5EF4-FFF2-40B4-BE49-F238E27FC236}">
                  <a16:creationId xmlns:a16="http://schemas.microsoft.com/office/drawing/2014/main" id="{6FAD8FDD-20BF-4163-B1F6-C8E17DC9B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3400" y="1069975"/>
              <a:ext cx="717347" cy="801193"/>
            </a:xfrm>
            <a:prstGeom prst="rect">
              <a:avLst/>
            </a:prstGeom>
          </p:spPr>
        </p:pic>
        <p:pic>
          <p:nvPicPr>
            <p:cNvPr id="37" name="图片 36" descr="电脑显示屏&#10;&#10;描述已自动生成">
              <a:extLst>
                <a:ext uri="{FF2B5EF4-FFF2-40B4-BE49-F238E27FC236}">
                  <a16:creationId xmlns:a16="http://schemas.microsoft.com/office/drawing/2014/main" id="{8274FDDE-2B7B-4E15-924F-59A447DFD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993" y="2259868"/>
              <a:ext cx="1687568" cy="3001622"/>
            </a:xfrm>
            <a:prstGeom prst="rect">
              <a:avLst/>
            </a:prstGeom>
          </p:spPr>
        </p:pic>
        <p:pic>
          <p:nvPicPr>
            <p:cNvPr id="38" name="图片 37" descr="屏幕上有字&#10;&#10;描述已自动生成">
              <a:extLst>
                <a:ext uri="{FF2B5EF4-FFF2-40B4-BE49-F238E27FC236}">
                  <a16:creationId xmlns:a16="http://schemas.microsoft.com/office/drawing/2014/main" id="{E52CC297-907E-48EE-8AB3-385077BD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974" y="3122911"/>
              <a:ext cx="1687568" cy="3001621"/>
            </a:xfrm>
            <a:prstGeom prst="rect">
              <a:avLst/>
            </a:prstGeom>
          </p:spPr>
        </p:pic>
        <p:pic>
          <p:nvPicPr>
            <p:cNvPr id="39" name="图片 38" descr="图形用户界面&#10;&#10;描述已自动生成">
              <a:extLst>
                <a:ext uri="{FF2B5EF4-FFF2-40B4-BE49-F238E27FC236}">
                  <a16:creationId xmlns:a16="http://schemas.microsoft.com/office/drawing/2014/main" id="{D07466A8-1055-4D77-97D1-3774BB85A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781" y="3568066"/>
              <a:ext cx="1687568" cy="3001620"/>
            </a:xfrm>
            <a:prstGeom prst="rect">
              <a:avLst/>
            </a:prstGeom>
          </p:spPr>
        </p:pic>
        <p:pic>
          <p:nvPicPr>
            <p:cNvPr id="55" name="图片 54" descr="图形用户界面, 应用程序, 网站&#10;&#10;描述已自动生成">
              <a:extLst>
                <a:ext uri="{FF2B5EF4-FFF2-40B4-BE49-F238E27FC236}">
                  <a16:creationId xmlns:a16="http://schemas.microsoft.com/office/drawing/2014/main" id="{BFA9CB68-9490-4B0B-8F4C-3B73ECD81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201" y="2100032"/>
              <a:ext cx="2464532" cy="4381390"/>
            </a:xfrm>
            <a:prstGeom prst="rect">
              <a:avLst/>
            </a:prstGeom>
          </p:spPr>
        </p:pic>
        <p:pic>
          <p:nvPicPr>
            <p:cNvPr id="56" name="图片 55" descr="图形用户界面, 应用程序&#10;&#10;描述已自动生成">
              <a:extLst>
                <a:ext uri="{FF2B5EF4-FFF2-40B4-BE49-F238E27FC236}">
                  <a16:creationId xmlns:a16="http://schemas.microsoft.com/office/drawing/2014/main" id="{33C1E00D-55C8-4107-B73A-2E7DE83C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205" y="2100032"/>
              <a:ext cx="2212393" cy="4670606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9D40EC8-9F6E-42C8-9574-373AFED31B9E}"/>
                </a:ext>
              </a:extLst>
            </p:cNvPr>
            <p:cNvSpPr txBox="1"/>
            <p:nvPr/>
          </p:nvSpPr>
          <p:spPr>
            <a:xfrm>
              <a:off x="3760716" y="1953920"/>
              <a:ext cx="2763972" cy="171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周五会员日 宠你没商量</a:t>
              </a:r>
              <a:b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抽10元消费红包，周末用起来</a:t>
              </a:r>
              <a:b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直降750元起，购机优惠超给力</a:t>
              </a:r>
              <a:b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想要的，快找心心吧~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18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9578" y="434501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活动宣传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社群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DF41A10-EB15-4B9A-9D90-B67641234795}"/>
              </a:ext>
            </a:extLst>
          </p:cNvPr>
          <p:cNvGrpSpPr/>
          <p:nvPr/>
        </p:nvGrpSpPr>
        <p:grpSpPr>
          <a:xfrm>
            <a:off x="957778" y="1049540"/>
            <a:ext cx="8409534" cy="4189325"/>
            <a:chOff x="429666" y="1069975"/>
            <a:chExt cx="11305134" cy="563180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280ABAF-6160-45AB-A8F0-57A8F8AA04EA}"/>
                </a:ext>
              </a:extLst>
            </p:cNvPr>
            <p:cNvSpPr/>
            <p:nvPr/>
          </p:nvSpPr>
          <p:spPr>
            <a:xfrm>
              <a:off x="429666" y="1069975"/>
              <a:ext cx="11305134" cy="71320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3AE9DB72-C5A1-406E-9D2D-3022D053F7F9}"/>
                </a:ext>
              </a:extLst>
            </p:cNvPr>
            <p:cNvGrpSpPr/>
            <p:nvPr/>
          </p:nvGrpSpPr>
          <p:grpSpPr>
            <a:xfrm>
              <a:off x="586334" y="1069975"/>
              <a:ext cx="10360412" cy="5631808"/>
              <a:chOff x="586334" y="1069975"/>
              <a:chExt cx="10360412" cy="5631808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36778EB-9BF6-4BD8-8274-EE6D0861CBCC}"/>
                  </a:ext>
                </a:extLst>
              </p:cNvPr>
              <p:cNvSpPr txBox="1"/>
              <p:nvPr/>
            </p:nvSpPr>
            <p:spPr>
              <a:xfrm>
                <a:off x="1524000" y="1217910"/>
                <a:ext cx="23306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社群活动通知</a:t>
                </a:r>
              </a:p>
            </p:txBody>
          </p:sp>
          <p:pic>
            <p:nvPicPr>
              <p:cNvPr id="44" name="图形 43" descr="用户">
                <a:extLst>
                  <a:ext uri="{FF2B5EF4-FFF2-40B4-BE49-F238E27FC236}">
                    <a16:creationId xmlns:a16="http://schemas.microsoft.com/office/drawing/2014/main" id="{2A5A0BDF-0F6E-438A-A8AE-99391C5BB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6334" y="1069975"/>
                <a:ext cx="713207" cy="713207"/>
              </a:xfrm>
              <a:prstGeom prst="rect">
                <a:avLst/>
              </a:prstGeom>
            </p:spPr>
          </p:pic>
          <p:pic>
            <p:nvPicPr>
              <p:cNvPr id="45" name="图片 44" descr="图形用户界面, 文本, 应用程序, 聊天或短信&#10;&#10;描述已自动生成">
                <a:extLst>
                  <a:ext uri="{FF2B5EF4-FFF2-40B4-BE49-F238E27FC236}">
                    <a16:creationId xmlns:a16="http://schemas.microsoft.com/office/drawing/2014/main" id="{80440342-A33D-45E4-954A-0381AD7F0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526" y="1975298"/>
                <a:ext cx="2181454" cy="4726484"/>
              </a:xfrm>
              <a:prstGeom prst="rect">
                <a:avLst/>
              </a:prstGeom>
            </p:spPr>
          </p:pic>
          <p:pic>
            <p:nvPicPr>
              <p:cNvPr id="46" name="图片 45" descr="图形用户界面, 应用程序, Teams&#10;&#10;描述已自动生成">
                <a:extLst>
                  <a:ext uri="{FF2B5EF4-FFF2-40B4-BE49-F238E27FC236}">
                    <a16:creationId xmlns:a16="http://schemas.microsoft.com/office/drawing/2014/main" id="{D345A3D4-3A8B-4726-B228-961CC899F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1893" y="1975299"/>
                <a:ext cx="2181454" cy="4726484"/>
              </a:xfrm>
              <a:prstGeom prst="rect">
                <a:avLst/>
              </a:prstGeom>
            </p:spPr>
          </p:pic>
          <p:pic>
            <p:nvPicPr>
              <p:cNvPr id="47" name="图片 46" descr="图片包含 图形用户界面&#10;&#10;描述已自动生成">
                <a:extLst>
                  <a:ext uri="{FF2B5EF4-FFF2-40B4-BE49-F238E27FC236}">
                    <a16:creationId xmlns:a16="http://schemas.microsoft.com/office/drawing/2014/main" id="{C6991606-00CF-456F-A4D6-D1C26FE18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1975298"/>
                <a:ext cx="2658647" cy="4726484"/>
              </a:xfrm>
              <a:prstGeom prst="rect">
                <a:avLst/>
              </a:prstGeom>
            </p:spPr>
          </p:pic>
          <p:pic>
            <p:nvPicPr>
              <p:cNvPr id="48" name="图片 47" descr="日历&#10;&#10;描述已自动生成">
                <a:extLst>
                  <a:ext uri="{FF2B5EF4-FFF2-40B4-BE49-F238E27FC236}">
                    <a16:creationId xmlns:a16="http://schemas.microsoft.com/office/drawing/2014/main" id="{3300C106-3524-493B-BA3A-578973933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8100" y="1922632"/>
                <a:ext cx="2658646" cy="47288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4551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33716"/>
            <a:ext cx="2784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活动宣传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渠道转发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A0891EF-B830-4BC0-9050-4E3B3DB20867}"/>
              </a:ext>
            </a:extLst>
          </p:cNvPr>
          <p:cNvGrpSpPr/>
          <p:nvPr/>
        </p:nvGrpSpPr>
        <p:grpSpPr>
          <a:xfrm>
            <a:off x="557095" y="897890"/>
            <a:ext cx="9145822" cy="4261768"/>
            <a:chOff x="156413" y="1042149"/>
            <a:chExt cx="11502186" cy="5359786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FBC358B3-074F-4250-8223-44D9D045E7EB}"/>
                </a:ext>
              </a:extLst>
            </p:cNvPr>
            <p:cNvSpPr/>
            <p:nvPr/>
          </p:nvSpPr>
          <p:spPr>
            <a:xfrm>
              <a:off x="10058400" y="3203575"/>
              <a:ext cx="1524000" cy="1219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CE8A096-29F2-4FB4-8A81-F91D261A1912}"/>
                </a:ext>
              </a:extLst>
            </p:cNvPr>
            <p:cNvSpPr/>
            <p:nvPr/>
          </p:nvSpPr>
          <p:spPr>
            <a:xfrm>
              <a:off x="537412" y="1049584"/>
              <a:ext cx="11121187" cy="6096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2D7C247-788A-4A62-A266-59EE5C29B2F2}"/>
                </a:ext>
              </a:extLst>
            </p:cNvPr>
            <p:cNvSpPr txBox="1"/>
            <p:nvPr/>
          </p:nvSpPr>
          <p:spPr>
            <a:xfrm>
              <a:off x="1447799" y="1141710"/>
              <a:ext cx="8610600" cy="425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集中配置，分散协作，全量客户点对点群发（集中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分散）</a:t>
              </a:r>
            </a:p>
          </p:txBody>
        </p:sp>
        <p:pic>
          <p:nvPicPr>
            <p:cNvPr id="39" name="图片 38" descr="图形用户界面, 应用程序&#10;&#10;描述已自动生成">
              <a:extLst>
                <a:ext uri="{FF2B5EF4-FFF2-40B4-BE49-F238E27FC236}">
                  <a16:creationId xmlns:a16="http://schemas.microsoft.com/office/drawing/2014/main" id="{93021D05-2ED1-4542-90A0-CC07C2B6B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1734203"/>
              <a:ext cx="2100480" cy="4667732"/>
            </a:xfrm>
            <a:prstGeom prst="rect">
              <a:avLst/>
            </a:prstGeom>
          </p:spPr>
        </p:pic>
        <p:pic>
          <p:nvPicPr>
            <p:cNvPr id="40" name="图片 39" descr="文本&#10;&#10;描述已自动生成">
              <a:extLst>
                <a:ext uri="{FF2B5EF4-FFF2-40B4-BE49-F238E27FC236}">
                  <a16:creationId xmlns:a16="http://schemas.microsoft.com/office/drawing/2014/main" id="{DDE7CEE4-C434-48B5-8322-D5E6EDD0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761" y="1703499"/>
              <a:ext cx="2336239" cy="4672478"/>
            </a:xfrm>
            <a:prstGeom prst="rect">
              <a:avLst/>
            </a:prstGeom>
          </p:spPr>
        </p:pic>
        <p:pic>
          <p:nvPicPr>
            <p:cNvPr id="49" name="图片 48" descr="图形用户界面, 应用程序&#10;&#10;描述已自动生成">
              <a:extLst>
                <a:ext uri="{FF2B5EF4-FFF2-40B4-BE49-F238E27FC236}">
                  <a16:creationId xmlns:a16="http://schemas.microsoft.com/office/drawing/2014/main" id="{1339C68C-292A-4099-9956-E780B607D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328" y="1729457"/>
              <a:ext cx="2336239" cy="4672478"/>
            </a:xfrm>
            <a:prstGeom prst="rect">
              <a:avLst/>
            </a:prstGeom>
          </p:spPr>
        </p:pic>
        <p:pic>
          <p:nvPicPr>
            <p:cNvPr id="50" name="图片 49" descr="图形用户界面, 文本, 应用程序&#10;&#10;描述已自动生成">
              <a:extLst>
                <a:ext uri="{FF2B5EF4-FFF2-40B4-BE49-F238E27FC236}">
                  <a16:creationId xmlns:a16="http://schemas.microsoft.com/office/drawing/2014/main" id="{2EC6495E-1872-4B39-8490-B5E58D298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3" y="1729456"/>
              <a:ext cx="2336239" cy="4672478"/>
            </a:xfrm>
            <a:prstGeom prst="rect">
              <a:avLst/>
            </a:prstGeom>
          </p:spPr>
        </p:pic>
        <p:pic>
          <p:nvPicPr>
            <p:cNvPr id="51" name="图形 50" descr="物联网 纯色填充">
              <a:extLst>
                <a:ext uri="{FF2B5EF4-FFF2-40B4-BE49-F238E27FC236}">
                  <a16:creationId xmlns:a16="http://schemas.microsoft.com/office/drawing/2014/main" id="{22B9BEA1-1BD6-4C39-813B-0DF47095C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27471" y="1042149"/>
              <a:ext cx="609600" cy="609600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5DBC144C-0E93-4550-95BD-F7373EA71AAE}"/>
                </a:ext>
              </a:extLst>
            </p:cNvPr>
            <p:cNvSpPr txBox="1"/>
            <p:nvPr/>
          </p:nvSpPr>
          <p:spPr>
            <a:xfrm>
              <a:off x="10134600" y="3336121"/>
              <a:ext cx="1295399" cy="735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4273</a:t>
              </a: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人群发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55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32317" y="449109"/>
            <a:ext cx="278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销售转化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卖点介绍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5954E65-F315-448B-83E7-F5494C70F061}"/>
              </a:ext>
            </a:extLst>
          </p:cNvPr>
          <p:cNvGrpSpPr/>
          <p:nvPr/>
        </p:nvGrpSpPr>
        <p:grpSpPr>
          <a:xfrm>
            <a:off x="855126" y="1085336"/>
            <a:ext cx="8511475" cy="4039556"/>
            <a:chOff x="1121079" y="1139953"/>
            <a:chExt cx="9470721" cy="4494815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3FFA5771-5D10-4F27-9929-0F69212AABB9}"/>
                </a:ext>
              </a:extLst>
            </p:cNvPr>
            <p:cNvSpPr/>
            <p:nvPr/>
          </p:nvSpPr>
          <p:spPr>
            <a:xfrm>
              <a:off x="8376417" y="2245619"/>
              <a:ext cx="2215383" cy="33891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5C6A7FB7-3A2A-40D2-BA08-73C5133BB3AC}"/>
                </a:ext>
              </a:extLst>
            </p:cNvPr>
            <p:cNvSpPr/>
            <p:nvPr/>
          </p:nvSpPr>
          <p:spPr>
            <a:xfrm>
              <a:off x="1121079" y="1146175"/>
              <a:ext cx="9394521" cy="762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B561E0A4-01BF-401E-B4D3-852C6AFA8C53}"/>
                </a:ext>
              </a:extLst>
            </p:cNvPr>
            <p:cNvSpPr txBox="1"/>
            <p:nvPr/>
          </p:nvSpPr>
          <p:spPr>
            <a:xfrm>
              <a:off x="2155521" y="1299240"/>
              <a:ext cx="3693354" cy="376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意向客户点对点私聊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2E36E43-67B0-4CDA-9A57-C09D99073E8E}"/>
                </a:ext>
              </a:extLst>
            </p:cNvPr>
            <p:cNvSpPr/>
            <p:nvPr/>
          </p:nvSpPr>
          <p:spPr>
            <a:xfrm>
              <a:off x="1149526" y="2238847"/>
              <a:ext cx="2215383" cy="33891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761065F-6037-4278-9277-A8FBB95D302E}"/>
                </a:ext>
              </a:extLst>
            </p:cNvPr>
            <p:cNvSpPr/>
            <p:nvPr/>
          </p:nvSpPr>
          <p:spPr>
            <a:xfrm>
              <a:off x="3562207" y="2238847"/>
              <a:ext cx="2215383" cy="33891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07C5517-1638-47B1-B7E4-DA2FFE56317D}"/>
                </a:ext>
              </a:extLst>
            </p:cNvPr>
            <p:cNvSpPr/>
            <p:nvPr/>
          </p:nvSpPr>
          <p:spPr>
            <a:xfrm>
              <a:off x="5979968" y="2236179"/>
              <a:ext cx="2215383" cy="33891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AE6494CD-7673-4DCF-99DA-AE08C8AAD08C}"/>
                </a:ext>
              </a:extLst>
            </p:cNvPr>
            <p:cNvSpPr txBox="1"/>
            <p:nvPr/>
          </p:nvSpPr>
          <p:spPr>
            <a:xfrm>
              <a:off x="3962400" y="4169381"/>
              <a:ext cx="1314537" cy="68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活动优惠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详细介绍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8E3BA68A-EAF2-4B6B-BDD1-F0A31D399C83}"/>
                </a:ext>
              </a:extLst>
            </p:cNvPr>
            <p:cNvSpPr txBox="1"/>
            <p:nvPr/>
          </p:nvSpPr>
          <p:spPr>
            <a:xfrm>
              <a:off x="6573839" y="4169381"/>
              <a:ext cx="1314537" cy="68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优惠机型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优惠介绍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45003DA4-29D5-48C5-8737-40A484B38175}"/>
                </a:ext>
              </a:extLst>
            </p:cNvPr>
            <p:cNvSpPr txBox="1"/>
            <p:nvPr/>
          </p:nvSpPr>
          <p:spPr>
            <a:xfrm>
              <a:off x="8749191" y="4223486"/>
              <a:ext cx="1461609" cy="76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购机方案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</a:t>
              </a:r>
            </a:p>
          </p:txBody>
        </p:sp>
        <p:pic>
          <p:nvPicPr>
            <p:cNvPr id="61" name="图形 60" descr="清单">
              <a:extLst>
                <a:ext uri="{FF2B5EF4-FFF2-40B4-BE49-F238E27FC236}">
                  <a16:creationId xmlns:a16="http://schemas.microsoft.com/office/drawing/2014/main" id="{2F99965D-CE7D-4E08-B067-39A3D3E50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36666" y="2657954"/>
              <a:ext cx="1207625" cy="1207625"/>
            </a:xfrm>
            <a:prstGeom prst="rect">
              <a:avLst/>
            </a:prstGeom>
          </p:spPr>
        </p:pic>
        <p:pic>
          <p:nvPicPr>
            <p:cNvPr id="62" name="图形 61" descr="智能手机">
              <a:extLst>
                <a:ext uri="{FF2B5EF4-FFF2-40B4-BE49-F238E27FC236}">
                  <a16:creationId xmlns:a16="http://schemas.microsoft.com/office/drawing/2014/main" id="{31C1C7AC-189C-4684-8611-267C1B349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99103" y="2738185"/>
              <a:ext cx="1127394" cy="1127394"/>
            </a:xfrm>
            <a:prstGeom prst="rect">
              <a:avLst/>
            </a:prstGeom>
          </p:spPr>
        </p:pic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F044BE0B-9416-4AC3-AB75-9A10FE690D95}"/>
                </a:ext>
              </a:extLst>
            </p:cNvPr>
            <p:cNvSpPr txBox="1"/>
            <p:nvPr/>
          </p:nvSpPr>
          <p:spPr>
            <a:xfrm>
              <a:off x="1207091" y="4169381"/>
              <a:ext cx="2069509" cy="76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了解客户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意向机型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预算</a:t>
              </a:r>
            </a:p>
          </p:txBody>
        </p:sp>
        <p:pic>
          <p:nvPicPr>
            <p:cNvPr id="64" name="图形 63" descr="目标受众">
              <a:extLst>
                <a:ext uri="{FF2B5EF4-FFF2-40B4-BE49-F238E27FC236}">
                  <a16:creationId xmlns:a16="http://schemas.microsoft.com/office/drawing/2014/main" id="{F187CAE6-75F7-4487-94EC-550604FBD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33866" y="2493491"/>
              <a:ext cx="1446703" cy="1446703"/>
            </a:xfrm>
            <a:prstGeom prst="rect">
              <a:avLst/>
            </a:prstGeom>
          </p:spPr>
        </p:pic>
        <p:pic>
          <p:nvPicPr>
            <p:cNvPr id="65" name="图形 64" descr="黑板">
              <a:extLst>
                <a:ext uri="{FF2B5EF4-FFF2-40B4-BE49-F238E27FC236}">
                  <a16:creationId xmlns:a16="http://schemas.microsoft.com/office/drawing/2014/main" id="{30BBE71C-C4B3-448F-9844-CF5E5D1E0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844931" y="2640864"/>
              <a:ext cx="1365869" cy="1365869"/>
            </a:xfrm>
            <a:prstGeom prst="rect">
              <a:avLst/>
            </a:prstGeom>
          </p:spPr>
        </p:pic>
        <p:pic>
          <p:nvPicPr>
            <p:cNvPr id="66" name="图形 65" descr="视频博客 纯色填充">
              <a:extLst>
                <a:ext uri="{FF2B5EF4-FFF2-40B4-BE49-F238E27FC236}">
                  <a16:creationId xmlns:a16="http://schemas.microsoft.com/office/drawing/2014/main" id="{6C3D3CB3-2843-4980-AF1E-3287B6DE8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5399" y="1139953"/>
              <a:ext cx="762001" cy="762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34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13529" y="433716"/>
            <a:ext cx="2738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销售转化</a:t>
            </a:r>
            <a:r>
              <a:rPr lang="en-US" altLang="zh-CN" sz="1600" b="1" dirty="0">
                <a:sym typeface="+mn-ea"/>
              </a:rPr>
              <a:t>-1V1</a:t>
            </a:r>
            <a:r>
              <a:rPr lang="zh-CN" altLang="en-US" sz="1600" b="1" dirty="0">
                <a:sym typeface="+mn-ea"/>
              </a:rPr>
              <a:t>私聊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7122C34-7F9D-4C61-BDAE-31481F6477DD}"/>
              </a:ext>
            </a:extLst>
          </p:cNvPr>
          <p:cNvGrpSpPr/>
          <p:nvPr/>
        </p:nvGrpSpPr>
        <p:grpSpPr>
          <a:xfrm>
            <a:off x="991859" y="897890"/>
            <a:ext cx="8146574" cy="4637426"/>
            <a:chOff x="947261" y="1139953"/>
            <a:chExt cx="9720739" cy="553351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99685A5-2EA2-4C7D-84B8-75D03780AE91}"/>
                </a:ext>
              </a:extLst>
            </p:cNvPr>
            <p:cNvSpPr/>
            <p:nvPr/>
          </p:nvSpPr>
          <p:spPr>
            <a:xfrm>
              <a:off x="1121079" y="1146175"/>
              <a:ext cx="9394521" cy="762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647A3C0-AB10-4618-8FFB-425984D3D4AA}"/>
                </a:ext>
              </a:extLst>
            </p:cNvPr>
            <p:cNvSpPr txBox="1"/>
            <p:nvPr/>
          </p:nvSpPr>
          <p:spPr>
            <a:xfrm>
              <a:off x="2155522" y="1299241"/>
              <a:ext cx="3693354" cy="4039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意向客户点对点私聊</a:t>
              </a: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8D25EA20-442A-4AD7-956C-267DAF5E4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7261" y="2365375"/>
              <a:ext cx="2416519" cy="4298272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38DC118-58C5-44C9-9304-360B80354ADA}"/>
                </a:ext>
              </a:extLst>
            </p:cNvPr>
            <p:cNvSpPr txBox="1"/>
            <p:nvPr/>
          </p:nvSpPr>
          <p:spPr>
            <a:xfrm>
              <a:off x="1634003" y="1952109"/>
              <a:ext cx="1133916" cy="386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/>
                <a:t>预热承接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9F7E0C6-6085-4F00-8B5E-AF3D2570D81A}"/>
                </a:ext>
              </a:extLst>
            </p:cNvPr>
            <p:cNvSpPr txBox="1"/>
            <p:nvPr/>
          </p:nvSpPr>
          <p:spPr>
            <a:xfrm>
              <a:off x="4348701" y="1979637"/>
              <a:ext cx="1133916" cy="386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/>
                <a:t>意向了解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5B484DC-C676-4F40-95CC-6DE287AD5076}"/>
                </a:ext>
              </a:extLst>
            </p:cNvPr>
            <p:cNvSpPr txBox="1"/>
            <p:nvPr/>
          </p:nvSpPr>
          <p:spPr>
            <a:xfrm>
              <a:off x="7350998" y="1952108"/>
              <a:ext cx="2077631" cy="367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/>
                <a:t>优惠介绍</a:t>
              </a:r>
              <a:r>
                <a:rPr lang="en-US" altLang="zh-CN" sz="1400" dirty="0"/>
                <a:t>&amp;</a:t>
              </a:r>
              <a:r>
                <a:rPr lang="zh-CN" altLang="en-US" sz="1400" dirty="0"/>
                <a:t>引导到店</a:t>
              </a:r>
            </a:p>
          </p:txBody>
        </p:sp>
        <p:pic>
          <p:nvPicPr>
            <p:cNvPr id="39" name="图形 38" descr="视频博客 纯色填充">
              <a:extLst>
                <a:ext uri="{FF2B5EF4-FFF2-40B4-BE49-F238E27FC236}">
                  <a16:creationId xmlns:a16="http://schemas.microsoft.com/office/drawing/2014/main" id="{CE43BB5A-73AB-43FF-84C1-25FC5E419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95399" y="1139953"/>
              <a:ext cx="762001" cy="76200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7E6D0876-A205-4E62-9A08-993CD8B4088C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348969"/>
              <a:ext cx="2523597" cy="4298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96BF7C72-A696-4A7F-AC08-0178A03A7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48400" y="2365375"/>
              <a:ext cx="4419600" cy="4308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303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5" y="433716"/>
            <a:ext cx="2784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销售转化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送客到店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285DCFF-CD60-458A-980E-AF3FBF4B3CA1}"/>
              </a:ext>
            </a:extLst>
          </p:cNvPr>
          <p:cNvGrpSpPr/>
          <p:nvPr/>
        </p:nvGrpSpPr>
        <p:grpSpPr>
          <a:xfrm>
            <a:off x="1094511" y="1085336"/>
            <a:ext cx="7869754" cy="4389301"/>
            <a:chOff x="1121079" y="1146175"/>
            <a:chExt cx="9394521" cy="5239729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E2E3517-BF50-47CB-A67C-8A55822103D1}"/>
                </a:ext>
              </a:extLst>
            </p:cNvPr>
            <p:cNvSpPr/>
            <p:nvPr/>
          </p:nvSpPr>
          <p:spPr>
            <a:xfrm>
              <a:off x="2276610" y="3895558"/>
              <a:ext cx="1988980" cy="24903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48BDDE8-11FB-48FC-B1E0-83C70E6AE2CA}"/>
                </a:ext>
              </a:extLst>
            </p:cNvPr>
            <p:cNvSpPr/>
            <p:nvPr/>
          </p:nvSpPr>
          <p:spPr>
            <a:xfrm>
              <a:off x="4530074" y="2746376"/>
              <a:ext cx="2706832" cy="33891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702A6A5-4E4C-488D-B900-2193362603C8}"/>
                </a:ext>
              </a:extLst>
            </p:cNvPr>
            <p:cNvSpPr/>
            <p:nvPr/>
          </p:nvSpPr>
          <p:spPr>
            <a:xfrm>
              <a:off x="7426944" y="3823804"/>
              <a:ext cx="2033796" cy="25464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D854F0A-BA01-41F1-A318-7D57467A2087}"/>
                </a:ext>
              </a:extLst>
            </p:cNvPr>
            <p:cNvSpPr/>
            <p:nvPr/>
          </p:nvSpPr>
          <p:spPr>
            <a:xfrm>
              <a:off x="1121079" y="1146175"/>
              <a:ext cx="9394521" cy="762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BB08292-CCB0-4EC6-BBDE-B8739FD65180}"/>
                </a:ext>
              </a:extLst>
            </p:cNvPr>
            <p:cNvSpPr txBox="1"/>
            <p:nvPr/>
          </p:nvSpPr>
          <p:spPr>
            <a:xfrm>
              <a:off x="2105888" y="1339733"/>
              <a:ext cx="8409712" cy="404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引导到店为主，线上为辅，提供多种购机方式选择 </a:t>
              </a:r>
              <a:r>
                <a:rPr lang="zh-CN" altLang="en-US" sz="1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（大部分优惠机型在渠道厅店）</a:t>
              </a: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6EB65845-8A2A-491E-B11C-B1DCABC2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24071" y="3960128"/>
              <a:ext cx="1887126" cy="1658822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7DA8CE4F-0046-4665-9E8B-30BAFFA7A88E}"/>
                </a:ext>
              </a:extLst>
            </p:cNvPr>
            <p:cNvSpPr txBox="1"/>
            <p:nvPr/>
          </p:nvSpPr>
          <p:spPr>
            <a:xfrm>
              <a:off x="2401884" y="5618951"/>
              <a:ext cx="1738432" cy="732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在线微店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优惠裸机在线邮寄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2871E95-4211-49D0-BDDA-572D5C961D5E}"/>
                </a:ext>
              </a:extLst>
            </p:cNvPr>
            <p:cNvSpPr txBox="1"/>
            <p:nvPr/>
          </p:nvSpPr>
          <p:spPr>
            <a:xfrm>
              <a:off x="4608368" y="5060505"/>
              <a:ext cx="2532106" cy="7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商机登记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和分期转至厅店办理</a:t>
              </a: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CF66D059-4C22-42C0-A424-49EC8E4C6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6614" y="2826215"/>
              <a:ext cx="2598645" cy="2234290"/>
            </a:xfrm>
            <a:prstGeom prst="rect">
              <a:avLst/>
            </a:prstGeom>
          </p:spPr>
        </p:pic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9047B67-8626-4C1E-A4C9-761EF43F8035}"/>
                </a:ext>
              </a:extLst>
            </p:cNvPr>
            <p:cNvSpPr txBox="1"/>
            <p:nvPr/>
          </p:nvSpPr>
          <p:spPr>
            <a:xfrm>
              <a:off x="7440181" y="5582123"/>
              <a:ext cx="2059867" cy="732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商城下单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优惠机型在线邮寄</a:t>
              </a:r>
            </a:p>
          </p:txBody>
        </p: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94EA3237-0FAF-4AD2-AEB1-371FEC1D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01390" y="3903646"/>
              <a:ext cx="1905697" cy="1730944"/>
            </a:xfrm>
            <a:prstGeom prst="rect">
              <a:avLst/>
            </a:prstGeom>
          </p:spPr>
        </p:pic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93070AE3-5C52-428B-8EE2-C7F1E649899E}"/>
                </a:ext>
              </a:extLst>
            </p:cNvPr>
            <p:cNvSpPr/>
            <p:nvPr/>
          </p:nvSpPr>
          <p:spPr>
            <a:xfrm>
              <a:off x="5569470" y="1886083"/>
              <a:ext cx="628039" cy="84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0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1</a:t>
              </a:r>
              <a:endParaRPr lang="zh-CN" alt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CAF0C41-2E45-4DDB-B709-A0FF1C0BDDB8}"/>
                </a:ext>
              </a:extLst>
            </p:cNvPr>
            <p:cNvSpPr/>
            <p:nvPr/>
          </p:nvSpPr>
          <p:spPr>
            <a:xfrm>
              <a:off x="2953615" y="3485749"/>
              <a:ext cx="628039" cy="84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0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2</a:t>
              </a:r>
              <a:endParaRPr lang="zh-CN" alt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368FBD9-B2EC-4973-8346-F2966ABF3C48}"/>
                </a:ext>
              </a:extLst>
            </p:cNvPr>
            <p:cNvSpPr/>
            <p:nvPr/>
          </p:nvSpPr>
          <p:spPr>
            <a:xfrm>
              <a:off x="8140218" y="3379303"/>
              <a:ext cx="628039" cy="84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0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3</a:t>
              </a:r>
              <a:endParaRPr lang="zh-CN" alt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51" name="图形 50" descr="靶心 纯色填充">
              <a:extLst>
                <a:ext uri="{FF2B5EF4-FFF2-40B4-BE49-F238E27FC236}">
                  <a16:creationId xmlns:a16="http://schemas.microsoft.com/office/drawing/2014/main" id="{A5587306-8F4B-417A-A9E2-08B1232A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69066" y="1184406"/>
              <a:ext cx="685538" cy="68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154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5" y="433716"/>
            <a:ext cx="2784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销售转化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送客到店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30F6B11-947C-4069-85C9-085B7A80063E}"/>
              </a:ext>
            </a:extLst>
          </p:cNvPr>
          <p:cNvGrpSpPr/>
          <p:nvPr/>
        </p:nvGrpSpPr>
        <p:grpSpPr>
          <a:xfrm>
            <a:off x="889208" y="1026989"/>
            <a:ext cx="8364619" cy="4355550"/>
            <a:chOff x="779381" y="1145154"/>
            <a:chExt cx="10066773" cy="524188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7A899BF-6B56-4555-8C48-66F8EF4719FD}"/>
                </a:ext>
              </a:extLst>
            </p:cNvPr>
            <p:cNvSpPr/>
            <p:nvPr/>
          </p:nvSpPr>
          <p:spPr>
            <a:xfrm>
              <a:off x="1121079" y="1146175"/>
              <a:ext cx="9394521" cy="762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7E72E6A-3418-4ADB-B078-F52E5C2A768E}"/>
                </a:ext>
              </a:extLst>
            </p:cNvPr>
            <p:cNvSpPr txBox="1"/>
            <p:nvPr/>
          </p:nvSpPr>
          <p:spPr>
            <a:xfrm>
              <a:off x="2124985" y="1363475"/>
              <a:ext cx="3693355" cy="407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意向客户转化</a:t>
              </a: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5CD52FA-6818-46EF-8589-82C1CCFE4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381" y="2061438"/>
              <a:ext cx="2431881" cy="4325596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2F0E2EFE-B699-4B74-9090-AB404C241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09343" y="2051278"/>
              <a:ext cx="2433148" cy="4325596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79B85889-F8E5-48D3-A795-B172547ECCC6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006" y="2051278"/>
              <a:ext cx="2433148" cy="4327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ECA09FDC-9CE6-4C05-9686-BE209BB77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203" y="2076800"/>
              <a:ext cx="2411091" cy="4288527"/>
            </a:xfrm>
            <a:prstGeom prst="rect">
              <a:avLst/>
            </a:prstGeom>
          </p:spPr>
        </p:pic>
        <p:pic>
          <p:nvPicPr>
            <p:cNvPr id="39" name="图形 38" descr="购物篮 纯色填充">
              <a:extLst>
                <a:ext uri="{FF2B5EF4-FFF2-40B4-BE49-F238E27FC236}">
                  <a16:creationId xmlns:a16="http://schemas.microsoft.com/office/drawing/2014/main" id="{500EBCDC-179E-4E63-8409-ECDA90FF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74457" y="1145154"/>
              <a:ext cx="7620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96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31652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售后跟进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598610D-9186-473D-9826-D4F50BCB07A0}"/>
              </a:ext>
            </a:extLst>
          </p:cNvPr>
          <p:cNvGrpSpPr/>
          <p:nvPr/>
        </p:nvGrpSpPr>
        <p:grpSpPr>
          <a:xfrm>
            <a:off x="758915" y="1096784"/>
            <a:ext cx="8766720" cy="4053146"/>
            <a:chOff x="1121079" y="1146175"/>
            <a:chExt cx="9394522" cy="434340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91F3E89-798B-482B-9C04-E103E25C528C}"/>
                </a:ext>
              </a:extLst>
            </p:cNvPr>
            <p:cNvSpPr/>
            <p:nvPr/>
          </p:nvSpPr>
          <p:spPr>
            <a:xfrm>
              <a:off x="1121079" y="1146175"/>
              <a:ext cx="9394521" cy="762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E0045AB-1788-4EF7-92FA-F0BB509900DC}"/>
                </a:ext>
              </a:extLst>
            </p:cNvPr>
            <p:cNvSpPr txBox="1"/>
            <p:nvPr/>
          </p:nvSpPr>
          <p:spPr>
            <a:xfrm>
              <a:off x="2155521" y="1299241"/>
              <a:ext cx="4931079" cy="392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售后服务跟进，促进二次转化</a:t>
              </a:r>
            </a:p>
          </p:txBody>
        </p:sp>
        <p:pic>
          <p:nvPicPr>
            <p:cNvPr id="31" name="图形 30" descr="聊天">
              <a:extLst>
                <a:ext uri="{FF2B5EF4-FFF2-40B4-BE49-F238E27FC236}">
                  <a16:creationId xmlns:a16="http://schemas.microsoft.com/office/drawing/2014/main" id="{E84B8FBE-6BFF-4C51-861D-C00E128B4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15681" y="1146175"/>
              <a:ext cx="762000" cy="762000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AF9E88B-4BE8-431A-9CFB-610148B64C58}"/>
                </a:ext>
              </a:extLst>
            </p:cNvPr>
            <p:cNvSpPr/>
            <p:nvPr/>
          </p:nvSpPr>
          <p:spPr>
            <a:xfrm>
              <a:off x="1121080" y="3072204"/>
              <a:ext cx="4419600" cy="6683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跟进客户手机是否顺利拿到</a:t>
              </a:r>
              <a:endParaRPr lang="en-US" altLang="zh-CN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E984ABA-7790-4C76-821C-B26ABE20D799}"/>
                </a:ext>
              </a:extLst>
            </p:cNvPr>
            <p:cNvSpPr/>
            <p:nvPr/>
          </p:nvSpPr>
          <p:spPr>
            <a:xfrm>
              <a:off x="1121079" y="3939764"/>
              <a:ext cx="4419600" cy="6683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添加终端购买客户标签</a:t>
              </a:r>
              <a:endParaRPr lang="en-US" altLang="zh-CN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2B448FD-E0D9-4404-AAB2-45A67FCDF312}"/>
                </a:ext>
              </a:extLst>
            </p:cNvPr>
            <p:cNvSpPr/>
            <p:nvPr/>
          </p:nvSpPr>
          <p:spPr>
            <a:xfrm>
              <a:off x="1121079" y="4821255"/>
              <a:ext cx="4419600" cy="6683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相关业务</a:t>
              </a:r>
              <a:r>
                <a:rPr lang="en-US" altLang="zh-CN" sz="14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4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宽带、流量</a:t>
              </a:r>
              <a:r>
                <a:rPr lang="en-US" altLang="zh-CN" sz="14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14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再次转化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9A868214-CABB-4BD6-B8CF-83A0383997B6}"/>
                </a:ext>
              </a:extLst>
            </p:cNvPr>
            <p:cNvSpPr/>
            <p:nvPr/>
          </p:nvSpPr>
          <p:spPr>
            <a:xfrm>
              <a:off x="6096001" y="3072204"/>
              <a:ext cx="4419600" cy="668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下次购机活动再次触达</a:t>
              </a:r>
              <a:endParaRPr lang="en-US" altLang="zh-CN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C9FA5E1-E560-4441-A878-C85187FD750A}"/>
                </a:ext>
              </a:extLst>
            </p:cNvPr>
            <p:cNvGrpSpPr/>
            <p:nvPr/>
          </p:nvGrpSpPr>
          <p:grpSpPr>
            <a:xfrm>
              <a:off x="1122634" y="2313783"/>
              <a:ext cx="581683" cy="581683"/>
              <a:chOff x="2726984" y="2575699"/>
              <a:chExt cx="1244734" cy="1244734"/>
            </a:xfrm>
          </p:grpSpPr>
          <p:sp>
            <p:nvSpPr>
              <p:cNvPr id="56" name="流程图: 接点 55">
                <a:extLst>
                  <a:ext uri="{FF2B5EF4-FFF2-40B4-BE49-F238E27FC236}">
                    <a16:creationId xmlns:a16="http://schemas.microsoft.com/office/drawing/2014/main" id="{B7B9E6EB-5759-46D0-BCA6-A2A8FFCB3617}"/>
                  </a:ext>
                </a:extLst>
              </p:cNvPr>
              <p:cNvSpPr/>
              <p:nvPr/>
            </p:nvSpPr>
            <p:spPr>
              <a:xfrm>
                <a:off x="2726984" y="2575699"/>
                <a:ext cx="1244734" cy="1244734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/>
              </a:p>
            </p:txBody>
          </p:sp>
          <p:pic>
            <p:nvPicPr>
              <p:cNvPr id="57" name="图形 56" descr="复选标记">
                <a:extLst>
                  <a:ext uri="{FF2B5EF4-FFF2-40B4-BE49-F238E27FC236}">
                    <a16:creationId xmlns:a16="http://schemas.microsoft.com/office/drawing/2014/main" id="{8ABB4AA9-8A45-4DE1-82BE-B73E74737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92151" y="274086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D54D659-7BA2-40AB-9BDA-3DCB7A988CDA}"/>
                </a:ext>
              </a:extLst>
            </p:cNvPr>
            <p:cNvSpPr txBox="1"/>
            <p:nvPr/>
          </p:nvSpPr>
          <p:spPr>
            <a:xfrm>
              <a:off x="1803273" y="2365375"/>
              <a:ext cx="2540126" cy="357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成功购机客户</a:t>
              </a: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27B18744-2A6E-4720-8C69-C335D0E20257}"/>
                </a:ext>
              </a:extLst>
            </p:cNvPr>
            <p:cNvGrpSpPr/>
            <p:nvPr/>
          </p:nvGrpSpPr>
          <p:grpSpPr>
            <a:xfrm>
              <a:off x="6094445" y="2313783"/>
              <a:ext cx="584267" cy="584267"/>
              <a:chOff x="7721533" y="2446810"/>
              <a:chExt cx="1244734" cy="1244734"/>
            </a:xfrm>
          </p:grpSpPr>
          <p:sp>
            <p:nvSpPr>
              <p:cNvPr id="54" name="流程图: 接点 53">
                <a:extLst>
                  <a:ext uri="{FF2B5EF4-FFF2-40B4-BE49-F238E27FC236}">
                    <a16:creationId xmlns:a16="http://schemas.microsoft.com/office/drawing/2014/main" id="{9FC0EC28-2D9D-45AD-B216-81F27D98601B}"/>
                  </a:ext>
                </a:extLst>
              </p:cNvPr>
              <p:cNvSpPr/>
              <p:nvPr/>
            </p:nvSpPr>
            <p:spPr>
              <a:xfrm>
                <a:off x="7721533" y="2446810"/>
                <a:ext cx="1244734" cy="1244734"/>
              </a:xfrm>
              <a:prstGeom prst="flowChartConnector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/>
              </a:p>
            </p:txBody>
          </p:sp>
          <p:pic>
            <p:nvPicPr>
              <p:cNvPr id="55" name="图形 54" descr="关闭">
                <a:extLst>
                  <a:ext uri="{FF2B5EF4-FFF2-40B4-BE49-F238E27FC236}">
                    <a16:creationId xmlns:a16="http://schemas.microsoft.com/office/drawing/2014/main" id="{FF03B206-722F-4FB9-8CE1-1E144F8DC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886700" y="265784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B24C2AC-FE1C-4A76-82E2-CED14D3DDE4D}"/>
                </a:ext>
              </a:extLst>
            </p:cNvPr>
            <p:cNvSpPr txBox="1"/>
            <p:nvPr/>
          </p:nvSpPr>
          <p:spPr>
            <a:xfrm>
              <a:off x="6734469" y="2386519"/>
              <a:ext cx="2540126" cy="357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未成功购机客户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051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31652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活动数据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3" name="表格 42">
            <a:extLst>
              <a:ext uri="{FF2B5EF4-FFF2-40B4-BE49-F238E27FC236}">
                <a16:creationId xmlns:a16="http://schemas.microsoft.com/office/drawing/2014/main" id="{70C49AE4-B7B4-4F13-922A-7E4EE2844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33759"/>
              </p:ext>
            </p:extLst>
          </p:nvPr>
        </p:nvGraphicFramePr>
        <p:xfrm>
          <a:off x="1156335" y="1028315"/>
          <a:ext cx="8153400" cy="4076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979">
                  <a:extLst>
                    <a:ext uri="{9D8B030D-6E8A-4147-A177-3AD203B41FA5}">
                      <a16:colId xmlns:a16="http://schemas.microsoft.com/office/drawing/2014/main" val="1367992558"/>
                    </a:ext>
                  </a:extLst>
                </a:gridCol>
                <a:gridCol w="1497128">
                  <a:extLst>
                    <a:ext uri="{9D8B030D-6E8A-4147-A177-3AD203B41FA5}">
                      <a16:colId xmlns:a16="http://schemas.microsoft.com/office/drawing/2014/main" val="4120057212"/>
                    </a:ext>
                  </a:extLst>
                </a:gridCol>
                <a:gridCol w="1618690">
                  <a:extLst>
                    <a:ext uri="{9D8B030D-6E8A-4147-A177-3AD203B41FA5}">
                      <a16:colId xmlns:a16="http://schemas.microsoft.com/office/drawing/2014/main" val="3836872926"/>
                    </a:ext>
                  </a:extLst>
                </a:gridCol>
                <a:gridCol w="1550593">
                  <a:extLst>
                    <a:ext uri="{9D8B030D-6E8A-4147-A177-3AD203B41FA5}">
                      <a16:colId xmlns:a16="http://schemas.microsoft.com/office/drawing/2014/main" val="3220572281"/>
                    </a:ext>
                  </a:extLst>
                </a:gridCol>
                <a:gridCol w="1323005">
                  <a:extLst>
                    <a:ext uri="{9D8B030D-6E8A-4147-A177-3AD203B41FA5}">
                      <a16:colId xmlns:a16="http://schemas.microsoft.com/office/drawing/2014/main" val="4258197978"/>
                    </a:ext>
                  </a:extLst>
                </a:gridCol>
                <a:gridCol w="1323005">
                  <a:extLst>
                    <a:ext uri="{9D8B030D-6E8A-4147-A177-3AD203B41FA5}">
                      <a16:colId xmlns:a16="http://schemas.microsoft.com/office/drawing/2014/main" val="3223909518"/>
                    </a:ext>
                  </a:extLst>
                </a:gridCol>
              </a:tblGrid>
              <a:tr h="59016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0409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购机节数据通报（集中产出）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942" marR="71942" marT="35971" marB="35971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31336"/>
                  </a:ext>
                </a:extLst>
              </a:tr>
              <a:tr h="33594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动作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群发导购人数（含分散）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触达人数（集中运营）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咨询人数</a:t>
                      </a:r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进粉人数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成功转化人数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extLst>
                  <a:ext uri="{0D108BD9-81ED-4DB2-BD59-A6C34878D82A}">
                    <a16:rowId xmlns:a16="http://schemas.microsoft.com/office/drawing/2014/main" val="2665767207"/>
                  </a:ext>
                </a:extLst>
              </a:tr>
              <a:tr h="3359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朋友圈话题预热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extLst>
                  <a:ext uri="{0D108BD9-81ED-4DB2-BD59-A6C34878D82A}">
                    <a16:rowId xmlns:a16="http://schemas.microsoft.com/office/drawing/2014/main" val="3354487073"/>
                  </a:ext>
                </a:extLst>
              </a:tr>
              <a:tr h="3359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942" marR="71942" marT="35971" marB="3597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朋友圈预热海报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1751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extLst>
                  <a:ext uri="{0D108BD9-81ED-4DB2-BD59-A6C34878D82A}">
                    <a16:rowId xmlns:a16="http://schemas.microsoft.com/office/drawing/2014/main" val="1294282649"/>
                  </a:ext>
                </a:extLst>
              </a:tr>
              <a:tr h="335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意向客户私聊（集中）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extLst>
                  <a:ext uri="{0D108BD9-81ED-4DB2-BD59-A6C34878D82A}">
                    <a16:rowId xmlns:a16="http://schemas.microsoft.com/office/drawing/2014/main" val="2970447242"/>
                  </a:ext>
                </a:extLst>
              </a:tr>
              <a:tr h="3359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942" marR="71942" marT="35971" marB="3597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朋友圈海报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499</a:t>
                      </a:r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5547" marR="5547" marT="5547" marB="0" anchor="ctr"/>
                </a:tc>
                <a:extLst>
                  <a:ext uri="{0D108BD9-81ED-4DB2-BD59-A6C34878D82A}">
                    <a16:rowId xmlns:a16="http://schemas.microsoft.com/office/drawing/2014/main" val="2856371410"/>
                  </a:ext>
                </a:extLst>
              </a:tr>
              <a:tr h="335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点对点群发（含被删）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39722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500+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5547" marR="5547" marT="5547" marB="0" anchor="ctr"/>
                </a:tc>
                <a:extLst>
                  <a:ext uri="{0D108BD9-81ED-4DB2-BD59-A6C34878D82A}">
                    <a16:rowId xmlns:a16="http://schemas.microsoft.com/office/drawing/2014/main" val="1596671934"/>
                  </a:ext>
                </a:extLst>
              </a:tr>
              <a:tr h="335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社群通知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extLst>
                  <a:ext uri="{0D108BD9-81ED-4DB2-BD59-A6C34878D82A}">
                    <a16:rowId xmlns:a16="http://schemas.microsoft.com/office/drawing/2014/main" val="637203086"/>
                  </a:ext>
                </a:extLst>
              </a:tr>
              <a:tr h="335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订阅号头图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5149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extLst>
                  <a:ext uri="{0D108BD9-81ED-4DB2-BD59-A6C34878D82A}">
                    <a16:rowId xmlns:a16="http://schemas.microsoft.com/office/drawing/2014/main" val="2642159348"/>
                  </a:ext>
                </a:extLst>
              </a:tr>
              <a:tr h="3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意向用户私聊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extLst>
                  <a:ext uri="{0D108BD9-81ED-4DB2-BD59-A6C34878D82A}">
                    <a16:rowId xmlns:a16="http://schemas.microsoft.com/office/drawing/2014/main" val="91687796"/>
                  </a:ext>
                </a:extLst>
              </a:tr>
              <a:tr h="3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意向用户私聊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47" marR="5547" marT="5547" marB="0" anchor="ctr"/>
                </a:tc>
                <a:extLst>
                  <a:ext uri="{0D108BD9-81ED-4DB2-BD59-A6C34878D82A}">
                    <a16:rowId xmlns:a16="http://schemas.microsoft.com/office/drawing/2014/main" val="131477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9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1668526" y="2162929"/>
            <a:ext cx="72205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latin typeface="-apple-system"/>
              </a:rPr>
              <a:t>1</a:t>
            </a:r>
            <a:r>
              <a:rPr lang="zh-CN" altLang="en-US" b="1" dirty="0">
                <a:latin typeface="-apple-system"/>
              </a:rPr>
              <a:t>    通过话题炒作</a:t>
            </a:r>
            <a:r>
              <a:rPr lang="en-US" altLang="zh-CN" b="1" dirty="0">
                <a:latin typeface="-apple-system"/>
              </a:rPr>
              <a:t>+</a:t>
            </a:r>
            <a:r>
              <a:rPr lang="zh-CN" altLang="en-US" b="1" dirty="0">
                <a:latin typeface="-apple-system"/>
              </a:rPr>
              <a:t>提前种草，引起粉丝关注及产生购买意向。</a:t>
            </a:r>
            <a:endParaRPr lang="en-US" altLang="zh-CN" b="1" dirty="0">
              <a:latin typeface="-apple-system"/>
            </a:endParaRPr>
          </a:p>
          <a:p>
            <a:pPr algn="just"/>
            <a:endParaRPr lang="en-US" altLang="zh-CN" b="1" dirty="0">
              <a:latin typeface="-apple-system"/>
            </a:endParaRPr>
          </a:p>
          <a:p>
            <a:pPr algn="just"/>
            <a:r>
              <a:rPr lang="en-US" altLang="zh-CN" b="1" dirty="0">
                <a:latin typeface="-apple-system"/>
              </a:rPr>
              <a:t>2</a:t>
            </a:r>
            <a:r>
              <a:rPr lang="zh-CN" altLang="en-US" b="1" dirty="0">
                <a:latin typeface="-apple-system"/>
              </a:rPr>
              <a:t>    通过社群</a:t>
            </a:r>
            <a:r>
              <a:rPr lang="en-US" altLang="zh-CN" b="1" dirty="0">
                <a:latin typeface="-apple-system"/>
              </a:rPr>
              <a:t>/</a:t>
            </a:r>
            <a:r>
              <a:rPr lang="zh-CN" altLang="en-US" b="1" dirty="0">
                <a:latin typeface="-apple-system"/>
              </a:rPr>
              <a:t>朋友圈互动的粉丝，形成新的精准标签，进行</a:t>
            </a:r>
            <a:r>
              <a:rPr lang="en-US" altLang="zh-CN" b="1" dirty="0">
                <a:latin typeface="-apple-system"/>
              </a:rPr>
              <a:t>1V1</a:t>
            </a:r>
            <a:r>
              <a:rPr lang="zh-CN" altLang="en-US" b="1" dirty="0">
                <a:latin typeface="-apple-system"/>
              </a:rPr>
              <a:t>沟通。</a:t>
            </a:r>
            <a:endParaRPr lang="en-US" altLang="zh-CN" b="1" dirty="0">
              <a:latin typeface="-apple-system"/>
            </a:endParaRPr>
          </a:p>
          <a:p>
            <a:pPr algn="just"/>
            <a:endParaRPr lang="en-US" altLang="zh-CN" b="1" dirty="0">
              <a:latin typeface="-apple-system"/>
            </a:endParaRPr>
          </a:p>
          <a:p>
            <a:pPr algn="just"/>
            <a:r>
              <a:rPr lang="en-US" altLang="zh-CN" b="1" dirty="0">
                <a:latin typeface="-apple-system"/>
              </a:rPr>
              <a:t>3</a:t>
            </a:r>
            <a:r>
              <a:rPr lang="zh-CN" altLang="en-US" b="1" dirty="0">
                <a:latin typeface="-apple-system"/>
              </a:rPr>
              <a:t>    </a:t>
            </a:r>
            <a:r>
              <a:rPr lang="zh-CN" altLang="en-US" b="1" dirty="0">
                <a:latin typeface="微软雅黑" panose="020B0503020204020204" pitchFamily="34" charset="-122"/>
              </a:rPr>
              <a:t>售后服务跟进，形成二次成交标签，促进二次转化。</a:t>
            </a:r>
          </a:p>
          <a:p>
            <a:pPr algn="just"/>
            <a:endParaRPr lang="en-US" altLang="zh-CN" b="1" dirty="0">
              <a:solidFill>
                <a:srgbClr val="333333"/>
              </a:solidFill>
              <a:latin typeface="-apple-system"/>
            </a:endParaRPr>
          </a:p>
          <a:p>
            <a:pPr algn="just"/>
            <a:endParaRPr lang="en-US" altLang="zh-CN" b="1" dirty="0">
              <a:solidFill>
                <a:srgbClr val="333333"/>
              </a:solidFill>
              <a:latin typeface="-apple-system"/>
            </a:endParaRPr>
          </a:p>
          <a:p>
            <a:pPr algn="just"/>
            <a:endParaRPr lang="en-US" altLang="zh-CN" b="1" dirty="0">
              <a:solidFill>
                <a:srgbClr val="333333"/>
              </a:solidFill>
              <a:latin typeface="-apple-system"/>
            </a:endParaRPr>
          </a:p>
          <a:p>
            <a:pPr algn="just"/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br>
              <a:rPr lang="zh-CN" altLang="en-US" dirty="0"/>
            </a:b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7A0B36-BCAE-4D37-8B0D-16565EE88F34}"/>
              </a:ext>
            </a:extLst>
          </p:cNvPr>
          <p:cNvGrpSpPr/>
          <p:nvPr/>
        </p:nvGrpSpPr>
        <p:grpSpPr>
          <a:xfrm>
            <a:off x="1690891" y="2180050"/>
            <a:ext cx="316531" cy="316531"/>
            <a:chOff x="2382692" y="2447934"/>
            <a:chExt cx="921656" cy="921656"/>
          </a:xfrm>
        </p:grpSpPr>
        <p:sp>
          <p:nvSpPr>
            <p:cNvPr id="21" name="流程图: 接点 20">
              <a:extLst>
                <a:ext uri="{FF2B5EF4-FFF2-40B4-BE49-F238E27FC236}">
                  <a16:creationId xmlns:a16="http://schemas.microsoft.com/office/drawing/2014/main" id="{70585447-F65C-415A-9D93-27C6DE8B3316}"/>
                </a:ext>
              </a:extLst>
            </p:cNvPr>
            <p:cNvSpPr/>
            <p:nvPr/>
          </p:nvSpPr>
          <p:spPr>
            <a:xfrm>
              <a:off x="2382692" y="2447934"/>
              <a:ext cx="921656" cy="921656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pic>
          <p:nvPicPr>
            <p:cNvPr id="22" name="图形 21" descr="复选标记">
              <a:extLst>
                <a:ext uri="{FF2B5EF4-FFF2-40B4-BE49-F238E27FC236}">
                  <a16:creationId xmlns:a16="http://schemas.microsoft.com/office/drawing/2014/main" id="{602F11F2-C753-4E80-AAF4-C753A6DAF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04989" y="2570231"/>
              <a:ext cx="677062" cy="677062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C436479-43BA-472A-A861-5034CFBF783C}"/>
              </a:ext>
            </a:extLst>
          </p:cNvPr>
          <p:cNvGrpSpPr/>
          <p:nvPr/>
        </p:nvGrpSpPr>
        <p:grpSpPr>
          <a:xfrm>
            <a:off x="1696662" y="2747465"/>
            <a:ext cx="316531" cy="316531"/>
            <a:chOff x="2382692" y="2447934"/>
            <a:chExt cx="921656" cy="921656"/>
          </a:xfrm>
        </p:grpSpPr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51F189FE-79AC-4563-989B-A4EE0494034E}"/>
                </a:ext>
              </a:extLst>
            </p:cNvPr>
            <p:cNvSpPr/>
            <p:nvPr/>
          </p:nvSpPr>
          <p:spPr>
            <a:xfrm>
              <a:off x="2382692" y="2447934"/>
              <a:ext cx="921656" cy="921656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pic>
          <p:nvPicPr>
            <p:cNvPr id="26" name="图形 25" descr="复选标记">
              <a:extLst>
                <a:ext uri="{FF2B5EF4-FFF2-40B4-BE49-F238E27FC236}">
                  <a16:creationId xmlns:a16="http://schemas.microsoft.com/office/drawing/2014/main" id="{CE197319-ECCF-4FC6-AAC3-DC4824507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04989" y="2570231"/>
              <a:ext cx="677062" cy="677062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3BA7AFF-9D8E-42E5-91CD-9908C693657C}"/>
              </a:ext>
            </a:extLst>
          </p:cNvPr>
          <p:cNvGrpSpPr/>
          <p:nvPr/>
        </p:nvGrpSpPr>
        <p:grpSpPr>
          <a:xfrm>
            <a:off x="1696662" y="3322822"/>
            <a:ext cx="316531" cy="316531"/>
            <a:chOff x="2382692" y="2447934"/>
            <a:chExt cx="921656" cy="921656"/>
          </a:xfrm>
        </p:grpSpPr>
        <p:sp>
          <p:nvSpPr>
            <p:cNvPr id="38" name="流程图: 接点 37">
              <a:extLst>
                <a:ext uri="{FF2B5EF4-FFF2-40B4-BE49-F238E27FC236}">
                  <a16:creationId xmlns:a16="http://schemas.microsoft.com/office/drawing/2014/main" id="{27880443-AD39-4749-93A1-F5E772F4BC78}"/>
                </a:ext>
              </a:extLst>
            </p:cNvPr>
            <p:cNvSpPr/>
            <p:nvPr/>
          </p:nvSpPr>
          <p:spPr>
            <a:xfrm>
              <a:off x="2382692" y="2447934"/>
              <a:ext cx="921656" cy="921656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pic>
          <p:nvPicPr>
            <p:cNvPr id="39" name="图形 38" descr="复选标记">
              <a:extLst>
                <a:ext uri="{FF2B5EF4-FFF2-40B4-BE49-F238E27FC236}">
                  <a16:creationId xmlns:a16="http://schemas.microsoft.com/office/drawing/2014/main" id="{4377AC9D-EEE5-406F-9D92-158C8F01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04989" y="2570231"/>
              <a:ext cx="677062" cy="677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65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14E9581-4CC1-4466-9C15-4B4A5B6AC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160810"/>
              </p:ext>
            </p:extLst>
          </p:nvPr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9155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589658F-FF14-4BE4-BA04-D0E634A59800}"/>
              </a:ext>
            </a:extLst>
          </p:cNvPr>
          <p:cNvGrpSpPr/>
          <p:nvPr/>
        </p:nvGrpSpPr>
        <p:grpSpPr>
          <a:xfrm>
            <a:off x="345515" y="1218622"/>
            <a:ext cx="9558504" cy="3953156"/>
            <a:chOff x="1185696" y="1765019"/>
            <a:chExt cx="9558504" cy="3953156"/>
          </a:xfrm>
        </p:grpSpPr>
        <p:pic>
          <p:nvPicPr>
            <p:cNvPr id="13" name="图形 12" descr="徽章问号 纯色填充">
              <a:extLst>
                <a:ext uri="{FF2B5EF4-FFF2-40B4-BE49-F238E27FC236}">
                  <a16:creationId xmlns:a16="http://schemas.microsoft.com/office/drawing/2014/main" id="{7C18C708-19BA-4F1C-BB40-AE4945428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65999" y="1765019"/>
              <a:ext cx="470002" cy="470002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1420308-D043-466F-9268-3C821875A3D6}"/>
                </a:ext>
              </a:extLst>
            </p:cNvPr>
            <p:cNvGrpSpPr/>
            <p:nvPr/>
          </p:nvGrpSpPr>
          <p:grpSpPr>
            <a:xfrm>
              <a:off x="1185696" y="1765019"/>
              <a:ext cx="9558504" cy="3953156"/>
              <a:chOff x="499895" y="1079218"/>
              <a:chExt cx="10930105" cy="5324757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DCC4788-2809-4606-8E84-CFE9376E6FD3}"/>
                  </a:ext>
                </a:extLst>
              </p:cNvPr>
              <p:cNvSpPr/>
              <p:nvPr/>
            </p:nvSpPr>
            <p:spPr>
              <a:xfrm>
                <a:off x="2898532" y="1820901"/>
                <a:ext cx="4114800" cy="92547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、口令红包卡券没有提前准备好，延误推送时机。</a:t>
                </a:r>
                <a:endPara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AE2C252-2E22-438D-90E4-03B1908C37CE}"/>
                  </a:ext>
                </a:extLst>
              </p:cNvPr>
              <p:cNvSpPr/>
              <p:nvPr/>
            </p:nvSpPr>
            <p:spPr>
              <a:xfrm>
                <a:off x="2904013" y="2944508"/>
                <a:ext cx="4114800" cy="177373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、一次性全量群发，咨询人数过多，回复时间长，影响转化效果 。</a:t>
                </a:r>
                <a:endPara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、全量群发无法避开敏感客户。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A041055-D6DF-4296-AC2A-895B05604A45}"/>
                  </a:ext>
                </a:extLst>
              </p:cNvPr>
              <p:cNvSpPr/>
              <p:nvPr/>
            </p:nvSpPr>
            <p:spPr>
              <a:xfrm>
                <a:off x="2898531" y="4803775"/>
                <a:ext cx="4114800" cy="1600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solidFill>
                      <a:schemeClr val="tx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solidFill>
                      <a:schemeClr val="tx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、参与活动线下门店数量较少，部分客户距离较远影响转化。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F4A0AD6-7B38-493B-816D-5EB2F3D746FF}"/>
                  </a:ext>
                </a:extLst>
              </p:cNvPr>
              <p:cNvSpPr/>
              <p:nvPr/>
            </p:nvSpPr>
            <p:spPr>
              <a:xfrm>
                <a:off x="7252840" y="1827306"/>
                <a:ext cx="4177160" cy="9190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、口令红包提前上架</a:t>
                </a:r>
                <a:endParaRPr lang="en-US" altLang="zh-CN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、活动物料都要准备好</a:t>
                </a:r>
                <a:endParaRPr lang="en-US" altLang="zh-CN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6500283-B5A3-493B-9A3A-47C25C124DFA}"/>
                  </a:ext>
                </a:extLst>
              </p:cNvPr>
              <p:cNvSpPr txBox="1"/>
              <p:nvPr/>
            </p:nvSpPr>
            <p:spPr>
              <a:xfrm>
                <a:off x="3530506" y="1167746"/>
                <a:ext cx="2540127" cy="45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发现问题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2FB532-8CD0-49CC-B068-AAC3602C6EE0}"/>
                  </a:ext>
                </a:extLst>
              </p:cNvPr>
              <p:cNvSpPr txBox="1"/>
              <p:nvPr/>
            </p:nvSpPr>
            <p:spPr>
              <a:xfrm>
                <a:off x="7891308" y="1141621"/>
                <a:ext cx="2540127" cy="45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后期改善方案</a:t>
                </a:r>
              </a:p>
            </p:txBody>
          </p: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C6247508-BED7-4DC0-A896-BAC62E914D7F}"/>
                  </a:ext>
                </a:extLst>
              </p:cNvPr>
              <p:cNvSpPr/>
              <p:nvPr/>
            </p:nvSpPr>
            <p:spPr>
              <a:xfrm>
                <a:off x="499895" y="1900660"/>
                <a:ext cx="2098303" cy="56563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EBCA4900-7E59-4253-B0BB-051F1FE262C6}"/>
                  </a:ext>
                </a:extLst>
              </p:cNvPr>
              <p:cNvSpPr/>
              <p:nvPr/>
            </p:nvSpPr>
            <p:spPr>
              <a:xfrm>
                <a:off x="529264" y="2942742"/>
                <a:ext cx="2098303" cy="56563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5DC9F3A-2847-4326-AF53-EE7E4A8E03B5}"/>
                  </a:ext>
                </a:extLst>
              </p:cNvPr>
              <p:cNvSpPr/>
              <p:nvPr/>
            </p:nvSpPr>
            <p:spPr>
              <a:xfrm>
                <a:off x="499895" y="4803775"/>
                <a:ext cx="2127672" cy="56563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24" name="图形 23" descr="研究">
                <a:extLst>
                  <a:ext uri="{FF2B5EF4-FFF2-40B4-BE49-F238E27FC236}">
                    <a16:creationId xmlns:a16="http://schemas.microsoft.com/office/drawing/2014/main" id="{67F30915-BA37-4D76-A25C-0E970F97F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0659" y="1915738"/>
                <a:ext cx="565633" cy="565633"/>
              </a:xfrm>
              <a:prstGeom prst="rect">
                <a:avLst/>
              </a:prstGeom>
            </p:spPr>
          </p:pic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365A943-66A0-48CC-B4FF-6EC779A1F953}"/>
                  </a:ext>
                </a:extLst>
              </p:cNvPr>
              <p:cNvSpPr txBox="1"/>
              <p:nvPr/>
            </p:nvSpPr>
            <p:spPr>
              <a:xfrm>
                <a:off x="1104839" y="1970370"/>
                <a:ext cx="1473311" cy="414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预告阶段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7510AF3-2DBA-4173-8003-F78A3A09FE33}"/>
                  </a:ext>
                </a:extLst>
              </p:cNvPr>
              <p:cNvSpPr txBox="1"/>
              <p:nvPr/>
            </p:nvSpPr>
            <p:spPr>
              <a:xfrm>
                <a:off x="1104839" y="2997582"/>
                <a:ext cx="1717491" cy="414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宣传阶段</a:t>
                </a:r>
              </a:p>
            </p:txBody>
          </p:sp>
          <p:pic>
            <p:nvPicPr>
              <p:cNvPr id="27" name="图形 26" descr="共享">
                <a:extLst>
                  <a:ext uri="{FF2B5EF4-FFF2-40B4-BE49-F238E27FC236}">
                    <a16:creationId xmlns:a16="http://schemas.microsoft.com/office/drawing/2014/main" id="{358253C8-D077-4F3C-B380-A8BC06C112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6050" y="2972403"/>
                <a:ext cx="477055" cy="477055"/>
              </a:xfrm>
              <a:prstGeom prst="rect">
                <a:avLst/>
              </a:prstGeom>
            </p:spPr>
          </p:pic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EBF6F44-01C8-428B-A0B8-7C0447B6EAAB}"/>
                  </a:ext>
                </a:extLst>
              </p:cNvPr>
              <p:cNvSpPr txBox="1"/>
              <p:nvPr/>
            </p:nvSpPr>
            <p:spPr>
              <a:xfrm>
                <a:off x="1104839" y="4860120"/>
                <a:ext cx="1717491" cy="414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销售转化</a:t>
                </a:r>
              </a:p>
            </p:txBody>
          </p:sp>
          <p:pic>
            <p:nvPicPr>
              <p:cNvPr id="29" name="图形 28" descr="购物车">
                <a:extLst>
                  <a:ext uri="{FF2B5EF4-FFF2-40B4-BE49-F238E27FC236}">
                    <a16:creationId xmlns:a16="http://schemas.microsoft.com/office/drawing/2014/main" id="{5167EF83-848E-4CCA-B063-282BDA970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66277" y="4855228"/>
                <a:ext cx="449390" cy="449390"/>
              </a:xfrm>
              <a:prstGeom prst="rect">
                <a:avLst/>
              </a:prstGeom>
            </p:spPr>
          </p:pic>
          <p:pic>
            <p:nvPicPr>
              <p:cNvPr id="31" name="图形 30" descr="集体讨论 纯色填充">
                <a:extLst>
                  <a:ext uri="{FF2B5EF4-FFF2-40B4-BE49-F238E27FC236}">
                    <a16:creationId xmlns:a16="http://schemas.microsoft.com/office/drawing/2014/main" id="{BAA6BA42-2E3D-4A1E-B916-88CB11DD1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52840" y="1079218"/>
                <a:ext cx="609600" cy="609600"/>
              </a:xfrm>
              <a:prstGeom prst="rect">
                <a:avLst/>
              </a:prstGeom>
            </p:spPr>
          </p:pic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FB38250-8F4E-4D79-B59B-9FC1B003AAAE}"/>
                  </a:ext>
                </a:extLst>
              </p:cNvPr>
              <p:cNvSpPr/>
              <p:nvPr/>
            </p:nvSpPr>
            <p:spPr>
              <a:xfrm>
                <a:off x="7252840" y="2970394"/>
                <a:ext cx="4177160" cy="17478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、建议分批次进行客户群发，避免全量集中在一个时间段。比如区分流量套餐来群发。如</a:t>
                </a: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58</a:t>
                </a:r>
                <a:r>
                  <a:rPr lang="zh-CN" altLang="en-US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以下，主推</a:t>
                </a: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449</a:t>
                </a:r>
                <a:r>
                  <a:rPr lang="zh-CN" altLang="en-US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元红米，其他档次其他价格。</a:t>
                </a:r>
                <a:endParaRPr lang="en-US" altLang="zh-CN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、针对不同套餐方案出不同方案的海报，快速响应。</a:t>
                </a:r>
                <a:endParaRPr lang="en-US" altLang="zh-CN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5C9B121-F67B-42A5-91C2-D21A578718CB}"/>
                  </a:ext>
                </a:extLst>
              </p:cNvPr>
              <p:cNvSpPr/>
              <p:nvPr/>
            </p:nvSpPr>
            <p:spPr>
              <a:xfrm>
                <a:off x="7241931" y="4803775"/>
                <a:ext cx="4177160" cy="16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2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拉取更多渠道门店参与进来，产品统一化，丰富化。</a:t>
                </a:r>
                <a:endParaRPr lang="en-US" altLang="zh-CN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324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6CEA6-2936-4849-A3DC-E72B9175AD7A}"/>
              </a:ext>
            </a:extLst>
          </p:cNvPr>
          <p:cNvSpPr/>
          <p:nvPr/>
        </p:nvSpPr>
        <p:spPr>
          <a:xfrm>
            <a:off x="451195" y="788392"/>
            <a:ext cx="9289624" cy="115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-apple-system"/>
              </a:rPr>
              <a:t>1</a:t>
            </a:r>
            <a:r>
              <a:rPr lang="zh-CN" altLang="en-US" sz="1600" b="1" dirty="0">
                <a:latin typeface="-apple-system"/>
              </a:rPr>
              <a:t>，传统门店优势</a:t>
            </a:r>
            <a:r>
              <a:rPr lang="zh-CN" altLang="en-US" sz="1600" b="1" dirty="0"/>
              <a:t>：</a:t>
            </a:r>
            <a:r>
              <a:rPr lang="zh-CN" altLang="en-US" sz="1600" dirty="0"/>
              <a:t>线上购机渠道很多，相比移动结合本身的优势进行促销，譬如套卡权益等合约机类型促销，更容易成交，而对于这些业务，渠道门店</a:t>
            </a:r>
            <a:r>
              <a:rPr lang="zh-CN" altLang="en-US" sz="1600" b="1" dirty="0"/>
              <a:t>销售人员更为专业</a:t>
            </a:r>
            <a:r>
              <a:rPr lang="zh-CN" altLang="en-US" sz="1600" dirty="0"/>
              <a:t>，且客户到店后</a:t>
            </a:r>
            <a:r>
              <a:rPr lang="zh-CN" altLang="en-US" sz="1600" b="1" dirty="0"/>
              <a:t>现场促销氛围</a:t>
            </a:r>
            <a:r>
              <a:rPr lang="zh-CN" altLang="en-US" sz="1600" dirty="0"/>
              <a:t>也起到推动作用，更好成交。案例证明，从客户到店成交中，部分客户选择了更高价值的产品。</a:t>
            </a:r>
            <a:endParaRPr lang="en-US" altLang="zh-CN" sz="1600" dirty="0">
              <a:latin typeface="-apple-system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711641D-8B95-4084-B445-640919675A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5" y="2139156"/>
            <a:ext cx="1482445" cy="27880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BDBA4F-51B7-4F76-ABF8-5E526EA2A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35" y="2139156"/>
            <a:ext cx="1489580" cy="265254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FFB995F-146D-4CAC-A99B-A2A655483F3F}"/>
              </a:ext>
            </a:extLst>
          </p:cNvPr>
          <p:cNvSpPr txBox="1"/>
          <p:nvPr/>
        </p:nvSpPr>
        <p:spPr>
          <a:xfrm>
            <a:off x="480228" y="4937080"/>
            <a:ext cx="324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通过荣耀</a:t>
            </a:r>
            <a:r>
              <a:rPr lang="en-US" altLang="zh-CN" sz="1200" dirty="0"/>
              <a:t>V40</a:t>
            </a:r>
            <a:r>
              <a:rPr lang="zh-CN" altLang="en-US" sz="1200" dirty="0"/>
              <a:t>海报吸粉</a:t>
            </a:r>
            <a:r>
              <a:rPr lang="en-US" altLang="zh-CN" sz="1200" dirty="0"/>
              <a:t>,</a:t>
            </a:r>
            <a:r>
              <a:rPr lang="zh-CN" altLang="en-US" sz="1200" dirty="0"/>
              <a:t>中台引导，匹配客户需求与推荐最优方案，最后购买了更贵的</a:t>
            </a:r>
            <a:r>
              <a:rPr lang="en-US" altLang="zh-CN" sz="1200" dirty="0" err="1"/>
              <a:t>oppo</a:t>
            </a:r>
            <a:r>
              <a:rPr lang="en-US" altLang="zh-CN" sz="1200" dirty="0"/>
              <a:t> findX3 pro 12G+256G</a:t>
            </a:r>
            <a:r>
              <a:rPr lang="zh-CN" altLang="en-US" sz="1200" dirty="0"/>
              <a:t>的手机终端。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8F38EF7-BB26-445F-A572-985F7E755553}"/>
              </a:ext>
            </a:extLst>
          </p:cNvPr>
          <p:cNvSpPr/>
          <p:nvPr/>
        </p:nvSpPr>
        <p:spPr>
          <a:xfrm>
            <a:off x="3935555" y="2686969"/>
            <a:ext cx="5865634" cy="18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-apple-system"/>
              </a:rPr>
              <a:t>2</a:t>
            </a:r>
            <a:r>
              <a:rPr lang="zh-CN" altLang="en-US" sz="1600" b="1" dirty="0">
                <a:latin typeface="-apple-system"/>
              </a:rPr>
              <a:t>，打通线上下形成闭环</a:t>
            </a:r>
            <a:r>
              <a:rPr lang="zh-CN" altLang="en-US" sz="1600" b="1" dirty="0"/>
              <a:t>：</a:t>
            </a:r>
            <a:r>
              <a:rPr lang="zh-CN" altLang="en-US" sz="1600" dirty="0"/>
              <a:t>可通过线上社群营销、裂变等形式活动提前造势，找到精准人群，形成潜力标签，结合线下门店的优势吸引，送客到店。转化后，继续售后跟踪，形成二次标签，多次潜在标签，触发关联销售，</a:t>
            </a:r>
            <a:r>
              <a:rPr lang="zh-CN" altLang="en-US" sz="1600" b="1" dirty="0"/>
              <a:t>提升客户复购能力</a:t>
            </a:r>
            <a:r>
              <a:rPr lang="zh-CN" altLang="en-US" sz="1600" dirty="0"/>
              <a:t>，打破传统的一锤子买卖，形成线上下销售闭环。</a:t>
            </a:r>
            <a:endParaRPr lang="en-US" altLang="zh-CN" sz="1600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180192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9E7BDA-6EF1-4049-B463-8131684CB16D}"/>
              </a:ext>
            </a:extLst>
          </p:cNvPr>
          <p:cNvSpPr/>
          <p:nvPr/>
        </p:nvSpPr>
        <p:spPr>
          <a:xfrm>
            <a:off x="2407746" y="2525782"/>
            <a:ext cx="59554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/>
              <a:t>提高移动高价值业务产出</a:t>
            </a:r>
            <a:endParaRPr lang="en-US" altLang="zh-CN" sz="4000" b="1" dirty="0"/>
          </a:p>
          <a:p>
            <a:endParaRPr lang="en-US" altLang="zh-CN" sz="4000" b="1" dirty="0"/>
          </a:p>
          <a:p>
            <a:pPr algn="ctr"/>
            <a:r>
              <a:rPr lang="en-US" altLang="zh-CN" b="1" dirty="0">
                <a:latin typeface="微软雅黑" panose="020B0503020204020204" pitchFamily="34" charset="-122"/>
                <a:sym typeface="+mn-ea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sym typeface="+mn-ea"/>
              </a:rPr>
              <a:t>会员日购机节活动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0561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A05F24-D235-4795-ACCB-204C1837CD6C}"/>
              </a:ext>
            </a:extLst>
          </p:cNvPr>
          <p:cNvSpPr txBox="1"/>
          <p:nvPr/>
        </p:nvSpPr>
        <p:spPr>
          <a:xfrm>
            <a:off x="3185774" y="240801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送客到店、营销变现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84046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活动步骤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39F90AB-415E-401F-9340-B063F587B5D7}"/>
              </a:ext>
            </a:extLst>
          </p:cNvPr>
          <p:cNvGrpSpPr/>
          <p:nvPr/>
        </p:nvGrpSpPr>
        <p:grpSpPr>
          <a:xfrm>
            <a:off x="2782606" y="1662210"/>
            <a:ext cx="529685" cy="529685"/>
            <a:chOff x="3166428" y="1335723"/>
            <a:chExt cx="717766" cy="717766"/>
          </a:xfrm>
        </p:grpSpPr>
        <p:sp>
          <p:nvSpPr>
            <p:cNvPr id="14" name="流程图: 接点 13">
              <a:extLst>
                <a:ext uri="{FF2B5EF4-FFF2-40B4-BE49-F238E27FC236}">
                  <a16:creationId xmlns:a16="http://schemas.microsoft.com/office/drawing/2014/main" id="{B5520070-20D5-4739-9917-A322314D6E5C}"/>
                </a:ext>
              </a:extLst>
            </p:cNvPr>
            <p:cNvSpPr/>
            <p:nvPr/>
          </p:nvSpPr>
          <p:spPr>
            <a:xfrm>
              <a:off x="3166428" y="1335723"/>
              <a:ext cx="717766" cy="717766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BA3DE946-7197-4AB9-98E9-3596CB4BC956}"/>
                </a:ext>
              </a:extLst>
            </p:cNvPr>
            <p:cNvSpPr/>
            <p:nvPr/>
          </p:nvSpPr>
          <p:spPr>
            <a:xfrm>
              <a:off x="3224746" y="1394041"/>
              <a:ext cx="601129" cy="601129"/>
            </a:xfrm>
            <a:prstGeom prst="flowChartConnector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2CE7D92-2B1A-4523-8348-A9300CF6E498}"/>
              </a:ext>
            </a:extLst>
          </p:cNvPr>
          <p:cNvSpPr/>
          <p:nvPr/>
        </p:nvSpPr>
        <p:spPr>
          <a:xfrm>
            <a:off x="3848455" y="1662211"/>
            <a:ext cx="3094212" cy="52968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 动 流 程 策 划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2F41A19-A9E5-42AA-A164-15A46C487F09}"/>
              </a:ext>
            </a:extLst>
          </p:cNvPr>
          <p:cNvGrpSpPr/>
          <p:nvPr/>
        </p:nvGrpSpPr>
        <p:grpSpPr>
          <a:xfrm>
            <a:off x="2782606" y="2297782"/>
            <a:ext cx="529685" cy="529685"/>
            <a:chOff x="3166428" y="2221310"/>
            <a:chExt cx="717766" cy="717766"/>
          </a:xfrm>
        </p:grpSpPr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0F6E41C2-7948-4FF9-BB60-9029847556B7}"/>
                </a:ext>
              </a:extLst>
            </p:cNvPr>
            <p:cNvSpPr/>
            <p:nvPr/>
          </p:nvSpPr>
          <p:spPr>
            <a:xfrm>
              <a:off x="3166428" y="2221310"/>
              <a:ext cx="717766" cy="717766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2B908026-0E89-4E50-9A12-BCE1EF1B6520}"/>
                </a:ext>
              </a:extLst>
            </p:cNvPr>
            <p:cNvSpPr/>
            <p:nvPr/>
          </p:nvSpPr>
          <p:spPr>
            <a:xfrm>
              <a:off x="3224746" y="2279628"/>
              <a:ext cx="601129" cy="601129"/>
            </a:xfrm>
            <a:prstGeom prst="flowChartConnector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91CF771-1FBF-4A16-A892-F7390A2DC684}"/>
              </a:ext>
            </a:extLst>
          </p:cNvPr>
          <p:cNvSpPr/>
          <p:nvPr/>
        </p:nvSpPr>
        <p:spPr>
          <a:xfrm>
            <a:off x="3848455" y="2297783"/>
            <a:ext cx="3094212" cy="52968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 动 预 热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E7A7023-89B6-4BCF-87B2-DE737B138263}"/>
              </a:ext>
            </a:extLst>
          </p:cNvPr>
          <p:cNvGrpSpPr/>
          <p:nvPr/>
        </p:nvGrpSpPr>
        <p:grpSpPr>
          <a:xfrm>
            <a:off x="2782606" y="2933353"/>
            <a:ext cx="529685" cy="529685"/>
            <a:chOff x="3166428" y="3106897"/>
            <a:chExt cx="717766" cy="717766"/>
          </a:xfrm>
        </p:grpSpPr>
        <p:sp>
          <p:nvSpPr>
            <p:cNvPr id="22" name="流程图: 接点 21">
              <a:extLst>
                <a:ext uri="{FF2B5EF4-FFF2-40B4-BE49-F238E27FC236}">
                  <a16:creationId xmlns:a16="http://schemas.microsoft.com/office/drawing/2014/main" id="{B1EC6410-1DCE-4DD8-95BD-BDCF6CB2B5A4}"/>
                </a:ext>
              </a:extLst>
            </p:cNvPr>
            <p:cNvSpPr/>
            <p:nvPr/>
          </p:nvSpPr>
          <p:spPr>
            <a:xfrm>
              <a:off x="3166428" y="3106897"/>
              <a:ext cx="717766" cy="717766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BE9E15BE-3B36-4AA6-9931-6BC36DB8040F}"/>
                </a:ext>
              </a:extLst>
            </p:cNvPr>
            <p:cNvSpPr/>
            <p:nvPr/>
          </p:nvSpPr>
          <p:spPr>
            <a:xfrm>
              <a:off x="3224746" y="3165215"/>
              <a:ext cx="601129" cy="601129"/>
            </a:xfrm>
            <a:prstGeom prst="flowChartConnector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7A8CC00-EF4B-4FD9-A854-CBEA16455BC1}"/>
              </a:ext>
            </a:extLst>
          </p:cNvPr>
          <p:cNvSpPr/>
          <p:nvPr/>
        </p:nvSpPr>
        <p:spPr>
          <a:xfrm>
            <a:off x="3848455" y="2933354"/>
            <a:ext cx="3094212" cy="52968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 动 宣 传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1EB8B7E-A8BE-4DA9-A5C4-C7A269EF2511}"/>
              </a:ext>
            </a:extLst>
          </p:cNvPr>
          <p:cNvGrpSpPr/>
          <p:nvPr/>
        </p:nvGrpSpPr>
        <p:grpSpPr>
          <a:xfrm>
            <a:off x="2782606" y="3628499"/>
            <a:ext cx="529685" cy="529685"/>
            <a:chOff x="3166428" y="3992484"/>
            <a:chExt cx="717766" cy="717766"/>
          </a:xfrm>
        </p:grpSpPr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8CBF88E6-E39D-4878-8D03-B15A142E1BAA}"/>
                </a:ext>
              </a:extLst>
            </p:cNvPr>
            <p:cNvSpPr/>
            <p:nvPr/>
          </p:nvSpPr>
          <p:spPr>
            <a:xfrm>
              <a:off x="3166428" y="3992484"/>
              <a:ext cx="717766" cy="717766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流程图: 接点 26">
              <a:extLst>
                <a:ext uri="{FF2B5EF4-FFF2-40B4-BE49-F238E27FC236}">
                  <a16:creationId xmlns:a16="http://schemas.microsoft.com/office/drawing/2014/main" id="{4D772DF2-6AEB-4384-A6D9-6C421D8B0A20}"/>
                </a:ext>
              </a:extLst>
            </p:cNvPr>
            <p:cNvSpPr/>
            <p:nvPr/>
          </p:nvSpPr>
          <p:spPr>
            <a:xfrm>
              <a:off x="3224746" y="4050802"/>
              <a:ext cx="601129" cy="601129"/>
            </a:xfrm>
            <a:prstGeom prst="flowChartConnector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A0F334E-D2B4-4D97-8C58-DC770A3A4A2A}"/>
              </a:ext>
            </a:extLst>
          </p:cNvPr>
          <p:cNvSpPr/>
          <p:nvPr/>
        </p:nvSpPr>
        <p:spPr>
          <a:xfrm>
            <a:off x="3953963" y="3634567"/>
            <a:ext cx="3094212" cy="52968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 售 转 化（送客到店）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98565AC-E089-4B7E-9BAA-770066F2FF8C}"/>
              </a:ext>
            </a:extLst>
          </p:cNvPr>
          <p:cNvGrpSpPr/>
          <p:nvPr/>
        </p:nvGrpSpPr>
        <p:grpSpPr>
          <a:xfrm>
            <a:off x="2782606" y="4323644"/>
            <a:ext cx="529685" cy="529685"/>
            <a:chOff x="3166428" y="4878071"/>
            <a:chExt cx="717766" cy="717766"/>
          </a:xfrm>
        </p:grpSpPr>
        <p:sp>
          <p:nvSpPr>
            <p:cNvPr id="31" name="流程图: 接点 30">
              <a:extLst>
                <a:ext uri="{FF2B5EF4-FFF2-40B4-BE49-F238E27FC236}">
                  <a16:creationId xmlns:a16="http://schemas.microsoft.com/office/drawing/2014/main" id="{1358509C-3656-4FC4-BAED-AB591CC1CB79}"/>
                </a:ext>
              </a:extLst>
            </p:cNvPr>
            <p:cNvSpPr/>
            <p:nvPr/>
          </p:nvSpPr>
          <p:spPr>
            <a:xfrm>
              <a:off x="3166428" y="4878071"/>
              <a:ext cx="717766" cy="717766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流程图: 接点 31">
              <a:extLst>
                <a:ext uri="{FF2B5EF4-FFF2-40B4-BE49-F238E27FC236}">
                  <a16:creationId xmlns:a16="http://schemas.microsoft.com/office/drawing/2014/main" id="{4112EEB7-DC06-42AB-9EC0-E3D82972DEC6}"/>
                </a:ext>
              </a:extLst>
            </p:cNvPr>
            <p:cNvSpPr/>
            <p:nvPr/>
          </p:nvSpPr>
          <p:spPr>
            <a:xfrm>
              <a:off x="3224746" y="4936389"/>
              <a:ext cx="601129" cy="601129"/>
            </a:xfrm>
            <a:prstGeom prst="flowChartConnector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81E14FEC-9A09-4275-8B53-0FA072D8643B}"/>
              </a:ext>
            </a:extLst>
          </p:cNvPr>
          <p:cNvSpPr/>
          <p:nvPr/>
        </p:nvSpPr>
        <p:spPr>
          <a:xfrm>
            <a:off x="3848455" y="4323645"/>
            <a:ext cx="3094212" cy="52968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售 后 跟 进</a:t>
            </a:r>
          </a:p>
        </p:txBody>
      </p:sp>
    </p:spTree>
    <p:extLst>
      <p:ext uri="{BB962C8B-B14F-4D97-AF65-F5344CB8AC3E}">
        <p14:creationId xmlns:p14="http://schemas.microsoft.com/office/powerpoint/2010/main" val="44717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50304" y="444570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活动策划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20D1BD6A-6B21-4394-915F-D597BD1B36DE}"/>
              </a:ext>
            </a:extLst>
          </p:cNvPr>
          <p:cNvGrpSpPr/>
          <p:nvPr/>
        </p:nvGrpSpPr>
        <p:grpSpPr>
          <a:xfrm>
            <a:off x="1150304" y="1417189"/>
            <a:ext cx="8257214" cy="3594531"/>
            <a:chOff x="404267" y="1222375"/>
            <a:chExt cx="11406733" cy="4965580"/>
          </a:xfrm>
        </p:grpSpPr>
        <p:sp>
          <p:nvSpPr>
            <p:cNvPr id="202" name="矩形: 圆角 201">
              <a:extLst>
                <a:ext uri="{FF2B5EF4-FFF2-40B4-BE49-F238E27FC236}">
                  <a16:creationId xmlns:a16="http://schemas.microsoft.com/office/drawing/2014/main" id="{907DCE92-8D4E-4133-8499-C7E0489D37C0}"/>
                </a:ext>
              </a:extLst>
            </p:cNvPr>
            <p:cNvSpPr/>
            <p:nvPr/>
          </p:nvSpPr>
          <p:spPr>
            <a:xfrm>
              <a:off x="438442" y="2256934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4A44AE5B-5EC3-4928-BD52-2B2A17221778}"/>
                </a:ext>
              </a:extLst>
            </p:cNvPr>
            <p:cNvSpPr/>
            <p:nvPr/>
          </p:nvSpPr>
          <p:spPr>
            <a:xfrm>
              <a:off x="404267" y="1222375"/>
              <a:ext cx="2775669" cy="649071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/>
            </a:p>
          </p:txBody>
        </p:sp>
        <p:sp>
          <p:nvSpPr>
            <p:cNvPr id="204" name="矩形: 圆角 203">
              <a:extLst>
                <a:ext uri="{FF2B5EF4-FFF2-40B4-BE49-F238E27FC236}">
                  <a16:creationId xmlns:a16="http://schemas.microsoft.com/office/drawing/2014/main" id="{2C8C8A1F-063E-4D34-9121-68C1AF4EA064}"/>
                </a:ext>
              </a:extLst>
            </p:cNvPr>
            <p:cNvSpPr/>
            <p:nvPr/>
          </p:nvSpPr>
          <p:spPr>
            <a:xfrm>
              <a:off x="3281288" y="1245614"/>
              <a:ext cx="2775669" cy="649071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05" name="矩形: 圆角 204">
              <a:extLst>
                <a:ext uri="{FF2B5EF4-FFF2-40B4-BE49-F238E27FC236}">
                  <a16:creationId xmlns:a16="http://schemas.microsoft.com/office/drawing/2014/main" id="{0F7D6520-C2B8-4F7F-8CD8-3BFE6242AEE5}"/>
                </a:ext>
              </a:extLst>
            </p:cNvPr>
            <p:cNvSpPr/>
            <p:nvPr/>
          </p:nvSpPr>
          <p:spPr>
            <a:xfrm>
              <a:off x="6158309" y="1245613"/>
              <a:ext cx="2775669" cy="649071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pic>
          <p:nvPicPr>
            <p:cNvPr id="206" name="图形 205" descr="研究">
              <a:extLst>
                <a:ext uri="{FF2B5EF4-FFF2-40B4-BE49-F238E27FC236}">
                  <a16:creationId xmlns:a16="http://schemas.microsoft.com/office/drawing/2014/main" id="{633255AF-B197-4176-9449-D6828DE20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6452" y="1251711"/>
              <a:ext cx="649071" cy="649071"/>
            </a:xfrm>
            <a:prstGeom prst="rect">
              <a:avLst/>
            </a:prstGeom>
          </p:spPr>
        </p:pic>
        <p:sp>
          <p:nvSpPr>
            <p:cNvPr id="207" name="文本框 206">
              <a:extLst>
                <a:ext uri="{FF2B5EF4-FFF2-40B4-BE49-F238E27FC236}">
                  <a16:creationId xmlns:a16="http://schemas.microsoft.com/office/drawing/2014/main" id="{5FF4A709-9E94-4617-AECE-9715BB8B6FEC}"/>
                </a:ext>
              </a:extLst>
            </p:cNvPr>
            <p:cNvSpPr txBox="1"/>
            <p:nvPr/>
          </p:nvSpPr>
          <p:spPr>
            <a:xfrm>
              <a:off x="1177500" y="1286671"/>
              <a:ext cx="1754831" cy="49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活动</a:t>
              </a:r>
              <a:r>
                <a:rPr lang="zh-CN" altLang="en-US" sz="20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预告</a:t>
              </a:r>
            </a:p>
          </p:txBody>
        </p: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id="{A38E50BA-59A1-4CFC-B09C-1DCC3E480091}"/>
                </a:ext>
              </a:extLst>
            </p:cNvPr>
            <p:cNvSpPr txBox="1"/>
            <p:nvPr/>
          </p:nvSpPr>
          <p:spPr>
            <a:xfrm>
              <a:off x="762000" y="2437863"/>
              <a:ext cx="1991216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   </a:t>
              </a:r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朋友圈话题预热</a:t>
              </a:r>
            </a:p>
          </p:txBody>
        </p:sp>
        <p:sp>
          <p:nvSpPr>
            <p:cNvPr id="209" name="文本框 208">
              <a:extLst>
                <a:ext uri="{FF2B5EF4-FFF2-40B4-BE49-F238E27FC236}">
                  <a16:creationId xmlns:a16="http://schemas.microsoft.com/office/drawing/2014/main" id="{695DCB1C-FD7F-48D8-A49E-DDB64C7A6F8A}"/>
                </a:ext>
              </a:extLst>
            </p:cNvPr>
            <p:cNvSpPr txBox="1"/>
            <p:nvPr/>
          </p:nvSpPr>
          <p:spPr>
            <a:xfrm>
              <a:off x="934063" y="3274592"/>
              <a:ext cx="1805204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</a:t>
              </a:r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朋友圈剧透海报</a:t>
              </a:r>
            </a:p>
          </p:txBody>
        </p:sp>
        <p:sp>
          <p:nvSpPr>
            <p:cNvPr id="210" name="文本框 209">
              <a:extLst>
                <a:ext uri="{FF2B5EF4-FFF2-40B4-BE49-F238E27FC236}">
                  <a16:creationId xmlns:a16="http://schemas.microsoft.com/office/drawing/2014/main" id="{6261B01D-7783-4520-90CA-5E3F110AC225}"/>
                </a:ext>
              </a:extLst>
            </p:cNvPr>
            <p:cNvSpPr txBox="1"/>
            <p:nvPr/>
          </p:nvSpPr>
          <p:spPr>
            <a:xfrm>
              <a:off x="976488" y="4112791"/>
              <a:ext cx="1530615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社群话题预热</a:t>
              </a:r>
            </a:p>
          </p:txBody>
        </p:sp>
        <p:sp>
          <p:nvSpPr>
            <p:cNvPr id="211" name="矩形: 圆角 210">
              <a:extLst>
                <a:ext uri="{FF2B5EF4-FFF2-40B4-BE49-F238E27FC236}">
                  <a16:creationId xmlns:a16="http://schemas.microsoft.com/office/drawing/2014/main" id="{9AF41667-5582-4234-ABF1-2F9394A90B94}"/>
                </a:ext>
              </a:extLst>
            </p:cNvPr>
            <p:cNvSpPr/>
            <p:nvPr/>
          </p:nvSpPr>
          <p:spPr>
            <a:xfrm>
              <a:off x="438442" y="3093662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矩形: 圆角 211">
              <a:extLst>
                <a:ext uri="{FF2B5EF4-FFF2-40B4-BE49-F238E27FC236}">
                  <a16:creationId xmlns:a16="http://schemas.microsoft.com/office/drawing/2014/main" id="{9FAC72AE-E44C-4FEE-BF45-9E7CF297608B}"/>
                </a:ext>
              </a:extLst>
            </p:cNvPr>
            <p:cNvSpPr/>
            <p:nvPr/>
          </p:nvSpPr>
          <p:spPr>
            <a:xfrm>
              <a:off x="438442" y="3931862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文本框 212">
              <a:extLst>
                <a:ext uri="{FF2B5EF4-FFF2-40B4-BE49-F238E27FC236}">
                  <a16:creationId xmlns:a16="http://schemas.microsoft.com/office/drawing/2014/main" id="{8CC6CB74-B166-4D86-BDC1-7184D2D9AAE3}"/>
                </a:ext>
              </a:extLst>
            </p:cNvPr>
            <p:cNvSpPr txBox="1"/>
            <p:nvPr/>
          </p:nvSpPr>
          <p:spPr>
            <a:xfrm>
              <a:off x="4155807" y="1328185"/>
              <a:ext cx="171749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活动宣传</a:t>
              </a:r>
            </a:p>
          </p:txBody>
        </p:sp>
        <p:pic>
          <p:nvPicPr>
            <p:cNvPr id="214" name="图形 213" descr="共享">
              <a:extLst>
                <a:ext uri="{FF2B5EF4-FFF2-40B4-BE49-F238E27FC236}">
                  <a16:creationId xmlns:a16="http://schemas.microsoft.com/office/drawing/2014/main" id="{B115B945-79B8-4021-ABA2-CC69B49B4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10428" y="1296547"/>
              <a:ext cx="544027" cy="544027"/>
            </a:xfrm>
            <a:prstGeom prst="rect">
              <a:avLst/>
            </a:prstGeom>
          </p:spPr>
        </p:pic>
        <p:sp>
          <p:nvSpPr>
            <p:cNvPr id="215" name="文本框 214">
              <a:extLst>
                <a:ext uri="{FF2B5EF4-FFF2-40B4-BE49-F238E27FC236}">
                  <a16:creationId xmlns:a16="http://schemas.microsoft.com/office/drawing/2014/main" id="{F6AFC2B6-EF0F-454F-8E13-14C9F027A0CC}"/>
                </a:ext>
              </a:extLst>
            </p:cNvPr>
            <p:cNvSpPr txBox="1"/>
            <p:nvPr/>
          </p:nvSpPr>
          <p:spPr>
            <a:xfrm>
              <a:off x="9384854" y="1332967"/>
              <a:ext cx="1963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活动宣传</a:t>
              </a:r>
            </a:p>
          </p:txBody>
        </p:sp>
        <p:sp>
          <p:nvSpPr>
            <p:cNvPr id="216" name="矩形: 圆角 215">
              <a:extLst>
                <a:ext uri="{FF2B5EF4-FFF2-40B4-BE49-F238E27FC236}">
                  <a16:creationId xmlns:a16="http://schemas.microsoft.com/office/drawing/2014/main" id="{A4EBCA49-60AB-4F66-AC14-8C283CB77CB8}"/>
                </a:ext>
              </a:extLst>
            </p:cNvPr>
            <p:cNvSpPr/>
            <p:nvPr/>
          </p:nvSpPr>
          <p:spPr>
            <a:xfrm>
              <a:off x="9035331" y="1268671"/>
              <a:ext cx="2775669" cy="649071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17" name="星形: 八角 216">
              <a:extLst>
                <a:ext uri="{FF2B5EF4-FFF2-40B4-BE49-F238E27FC236}">
                  <a16:creationId xmlns:a16="http://schemas.microsoft.com/office/drawing/2014/main" id="{C62DD602-F60F-4510-A367-499E1C5FC6FD}"/>
                </a:ext>
              </a:extLst>
            </p:cNvPr>
            <p:cNvSpPr/>
            <p:nvPr/>
          </p:nvSpPr>
          <p:spPr>
            <a:xfrm>
              <a:off x="561505" y="2352869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218" name="星形: 八角 217">
              <a:extLst>
                <a:ext uri="{FF2B5EF4-FFF2-40B4-BE49-F238E27FC236}">
                  <a16:creationId xmlns:a16="http://schemas.microsoft.com/office/drawing/2014/main" id="{78972736-B97B-4EB7-AFA2-2D541748DB61}"/>
                </a:ext>
              </a:extLst>
            </p:cNvPr>
            <p:cNvSpPr/>
            <p:nvPr/>
          </p:nvSpPr>
          <p:spPr>
            <a:xfrm>
              <a:off x="551804" y="3189597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219" name="星形: 八角 218">
              <a:extLst>
                <a:ext uri="{FF2B5EF4-FFF2-40B4-BE49-F238E27FC236}">
                  <a16:creationId xmlns:a16="http://schemas.microsoft.com/office/drawing/2014/main" id="{14005D24-18C4-4C5E-83F1-A5E8EEC39ED5}"/>
                </a:ext>
              </a:extLst>
            </p:cNvPr>
            <p:cNvSpPr/>
            <p:nvPr/>
          </p:nvSpPr>
          <p:spPr>
            <a:xfrm>
              <a:off x="533400" y="4027797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220" name="文本框 219">
              <a:extLst>
                <a:ext uri="{FF2B5EF4-FFF2-40B4-BE49-F238E27FC236}">
                  <a16:creationId xmlns:a16="http://schemas.microsoft.com/office/drawing/2014/main" id="{3B29BBFD-2AC9-4E09-B5B1-3CA6923A5A6C}"/>
                </a:ext>
              </a:extLst>
            </p:cNvPr>
            <p:cNvSpPr txBox="1"/>
            <p:nvPr/>
          </p:nvSpPr>
          <p:spPr>
            <a:xfrm>
              <a:off x="7058065" y="1339290"/>
              <a:ext cx="171749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销售转化</a:t>
              </a:r>
            </a:p>
          </p:txBody>
        </p:sp>
        <p:pic>
          <p:nvPicPr>
            <p:cNvPr id="221" name="图形 220" descr="购物车">
              <a:extLst>
                <a:ext uri="{FF2B5EF4-FFF2-40B4-BE49-F238E27FC236}">
                  <a16:creationId xmlns:a16="http://schemas.microsoft.com/office/drawing/2014/main" id="{0BDBB849-049E-4C02-8105-7E0587A8E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71938" y="1276172"/>
              <a:ext cx="584775" cy="584775"/>
            </a:xfrm>
            <a:prstGeom prst="rect">
              <a:avLst/>
            </a:prstGeom>
          </p:spPr>
        </p:pic>
        <p:pic>
          <p:nvPicPr>
            <p:cNvPr id="222" name="图形 221" descr="程序员">
              <a:extLst>
                <a:ext uri="{FF2B5EF4-FFF2-40B4-BE49-F238E27FC236}">
                  <a16:creationId xmlns:a16="http://schemas.microsoft.com/office/drawing/2014/main" id="{F74E7B52-6B33-42C8-A1BA-5566EF4E2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147607" y="1236219"/>
              <a:ext cx="599797" cy="599797"/>
            </a:xfrm>
            <a:prstGeom prst="rect">
              <a:avLst/>
            </a:prstGeom>
          </p:spPr>
        </p:pic>
        <p:sp>
          <p:nvSpPr>
            <p:cNvPr id="223" name="文本框 222">
              <a:extLst>
                <a:ext uri="{FF2B5EF4-FFF2-40B4-BE49-F238E27FC236}">
                  <a16:creationId xmlns:a16="http://schemas.microsoft.com/office/drawing/2014/main" id="{AC85EC13-5ADC-4F0C-950A-CF872C4607E5}"/>
                </a:ext>
              </a:extLst>
            </p:cNvPr>
            <p:cNvSpPr txBox="1"/>
            <p:nvPr/>
          </p:nvSpPr>
          <p:spPr>
            <a:xfrm>
              <a:off x="9859680" y="1340478"/>
              <a:ext cx="171749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售后跟进</a:t>
              </a:r>
            </a:p>
          </p:txBody>
        </p:sp>
        <p:sp>
          <p:nvSpPr>
            <p:cNvPr id="224" name="矩形: 圆角 223">
              <a:extLst>
                <a:ext uri="{FF2B5EF4-FFF2-40B4-BE49-F238E27FC236}">
                  <a16:creationId xmlns:a16="http://schemas.microsoft.com/office/drawing/2014/main" id="{9192CB3D-EEE0-47C3-9461-E4A882B728B1}"/>
                </a:ext>
              </a:extLst>
            </p:cNvPr>
            <p:cNvSpPr/>
            <p:nvPr/>
          </p:nvSpPr>
          <p:spPr>
            <a:xfrm>
              <a:off x="3331253" y="2228389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文本框 224">
              <a:extLst>
                <a:ext uri="{FF2B5EF4-FFF2-40B4-BE49-F238E27FC236}">
                  <a16:creationId xmlns:a16="http://schemas.microsoft.com/office/drawing/2014/main" id="{239F4030-BDED-48D7-A157-1D2DBE1B4BAB}"/>
                </a:ext>
              </a:extLst>
            </p:cNvPr>
            <p:cNvSpPr txBox="1"/>
            <p:nvPr/>
          </p:nvSpPr>
          <p:spPr>
            <a:xfrm>
              <a:off x="3626774" y="2383621"/>
              <a:ext cx="2416387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   </a:t>
              </a:r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朋友圈活动海报群发</a:t>
              </a:r>
            </a:p>
          </p:txBody>
        </p:sp>
        <p:sp>
          <p:nvSpPr>
            <p:cNvPr id="226" name="文本框 225">
              <a:extLst>
                <a:ext uri="{FF2B5EF4-FFF2-40B4-BE49-F238E27FC236}">
                  <a16:creationId xmlns:a16="http://schemas.microsoft.com/office/drawing/2014/main" id="{61FA2072-3D1D-4224-ABE9-CFC3D79C23FE}"/>
                </a:ext>
              </a:extLst>
            </p:cNvPr>
            <p:cNvSpPr txBox="1"/>
            <p:nvPr/>
          </p:nvSpPr>
          <p:spPr>
            <a:xfrm>
              <a:off x="3850906" y="3256344"/>
              <a:ext cx="1743200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社群内活动公布</a:t>
              </a:r>
            </a:p>
          </p:txBody>
        </p:sp>
        <p:sp>
          <p:nvSpPr>
            <p:cNvPr id="227" name="文本框 226">
              <a:extLst>
                <a:ext uri="{FF2B5EF4-FFF2-40B4-BE49-F238E27FC236}">
                  <a16:creationId xmlns:a16="http://schemas.microsoft.com/office/drawing/2014/main" id="{122F53A8-9467-47B0-8135-BEB9A28B696F}"/>
                </a:ext>
              </a:extLst>
            </p:cNvPr>
            <p:cNvSpPr txBox="1"/>
            <p:nvPr/>
          </p:nvSpPr>
          <p:spPr>
            <a:xfrm>
              <a:off x="3841517" y="4056741"/>
              <a:ext cx="1955785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全量客户活动群发</a:t>
              </a:r>
            </a:p>
          </p:txBody>
        </p:sp>
        <p:sp>
          <p:nvSpPr>
            <p:cNvPr id="228" name="矩形: 圆角 227">
              <a:extLst>
                <a:ext uri="{FF2B5EF4-FFF2-40B4-BE49-F238E27FC236}">
                  <a16:creationId xmlns:a16="http://schemas.microsoft.com/office/drawing/2014/main" id="{096E5A0E-3916-49B2-856B-2B46EF8567E7}"/>
                </a:ext>
              </a:extLst>
            </p:cNvPr>
            <p:cNvSpPr/>
            <p:nvPr/>
          </p:nvSpPr>
          <p:spPr>
            <a:xfrm>
              <a:off x="3331253" y="3065117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矩形: 圆角 228">
              <a:extLst>
                <a:ext uri="{FF2B5EF4-FFF2-40B4-BE49-F238E27FC236}">
                  <a16:creationId xmlns:a16="http://schemas.microsoft.com/office/drawing/2014/main" id="{D8AD6934-288E-4B8F-9E17-A049C1190B02}"/>
                </a:ext>
              </a:extLst>
            </p:cNvPr>
            <p:cNvSpPr/>
            <p:nvPr/>
          </p:nvSpPr>
          <p:spPr>
            <a:xfrm>
              <a:off x="3331253" y="3903317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星形: 八角 229">
              <a:extLst>
                <a:ext uri="{FF2B5EF4-FFF2-40B4-BE49-F238E27FC236}">
                  <a16:creationId xmlns:a16="http://schemas.microsoft.com/office/drawing/2014/main" id="{BF09704A-98BA-4AA0-921D-F114831931CE}"/>
                </a:ext>
              </a:extLst>
            </p:cNvPr>
            <p:cNvSpPr/>
            <p:nvPr/>
          </p:nvSpPr>
          <p:spPr>
            <a:xfrm>
              <a:off x="3457105" y="2324324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231" name="星形: 八角 230">
              <a:extLst>
                <a:ext uri="{FF2B5EF4-FFF2-40B4-BE49-F238E27FC236}">
                  <a16:creationId xmlns:a16="http://schemas.microsoft.com/office/drawing/2014/main" id="{DA4E8BDC-2FE0-48C4-B11A-4FE35E02063B}"/>
                </a:ext>
              </a:extLst>
            </p:cNvPr>
            <p:cNvSpPr/>
            <p:nvPr/>
          </p:nvSpPr>
          <p:spPr>
            <a:xfrm>
              <a:off x="3447404" y="3161052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232" name="星形: 八角 231">
              <a:extLst>
                <a:ext uri="{FF2B5EF4-FFF2-40B4-BE49-F238E27FC236}">
                  <a16:creationId xmlns:a16="http://schemas.microsoft.com/office/drawing/2014/main" id="{394322D6-0CDA-4BEC-A3AC-9AB89FD4C2B1}"/>
                </a:ext>
              </a:extLst>
            </p:cNvPr>
            <p:cNvSpPr/>
            <p:nvPr/>
          </p:nvSpPr>
          <p:spPr>
            <a:xfrm>
              <a:off x="3429000" y="3999252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233" name="矩形: 圆角 232">
              <a:extLst>
                <a:ext uri="{FF2B5EF4-FFF2-40B4-BE49-F238E27FC236}">
                  <a16:creationId xmlns:a16="http://schemas.microsoft.com/office/drawing/2014/main" id="{E28F4068-0640-4F29-B3EC-F8438FD3F291}"/>
                </a:ext>
              </a:extLst>
            </p:cNvPr>
            <p:cNvSpPr/>
            <p:nvPr/>
          </p:nvSpPr>
          <p:spPr>
            <a:xfrm>
              <a:off x="6222641" y="2228389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文本框 233">
              <a:extLst>
                <a:ext uri="{FF2B5EF4-FFF2-40B4-BE49-F238E27FC236}">
                  <a16:creationId xmlns:a16="http://schemas.microsoft.com/office/drawing/2014/main" id="{A6995274-4796-453A-A31F-6AC735B1B530}"/>
                </a:ext>
              </a:extLst>
            </p:cNvPr>
            <p:cNvSpPr txBox="1"/>
            <p:nvPr/>
          </p:nvSpPr>
          <p:spPr>
            <a:xfrm>
              <a:off x="6768997" y="2380947"/>
              <a:ext cx="2168370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意向客户点对点私聊</a:t>
              </a:r>
            </a:p>
          </p:txBody>
        </p:sp>
        <p:sp>
          <p:nvSpPr>
            <p:cNvPr id="235" name="文本框 234">
              <a:extLst>
                <a:ext uri="{FF2B5EF4-FFF2-40B4-BE49-F238E27FC236}">
                  <a16:creationId xmlns:a16="http://schemas.microsoft.com/office/drawing/2014/main" id="{6B88C3D9-7FBC-40D9-964C-4CC03D5F05D3}"/>
                </a:ext>
              </a:extLst>
            </p:cNvPr>
            <p:cNvSpPr txBox="1"/>
            <p:nvPr/>
          </p:nvSpPr>
          <p:spPr>
            <a:xfrm>
              <a:off x="6721050" y="3246062"/>
              <a:ext cx="1530615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意向机型介绍</a:t>
              </a:r>
            </a:p>
          </p:txBody>
        </p:sp>
        <p:sp>
          <p:nvSpPr>
            <p:cNvPr id="236" name="文本框 235">
              <a:extLst>
                <a:ext uri="{FF2B5EF4-FFF2-40B4-BE49-F238E27FC236}">
                  <a16:creationId xmlns:a16="http://schemas.microsoft.com/office/drawing/2014/main" id="{F3B3F318-7AB9-4B91-BB3F-D0D2B9BED314}"/>
                </a:ext>
              </a:extLst>
            </p:cNvPr>
            <p:cNvSpPr txBox="1"/>
            <p:nvPr/>
          </p:nvSpPr>
          <p:spPr>
            <a:xfrm>
              <a:off x="6763477" y="4084262"/>
              <a:ext cx="1530615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交易方案选择</a:t>
              </a:r>
            </a:p>
          </p:txBody>
        </p:sp>
        <p:sp>
          <p:nvSpPr>
            <p:cNvPr id="237" name="矩形: 圆角 236">
              <a:extLst>
                <a:ext uri="{FF2B5EF4-FFF2-40B4-BE49-F238E27FC236}">
                  <a16:creationId xmlns:a16="http://schemas.microsoft.com/office/drawing/2014/main" id="{CC1E643D-7D9D-4596-8FF7-CBFFCA87F911}"/>
                </a:ext>
              </a:extLst>
            </p:cNvPr>
            <p:cNvSpPr/>
            <p:nvPr/>
          </p:nvSpPr>
          <p:spPr>
            <a:xfrm>
              <a:off x="6222641" y="3065117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矩形: 圆角 237">
              <a:extLst>
                <a:ext uri="{FF2B5EF4-FFF2-40B4-BE49-F238E27FC236}">
                  <a16:creationId xmlns:a16="http://schemas.microsoft.com/office/drawing/2014/main" id="{ED792E6F-1E09-4736-A4A6-41FB45203537}"/>
                </a:ext>
              </a:extLst>
            </p:cNvPr>
            <p:cNvSpPr/>
            <p:nvPr/>
          </p:nvSpPr>
          <p:spPr>
            <a:xfrm>
              <a:off x="6222641" y="3903317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星形: 八角 238">
              <a:extLst>
                <a:ext uri="{FF2B5EF4-FFF2-40B4-BE49-F238E27FC236}">
                  <a16:creationId xmlns:a16="http://schemas.microsoft.com/office/drawing/2014/main" id="{5125F6FA-A469-43B0-BB53-2948D9E322F4}"/>
                </a:ext>
              </a:extLst>
            </p:cNvPr>
            <p:cNvSpPr/>
            <p:nvPr/>
          </p:nvSpPr>
          <p:spPr>
            <a:xfrm>
              <a:off x="6348493" y="2324324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240" name="星形: 八角 239">
              <a:extLst>
                <a:ext uri="{FF2B5EF4-FFF2-40B4-BE49-F238E27FC236}">
                  <a16:creationId xmlns:a16="http://schemas.microsoft.com/office/drawing/2014/main" id="{7CD72FCB-0AA0-4240-AB5C-C158C9B1EBAF}"/>
                </a:ext>
              </a:extLst>
            </p:cNvPr>
            <p:cNvSpPr/>
            <p:nvPr/>
          </p:nvSpPr>
          <p:spPr>
            <a:xfrm>
              <a:off x="6338792" y="3161052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241" name="星形: 八角 240">
              <a:extLst>
                <a:ext uri="{FF2B5EF4-FFF2-40B4-BE49-F238E27FC236}">
                  <a16:creationId xmlns:a16="http://schemas.microsoft.com/office/drawing/2014/main" id="{4EB3E051-896E-4B8A-B3E1-BE2044E0830B}"/>
                </a:ext>
              </a:extLst>
            </p:cNvPr>
            <p:cNvSpPr/>
            <p:nvPr/>
          </p:nvSpPr>
          <p:spPr>
            <a:xfrm>
              <a:off x="6320388" y="3999252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242" name="文本框 241">
              <a:extLst>
                <a:ext uri="{FF2B5EF4-FFF2-40B4-BE49-F238E27FC236}">
                  <a16:creationId xmlns:a16="http://schemas.microsoft.com/office/drawing/2014/main" id="{1BEA4526-836D-4FDE-9C26-BC7FA751DF69}"/>
                </a:ext>
              </a:extLst>
            </p:cNvPr>
            <p:cNvSpPr txBox="1"/>
            <p:nvPr/>
          </p:nvSpPr>
          <p:spPr>
            <a:xfrm>
              <a:off x="6763477" y="4914278"/>
              <a:ext cx="1833993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成功</a:t>
              </a:r>
              <a:r>
                <a:rPr lang="en-US" altLang="zh-CN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/</a:t>
              </a:r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未成功转化</a:t>
              </a:r>
            </a:p>
          </p:txBody>
        </p:sp>
        <p:sp>
          <p:nvSpPr>
            <p:cNvPr id="243" name="矩形: 圆角 242">
              <a:extLst>
                <a:ext uri="{FF2B5EF4-FFF2-40B4-BE49-F238E27FC236}">
                  <a16:creationId xmlns:a16="http://schemas.microsoft.com/office/drawing/2014/main" id="{7DBB5321-338D-4E83-BDFD-CC0ADDAADF1C}"/>
                </a:ext>
              </a:extLst>
            </p:cNvPr>
            <p:cNvSpPr/>
            <p:nvPr/>
          </p:nvSpPr>
          <p:spPr>
            <a:xfrm>
              <a:off x="6222641" y="4733333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星形: 八角 243">
              <a:extLst>
                <a:ext uri="{FF2B5EF4-FFF2-40B4-BE49-F238E27FC236}">
                  <a16:creationId xmlns:a16="http://schemas.microsoft.com/office/drawing/2014/main" id="{ACB427A6-0A98-4E41-8F27-A3FEB3ADC1B4}"/>
                </a:ext>
              </a:extLst>
            </p:cNvPr>
            <p:cNvSpPr/>
            <p:nvPr/>
          </p:nvSpPr>
          <p:spPr>
            <a:xfrm>
              <a:off x="6320388" y="4829268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245" name="文本框 244">
              <a:extLst>
                <a:ext uri="{FF2B5EF4-FFF2-40B4-BE49-F238E27FC236}">
                  <a16:creationId xmlns:a16="http://schemas.microsoft.com/office/drawing/2014/main" id="{17E630DE-F6B3-436D-8B83-D74D09413F0D}"/>
                </a:ext>
              </a:extLst>
            </p:cNvPr>
            <p:cNvSpPr txBox="1"/>
            <p:nvPr/>
          </p:nvSpPr>
          <p:spPr>
            <a:xfrm>
              <a:off x="6768558" y="5719830"/>
              <a:ext cx="1105444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分享裂变</a:t>
              </a:r>
            </a:p>
          </p:txBody>
        </p:sp>
        <p:sp>
          <p:nvSpPr>
            <p:cNvPr id="246" name="矩形: 圆角 245">
              <a:extLst>
                <a:ext uri="{FF2B5EF4-FFF2-40B4-BE49-F238E27FC236}">
                  <a16:creationId xmlns:a16="http://schemas.microsoft.com/office/drawing/2014/main" id="{4619A7D3-01EB-464B-9104-81D87B5065EA}"/>
                </a:ext>
              </a:extLst>
            </p:cNvPr>
            <p:cNvSpPr/>
            <p:nvPr/>
          </p:nvSpPr>
          <p:spPr>
            <a:xfrm>
              <a:off x="6227721" y="5538884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星形: 八角 246">
              <a:extLst>
                <a:ext uri="{FF2B5EF4-FFF2-40B4-BE49-F238E27FC236}">
                  <a16:creationId xmlns:a16="http://schemas.microsoft.com/office/drawing/2014/main" id="{0C3FD44D-B783-4304-B67E-0D0C271FE636}"/>
                </a:ext>
              </a:extLst>
            </p:cNvPr>
            <p:cNvSpPr/>
            <p:nvPr/>
          </p:nvSpPr>
          <p:spPr>
            <a:xfrm>
              <a:off x="6325468" y="5634819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5</a:t>
              </a:r>
              <a:endParaRPr lang="zh-CN" altLang="en-US" dirty="0"/>
            </a:p>
          </p:txBody>
        </p:sp>
        <p:sp>
          <p:nvSpPr>
            <p:cNvPr id="248" name="矩形: 圆角 247">
              <a:extLst>
                <a:ext uri="{FF2B5EF4-FFF2-40B4-BE49-F238E27FC236}">
                  <a16:creationId xmlns:a16="http://schemas.microsoft.com/office/drawing/2014/main" id="{BBB8B05F-6082-44CC-8B83-339198E24D8C}"/>
                </a:ext>
              </a:extLst>
            </p:cNvPr>
            <p:cNvSpPr/>
            <p:nvPr/>
          </p:nvSpPr>
          <p:spPr>
            <a:xfrm>
              <a:off x="9112981" y="2238671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文本框 248">
              <a:extLst>
                <a:ext uri="{FF2B5EF4-FFF2-40B4-BE49-F238E27FC236}">
                  <a16:creationId xmlns:a16="http://schemas.microsoft.com/office/drawing/2014/main" id="{87521199-E18C-4B74-914C-AC6E7BEE0B7E}"/>
                </a:ext>
              </a:extLst>
            </p:cNvPr>
            <p:cNvSpPr txBox="1"/>
            <p:nvPr/>
          </p:nvSpPr>
          <p:spPr>
            <a:xfrm>
              <a:off x="9688187" y="2363627"/>
              <a:ext cx="1530615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成功转化客户</a:t>
              </a:r>
            </a:p>
          </p:txBody>
        </p:sp>
        <p:sp>
          <p:nvSpPr>
            <p:cNvPr id="250" name="文本框 249">
              <a:extLst>
                <a:ext uri="{FF2B5EF4-FFF2-40B4-BE49-F238E27FC236}">
                  <a16:creationId xmlns:a16="http://schemas.microsoft.com/office/drawing/2014/main" id="{E8D21F1F-547B-4344-B08E-550D143C4B8A}"/>
                </a:ext>
              </a:extLst>
            </p:cNvPr>
            <p:cNvSpPr txBox="1"/>
            <p:nvPr/>
          </p:nvSpPr>
          <p:spPr>
            <a:xfrm>
              <a:off x="9647054" y="3198809"/>
              <a:ext cx="1530615" cy="38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转化失败客户</a:t>
              </a:r>
            </a:p>
          </p:txBody>
        </p:sp>
        <p:sp>
          <p:nvSpPr>
            <p:cNvPr id="251" name="矩形: 圆角 250">
              <a:extLst>
                <a:ext uri="{FF2B5EF4-FFF2-40B4-BE49-F238E27FC236}">
                  <a16:creationId xmlns:a16="http://schemas.microsoft.com/office/drawing/2014/main" id="{C27B7AD3-4B1F-48BA-9170-7CADB63B3B1D}"/>
                </a:ext>
              </a:extLst>
            </p:cNvPr>
            <p:cNvSpPr/>
            <p:nvPr/>
          </p:nvSpPr>
          <p:spPr>
            <a:xfrm>
              <a:off x="9112981" y="3075399"/>
              <a:ext cx="2669815" cy="649071"/>
            </a:xfrm>
            <a:prstGeom prst="roundRect">
              <a:avLst>
                <a:gd name="adj" fmla="val 7394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星形: 八角 251">
              <a:extLst>
                <a:ext uri="{FF2B5EF4-FFF2-40B4-BE49-F238E27FC236}">
                  <a16:creationId xmlns:a16="http://schemas.microsoft.com/office/drawing/2014/main" id="{FFB22D09-348D-4DEC-8324-20F9CDF9AA29}"/>
                </a:ext>
              </a:extLst>
            </p:cNvPr>
            <p:cNvSpPr/>
            <p:nvPr/>
          </p:nvSpPr>
          <p:spPr>
            <a:xfrm>
              <a:off x="9238833" y="2334606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253" name="星形: 八角 252">
              <a:extLst>
                <a:ext uri="{FF2B5EF4-FFF2-40B4-BE49-F238E27FC236}">
                  <a16:creationId xmlns:a16="http://schemas.microsoft.com/office/drawing/2014/main" id="{49467454-10FE-4A27-9458-B63D93B7930F}"/>
                </a:ext>
              </a:extLst>
            </p:cNvPr>
            <p:cNvSpPr/>
            <p:nvPr/>
          </p:nvSpPr>
          <p:spPr>
            <a:xfrm>
              <a:off x="9229132" y="3171334"/>
              <a:ext cx="457200" cy="457200"/>
            </a:xfrm>
            <a:prstGeom prst="star8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875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6986" y="434501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活动预热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朋友圈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4C0A17D1-D746-4630-8354-DD344D972104}"/>
              </a:ext>
            </a:extLst>
          </p:cNvPr>
          <p:cNvGrpSpPr/>
          <p:nvPr/>
        </p:nvGrpSpPr>
        <p:grpSpPr>
          <a:xfrm>
            <a:off x="640680" y="1032676"/>
            <a:ext cx="8790535" cy="4325049"/>
            <a:chOff x="429665" y="1146175"/>
            <a:chExt cx="11674432" cy="5743961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B193682-D33D-4197-A1A7-4C3F65035AE3}"/>
                </a:ext>
              </a:extLst>
            </p:cNvPr>
            <p:cNvSpPr/>
            <p:nvPr/>
          </p:nvSpPr>
          <p:spPr>
            <a:xfrm>
              <a:off x="429666" y="1146175"/>
              <a:ext cx="7495134" cy="7611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2958336B-4FC1-4CE9-BC0D-46993462E7C8}"/>
                </a:ext>
              </a:extLst>
            </p:cNvPr>
            <p:cNvSpPr txBox="1"/>
            <p:nvPr/>
          </p:nvSpPr>
          <p:spPr>
            <a:xfrm>
              <a:off x="1195934" y="1295933"/>
              <a:ext cx="6576466" cy="4496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朋友圈购机相关话题讨论预热活动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分散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7" name="图形 66" descr="聊天">
              <a:extLst>
                <a:ext uri="{FF2B5EF4-FFF2-40B4-BE49-F238E27FC236}">
                  <a16:creationId xmlns:a16="http://schemas.microsoft.com/office/drawing/2014/main" id="{E75DF463-F2FF-42FC-B297-2F80F8EB5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9932" y="1159916"/>
              <a:ext cx="715468" cy="761180"/>
            </a:xfrm>
            <a:prstGeom prst="rect">
              <a:avLst/>
            </a:prstGeom>
          </p:spPr>
        </p:pic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5052BF08-23B9-43D8-AA84-BA8AEE53AF04}"/>
                </a:ext>
              </a:extLst>
            </p:cNvPr>
            <p:cNvSpPr/>
            <p:nvPr/>
          </p:nvSpPr>
          <p:spPr>
            <a:xfrm>
              <a:off x="429665" y="2136775"/>
              <a:ext cx="5894588" cy="1143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参考话题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</a:p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福利来袭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如果价格你定，？元拿走一部新手机，你觉得比较合适？</a:t>
              </a: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9565AF28-48B7-40F2-9992-A54A982E1335}"/>
                </a:ext>
              </a:extLst>
            </p:cNvPr>
            <p:cNvSpPr/>
            <p:nvPr/>
          </p:nvSpPr>
          <p:spPr>
            <a:xfrm>
              <a:off x="609600" y="3441700"/>
              <a:ext cx="5465013" cy="26574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A5648DBB-5E0D-4690-9679-A8D1B7AEEBAE}"/>
                </a:ext>
              </a:extLst>
            </p:cNvPr>
            <p:cNvSpPr txBox="1"/>
            <p:nvPr/>
          </p:nvSpPr>
          <p:spPr>
            <a:xfrm>
              <a:off x="1482862" y="3668193"/>
              <a:ext cx="3694064" cy="36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购机活动同步集中运营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分散运营导购</a:t>
              </a:r>
            </a:p>
          </p:txBody>
        </p:sp>
        <p:sp>
          <p:nvSpPr>
            <p:cNvPr id="71" name="箭头: 下 70">
              <a:extLst>
                <a:ext uri="{FF2B5EF4-FFF2-40B4-BE49-F238E27FC236}">
                  <a16:creationId xmlns:a16="http://schemas.microsoft.com/office/drawing/2014/main" id="{846E8088-3A6E-4347-892C-EE94BF0E9E19}"/>
                </a:ext>
              </a:extLst>
            </p:cNvPr>
            <p:cNvSpPr/>
            <p:nvPr/>
          </p:nvSpPr>
          <p:spPr>
            <a:xfrm>
              <a:off x="3227806" y="4143290"/>
              <a:ext cx="228600" cy="2286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6FD462ED-09E7-4A83-8656-4162ABE77DC5}"/>
                </a:ext>
              </a:extLst>
            </p:cNvPr>
            <p:cNvSpPr txBox="1"/>
            <p:nvPr/>
          </p:nvSpPr>
          <p:spPr>
            <a:xfrm>
              <a:off x="2299798" y="4495265"/>
              <a:ext cx="2084616" cy="36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配置一键转发朋友圈</a:t>
              </a:r>
            </a:p>
          </p:txBody>
        </p:sp>
        <p:sp>
          <p:nvSpPr>
            <p:cNvPr id="73" name="箭头: 下 72">
              <a:extLst>
                <a:ext uri="{FF2B5EF4-FFF2-40B4-BE49-F238E27FC236}">
                  <a16:creationId xmlns:a16="http://schemas.microsoft.com/office/drawing/2014/main" id="{1CC5CDD9-731F-4EF2-9EA6-20D6231D1983}"/>
                </a:ext>
              </a:extLst>
            </p:cNvPr>
            <p:cNvSpPr/>
            <p:nvPr/>
          </p:nvSpPr>
          <p:spPr>
            <a:xfrm>
              <a:off x="3201248" y="5032375"/>
              <a:ext cx="228600" cy="2286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41422526-FEFA-4130-AB5E-1DB1AC7B6903}"/>
                </a:ext>
              </a:extLst>
            </p:cNvPr>
            <p:cNvSpPr txBox="1"/>
            <p:nvPr/>
          </p:nvSpPr>
          <p:spPr>
            <a:xfrm>
              <a:off x="1455743" y="5479863"/>
              <a:ext cx="3719610" cy="36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发布朋友圈，与粉丝互动透露购机活动</a:t>
              </a:r>
            </a:p>
          </p:txBody>
        </p:sp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9C44CEB2-F06E-4A8F-A300-9698D9743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35516" y="1787781"/>
              <a:ext cx="2868581" cy="5102355"/>
            </a:xfrm>
            <a:prstGeom prst="rect">
              <a:avLst/>
            </a:prstGeom>
          </p:spPr>
        </p:pic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D3D4D1AF-9F47-4ED6-A821-7BB573A75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55041" y="1832326"/>
              <a:ext cx="2818552" cy="5013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11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6986" y="434501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活动预热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朋友圈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9C51EE2-7467-4A8E-9E09-4BDCE2609649}"/>
              </a:ext>
            </a:extLst>
          </p:cNvPr>
          <p:cNvGrpSpPr/>
          <p:nvPr/>
        </p:nvGrpSpPr>
        <p:grpSpPr>
          <a:xfrm>
            <a:off x="752475" y="1173401"/>
            <a:ext cx="8333335" cy="3804817"/>
            <a:chOff x="429665" y="1146175"/>
            <a:chExt cx="10988780" cy="5017235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30A6EF5C-EBFF-41B5-A8C7-C52BA9B5FA59}"/>
                </a:ext>
              </a:extLst>
            </p:cNvPr>
            <p:cNvSpPr/>
            <p:nvPr/>
          </p:nvSpPr>
          <p:spPr>
            <a:xfrm>
              <a:off x="429665" y="2136775"/>
              <a:ext cx="5818733" cy="1143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参考话术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</a:p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来做道小学数学题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帮忙算下小明买手机需要多少钱呢？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AAC3798-55AE-40D9-9384-3739ED15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26765"/>
              <a:ext cx="4636645" cy="4636645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B02CBBF-3826-4A3C-BBFA-F1AB30799AF5}"/>
                </a:ext>
              </a:extLst>
            </p:cNvPr>
            <p:cNvSpPr/>
            <p:nvPr/>
          </p:nvSpPr>
          <p:spPr>
            <a:xfrm>
              <a:off x="429666" y="1146175"/>
              <a:ext cx="6123534" cy="7611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56F8556-506E-4B99-AC71-1FB29A3B9A4D}"/>
                </a:ext>
              </a:extLst>
            </p:cNvPr>
            <p:cNvSpPr txBox="1"/>
            <p:nvPr/>
          </p:nvSpPr>
          <p:spPr>
            <a:xfrm>
              <a:off x="1119733" y="1295933"/>
              <a:ext cx="5281066" cy="446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朋友圈发布购机预热海报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分散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A7BC40D-F181-46CC-A1E3-077410C373B7}"/>
                </a:ext>
              </a:extLst>
            </p:cNvPr>
            <p:cNvSpPr/>
            <p:nvPr/>
          </p:nvSpPr>
          <p:spPr>
            <a:xfrm>
              <a:off x="609600" y="3441700"/>
              <a:ext cx="5465013" cy="26574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7177B67-F0E4-4825-BD2D-4E57431416D7}"/>
                </a:ext>
              </a:extLst>
            </p:cNvPr>
            <p:cNvSpPr txBox="1"/>
            <p:nvPr/>
          </p:nvSpPr>
          <p:spPr>
            <a:xfrm>
              <a:off x="1211650" y="3668193"/>
              <a:ext cx="4236488" cy="405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购机活动同步集中运营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分散运营导购</a:t>
              </a:r>
            </a:p>
          </p:txBody>
        </p:sp>
        <p:sp>
          <p:nvSpPr>
            <p:cNvPr id="32" name="箭头: 下 31">
              <a:extLst>
                <a:ext uri="{FF2B5EF4-FFF2-40B4-BE49-F238E27FC236}">
                  <a16:creationId xmlns:a16="http://schemas.microsoft.com/office/drawing/2014/main" id="{E30E7954-3486-45E5-9CD6-DCBD8FA75321}"/>
                </a:ext>
              </a:extLst>
            </p:cNvPr>
            <p:cNvSpPr/>
            <p:nvPr/>
          </p:nvSpPr>
          <p:spPr>
            <a:xfrm>
              <a:off x="3227806" y="4143290"/>
              <a:ext cx="228600" cy="2286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4AAE556-DA7C-4A9A-A0D2-4F2D36613ABF}"/>
                </a:ext>
              </a:extLst>
            </p:cNvPr>
            <p:cNvSpPr txBox="1"/>
            <p:nvPr/>
          </p:nvSpPr>
          <p:spPr>
            <a:xfrm>
              <a:off x="2154992" y="4479865"/>
              <a:ext cx="2374226" cy="405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配置一键转发朋友圈</a:t>
              </a:r>
            </a:p>
          </p:txBody>
        </p:sp>
        <p:sp>
          <p:nvSpPr>
            <p:cNvPr id="38" name="箭头: 下 37">
              <a:extLst>
                <a:ext uri="{FF2B5EF4-FFF2-40B4-BE49-F238E27FC236}">
                  <a16:creationId xmlns:a16="http://schemas.microsoft.com/office/drawing/2014/main" id="{D6EA3AF7-FBAA-4CCF-953B-0E5A1434C334}"/>
                </a:ext>
              </a:extLst>
            </p:cNvPr>
            <p:cNvSpPr/>
            <p:nvPr/>
          </p:nvSpPr>
          <p:spPr>
            <a:xfrm>
              <a:off x="3201248" y="4997631"/>
              <a:ext cx="228600" cy="2286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E0FB1BB-E3BA-4306-B5D0-F871CB1CF246}"/>
                </a:ext>
              </a:extLst>
            </p:cNvPr>
            <p:cNvSpPr txBox="1"/>
            <p:nvPr/>
          </p:nvSpPr>
          <p:spPr>
            <a:xfrm>
              <a:off x="980946" y="5402622"/>
              <a:ext cx="4268196" cy="405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剧透购机活动优惠，开始转化意向客户</a:t>
              </a:r>
            </a:p>
          </p:txBody>
        </p:sp>
        <p:pic>
          <p:nvPicPr>
            <p:cNvPr id="40" name="图形 39" descr="光圈 纯色填充">
              <a:extLst>
                <a:ext uri="{FF2B5EF4-FFF2-40B4-BE49-F238E27FC236}">
                  <a16:creationId xmlns:a16="http://schemas.microsoft.com/office/drawing/2014/main" id="{20C761EB-6FD0-4C1C-AB0B-B40864E6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7200" y="1182748"/>
              <a:ext cx="688033" cy="688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74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9578" y="434501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:</a:t>
            </a:r>
            <a:r>
              <a:rPr lang="zh-CN" altLang="en-US" sz="1600" b="1" dirty="0">
                <a:sym typeface="+mn-ea"/>
              </a:rPr>
              <a:t>活动预热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社群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0041690-4CA0-431A-B47B-C0CD8D861D7F}"/>
              </a:ext>
            </a:extLst>
          </p:cNvPr>
          <p:cNvGrpSpPr/>
          <p:nvPr/>
        </p:nvGrpSpPr>
        <p:grpSpPr>
          <a:xfrm>
            <a:off x="855126" y="1141117"/>
            <a:ext cx="9147593" cy="4421852"/>
            <a:chOff x="429665" y="1146175"/>
            <a:chExt cx="12170858" cy="5883268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CBEDAA71-1FA4-45A3-8772-E85F739B2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1773" y="1146175"/>
              <a:ext cx="2582531" cy="5595482"/>
            </a:xfrm>
            <a:prstGeom prst="rect">
              <a:avLst/>
            </a:prstGeom>
          </p:spPr>
        </p:pic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AC2F07EB-0C00-44FC-ADD2-9752A35FBE45}"/>
                </a:ext>
              </a:extLst>
            </p:cNvPr>
            <p:cNvSpPr/>
            <p:nvPr/>
          </p:nvSpPr>
          <p:spPr>
            <a:xfrm>
              <a:off x="429665" y="2136774"/>
              <a:ext cx="4933848" cy="4392296"/>
            </a:xfrm>
            <a:prstGeom prst="roundRect">
              <a:avLst>
                <a:gd name="adj" fmla="val 258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社群管理员参考话术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</a:p>
            <a:p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公告：给你一次机会，可以低至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元买新手机，你要不要？</a:t>
              </a: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水军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：要啊 免费怎么不要</a:t>
              </a: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水军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：有什么牌子手机免费啊</a:t>
              </a: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水军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：有什么要求吗？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心心：大家先不要着急，可以先看看这张图，看下大家数学能力如何，哈哈哈哈</a:t>
              </a: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水军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：那这台手机你还要倒贴我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元哈哈哈哈</a:t>
              </a: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水军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：这台手机怎么下单啊，拿回去给我妈用也好</a:t>
              </a: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水军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：是不是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手机来的，等下我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套餐用不了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好亏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E5591F3-7D76-48BE-98F6-4D4DC4820D13}"/>
                </a:ext>
              </a:extLst>
            </p:cNvPr>
            <p:cNvSpPr/>
            <p:nvPr/>
          </p:nvSpPr>
          <p:spPr>
            <a:xfrm>
              <a:off x="429666" y="1146175"/>
              <a:ext cx="5894934" cy="8001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F7DEA52-49DB-42FF-B13F-02D34483E139}"/>
                </a:ext>
              </a:extLst>
            </p:cNvPr>
            <p:cNvSpPr txBox="1"/>
            <p:nvPr/>
          </p:nvSpPr>
          <p:spPr>
            <a:xfrm>
              <a:off x="1348333" y="1298576"/>
              <a:ext cx="4976267" cy="450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社群话题预热，水军互动炒热气氛</a:t>
              </a:r>
            </a:p>
          </p:txBody>
        </p:sp>
        <p:pic>
          <p:nvPicPr>
            <p:cNvPr id="45" name="图形 44" descr="用户">
              <a:extLst>
                <a:ext uri="{FF2B5EF4-FFF2-40B4-BE49-F238E27FC236}">
                  <a16:creationId xmlns:a16="http://schemas.microsoft.com/office/drawing/2014/main" id="{227E3DCF-77C7-4A92-92C1-3044DC014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6334" y="1194968"/>
              <a:ext cx="713207" cy="713207"/>
            </a:xfrm>
            <a:prstGeom prst="rect">
              <a:avLst/>
            </a:prstGeom>
          </p:spPr>
        </p:pic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59D7817-1853-4754-B0E2-D85A3D144C0A}"/>
                </a:ext>
              </a:extLst>
            </p:cNvPr>
            <p:cNvSpPr/>
            <p:nvPr/>
          </p:nvSpPr>
          <p:spPr>
            <a:xfrm>
              <a:off x="5486401" y="2136774"/>
              <a:ext cx="3545492" cy="43922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A444136-4BCD-48BE-8A54-80D3487B2E3D}"/>
                </a:ext>
              </a:extLst>
            </p:cNvPr>
            <p:cNvSpPr txBox="1"/>
            <p:nvPr/>
          </p:nvSpPr>
          <p:spPr>
            <a:xfrm>
              <a:off x="5558382" y="2489753"/>
              <a:ext cx="3444407" cy="40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水军引出周五福利话题讨论</a:t>
              </a:r>
            </a:p>
          </p:txBody>
        </p:sp>
        <p:sp>
          <p:nvSpPr>
            <p:cNvPr id="48" name="箭头: 下 47">
              <a:extLst>
                <a:ext uri="{FF2B5EF4-FFF2-40B4-BE49-F238E27FC236}">
                  <a16:creationId xmlns:a16="http://schemas.microsoft.com/office/drawing/2014/main" id="{4B92353D-290B-4869-BA96-71D7E4412481}"/>
                </a:ext>
              </a:extLst>
            </p:cNvPr>
            <p:cNvSpPr/>
            <p:nvPr/>
          </p:nvSpPr>
          <p:spPr>
            <a:xfrm>
              <a:off x="7194525" y="3020707"/>
              <a:ext cx="172121" cy="2286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25BB0E7-A0FD-45E5-96A8-605E0EA6C46C}"/>
                </a:ext>
              </a:extLst>
            </p:cNvPr>
            <p:cNvSpPr txBox="1"/>
            <p:nvPr/>
          </p:nvSpPr>
          <p:spPr>
            <a:xfrm>
              <a:off x="5678832" y="3380153"/>
              <a:ext cx="3203506" cy="67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官方回应透露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会员日福利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购机优惠</a:t>
              </a:r>
            </a:p>
          </p:txBody>
        </p:sp>
        <p:sp>
          <p:nvSpPr>
            <p:cNvPr id="50" name="箭头: 下 49">
              <a:extLst>
                <a:ext uri="{FF2B5EF4-FFF2-40B4-BE49-F238E27FC236}">
                  <a16:creationId xmlns:a16="http://schemas.microsoft.com/office/drawing/2014/main" id="{7B87376A-B1C3-4817-8F59-47A34B69B082}"/>
                </a:ext>
              </a:extLst>
            </p:cNvPr>
            <p:cNvSpPr/>
            <p:nvPr/>
          </p:nvSpPr>
          <p:spPr>
            <a:xfrm>
              <a:off x="7194525" y="4218883"/>
              <a:ext cx="172121" cy="2286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A307F0-4025-4785-B1B9-5A364E61F704}"/>
                </a:ext>
              </a:extLst>
            </p:cNvPr>
            <p:cNvSpPr txBox="1"/>
            <p:nvPr/>
          </p:nvSpPr>
          <p:spPr>
            <a:xfrm>
              <a:off x="6011786" y="4589899"/>
              <a:ext cx="3228541" cy="405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购机话题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投票预热气氛</a:t>
              </a:r>
            </a:p>
          </p:txBody>
        </p:sp>
        <p:sp>
          <p:nvSpPr>
            <p:cNvPr id="52" name="箭头: 下 51">
              <a:extLst>
                <a:ext uri="{FF2B5EF4-FFF2-40B4-BE49-F238E27FC236}">
                  <a16:creationId xmlns:a16="http://schemas.microsoft.com/office/drawing/2014/main" id="{AE3889AB-A24C-48AC-9A46-5E254F699ED3}"/>
                </a:ext>
              </a:extLst>
            </p:cNvPr>
            <p:cNvSpPr/>
            <p:nvPr/>
          </p:nvSpPr>
          <p:spPr>
            <a:xfrm>
              <a:off x="7194525" y="5109283"/>
              <a:ext cx="172121" cy="2286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C1BF7A3-4226-43FB-9996-5F8BDBE135CC}"/>
                </a:ext>
              </a:extLst>
            </p:cNvPr>
            <p:cNvSpPr txBox="1"/>
            <p:nvPr/>
          </p:nvSpPr>
          <p:spPr>
            <a:xfrm>
              <a:off x="5705384" y="5468729"/>
              <a:ext cx="3150401" cy="67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会员日口令公布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12:00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再开放兑换）</a:t>
              </a:r>
            </a:p>
          </p:txBody>
        </p:sp>
        <p:pic>
          <p:nvPicPr>
            <p:cNvPr id="54" name="图片 53" descr="QR 代码&#10;&#10;描述已自动生成">
              <a:extLst>
                <a:ext uri="{FF2B5EF4-FFF2-40B4-BE49-F238E27FC236}">
                  <a16:creationId xmlns:a16="http://schemas.microsoft.com/office/drawing/2014/main" id="{9934AC54-9802-45C1-BC67-0D5CB98C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040" y="4218881"/>
              <a:ext cx="1784483" cy="2810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9399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1398</Words>
  <Application>Microsoft Office PowerPoint</Application>
  <PresentationFormat>自定义</PresentationFormat>
  <Paragraphs>241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-apple-system</vt:lpstr>
      <vt:lpstr>Calibri</vt:lpstr>
      <vt:lpstr>等线</vt:lpstr>
      <vt:lpstr>思源黑体 CN Regular</vt:lpstr>
      <vt:lpstr>宋体</vt:lpstr>
      <vt:lpstr>微软雅黑</vt:lpstr>
      <vt:lpstr>Arial</vt:lpstr>
      <vt:lpstr>Arial Black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xbany</cp:lastModifiedBy>
  <cp:revision>494</cp:revision>
  <dcterms:created xsi:type="dcterms:W3CDTF">2019-12-22T05:53:00Z</dcterms:created>
  <dcterms:modified xsi:type="dcterms:W3CDTF">2021-07-08T17:18:18Z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