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omments/comment1.xml" ContentType="application/vnd.openxmlformats-officedocument.presentationml.comment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283" r:id="rId2"/>
    <p:sldId id="2644" r:id="rId3"/>
    <p:sldId id="2646" r:id="rId4"/>
    <p:sldId id="4027" r:id="rId5"/>
    <p:sldId id="4001" r:id="rId6"/>
    <p:sldId id="4028" r:id="rId7"/>
    <p:sldId id="4030" r:id="rId8"/>
    <p:sldId id="4031" r:id="rId9"/>
    <p:sldId id="4034" r:id="rId10"/>
    <p:sldId id="4033" r:id="rId11"/>
    <p:sldId id="2660" r:id="rId12"/>
    <p:sldId id="2647" r:id="rId13"/>
    <p:sldId id="2689" r:id="rId14"/>
    <p:sldId id="4003" r:id="rId15"/>
    <p:sldId id="2634" r:id="rId16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D7D31"/>
    <a:srgbClr val="FFC000"/>
    <a:srgbClr val="FEA900"/>
    <a:srgbClr val="E93252"/>
    <a:srgbClr val="6DF5ED"/>
    <a:srgbClr val="FFFFFF"/>
    <a:srgbClr val="F8F8F8"/>
    <a:srgbClr val="120C16"/>
    <a:srgbClr val="035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sv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openxmlformats.org/officeDocument/2006/relationships/image" Target="../media/image6.sv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sv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725101" y="1567122"/>
            <a:ext cx="469519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让你体验</a:t>
            </a:r>
            <a:r>
              <a:rPr lang="en-US" altLang="zh-CN" sz="3600" b="1" dirty="0"/>
              <a:t>“</a:t>
            </a:r>
            <a:r>
              <a:rPr lang="zh-CN" altLang="en-US" sz="3600" b="1" dirty="0"/>
              <a:t>买到就赚到</a:t>
            </a:r>
            <a:r>
              <a:rPr lang="en-US" altLang="zh-CN" sz="3600" b="1" dirty="0"/>
              <a:t>”</a:t>
            </a: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姓名：张泳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花名：彩虹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35878"/>
            <a:ext cx="22148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复杂规则活动社群维护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991870" y="1590040"/>
            <a:ext cx="39281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/>
              <a:t>用户的问答都及时回复；</a:t>
            </a:r>
            <a:br>
              <a:rPr lang="zh-CN" altLang="en-US"/>
            </a:br>
            <a:endParaRPr lang="zh-CN" altLang="en-US"/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/>
              <a:t>活动的通知看起来有序简洁；</a:t>
            </a:r>
            <a:br>
              <a:rPr lang="zh-CN" altLang="en-US"/>
            </a:br>
            <a:endParaRPr lang="zh-CN" altLang="en-US"/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/>
              <a:t>每一个要点前也有星标标注；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4180" y="772795"/>
            <a:ext cx="2145665" cy="46501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2621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案例中待优化点及改善方向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15060" y="1228090"/>
            <a:ext cx="3599815" cy="2399665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1500"/>
              <a:t>首抽免费</a:t>
            </a:r>
            <a:r>
              <a:rPr lang="en-US" altLang="zh-CN" sz="1500"/>
              <a:t>1</a:t>
            </a:r>
            <a:r>
              <a:rPr lang="zh-CN" altLang="en-US" sz="1500"/>
              <a:t>件，支付59元再抽一次（或者是抽了</a:t>
            </a:r>
            <a:r>
              <a:rPr lang="en-US" altLang="zh-CN" sz="1500"/>
              <a:t>6</a:t>
            </a:r>
            <a:r>
              <a:rPr lang="zh-CN" altLang="en-US" sz="1500"/>
              <a:t>次），一起带走首抽免费产品</a:t>
            </a:r>
          </a:p>
          <a:p>
            <a:endParaRPr lang="zh-CN" altLang="en-US" sz="1500"/>
          </a:p>
          <a:p>
            <a:r>
              <a:rPr lang="zh-CN" altLang="en-US" sz="1500"/>
              <a:t>然后才出现，好友三人助力可再免费抽一次，但也需要再支付59元再抽一次，才能带走助力产品</a:t>
            </a:r>
          </a:p>
          <a:p>
            <a:endParaRPr lang="zh-CN" altLang="en-US" sz="1500"/>
          </a:p>
          <a:p>
            <a:r>
              <a:rPr lang="zh-CN" altLang="en-US" sz="1500"/>
              <a:t>客户不满好友助力已经让我有了一次成本，结果还要我再支付一次才能带走，不提前提示助力活动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347335" y="1228090"/>
            <a:ext cx="3599815" cy="2399665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1500"/>
              <a:t>首抽免费</a:t>
            </a:r>
            <a:r>
              <a:rPr lang="en-US" altLang="zh-CN" sz="1500"/>
              <a:t>1</a:t>
            </a:r>
            <a:r>
              <a:rPr lang="zh-CN" altLang="en-US" sz="1500"/>
              <a:t>件</a:t>
            </a:r>
          </a:p>
          <a:p>
            <a:endParaRPr lang="zh-CN" altLang="en-US" sz="1500"/>
          </a:p>
          <a:p>
            <a:r>
              <a:rPr lang="zh-CN" altLang="en-US" sz="1500"/>
              <a:t>然后出现，好友三人助力可再免费抽一次，但也提示付费抽</a:t>
            </a:r>
            <a:r>
              <a:rPr lang="en-US" altLang="zh-CN" sz="1500"/>
              <a:t>1</a:t>
            </a:r>
            <a:r>
              <a:rPr lang="zh-CN" altLang="en-US" sz="1500"/>
              <a:t>次盲盒可带走</a:t>
            </a:r>
            <a:r>
              <a:rPr lang="en-US" altLang="zh-CN" sz="1500"/>
              <a:t>1</a:t>
            </a:r>
            <a:r>
              <a:rPr lang="zh-CN" altLang="en-US" sz="1500"/>
              <a:t>件免费，</a:t>
            </a:r>
            <a:r>
              <a:rPr lang="en-US" altLang="zh-CN" sz="1500"/>
              <a:t>2</a:t>
            </a:r>
            <a:r>
              <a:rPr lang="zh-CN" altLang="en-US" sz="1500"/>
              <a:t>次以上可以带走</a:t>
            </a:r>
            <a:r>
              <a:rPr lang="en-US" altLang="zh-CN" sz="1500"/>
              <a:t>2</a:t>
            </a:r>
            <a:r>
              <a:rPr lang="zh-CN" altLang="en-US" sz="1500"/>
              <a:t>件</a:t>
            </a:r>
            <a:br>
              <a:rPr lang="zh-CN" altLang="en-US" sz="1500"/>
            </a:br>
            <a:endParaRPr lang="zh-CN" altLang="en-US" sz="1500"/>
          </a:p>
          <a:p>
            <a:r>
              <a:rPr lang="zh-CN" altLang="en-US" sz="1500"/>
              <a:t>这样可以更好的引导客户付费参与抽</a:t>
            </a:r>
            <a:r>
              <a:rPr lang="en-US" altLang="zh-CN" sz="1500"/>
              <a:t>6</a:t>
            </a:r>
            <a:r>
              <a:rPr lang="zh-CN" altLang="en-US" sz="1500"/>
              <a:t>次盲盒</a:t>
            </a:r>
          </a:p>
          <a:p>
            <a:endParaRPr lang="zh-CN" altLang="en-US" sz="1500"/>
          </a:p>
          <a:p>
            <a:r>
              <a:rPr lang="zh-CN" altLang="en-US" sz="1500"/>
              <a:t>客户拿到</a:t>
            </a:r>
            <a:r>
              <a:rPr lang="en-US" altLang="zh-CN" sz="1500"/>
              <a:t>2</a:t>
            </a:r>
            <a:r>
              <a:rPr lang="zh-CN" altLang="en-US" sz="1500"/>
              <a:t>件免费，也增加付费金额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15060" y="3847465"/>
            <a:ext cx="452501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0+59=59/2=29.5</a:t>
            </a:r>
            <a:br>
              <a:rPr lang="en-US" altLang="zh-CN"/>
            </a:br>
            <a:endParaRPr lang="en-US" altLang="zh-CN"/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0+296=296/7=42.3</a:t>
            </a:r>
            <a:br>
              <a:rPr lang="en-US" altLang="zh-CN">
                <a:sym typeface="+mn-ea"/>
              </a:rPr>
            </a:br>
            <a:br>
              <a:rPr lang="en-US" altLang="zh-CN">
                <a:sym typeface="+mn-ea"/>
              </a:rPr>
            </a:br>
            <a:r>
              <a:rPr lang="en-US" altLang="zh-CN">
                <a:sym typeface="+mn-ea"/>
              </a:rPr>
              <a:t>0+59=59/2=29.5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47335" y="3847465"/>
            <a:ext cx="45250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0+0+59*2=118/2=29.5</a:t>
            </a:r>
            <a:br>
              <a:rPr lang="en-US" altLang="zh-CN"/>
            </a:br>
            <a:endParaRPr lang="en-US" altLang="zh-CN"/>
          </a:p>
          <a:p>
            <a:r>
              <a:rPr lang="en-US" altLang="zh-CN">
                <a:solidFill>
                  <a:srgbClr val="FF0000"/>
                </a:solidFill>
                <a:sym typeface="+mn-ea"/>
              </a:rPr>
              <a:t>0+0+296=296/8=37</a:t>
            </a:r>
            <a:br>
              <a:rPr lang="en-US" altLang="zh-CN">
                <a:sym typeface="+mn-ea"/>
              </a:rPr>
            </a:br>
            <a:endParaRPr lang="en-US" altLang="zh-CN"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 rot="19743805">
            <a:off x="2261235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19743805">
            <a:off x="2562587" y="14575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3"/>
            </p:custDataLst>
          </p:nvPr>
        </p:nvSpPr>
        <p:spPr>
          <a:xfrm>
            <a:off x="2890799" y="132484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从免费利益引导客户付费，引导客户</a:t>
            </a:r>
            <a:r>
              <a:rPr lang="en-US" altLang="zh-CN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“</a:t>
            </a: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算账</a:t>
            </a:r>
            <a:r>
              <a:rPr lang="en-US" altLang="zh-CN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”</a:t>
            </a: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 rot="19743805">
            <a:off x="2261235" y="26887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5"/>
            </p:custDataLst>
          </p:nvPr>
        </p:nvSpPr>
        <p:spPr>
          <a:xfrm rot="19743805">
            <a:off x="2562587" y="268872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2"/>
          <p:cNvSpPr/>
          <p:nvPr>
            <p:custDataLst>
              <p:tags r:id="rId6"/>
            </p:custDataLst>
          </p:nvPr>
        </p:nvSpPr>
        <p:spPr>
          <a:xfrm>
            <a:off x="2890520" y="2555875"/>
            <a:ext cx="4620895" cy="6477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两个活动巧妙关联，增加下单、复购</a:t>
            </a:r>
          </a:p>
        </p:txBody>
      </p:sp>
      <p:sp>
        <p:nvSpPr>
          <p:cNvPr id="13" name="任意多边形 12"/>
          <p:cNvSpPr/>
          <p:nvPr>
            <p:custDataLst>
              <p:tags r:id="rId7"/>
            </p:custDataLst>
          </p:nvPr>
        </p:nvSpPr>
        <p:spPr>
          <a:xfrm rot="19743805">
            <a:off x="2261235" y="391991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8"/>
            </p:custDataLst>
          </p:nvPr>
        </p:nvSpPr>
        <p:spPr>
          <a:xfrm rot="19743805">
            <a:off x="2562587" y="391991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1"/>
          <p:cNvSpPr/>
          <p:nvPr>
            <p:custDataLst>
              <p:tags r:id="rId9"/>
            </p:custDataLst>
          </p:nvPr>
        </p:nvSpPr>
        <p:spPr>
          <a:xfrm>
            <a:off x="2890799" y="3787234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推文标题、内容布局清晰</a:t>
            </a:r>
          </a:p>
        </p:txBody>
      </p:sp>
      <p:sp>
        <p:nvSpPr>
          <p:cNvPr id="16" name="任意多边形 15"/>
          <p:cNvSpPr/>
          <p:nvPr>
            <p:custDataLst>
              <p:tags r:id="rId10"/>
            </p:custDataLst>
          </p:nvPr>
        </p:nvSpPr>
        <p:spPr>
          <a:xfrm rot="19743805">
            <a:off x="2570842" y="145816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89774" y="436513"/>
            <a:ext cx="1157605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延伸思考</a:t>
            </a:r>
            <a:r>
              <a:rPr lang="en-US" altLang="zh-CN" sz="1600" b="1" dirty="0">
                <a:sym typeface="+mn-ea"/>
              </a:rPr>
              <a:t>...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43685" y="1403350"/>
            <a:ext cx="67303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现在一场营销活动的策划，不但是规则的设定，设计版面都要考虑多场景的统一，让用户多触点记忆，认知；</a:t>
            </a: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营销活动的策划不再一次买卖的过程，还有为未来的复购下钩子；</a:t>
            </a:r>
          </a:p>
          <a:p>
            <a:pPr marL="285750" indent="-285750">
              <a:buFont typeface="Wingdings" panose="05000000000000000000" charset="0"/>
              <a:buChar char="u"/>
            </a:pPr>
            <a:endParaRPr lang="zh-CN" altLang="en-US"/>
          </a:p>
          <a:p>
            <a:pPr indent="0">
              <a:buFont typeface="Wingdings" panose="05000000000000000000" charset="0"/>
              <a:buNone/>
            </a:pP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21" name="对角圆角矩形 20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60F1A44-7BF6-4774-8C18-41D689FFE90F}"/>
              </a:ext>
            </a:extLst>
          </p:cNvPr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7" name="图片 16" descr="resource">
              <a:extLst>
                <a:ext uri="{FF2B5EF4-FFF2-40B4-BE49-F238E27FC236}">
                  <a16:creationId xmlns:a16="http://schemas.microsoft.com/office/drawing/2014/main" id="{C1B24F8E-01D1-4F68-BF3D-435475074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8" name="图片 17" descr="resource">
              <a:extLst>
                <a:ext uri="{FF2B5EF4-FFF2-40B4-BE49-F238E27FC236}">
                  <a16:creationId xmlns:a16="http://schemas.microsoft.com/office/drawing/2014/main" id="{4A191917-AAD9-4393-9C9B-405B66E94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9" name="图片 18" descr="resource">
              <a:extLst>
                <a:ext uri="{FF2B5EF4-FFF2-40B4-BE49-F238E27FC236}">
                  <a16:creationId xmlns:a16="http://schemas.microsoft.com/office/drawing/2014/main" id="{55E0D448-13F1-45CB-BF41-5629E0F67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D92A0EB9-A3B9-4FF1-8D7C-E2BA2B2E608F}"/>
              </a:ext>
            </a:extLst>
          </p:cNvPr>
          <p:cNvSpPr txBox="1"/>
          <p:nvPr/>
        </p:nvSpPr>
        <p:spPr>
          <a:xfrm>
            <a:off x="7409342" y="420623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扫码为我进行打分哦</a:t>
            </a:r>
            <a:r>
              <a:rPr lang="en-US" altLang="zh-CN" dirty="0"/>
              <a:t>~</a:t>
            </a:r>
            <a:endParaRPr lang="zh-CN" altLang="en-US" dirty="0"/>
          </a:p>
        </p:txBody>
      </p:sp>
      <p:sp>
        <p:nvSpPr>
          <p:cNvPr id="28" name="ExtraShape1">
            <a:extLst>
              <a:ext uri="{FF2B5EF4-FFF2-40B4-BE49-F238E27FC236}">
                <a16:creationId xmlns:a16="http://schemas.microsoft.com/office/drawing/2014/main" id="{795787AE-B4A3-45AA-816F-40CD8C188F81}"/>
              </a:ext>
            </a:extLst>
          </p:cNvPr>
          <p:cNvSpPr/>
          <p:nvPr/>
        </p:nvSpPr>
        <p:spPr>
          <a:xfrm>
            <a:off x="342356" y="1656892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开场收尾</a:t>
            </a:r>
          </a:p>
        </p:txBody>
      </p:sp>
      <p:cxnSp>
        <p:nvCxnSpPr>
          <p:cNvPr id="29" name="ExtraShape1">
            <a:extLst>
              <a:ext uri="{FF2B5EF4-FFF2-40B4-BE49-F238E27FC236}">
                <a16:creationId xmlns:a16="http://schemas.microsoft.com/office/drawing/2014/main" id="{CB4F6420-F331-4717-B54C-D868AAF45619}"/>
              </a:ext>
            </a:extLst>
          </p:cNvPr>
          <p:cNvCxnSpPr>
            <a:cxnSpLocks/>
          </p:cNvCxnSpPr>
          <p:nvPr/>
        </p:nvCxnSpPr>
        <p:spPr>
          <a:xfrm>
            <a:off x="1486932" y="2316970"/>
            <a:ext cx="813817" cy="425175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xtraShape2">
            <a:extLst>
              <a:ext uri="{FF2B5EF4-FFF2-40B4-BE49-F238E27FC236}">
                <a16:creationId xmlns:a16="http://schemas.microsoft.com/office/drawing/2014/main" id="{F35F2524-B1D0-40BF-9234-ADA750BE40CF}"/>
              </a:ext>
            </a:extLst>
          </p:cNvPr>
          <p:cNvSpPr/>
          <p:nvPr/>
        </p:nvSpPr>
        <p:spPr>
          <a:xfrm rot="10800000" flipV="1">
            <a:off x="2432836" y="258008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内容</a:t>
            </a:r>
          </a:p>
        </p:txBody>
      </p:sp>
      <p:cxnSp>
        <p:nvCxnSpPr>
          <p:cNvPr id="31" name="ExtraShape2">
            <a:extLst>
              <a:ext uri="{FF2B5EF4-FFF2-40B4-BE49-F238E27FC236}">
                <a16:creationId xmlns:a16="http://schemas.microsoft.com/office/drawing/2014/main" id="{26D787D2-A083-4901-8BEF-D2BE8E9F9DD1}"/>
              </a:ext>
            </a:extLst>
          </p:cNvPr>
          <p:cNvCxnSpPr>
            <a:cxnSpLocks/>
          </p:cNvCxnSpPr>
          <p:nvPr/>
        </p:nvCxnSpPr>
        <p:spPr>
          <a:xfrm rot="20700000" flipV="1">
            <a:off x="3570737" y="2742145"/>
            <a:ext cx="1157719" cy="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traShape3">
            <a:extLst>
              <a:ext uri="{FF2B5EF4-FFF2-40B4-BE49-F238E27FC236}">
                <a16:creationId xmlns:a16="http://schemas.microsoft.com/office/drawing/2014/main" id="{19110BD8-2381-4864-95ED-B9EF6920BD3B}"/>
              </a:ext>
            </a:extLst>
          </p:cNvPr>
          <p:cNvSpPr/>
          <p:nvPr/>
        </p:nvSpPr>
        <p:spPr>
          <a:xfrm>
            <a:off x="4822569" y="1885438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语言</a:t>
            </a:r>
          </a:p>
        </p:txBody>
      </p:sp>
      <p:cxnSp>
        <p:nvCxnSpPr>
          <p:cNvPr id="37" name="ExtraShape3">
            <a:extLst>
              <a:ext uri="{FF2B5EF4-FFF2-40B4-BE49-F238E27FC236}">
                <a16:creationId xmlns:a16="http://schemas.microsoft.com/office/drawing/2014/main" id="{CE308CD6-2246-4DEF-92A0-F54BE62CDA8E}"/>
              </a:ext>
            </a:extLst>
          </p:cNvPr>
          <p:cNvCxnSpPr>
            <a:cxnSpLocks/>
          </p:cNvCxnSpPr>
          <p:nvPr/>
        </p:nvCxnSpPr>
        <p:spPr>
          <a:xfrm>
            <a:off x="5419304" y="2968681"/>
            <a:ext cx="535173" cy="93386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xtraShape4">
            <a:extLst>
              <a:ext uri="{FF2B5EF4-FFF2-40B4-BE49-F238E27FC236}">
                <a16:creationId xmlns:a16="http://schemas.microsoft.com/office/drawing/2014/main" id="{9C333F6A-251F-48D7-8BBA-3A86E032DE35}"/>
              </a:ext>
            </a:extLst>
          </p:cNvPr>
          <p:cNvSpPr/>
          <p:nvPr/>
        </p:nvSpPr>
        <p:spPr>
          <a:xfrm rot="10800000" flipV="1">
            <a:off x="5758760" y="3960245"/>
            <a:ext cx="1025539" cy="102553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r>
              <a:rPr lang="zh-CN" altLang="en-US" b="1" dirty="0"/>
              <a:t>时间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2F45CEC-3B39-41B7-AC8E-E38039AB561F}"/>
              </a:ext>
            </a:extLst>
          </p:cNvPr>
          <p:cNvSpPr txBox="1"/>
          <p:nvPr/>
        </p:nvSpPr>
        <p:spPr>
          <a:xfrm>
            <a:off x="1192936" y="46418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评分</a:t>
            </a:r>
          </a:p>
        </p:txBody>
      </p:sp>
      <p:sp>
        <p:nvSpPr>
          <p:cNvPr id="40" name="ValueText4">
            <a:extLst>
              <a:ext uri="{FF2B5EF4-FFF2-40B4-BE49-F238E27FC236}">
                <a16:creationId xmlns:a16="http://schemas.microsoft.com/office/drawing/2014/main" id="{CFB6B903-5816-402B-B4E9-C2BD516A1D63}"/>
              </a:ext>
            </a:extLst>
          </p:cNvPr>
          <p:cNvSpPr txBox="1"/>
          <p:nvPr/>
        </p:nvSpPr>
        <p:spPr>
          <a:xfrm>
            <a:off x="6358643" y="3435611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1" name="ValueText1">
            <a:extLst>
              <a:ext uri="{FF2B5EF4-FFF2-40B4-BE49-F238E27FC236}">
                <a16:creationId xmlns:a16="http://schemas.microsoft.com/office/drawing/2014/main" id="{20C8AA09-2A8F-448B-A2A4-7DD4486D4864}"/>
              </a:ext>
            </a:extLst>
          </p:cNvPr>
          <p:cNvSpPr txBox="1"/>
          <p:nvPr/>
        </p:nvSpPr>
        <p:spPr>
          <a:xfrm>
            <a:off x="557843" y="285377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20%</a:t>
            </a:r>
            <a:endParaRPr lang="en-US" sz="700" dirty="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ValueText2">
            <a:extLst>
              <a:ext uri="{FF2B5EF4-FFF2-40B4-BE49-F238E27FC236}">
                <a16:creationId xmlns:a16="http://schemas.microsoft.com/office/drawing/2014/main" id="{DC732422-2CA4-4207-AD64-C044AC298DFB}"/>
              </a:ext>
            </a:extLst>
          </p:cNvPr>
          <p:cNvSpPr txBox="1"/>
          <p:nvPr/>
        </p:nvSpPr>
        <p:spPr>
          <a:xfrm>
            <a:off x="2650697" y="1932763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30%</a:t>
            </a:r>
            <a:endParaRPr lang="en-US" sz="7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3" name="ValueText3">
            <a:extLst>
              <a:ext uri="{FF2B5EF4-FFF2-40B4-BE49-F238E27FC236}">
                <a16:creationId xmlns:a16="http://schemas.microsoft.com/office/drawing/2014/main" id="{1ECBFA68-CD83-40DC-BB5D-4A63BFEA2247}"/>
              </a:ext>
            </a:extLst>
          </p:cNvPr>
          <p:cNvSpPr txBox="1"/>
          <p:nvPr/>
        </p:nvSpPr>
        <p:spPr>
          <a:xfrm>
            <a:off x="4706294" y="3027462"/>
            <a:ext cx="534602" cy="408149"/>
          </a:xfrm>
          <a:prstGeom prst="rect">
            <a:avLst/>
          </a:prstGeom>
          <a:noFill/>
        </p:spPr>
        <p:txBody>
          <a:bodyPr wrap="squar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altLang="zh-CN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30</a:t>
            </a:r>
            <a:r>
              <a:rPr lang="en-US" sz="7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%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6021C5-70DB-41F0-BBFC-2E1BC2DFC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69" y="2200074"/>
            <a:ext cx="1671921" cy="1718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1709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257935" y="1121410"/>
            <a:ext cx="4699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运营如何做营销策略，客户才买账？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530215" y="1121410"/>
            <a:ext cx="2570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/>
              <a:t>让利，</a:t>
            </a:r>
            <a:r>
              <a:rPr lang="en-US" altLang="zh-CN"/>
              <a:t>   </a:t>
            </a:r>
            <a:r>
              <a:rPr lang="zh-CN" altLang="zh-CN"/>
              <a:t>送礼品</a:t>
            </a:r>
          </a:p>
        </p:txBody>
      </p:sp>
      <p:sp>
        <p:nvSpPr>
          <p:cNvPr id="51" name="乘号 50"/>
          <p:cNvSpPr/>
          <p:nvPr/>
        </p:nvSpPr>
        <p:spPr>
          <a:xfrm>
            <a:off x="5893435" y="914400"/>
            <a:ext cx="726440" cy="78232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1516380" y="2079625"/>
            <a:ext cx="273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每个客户心理都有一本账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368290" y="2079625"/>
            <a:ext cx="27324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不亏、优惠、赚到了</a:t>
            </a:r>
          </a:p>
        </p:txBody>
      </p:sp>
      <p:sp>
        <p:nvSpPr>
          <p:cNvPr id="54" name="右箭头 53"/>
          <p:cNvSpPr/>
          <p:nvPr/>
        </p:nvSpPr>
        <p:spPr>
          <a:xfrm>
            <a:off x="4513580" y="2114550"/>
            <a:ext cx="589280" cy="2984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7"/>
          <a:stretch>
            <a:fillRect/>
          </a:stretch>
        </p:blipFill>
        <p:spPr>
          <a:xfrm>
            <a:off x="1727200" y="3037840"/>
            <a:ext cx="3131820" cy="20948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8"/>
          <a:stretch>
            <a:fillRect/>
          </a:stretch>
        </p:blipFill>
        <p:spPr>
          <a:xfrm>
            <a:off x="4682490" y="3037840"/>
            <a:ext cx="2997835" cy="2098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30401" y="40793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案例拆解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387475" y="3821430"/>
            <a:ext cx="24371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charset="0"/>
              <a:buChar char="ü"/>
            </a:pPr>
            <a:r>
              <a:rPr lang="zh-CN" altLang="en-US"/>
              <a:t>护肤品</a:t>
            </a:r>
            <a:r>
              <a:rPr lang="en-US" altLang="zh-CN"/>
              <a:t>+</a:t>
            </a:r>
            <a:r>
              <a:rPr lang="zh-CN" altLang="en-US"/>
              <a:t>盲盒新颖</a:t>
            </a:r>
          </a:p>
          <a:p>
            <a:pPr marL="285750" indent="-285750" algn="ctr">
              <a:buFont typeface="Wingdings" panose="05000000000000000000" charset="0"/>
              <a:buChar char="ü"/>
            </a:pPr>
            <a:r>
              <a:rPr lang="zh-CN" altLang="en-US">
                <a:sym typeface="+mn-ea"/>
              </a:rPr>
              <a:t>教客户算清楚账</a:t>
            </a:r>
          </a:p>
          <a:p>
            <a:pPr marL="285750" indent="-285750" algn="ctr">
              <a:buFont typeface="Wingdings" panose="05000000000000000000" charset="0"/>
              <a:buChar char="ü"/>
            </a:pPr>
            <a:r>
              <a:rPr lang="zh-CN" altLang="en-US"/>
              <a:t>游戏规则环环相扣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45075" y="639445"/>
            <a:ext cx="29749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【阿芙】盲盒趣味营销活动</a:t>
            </a:r>
          </a:p>
        </p:txBody>
      </p:sp>
      <p:pic>
        <p:nvPicPr>
          <p:cNvPr id="102" name="图片 101"/>
          <p:cNvPicPr/>
          <p:nvPr/>
        </p:nvPicPr>
        <p:blipFill>
          <a:blip r:embed="rId7"/>
          <a:stretch>
            <a:fillRect/>
          </a:stretch>
        </p:blipFill>
        <p:spPr>
          <a:xfrm>
            <a:off x="1094740" y="1173480"/>
            <a:ext cx="302323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8135" y="1236345"/>
            <a:ext cx="2464435" cy="41484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84351" y="407938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一步一步引导你付费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465580" y="4049395"/>
            <a:ext cx="124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/>
              <a:t>0</a:t>
            </a:r>
            <a:r>
              <a:rPr lang="zh-CN" altLang="en-US"/>
              <a:t>元试手气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42640" y="4049395"/>
            <a:ext cx="14509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六连扭必中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420995" y="3966845"/>
            <a:ext cx="1249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好友助理免费拆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13015" y="4049395"/>
            <a:ext cx="1249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直送不卖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7770" y="1029335"/>
            <a:ext cx="1721485" cy="28276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530" y="1007110"/>
            <a:ext cx="1686560" cy="28536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6365" y="1009015"/>
            <a:ext cx="1711325" cy="2851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5995" y="982345"/>
            <a:ext cx="1727200" cy="2874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23391" y="436513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让你心动的设置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844675" y="1064895"/>
            <a:ext cx="2358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物超所值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230" y="1584960"/>
            <a:ext cx="1748790" cy="29737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7595" y="1584960"/>
            <a:ext cx="1778635" cy="296926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6550025" y="1064895"/>
            <a:ext cx="23583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抽盲盒排行榜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985" y="1562735"/>
            <a:ext cx="1788160" cy="297243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2805" y="1574800"/>
            <a:ext cx="1801495" cy="29679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8595" y="1562735"/>
            <a:ext cx="1793875" cy="299148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07938"/>
            <a:ext cx="2011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如何让更多用户参与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862330"/>
            <a:ext cx="5577840" cy="4441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1895" y="4051300"/>
            <a:ext cx="1983740" cy="1252855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4644390" y="4873625"/>
            <a:ext cx="2590800" cy="127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4910" y="1572895"/>
            <a:ext cx="1997710" cy="1177925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4631690" y="2168525"/>
            <a:ext cx="256540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7541260" y="3078480"/>
            <a:ext cx="20828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其他活动的相互衔接，再次提高复购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07938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推文标题的精妙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2475" y="1082675"/>
            <a:ext cx="47498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摘要标题巧用表情包</a:t>
            </a:r>
            <a:r>
              <a:rPr lang="en-US" altLang="zh-CN"/>
              <a:t>-辅助表达</a:t>
            </a:r>
            <a:r>
              <a:rPr lang="zh-CN" altLang="en-US"/>
              <a:t>，吸引注意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345" y="1788795"/>
            <a:ext cx="7190105" cy="34575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07938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推文标题的精妙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2475" y="1018540"/>
            <a:ext cx="754761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/>
              <a:t>标题方面都使用了好友对话式的写作方法</a:t>
            </a:r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/>
              <a:t>加入“你”字，更容易让用户点进来，因为每个人都会关心自己的切身利益，惊叹词的使用也让读者忍不住驻足停留了下来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4745" y="2037715"/>
            <a:ext cx="4053840" cy="3470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07938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推文标题的精妙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2475" y="1018540"/>
            <a:ext cx="8112125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500"/>
              <a:t>微信公众号、小程序官方商城以及活动互动页面的地方，都需要注意展示</a:t>
            </a:r>
            <a:r>
              <a:rPr lang="zh-CN" altLang="en-US" sz="1500">
                <a:solidFill>
                  <a:srgbClr val="FF0000"/>
                </a:solidFill>
              </a:rPr>
              <a:t>统一的风格形象</a:t>
            </a:r>
            <a:endParaRPr lang="zh-CN" altLang="en-US" sz="1500"/>
          </a:p>
          <a:p>
            <a:pPr marL="285750" indent="-285750">
              <a:buFont typeface="Wingdings" panose="05000000000000000000" charset="0"/>
              <a:buChar char="ü"/>
            </a:pPr>
            <a:r>
              <a:rPr lang="zh-CN" altLang="en-US" sz="1500"/>
              <a:t>结合自己所属产品的用户群体在</a:t>
            </a:r>
            <a:r>
              <a:rPr lang="zh-CN" altLang="en-US" sz="1500">
                <a:solidFill>
                  <a:srgbClr val="FF0000"/>
                </a:solidFill>
              </a:rPr>
              <a:t>设计风格和颜色</a:t>
            </a:r>
            <a:r>
              <a:rPr lang="zh-CN" altLang="en-US" sz="1500"/>
              <a:t>使用上都进行一定的倾斜，在需要用户着重注意的地方，要强调出来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410" y="2029460"/>
            <a:ext cx="6747510" cy="32365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TEM_CN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126_3*l_h_i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126_3*l_h_i*1_2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126_3*l_h_f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126_3*l_h_i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126_3*l_h_i*1_3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126_3*l_h_f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Office PowerPoint</Application>
  <PresentationFormat>自定义</PresentationFormat>
  <Paragraphs>83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Arial</vt:lpstr>
      <vt:lpstr>Calibri</vt:lpstr>
      <vt:lpstr>Impact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450</cp:revision>
  <dcterms:created xsi:type="dcterms:W3CDTF">2019-12-22T05:53:00Z</dcterms:created>
  <dcterms:modified xsi:type="dcterms:W3CDTF">2021-08-27T07:19:10Z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B6C4C479AB1D4B7BA1D20C7E1AF377E6</vt:lpwstr>
  </property>
</Properties>
</file>