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998" r:id="rId2"/>
    <p:sldId id="4099" r:id="rId3"/>
    <p:sldId id="4100" r:id="rId4"/>
    <p:sldId id="4101" r:id="rId5"/>
    <p:sldId id="4104" r:id="rId6"/>
    <p:sldId id="3956" r:id="rId7"/>
    <p:sldId id="4140" r:id="rId8"/>
    <p:sldId id="4141" r:id="rId9"/>
    <p:sldId id="4143" r:id="rId10"/>
    <p:sldId id="4142" r:id="rId11"/>
    <p:sldId id="4167" r:id="rId12"/>
    <p:sldId id="4144" r:id="rId13"/>
    <p:sldId id="4145" r:id="rId14"/>
    <p:sldId id="4148" r:id="rId15"/>
    <p:sldId id="4149" r:id="rId16"/>
    <p:sldId id="4156" r:id="rId17"/>
    <p:sldId id="4157" r:id="rId18"/>
    <p:sldId id="4150" r:id="rId19"/>
    <p:sldId id="4147" r:id="rId20"/>
    <p:sldId id="4162" r:id="rId21"/>
    <p:sldId id="4161" r:id="rId22"/>
    <p:sldId id="4163" r:id="rId23"/>
    <p:sldId id="4164" r:id="rId24"/>
    <p:sldId id="4146" r:id="rId25"/>
    <p:sldId id="4169" r:id="rId26"/>
    <p:sldId id="4172" r:id="rId27"/>
    <p:sldId id="4171" r:id="rId2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Administrator" initials="A" lastIdx="1" clrIdx="0"/>
  <p:cmAuthor id="8" name="姜伟光" initials="姜" lastIdx="1" clrIdx="0"/>
  <p:cmAuthor id="2" name=" " initials="" lastIdx="1" clrIdx="1"/>
  <p:cmAuthor id="3" name="廖梦竹" initials="M" lastIdx="2" clrIdx="2"/>
  <p:cmAuthor id="4" name="王习习" initials="王" lastIdx="2" clrIdx="0"/>
  <p:cmAuthor id="75" name="作者" initials="A" lastIdx="0" clrIdx="24"/>
  <p:cmAuthor id="5" name="vonta‘s" initials="8" lastIdx="1" clrIdx="2"/>
  <p:cmAuthor id="76" name="Liang" initials="L" lastIdx="1" clrIdx="25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A9B5"/>
    <a:srgbClr val="CBD3D5"/>
    <a:srgbClr val="F0BF90"/>
    <a:srgbClr val="D98070"/>
    <a:srgbClr val="9DBAC3"/>
    <a:srgbClr val="A5A5A5"/>
    <a:srgbClr val="5F7B80"/>
    <a:srgbClr val="5B868F"/>
    <a:srgbClr val="70969D"/>
    <a:srgbClr val="ECA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831E3FA-9F58-4114-9A53-2B1D743F1CD2}" styleName="{96a5a69e-e2c1-4257-9d08-7c964cdb7bb0}">
    <a:band1H>
      <a:tcTxStyle>
        <a:fontRef idx="none">
          <a:prstClr val="black"/>
        </a:fontRef>
      </a:tcTxStyle>
      <a:tcStyle>
        <a:tcBdr>
          <a:bottom>
            <a:ln w="9525" cmpd="sng">
              <a:solidFill>
                <a:srgbClr val="E37067"/>
              </a:solidFill>
            </a:ln>
          </a:bottom>
        </a:tcBdr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>
          <a:bottom>
            <a:ln w="19050" cmpd="sng">
              <a:solidFill>
                <a:srgbClr val="E37067"/>
              </a:solidFill>
            </a:ln>
          </a:bottom>
        </a:tcBdr>
        <a:fill>
          <a:solidFill>
            <a:srgbClr val="F7D6D3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E3706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tags" Target="../tags/tag72.xml"/><Relationship Id="rId39" Type="http://schemas.openxmlformats.org/officeDocument/2006/relationships/image" Target="../media/image4.png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34" Type="http://schemas.openxmlformats.org/officeDocument/2006/relationships/tags" Target="../tags/tag80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tags" Target="../tags/tag71.xml"/><Relationship Id="rId33" Type="http://schemas.openxmlformats.org/officeDocument/2006/relationships/tags" Target="../tags/tag79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29" Type="http://schemas.openxmlformats.org/officeDocument/2006/relationships/tags" Target="../tags/tag75.xml"/><Relationship Id="rId41" Type="http://schemas.openxmlformats.org/officeDocument/2006/relationships/image" Target="../media/image8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tags" Target="../tags/tag70.xml"/><Relationship Id="rId32" Type="http://schemas.openxmlformats.org/officeDocument/2006/relationships/tags" Target="../tags/tag78.xml"/><Relationship Id="rId37" Type="http://schemas.openxmlformats.org/officeDocument/2006/relationships/tags" Target="../tags/tag83.xml"/><Relationship Id="rId40" Type="http://schemas.openxmlformats.org/officeDocument/2006/relationships/image" Target="../media/image6.png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28" Type="http://schemas.openxmlformats.org/officeDocument/2006/relationships/tags" Target="../tags/tag74.xml"/><Relationship Id="rId36" Type="http://schemas.openxmlformats.org/officeDocument/2006/relationships/tags" Target="../tags/tag82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31" Type="http://schemas.openxmlformats.org/officeDocument/2006/relationships/tags" Target="../tags/tag77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tags" Target="../tags/tag73.xml"/><Relationship Id="rId30" Type="http://schemas.openxmlformats.org/officeDocument/2006/relationships/tags" Target="../tags/tag76.xml"/><Relationship Id="rId35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tags" Target="../tags/tag109.xml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tags" Target="../tags/tag108.xml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tags" Target="../tags/tag107.xml"/><Relationship Id="rId32" Type="http://schemas.openxmlformats.org/officeDocument/2006/relationships/image" Target="../media/image8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tags" Target="../tags/tag106.xml"/><Relationship Id="rId28" Type="http://schemas.openxmlformats.org/officeDocument/2006/relationships/tags" Target="../tags/tag111.xml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6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tags" Target="../tags/tag110.xml"/><Relationship Id="rId30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6" Type="http://schemas.openxmlformats.org/officeDocument/2006/relationships/image" Target="../media/image8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image" Target="../media/image6.png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6" Type="http://schemas.openxmlformats.org/officeDocument/2006/relationships/image" Target="../media/image8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6.png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10" Type="http://schemas.openxmlformats.org/officeDocument/2006/relationships/image" Target="../media/image8.png"/><Relationship Id="rId4" Type="http://schemas.openxmlformats.org/officeDocument/2006/relationships/tags" Target="../tags/tag140.xml"/><Relationship Id="rId9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9.sv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8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tags" Target="../tags/tag41.xml"/><Relationship Id="rId26" Type="http://schemas.openxmlformats.org/officeDocument/2006/relationships/image" Target="../media/image6.png"/><Relationship Id="rId3" Type="http://schemas.openxmlformats.org/officeDocument/2006/relationships/tags" Target="../tags/tag26.xml"/><Relationship Id="rId21" Type="http://schemas.openxmlformats.org/officeDocument/2006/relationships/tags" Target="../tags/tag44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5" Type="http://schemas.openxmlformats.org/officeDocument/2006/relationships/image" Target="../media/image4.png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20" Type="http://schemas.openxmlformats.org/officeDocument/2006/relationships/tags" Target="../tags/tag43.xml"/><Relationship Id="rId29" Type="http://schemas.openxmlformats.org/officeDocument/2006/relationships/image" Target="../media/image9.sv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23" Type="http://schemas.openxmlformats.org/officeDocument/2006/relationships/tags" Target="../tags/tag46.xml"/><Relationship Id="rId28" Type="http://schemas.openxmlformats.org/officeDocument/2006/relationships/image" Target="../media/image8.png"/><Relationship Id="rId10" Type="http://schemas.openxmlformats.org/officeDocument/2006/relationships/tags" Target="../tags/tag33.xml"/><Relationship Id="rId19" Type="http://schemas.openxmlformats.org/officeDocument/2006/relationships/tags" Target="../tags/tag42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tags" Target="../tags/tag45.xml"/><Relationship Id="rId27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089150" y="1976120"/>
            <a:ext cx="6196965" cy="1562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安</a:t>
            </a:r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家</a:t>
            </a:r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SOP </a:t>
            </a:r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变</a:t>
            </a:r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化</a:t>
            </a:r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之</a:t>
            </a:r>
            <a:r>
              <a:rPr lang="en-US" altLang="zh-C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旅</a:t>
            </a:r>
            <a:endParaRPr lang="zh-CN" altLang="en-US" sz="40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70000"/>
              </a:lnSpc>
            </a:pPr>
            <a:r>
              <a:rPr lang="en-US" altLang="zh-CN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来自帕妃雯项目复盘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0" y="464566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3814445" y="573405"/>
            <a:ext cx="2516505" cy="621030"/>
            <a:chOff x="5993" y="4227"/>
            <a:chExt cx="3963" cy="978"/>
          </a:xfrm>
        </p:grpSpPr>
        <p:sp>
          <p:nvSpPr>
            <p:cNvPr id="6" name="矩形 5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868035" y="1877060"/>
            <a:ext cx="3206750" cy="2326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数据情况</a:t>
            </a:r>
            <a:r>
              <a:rPr lang="en-US" alt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单日留存率：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89.26%</a:t>
            </a: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总入群率：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30.55%</a:t>
            </a: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总填写率：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75.66%</a:t>
            </a:r>
          </a:p>
          <a:p>
            <a:pPr algn="l">
              <a:lnSpc>
                <a:spcPct val="13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总下单率：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13.6%</a:t>
            </a:r>
          </a:p>
          <a:p>
            <a:pPr algn="l">
              <a:lnSpc>
                <a:spcPct val="130000"/>
              </a:lnSpc>
            </a:pPr>
            <a:r>
              <a:rPr 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（截止到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12.11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0740" y="28575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675" y="1555115"/>
            <a:ext cx="2936875" cy="264858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2655" y="1343660"/>
            <a:ext cx="1854835" cy="3241675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0740" y="28575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32740" y="4639945"/>
            <a:ext cx="22402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b="1"/>
              <a:t>第一版：</a:t>
            </a:r>
          </a:p>
          <a:p>
            <a:pPr algn="l"/>
            <a:r>
              <a:rPr lang="zh-CN"/>
              <a:t>自动欢迎语引导进群</a:t>
            </a:r>
          </a:p>
          <a:p>
            <a:pPr algn="l"/>
            <a:r>
              <a:rPr lang="zh-CN"/>
              <a:t>进群率</a:t>
            </a:r>
            <a:r>
              <a:rPr lang="en-US" altLang="zh-CN"/>
              <a:t>26.17%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8735" y="1146810"/>
            <a:ext cx="3695700" cy="31413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075" y="986155"/>
            <a:ext cx="1985010" cy="361061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985" y="1597025"/>
            <a:ext cx="2648585" cy="238887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5640070" y="4522470"/>
            <a:ext cx="2468880" cy="1014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2000" b="1"/>
              <a:t>第二版：</a:t>
            </a:r>
          </a:p>
          <a:p>
            <a:pPr algn="l"/>
            <a:r>
              <a:rPr lang="zh-CN" sz="2000"/>
              <a:t>关键词触发引导进群</a:t>
            </a:r>
          </a:p>
          <a:p>
            <a:pPr algn="l"/>
            <a:r>
              <a:rPr lang="zh-CN" sz="2000"/>
              <a:t>进群率</a:t>
            </a:r>
            <a:r>
              <a:rPr lang="en-US" altLang="zh-CN" sz="2000"/>
              <a:t>30.55%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0740" y="28575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660" y="2005965"/>
            <a:ext cx="2674620" cy="18967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220" y="1701800"/>
            <a:ext cx="4493895" cy="261810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962660" y="4319905"/>
            <a:ext cx="38404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第一版兑奖话术</a:t>
            </a:r>
          </a:p>
          <a:p>
            <a:pPr algn="l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单日平均留存率：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83.16%</a:t>
            </a:r>
          </a:p>
          <a:p>
            <a:pPr algn="l"/>
            <a:r>
              <a:rPr lang="zh-CN" altLang="en-US"/>
              <a:t>比较耗人力核对，绑号，然后再回复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0740" y="28575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11680" y="4697730"/>
            <a:ext cx="4450080" cy="8915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第二版兑奖话术</a:t>
            </a:r>
          </a:p>
          <a:p>
            <a:pPr algn="l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单日平均留存率：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89.26%</a:t>
            </a:r>
          </a:p>
          <a:p>
            <a:pPr algn="l"/>
            <a:r>
              <a:rPr lang="zh-CN" altLang="en-US" sz="1600"/>
              <a:t>进群率和兑奖率都得到了提升，且比较节省人力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50" y="762635"/>
            <a:ext cx="3001645" cy="385699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1680" y="697865"/>
            <a:ext cx="2129155" cy="39439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555" y="925830"/>
            <a:ext cx="2250440" cy="407606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8760" y="862330"/>
            <a:ext cx="2134235" cy="447738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760" y="862330"/>
            <a:ext cx="2248535" cy="440245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0790" y="862330"/>
            <a:ext cx="2204085" cy="23920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7590790" y="3623310"/>
            <a:ext cx="1783080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</a:t>
            </a:r>
            <a:r>
              <a:rPr 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</a:t>
            </a:r>
          </a:p>
          <a:p>
            <a:pPr algn="l"/>
            <a:r>
              <a:rPr lang="zh-CN"/>
              <a:t>采用微伴</a:t>
            </a:r>
          </a:p>
          <a:p>
            <a:pPr algn="l"/>
            <a:r>
              <a:rPr lang="zh-CN"/>
              <a:t>看起来比较好看</a:t>
            </a:r>
          </a:p>
          <a:p>
            <a:pPr algn="l"/>
            <a:r>
              <a:rPr lang="zh-CN"/>
              <a:t>但填写率并不高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94740" y="38227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70" y="963930"/>
            <a:ext cx="2199005" cy="399542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4480" y="964565"/>
            <a:ext cx="2018030" cy="399478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4430" y="958215"/>
            <a:ext cx="2420620" cy="400113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517650" y="4723765"/>
            <a:ext cx="2972435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</a:t>
            </a:r>
          </a:p>
          <a:p>
            <a:pPr algn="l"/>
            <a:r>
              <a:rPr lang="zh-CN" sz="1600"/>
              <a:t>先用微伴测试，填写率</a:t>
            </a:r>
            <a:r>
              <a:rPr lang="en-US" altLang="zh-CN" sz="1600"/>
              <a:t>80%</a:t>
            </a:r>
            <a:r>
              <a:rPr lang="zh-CN" altLang="en-US" sz="1600"/>
              <a:t>左右</a:t>
            </a:r>
          </a:p>
          <a:p>
            <a:pPr algn="l"/>
            <a:r>
              <a:rPr lang="zh-CN" altLang="en-US" sz="1600"/>
              <a:t>非自动绑号，需手动同步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77455" y="4368800"/>
            <a:ext cx="256857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</a:t>
            </a: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</a:t>
            </a:r>
          </a:p>
          <a:p>
            <a:pPr algn="l"/>
            <a:r>
              <a:rPr lang="zh-CN" sz="1600"/>
              <a:t>采用点燃</a:t>
            </a:r>
            <a:r>
              <a:rPr lang="en-US" altLang="zh-CN" sz="1600"/>
              <a:t>SCDP</a:t>
            </a:r>
            <a:r>
              <a:rPr lang="zh-CN" altLang="en-US" sz="1600"/>
              <a:t>系统</a:t>
            </a:r>
          </a:p>
          <a:p>
            <a:pPr algn="l"/>
            <a:r>
              <a:rPr lang="zh-CN" sz="1600"/>
              <a:t>填写率稳定在</a:t>
            </a:r>
            <a:r>
              <a:rPr lang="en-US" altLang="zh-CN" sz="1600"/>
              <a:t>85%</a:t>
            </a:r>
            <a:r>
              <a:rPr lang="zh-CN" altLang="en-US" sz="1600"/>
              <a:t>左右</a:t>
            </a:r>
          </a:p>
          <a:p>
            <a:pPr algn="l"/>
            <a:r>
              <a:rPr lang="zh-CN" altLang="en-US" sz="1600"/>
              <a:t>最高达</a:t>
            </a:r>
            <a:r>
              <a:rPr lang="en-US" altLang="zh-CN" sz="1600"/>
              <a:t>94.44%</a:t>
            </a:r>
            <a:endParaRPr lang="zh-CN" altLang="en-US" sz="1600"/>
          </a:p>
          <a:p>
            <a:pPr algn="l"/>
            <a:r>
              <a:rPr lang="zh-CN" altLang="en-US" sz="1600"/>
              <a:t>自动绑号</a:t>
            </a:r>
            <a:r>
              <a:rPr lang="en-US" altLang="zh-CN" sz="1600"/>
              <a:t>+</a:t>
            </a:r>
            <a:r>
              <a:rPr lang="zh-CN" altLang="en-US" sz="1600"/>
              <a:t>打标签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63320" y="4178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344805" y="1087120"/>
            <a:ext cx="8884920" cy="42011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总结点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262626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关于进群：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让用户配合我们做每一个运营动作的前提，比如进群，比如填表单，是让用户自己觉得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有价值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，这样配合度才会高！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262626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关于兑奖话术：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话术精简很重要，但人性化、生活化更重要。把对用户有价值的地方说清楚，才能获得用户的认可！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262626"/>
                </a:solidFill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sym typeface="+mn-ea"/>
              </a:rPr>
              <a:t>关于表单：</a:t>
            </a:r>
          </a:p>
          <a:p>
            <a:pPr indent="0" algn="l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01.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表单的意义在于，为了更好做用户分层，让用户如何填写比较方便，才是最主要考虑的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（所以重点并不是好看）</a:t>
            </a:r>
          </a:p>
          <a:p>
            <a:pPr indent="0" algn="l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02.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表单问题建议不要多，因为一旦多会失去重点，询问核心关键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2-3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个点，做下一步运营策略，拿到结果再去优化，会更好点！</a:t>
            </a:r>
          </a:p>
          <a:p>
            <a:pPr indent="0" algn="l">
              <a:lnSpc>
                <a:spcPct val="170000"/>
              </a:lnSpc>
              <a:buFont typeface="Wingdings" panose="05000000000000000000" charset="0"/>
              <a:buNone/>
            </a:pP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03.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表单的填写要结合人效考虑，能够自动绑号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打标签，会节省更多人力，从而提升工作效率！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（人最贵，把最贵的成本放在更关键的事情上）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endParaRPr lang="zh-CN" altLang="en-US" sz="9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8525" y="32321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32765" y="1460500"/>
            <a:ext cx="8712835" cy="14909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再思考</a:t>
            </a:r>
            <a:r>
              <a:rPr lang="en-US" alt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帕妃雯的用户，对于运营来说核心需要关注的点是什么？（肤质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消费者关怀、新老用户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-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回购策略）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新用户第一次使用帕妃雯产品，使用历程会是什么样的？（代入场景才能更好了解用户）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作为帕妃雯护肤管家，还能为用户提供什么价值？让她们更愿意在私域购买？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32765" y="3291840"/>
            <a:ext cx="8009890" cy="1941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修改点：根据新用户使用帕妃雯的使用历程，设计安家体系</a:t>
            </a: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根据肤质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产品设计分层体系，针对性推送内容，让用户感受到填写表单是有得到重视和关注的</a:t>
            </a: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增加深聊指标：了解是否新老用户、护肤步骤，产品使用习惯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（预判空瓶时间，为下一次回购做准备）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98525" y="32321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614831" y="4827571"/>
            <a:ext cx="9014791" cy="38395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ounded Rectangle 20"/>
          <p:cNvSpPr/>
          <p:nvPr>
            <p:custDataLst>
              <p:tags r:id="rId2"/>
            </p:custDataLst>
          </p:nvPr>
        </p:nvSpPr>
        <p:spPr>
          <a:xfrm>
            <a:off x="614831" y="3870445"/>
            <a:ext cx="1727648" cy="111294"/>
          </a:xfrm>
          <a:prstGeom prst="roundRect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ounded Rectangle 21"/>
          <p:cNvSpPr/>
          <p:nvPr>
            <p:custDataLst>
              <p:tags r:id="rId3"/>
            </p:custDataLst>
          </p:nvPr>
        </p:nvSpPr>
        <p:spPr>
          <a:xfrm>
            <a:off x="1965725" y="3724232"/>
            <a:ext cx="3461123" cy="111294"/>
          </a:xfrm>
          <a:prstGeom prst="round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ounded Rectangle 22"/>
          <p:cNvSpPr/>
          <p:nvPr>
            <p:custDataLst>
              <p:tags r:id="rId4"/>
            </p:custDataLst>
          </p:nvPr>
        </p:nvSpPr>
        <p:spPr>
          <a:xfrm>
            <a:off x="4452958" y="3576768"/>
            <a:ext cx="2937045" cy="111294"/>
          </a:xfrm>
          <a:prstGeom prst="round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Rounded Rectangle 23"/>
          <p:cNvSpPr/>
          <p:nvPr>
            <p:custDataLst>
              <p:tags r:id="rId5"/>
            </p:custDataLst>
          </p:nvPr>
        </p:nvSpPr>
        <p:spPr>
          <a:xfrm>
            <a:off x="6586130" y="3429304"/>
            <a:ext cx="2950343" cy="111294"/>
          </a:xfrm>
          <a:prstGeom prst="round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" name="Straight Connector 4"/>
          <p:cNvCxnSpPr>
            <a:endCxn id="15" idx="0"/>
          </p:cNvCxnSpPr>
          <p:nvPr>
            <p:custDataLst>
              <p:tags r:id="rId6"/>
            </p:custDataLst>
          </p:nvPr>
        </p:nvCxnSpPr>
        <p:spPr>
          <a:xfrm>
            <a:off x="1451746" y="3976916"/>
            <a:ext cx="0" cy="78072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5" name="Oval 14"/>
          <p:cNvSpPr/>
          <p:nvPr>
            <p:custDataLst>
              <p:tags r:id="rId7"/>
            </p:custDataLst>
          </p:nvPr>
        </p:nvSpPr>
        <p:spPr>
          <a:xfrm>
            <a:off x="1362587" y="4757641"/>
            <a:ext cx="178116" cy="17811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TextBox 27"/>
          <p:cNvSpPr txBox="1"/>
          <p:nvPr>
            <p:custDataLst>
              <p:tags r:id="rId8"/>
            </p:custDataLst>
          </p:nvPr>
        </p:nvSpPr>
        <p:spPr>
          <a:xfrm>
            <a:off x="957825" y="5005617"/>
            <a:ext cx="987639" cy="3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1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开瓶时</a:t>
            </a:r>
          </a:p>
        </p:txBody>
      </p:sp>
      <p:cxnSp>
        <p:nvCxnSpPr>
          <p:cNvPr id="6" name="Straight Connector 5"/>
          <p:cNvCxnSpPr/>
          <p:nvPr>
            <p:custDataLst>
              <p:tags r:id="rId9"/>
            </p:custDataLst>
          </p:nvPr>
        </p:nvCxnSpPr>
        <p:spPr>
          <a:xfrm flipH="1">
            <a:off x="3922342" y="3835596"/>
            <a:ext cx="5866" cy="909247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" name="Oval 15"/>
          <p:cNvSpPr/>
          <p:nvPr>
            <p:custDataLst>
              <p:tags r:id="rId10"/>
            </p:custDataLst>
          </p:nvPr>
        </p:nvSpPr>
        <p:spPr>
          <a:xfrm>
            <a:off x="3839150" y="4757641"/>
            <a:ext cx="178116" cy="17811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8"/>
          <p:cNvSpPr txBox="1"/>
          <p:nvPr>
            <p:custDataLst>
              <p:tags r:id="rId11"/>
            </p:custDataLst>
          </p:nvPr>
        </p:nvSpPr>
        <p:spPr>
          <a:xfrm>
            <a:off x="3434389" y="5005617"/>
            <a:ext cx="987639" cy="3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151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一周内</a:t>
            </a:r>
          </a:p>
        </p:txBody>
      </p:sp>
      <p:cxnSp>
        <p:nvCxnSpPr>
          <p:cNvPr id="7" name="Straight Connector 6"/>
          <p:cNvCxnSpPr>
            <a:endCxn id="17" idx="0"/>
          </p:cNvCxnSpPr>
          <p:nvPr>
            <p:custDataLst>
              <p:tags r:id="rId12"/>
            </p:custDataLst>
          </p:nvPr>
        </p:nvCxnSpPr>
        <p:spPr>
          <a:xfrm>
            <a:off x="6405305" y="3809465"/>
            <a:ext cx="0" cy="948176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6316247" y="4757641"/>
            <a:ext cx="178116" cy="17811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Box 29"/>
          <p:cNvSpPr txBox="1"/>
          <p:nvPr>
            <p:custDataLst>
              <p:tags r:id="rId14"/>
            </p:custDataLst>
          </p:nvPr>
        </p:nvSpPr>
        <p:spPr>
          <a:xfrm>
            <a:off x="5911485" y="5008284"/>
            <a:ext cx="987639" cy="3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151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两周以上</a:t>
            </a:r>
          </a:p>
        </p:txBody>
      </p:sp>
      <p:cxnSp>
        <p:nvCxnSpPr>
          <p:cNvPr id="8" name="Straight Connector 7"/>
          <p:cNvCxnSpPr/>
          <p:nvPr>
            <p:custDataLst>
              <p:tags r:id="rId15"/>
            </p:custDataLst>
          </p:nvPr>
        </p:nvCxnSpPr>
        <p:spPr>
          <a:xfrm>
            <a:off x="8873869" y="3540691"/>
            <a:ext cx="0" cy="1243081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8" name="Oval 17"/>
          <p:cNvSpPr/>
          <p:nvPr>
            <p:custDataLst>
              <p:tags r:id="rId16"/>
            </p:custDataLst>
          </p:nvPr>
        </p:nvSpPr>
        <p:spPr>
          <a:xfrm>
            <a:off x="8785344" y="4757641"/>
            <a:ext cx="178116" cy="178116"/>
          </a:xfrm>
          <a:prstGeom prst="ellipse">
            <a:avLst/>
          </a:prstGeom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TextBox 30"/>
          <p:cNvSpPr txBox="1"/>
          <p:nvPr>
            <p:custDataLst>
              <p:tags r:id="rId17"/>
            </p:custDataLst>
          </p:nvPr>
        </p:nvSpPr>
        <p:spPr>
          <a:xfrm>
            <a:off x="8380583" y="5008284"/>
            <a:ext cx="987639" cy="32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id-ID" sz="151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四周以上</a:t>
            </a:r>
          </a:p>
        </p:txBody>
      </p:sp>
      <p:sp>
        <p:nvSpPr>
          <p:cNvPr id="34" name="TextBox 33"/>
          <p:cNvSpPr txBox="1"/>
          <p:nvPr>
            <p:custDataLst>
              <p:tags r:id="rId18"/>
            </p:custDataLst>
          </p:nvPr>
        </p:nvSpPr>
        <p:spPr>
          <a:xfrm>
            <a:off x="836295" y="2646680"/>
            <a:ext cx="1748155" cy="982980"/>
          </a:xfrm>
          <a:prstGeom prst="rect">
            <a:avLst/>
          </a:prstGeom>
          <a:noFill/>
        </p:spPr>
        <p:txBody>
          <a:bodyPr wrap="square" tIns="0" rtlCol="0"/>
          <a:lstStyle/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会发现面霜与其他产品不同，会产生质疑，这时需要进行产品科普</a:t>
            </a:r>
          </a:p>
          <a:p>
            <a:pPr>
              <a:lnSpc>
                <a:spcPct val="120000"/>
              </a:lnSpc>
            </a:pPr>
            <a:r>
              <a:rPr lang="zh-CN" altLang="en-US" sz="9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（比如质地、气味、使用黏腻等）</a:t>
            </a:r>
          </a:p>
        </p:txBody>
      </p:sp>
      <p:sp>
        <p:nvSpPr>
          <p:cNvPr id="35" name="TextBox 34"/>
          <p:cNvSpPr txBox="1"/>
          <p:nvPr>
            <p:custDataLst>
              <p:tags r:id="rId19"/>
            </p:custDataLst>
          </p:nvPr>
        </p:nvSpPr>
        <p:spPr>
          <a:xfrm>
            <a:off x="836374" y="2295863"/>
            <a:ext cx="1474263" cy="336267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初次体验</a:t>
            </a:r>
          </a:p>
        </p:txBody>
      </p:sp>
      <p:cxnSp>
        <p:nvCxnSpPr>
          <p:cNvPr id="37" name="Straight Connector 36"/>
          <p:cNvCxnSpPr/>
          <p:nvPr>
            <p:custDataLst>
              <p:tags r:id="rId20"/>
            </p:custDataLst>
          </p:nvPr>
        </p:nvCxnSpPr>
        <p:spPr>
          <a:xfrm flipV="1">
            <a:off x="791653" y="2401368"/>
            <a:ext cx="0" cy="1524724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8" name="Oval 37"/>
          <p:cNvSpPr/>
          <p:nvPr>
            <p:custDataLst>
              <p:tags r:id="rId21"/>
            </p:custDataLst>
          </p:nvPr>
        </p:nvSpPr>
        <p:spPr>
          <a:xfrm>
            <a:off x="750981" y="2345711"/>
            <a:ext cx="85392" cy="853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Oval 38"/>
          <p:cNvSpPr/>
          <p:nvPr>
            <p:custDataLst>
              <p:tags r:id="rId22"/>
            </p:custDataLst>
          </p:nvPr>
        </p:nvSpPr>
        <p:spPr>
          <a:xfrm>
            <a:off x="755257" y="3890905"/>
            <a:ext cx="72792" cy="727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39"/>
          <p:cNvSpPr txBox="1"/>
          <p:nvPr>
            <p:custDataLst>
              <p:tags r:id="rId23"/>
            </p:custDataLst>
          </p:nvPr>
        </p:nvSpPr>
        <p:spPr>
          <a:xfrm>
            <a:off x="2802890" y="2555875"/>
            <a:ext cx="1619250" cy="1132205"/>
          </a:xfrm>
          <a:prstGeom prst="rect">
            <a:avLst/>
          </a:prstGeom>
          <a:noFill/>
        </p:spPr>
        <p:txBody>
          <a:bodyPr wrap="square" tIns="0" rtlCol="0">
            <a:normAutofit fontScale="875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会开始出现一些使用不习惯，比如比较黏腻、搓泥、保湿性不够等</a:t>
            </a:r>
          </a:p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（主要原因在于不同肤质使用方法不同，得针对肤质给建议，否则用户到这个阶段很容易弃用</a:t>
            </a:r>
          </a:p>
        </p:txBody>
      </p:sp>
      <p:sp>
        <p:nvSpPr>
          <p:cNvPr id="41" name="TextBox 40"/>
          <p:cNvSpPr txBox="1"/>
          <p:nvPr>
            <p:custDataLst>
              <p:tags r:id="rId24"/>
            </p:custDataLst>
          </p:nvPr>
        </p:nvSpPr>
        <p:spPr>
          <a:xfrm>
            <a:off x="2802908" y="2146304"/>
            <a:ext cx="1551711" cy="336267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使用一周左右</a:t>
            </a:r>
          </a:p>
        </p:txBody>
      </p:sp>
      <p:cxnSp>
        <p:nvCxnSpPr>
          <p:cNvPr id="43" name="Straight Connector 42"/>
          <p:cNvCxnSpPr/>
          <p:nvPr>
            <p:custDataLst>
              <p:tags r:id="rId25"/>
            </p:custDataLst>
          </p:nvPr>
        </p:nvCxnSpPr>
        <p:spPr>
          <a:xfrm flipV="1">
            <a:off x="2758187" y="2258560"/>
            <a:ext cx="0" cy="1524724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Oval 43"/>
          <p:cNvSpPr/>
          <p:nvPr>
            <p:custDataLst>
              <p:tags r:id="rId26"/>
            </p:custDataLst>
          </p:nvPr>
        </p:nvSpPr>
        <p:spPr>
          <a:xfrm>
            <a:off x="2717515" y="2202903"/>
            <a:ext cx="85392" cy="853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Oval 44"/>
          <p:cNvSpPr/>
          <p:nvPr>
            <p:custDataLst>
              <p:tags r:id="rId27"/>
            </p:custDataLst>
          </p:nvPr>
        </p:nvSpPr>
        <p:spPr>
          <a:xfrm>
            <a:off x="2721791" y="3748097"/>
            <a:ext cx="72792" cy="727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45"/>
          <p:cNvSpPr txBox="1"/>
          <p:nvPr>
            <p:custDataLst>
              <p:tags r:id="rId28"/>
            </p:custDataLst>
          </p:nvPr>
        </p:nvSpPr>
        <p:spPr>
          <a:xfrm>
            <a:off x="5162550" y="2482850"/>
            <a:ext cx="1727835" cy="997585"/>
          </a:xfrm>
          <a:prstGeom prst="rect">
            <a:avLst/>
          </a:prstGeom>
          <a:noFill/>
        </p:spPr>
        <p:txBody>
          <a:bodyPr wrap="square" tIns="0" rtlCol="0"/>
          <a:lstStyle/>
          <a:p>
            <a:pPr>
              <a:lnSpc>
                <a:spcPct val="120000"/>
              </a:lnSpc>
            </a:pPr>
            <a:r>
              <a:rPr lang="zh-CN" altLang="en-US" sz="10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渐渐习惯面霜，但功效并不是很明显，会开始质疑面霜是否有用</a:t>
            </a:r>
          </a:p>
          <a:p>
            <a:pPr>
              <a:lnSpc>
                <a:spcPct val="120000"/>
              </a:lnSpc>
            </a:pPr>
            <a:r>
              <a:rPr lang="zh-CN" altLang="en-US" sz="90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（鼓励用户持续用下去，加强用户使用信心</a:t>
            </a:r>
            <a:r>
              <a:rPr lang="zh-CN" altLang="en-US" sz="7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</a:p>
        </p:txBody>
      </p:sp>
      <p:sp>
        <p:nvSpPr>
          <p:cNvPr id="47" name="TextBox 46"/>
          <p:cNvSpPr txBox="1"/>
          <p:nvPr>
            <p:custDataLst>
              <p:tags r:id="rId29"/>
            </p:custDataLst>
          </p:nvPr>
        </p:nvSpPr>
        <p:spPr>
          <a:xfrm>
            <a:off x="5171021" y="1997643"/>
            <a:ext cx="1551709" cy="336267"/>
          </a:xfrm>
          <a:prstGeom prst="rect">
            <a:avLst/>
          </a:prstGeom>
          <a:noFill/>
        </p:spPr>
        <p:txBody>
          <a:bodyPr wrap="square" bIns="0" rtlCol="0" anchor="b" anchorCtr="0"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使用两周以上</a:t>
            </a:r>
          </a:p>
        </p:txBody>
      </p:sp>
      <p:cxnSp>
        <p:nvCxnSpPr>
          <p:cNvPr id="49" name="Straight Connector 48"/>
          <p:cNvCxnSpPr/>
          <p:nvPr>
            <p:custDataLst>
              <p:tags r:id="rId30"/>
            </p:custDataLst>
          </p:nvPr>
        </p:nvCxnSpPr>
        <p:spPr>
          <a:xfrm flipV="1">
            <a:off x="5126301" y="2105243"/>
            <a:ext cx="0" cy="1524724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0" name="Oval 49"/>
          <p:cNvSpPr/>
          <p:nvPr>
            <p:custDataLst>
              <p:tags r:id="rId31"/>
            </p:custDataLst>
          </p:nvPr>
        </p:nvSpPr>
        <p:spPr>
          <a:xfrm>
            <a:off x="5085629" y="2049586"/>
            <a:ext cx="85392" cy="853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Oval 50"/>
          <p:cNvSpPr/>
          <p:nvPr>
            <p:custDataLst>
              <p:tags r:id="rId32"/>
            </p:custDataLst>
          </p:nvPr>
        </p:nvSpPr>
        <p:spPr>
          <a:xfrm>
            <a:off x="5089905" y="3594781"/>
            <a:ext cx="72792" cy="727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TextBox 51"/>
          <p:cNvSpPr txBox="1"/>
          <p:nvPr>
            <p:custDataLst>
              <p:tags r:id="rId33"/>
            </p:custDataLst>
          </p:nvPr>
        </p:nvSpPr>
        <p:spPr>
          <a:xfrm>
            <a:off x="7069455" y="2202815"/>
            <a:ext cx="1715135" cy="1229360"/>
          </a:xfrm>
          <a:prstGeom prst="rect">
            <a:avLst/>
          </a:prstGeom>
          <a:noFill/>
        </p:spPr>
        <p:txBody>
          <a:bodyPr wrap="square" tIns="0" rtlCol="0"/>
          <a:lstStyle/>
          <a:p>
            <a:pPr>
              <a:lnSpc>
                <a:spcPct val="120000"/>
              </a:lnSpc>
            </a:pPr>
            <a:r>
              <a:rPr lang="zh-CN" altLang="en-US" sz="910" spc="15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开始发现产品的亮点，功效也渐渐体现出来，比较满意，且对产品开始认可，所以这个阶段再次回购了，用户基本上会成为帕妃雯忠实用户了</a:t>
            </a:r>
          </a:p>
          <a:p>
            <a:pPr>
              <a:lnSpc>
                <a:spcPct val="120000"/>
              </a:lnSpc>
            </a:pPr>
            <a:r>
              <a:rPr lang="zh-CN" altLang="en-US" sz="910" b="1" spc="15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（开始真香了）</a:t>
            </a:r>
          </a:p>
        </p:txBody>
      </p:sp>
      <p:sp>
        <p:nvSpPr>
          <p:cNvPr id="53" name="TextBox 52"/>
          <p:cNvSpPr txBox="1"/>
          <p:nvPr>
            <p:custDataLst>
              <p:tags r:id="rId34"/>
            </p:custDataLst>
          </p:nvPr>
        </p:nvSpPr>
        <p:spPr>
          <a:xfrm>
            <a:off x="7069242" y="1758262"/>
            <a:ext cx="1565717" cy="336168"/>
          </a:xfrm>
          <a:prstGeom prst="rect">
            <a:avLst/>
          </a:prstGeom>
          <a:noFill/>
        </p:spPr>
        <p:txBody>
          <a:bodyPr wrap="square" bIns="0" rtlCol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510" b="1" spc="30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使用达四周</a:t>
            </a:r>
          </a:p>
        </p:txBody>
      </p:sp>
      <p:cxnSp>
        <p:nvCxnSpPr>
          <p:cNvPr id="55" name="Straight Connector 54"/>
          <p:cNvCxnSpPr/>
          <p:nvPr>
            <p:custDataLst>
              <p:tags r:id="rId35"/>
            </p:custDataLst>
          </p:nvPr>
        </p:nvCxnSpPr>
        <p:spPr>
          <a:xfrm flipV="1">
            <a:off x="7024624" y="1830987"/>
            <a:ext cx="0" cy="1648640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6" name="Oval 55"/>
          <p:cNvSpPr/>
          <p:nvPr>
            <p:custDataLst>
              <p:tags r:id="rId36"/>
            </p:custDataLst>
          </p:nvPr>
        </p:nvSpPr>
        <p:spPr>
          <a:xfrm>
            <a:off x="6983952" y="1814603"/>
            <a:ext cx="85392" cy="853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Oval 56"/>
          <p:cNvSpPr/>
          <p:nvPr>
            <p:custDataLst>
              <p:tags r:id="rId37"/>
            </p:custDataLst>
          </p:nvPr>
        </p:nvSpPr>
        <p:spPr>
          <a:xfrm>
            <a:off x="6988228" y="3444439"/>
            <a:ext cx="72792" cy="72792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id-ID" sz="151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2475" y="1029335"/>
            <a:ext cx="545465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sz="1400"/>
              <a:t>首次使用帕妃雯产品</a:t>
            </a:r>
            <a:r>
              <a:rPr lang="en-US" altLang="zh-CN" sz="1400"/>
              <a:t>-</a:t>
            </a:r>
            <a:r>
              <a:rPr lang="zh-CN" altLang="en-US" sz="1400"/>
              <a:t>用户心路历程（亲身体验）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/>
              <a:t>数据观察：目前进粉用户，首次购买与复购用户相比，比例</a:t>
            </a:r>
            <a:r>
              <a:rPr lang="en-US" altLang="zh-CN" sz="1400"/>
              <a:t>3.3:1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/>
              <a:t>所以安家设计，要围绕新用户场景进行设计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3" grpId="0" bldLvl="0" animBg="1"/>
      <p:bldP spid="24" grpId="0" bldLvl="0" animBg="1"/>
      <p:bldP spid="34" grpId="0"/>
      <p:bldP spid="35" grpId="0"/>
      <p:bldP spid="39" grpId="0" bldLvl="0" animBg="1"/>
      <p:bldP spid="40" grpId="0"/>
      <p:bldP spid="41" grpId="0"/>
      <p:bldP spid="45" grpId="0" bldLvl="0" animBg="1"/>
      <p:bldP spid="46" grpId="0"/>
      <p:bldP spid="47" grpId="0"/>
      <p:bldP spid="51" grpId="0" bldLvl="0" animBg="1"/>
      <p:bldP spid="52" grpId="0"/>
      <p:bldP spid="53" grpId="0"/>
      <p:bldP spid="5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>
            <p:custDataLst>
              <p:tags r:id="rId1"/>
            </p:custDataLst>
          </p:nvPr>
        </p:nvCxnSpPr>
        <p:spPr>
          <a:xfrm>
            <a:off x="756713" y="3206314"/>
            <a:ext cx="8540123" cy="0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rgbClr val="47B6E7"/>
          </a:lnRef>
          <a:fillRef idx="0">
            <a:srgbClr val="47B6E7"/>
          </a:fillRef>
          <a:effectRef idx="0">
            <a:srgbClr val="47B6E7"/>
          </a:effectRef>
          <a:fontRef idx="minor">
            <a:srgbClr val="5F5F5F"/>
          </a:fontRef>
        </p:style>
      </p:cxnSp>
      <p:grpSp>
        <p:nvGrpSpPr>
          <p:cNvPr id="4" name="组合 3"/>
          <p:cNvGrpSpPr/>
          <p:nvPr>
            <p:custDataLst>
              <p:tags r:id="rId2"/>
            </p:custDataLst>
          </p:nvPr>
        </p:nvGrpSpPr>
        <p:grpSpPr>
          <a:xfrm>
            <a:off x="906924" y="1473747"/>
            <a:ext cx="1793875" cy="1837647"/>
            <a:chOff x="520110" y="2792243"/>
            <a:chExt cx="1635356" cy="1675261"/>
          </a:xfrm>
        </p:grpSpPr>
        <p:sp>
          <p:nvSpPr>
            <p:cNvPr id="5" name="椭圆 4"/>
            <p:cNvSpPr/>
            <p:nvPr>
              <p:custDataLst>
                <p:tags r:id="rId25"/>
              </p:custDataLst>
            </p:nvPr>
          </p:nvSpPr>
          <p:spPr>
            <a:xfrm>
              <a:off x="1175657" y="4293332"/>
              <a:ext cx="174172" cy="174172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70">
                <a:sym typeface="Arial" panose="020B0604020202020204" pitchFamily="34" charset="0"/>
              </a:endParaRPr>
            </a:p>
          </p:txBody>
        </p:sp>
        <p:cxnSp>
          <p:nvCxnSpPr>
            <p:cNvPr id="6" name="直接箭头连接符 5"/>
            <p:cNvCxnSpPr>
              <a:stCxn id="5" idx="0"/>
            </p:cNvCxnSpPr>
            <p:nvPr>
              <p:custDataLst>
                <p:tags r:id="rId26"/>
              </p:custDataLst>
            </p:nvPr>
          </p:nvCxnSpPr>
          <p:spPr>
            <a:xfrm flipH="1" flipV="1">
              <a:off x="1262742" y="3910154"/>
              <a:ext cx="1" cy="383178"/>
            </a:xfrm>
            <a:prstGeom prst="straightConnector1">
              <a:avLst/>
            </a:prstGeom>
            <a:ln>
              <a:solidFill>
                <a:srgbClr val="5F5F5F"/>
              </a:solidFill>
              <a:tailEnd type="triangle"/>
            </a:ln>
          </p:spPr>
          <p:style>
            <a:lnRef idx="1">
              <a:srgbClr val="47B6E7"/>
            </a:lnRef>
            <a:fillRef idx="0">
              <a:srgbClr val="47B6E7"/>
            </a:fillRef>
            <a:effectRef idx="0">
              <a:srgbClr val="47B6E7"/>
            </a:effectRef>
            <a:fontRef idx="minor">
              <a:srgbClr val="5F5F5F"/>
            </a:fontRef>
          </p:style>
        </p:cxnSp>
        <p:sp>
          <p:nvSpPr>
            <p:cNvPr id="7" name="标题 1"/>
            <p:cNvSpPr txBox="1"/>
            <p:nvPr>
              <p:custDataLst>
                <p:tags r:id="rId27"/>
              </p:custDataLst>
            </p:nvPr>
          </p:nvSpPr>
          <p:spPr>
            <a:xfrm>
              <a:off x="535740" y="3488645"/>
              <a:ext cx="1619726" cy="415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DAY1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：自动欢迎语</a:t>
              </a:r>
            </a:p>
          </p:txBody>
        </p:sp>
        <p:sp>
          <p:nvSpPr>
            <p:cNvPr id="8" name="标题 1"/>
            <p:cNvSpPr txBox="1"/>
            <p:nvPr>
              <p:custDataLst>
                <p:tags r:id="rId28"/>
              </p:custDataLst>
            </p:nvPr>
          </p:nvSpPr>
          <p:spPr>
            <a:xfrm>
              <a:off x="520110" y="2792243"/>
              <a:ext cx="1526405" cy="70173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刮刮卡兑奖</a:t>
              </a:r>
              <a:endParaRPr lang="zh-CN" altLang="en-US">
                <a:highlight>
                  <a:srgbClr val="FFFF00"/>
                </a:highlight>
                <a:sym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填兑奖表单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回复</a:t>
              </a:r>
              <a:r>
                <a:rPr lang="en-US" altLang="zh-CN">
                  <a:highlight>
                    <a:srgbClr val="FFFF00"/>
                  </a:highlight>
                  <a:sym typeface="Arial" panose="020B0604020202020204" pitchFamily="34" charset="0"/>
                </a:rPr>
                <a:t>“1”</a:t>
              </a: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触发进群</a:t>
              </a:r>
            </a:p>
          </p:txBody>
        </p:sp>
      </p:grpSp>
      <p:grpSp>
        <p:nvGrpSpPr>
          <p:cNvPr id="9" name="组合 8"/>
          <p:cNvGrpSpPr/>
          <p:nvPr>
            <p:custDataLst>
              <p:tags r:id="rId3"/>
            </p:custDataLst>
          </p:nvPr>
        </p:nvGrpSpPr>
        <p:grpSpPr>
          <a:xfrm>
            <a:off x="4016259" y="1520720"/>
            <a:ext cx="2105025" cy="1790674"/>
            <a:chOff x="3015051" y="2835065"/>
            <a:chExt cx="1919011" cy="1632439"/>
          </a:xfrm>
        </p:grpSpPr>
        <p:grpSp>
          <p:nvGrpSpPr>
            <p:cNvPr id="10" name="组合 9"/>
            <p:cNvGrpSpPr/>
            <p:nvPr/>
          </p:nvGrpSpPr>
          <p:grpSpPr>
            <a:xfrm>
              <a:off x="3854414" y="3910154"/>
              <a:ext cx="174172" cy="557350"/>
              <a:chOff x="4476216" y="3039291"/>
              <a:chExt cx="174172" cy="557350"/>
            </a:xfrm>
          </p:grpSpPr>
          <p:sp>
            <p:nvSpPr>
              <p:cNvPr id="12" name="椭圆 11"/>
              <p:cNvSpPr/>
              <p:nvPr>
                <p:custDataLst>
                  <p:tags r:id="rId23"/>
                </p:custDataLst>
              </p:nvPr>
            </p:nvSpPr>
            <p:spPr>
              <a:xfrm>
                <a:off x="4476216" y="3422469"/>
                <a:ext cx="174172" cy="17417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70">
                  <a:sym typeface="Arial" panose="020B0604020202020204" pitchFamily="34" charset="0"/>
                </a:endParaRPr>
              </a:p>
            </p:txBody>
          </p:sp>
          <p:cxnSp>
            <p:nvCxnSpPr>
              <p:cNvPr id="13" name="直接箭头连接符 12"/>
              <p:cNvCxnSpPr>
                <a:stCxn id="12" idx="0"/>
              </p:cNvCxnSpPr>
              <p:nvPr>
                <p:custDataLst>
                  <p:tags r:id="rId24"/>
                </p:custDataLst>
              </p:nvPr>
            </p:nvCxnSpPr>
            <p:spPr>
              <a:xfrm flipV="1">
                <a:off x="4563302" y="3039291"/>
                <a:ext cx="0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14" name="标题 1"/>
            <p:cNvSpPr txBox="1"/>
            <p:nvPr>
              <p:custDataLst>
                <p:tags r:id="rId21"/>
              </p:custDataLst>
            </p:nvPr>
          </p:nvSpPr>
          <p:spPr>
            <a:xfrm>
              <a:off x="3118672" y="3521625"/>
              <a:ext cx="1754028" cy="330545"/>
            </a:xfrm>
            <a:prstGeom prst="rect">
              <a:avLst/>
            </a:prstGeom>
            <a:noFill/>
          </p:spPr>
          <p:txBody>
            <a:bodyPr wrap="square" rtlCol="0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DAY7/10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：护肤建议</a:t>
              </a:r>
            </a:p>
          </p:txBody>
        </p:sp>
        <p:sp>
          <p:nvSpPr>
            <p:cNvPr id="15" name="标题 1"/>
            <p:cNvSpPr txBox="1"/>
            <p:nvPr>
              <p:custDataLst>
                <p:tags r:id="rId22"/>
              </p:custDataLst>
            </p:nvPr>
          </p:nvSpPr>
          <p:spPr>
            <a:xfrm>
              <a:off x="3015051" y="2835065"/>
              <a:ext cx="1919011" cy="701612"/>
            </a:xfrm>
            <a:prstGeom prst="rect">
              <a:avLst/>
            </a:prstGeom>
            <a:noFill/>
          </p:spPr>
          <p:txBody>
            <a:bodyPr wrap="square" rtlCol="0" anchor="b">
              <a:normAutofit fontScale="90000"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根据不同肤质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不同人群推送</a:t>
              </a:r>
              <a:r>
                <a:rPr lang="en-US" altLang="zh-CN">
                  <a:sym typeface="Arial" panose="020B0604020202020204" pitchFamily="34" charset="0"/>
                </a:rPr>
                <a:t>TIPS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科普帕妃雯产品正确使用方法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7210688" y="1536307"/>
            <a:ext cx="2085975" cy="1775087"/>
            <a:chOff x="5587564" y="2849275"/>
            <a:chExt cx="1901644" cy="1618229"/>
          </a:xfrm>
        </p:grpSpPr>
        <p:grpSp>
          <p:nvGrpSpPr>
            <p:cNvPr id="17" name="组合 16"/>
            <p:cNvGrpSpPr/>
            <p:nvPr/>
          </p:nvGrpSpPr>
          <p:grpSpPr>
            <a:xfrm>
              <a:off x="6533171" y="3910154"/>
              <a:ext cx="174172" cy="557350"/>
              <a:chOff x="4476216" y="3039291"/>
              <a:chExt cx="174172" cy="557350"/>
            </a:xfrm>
          </p:grpSpPr>
          <p:sp>
            <p:nvSpPr>
              <p:cNvPr id="18" name="椭圆 17"/>
              <p:cNvSpPr/>
              <p:nvPr>
                <p:custDataLst>
                  <p:tags r:id="rId19"/>
                </p:custDataLst>
              </p:nvPr>
            </p:nvSpPr>
            <p:spPr>
              <a:xfrm>
                <a:off x="4476216" y="3422469"/>
                <a:ext cx="174172" cy="17417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70">
                  <a:sym typeface="Arial" panose="020B0604020202020204" pitchFamily="34" charset="0"/>
                </a:endParaRPr>
              </a:p>
            </p:txBody>
          </p:sp>
          <p:cxnSp>
            <p:nvCxnSpPr>
              <p:cNvPr id="19" name="直接箭头连接符 18"/>
              <p:cNvCxnSpPr>
                <a:stCxn id="18" idx="0"/>
              </p:cNvCxnSpPr>
              <p:nvPr>
                <p:custDataLst>
                  <p:tags r:id="rId20"/>
                </p:custDataLst>
              </p:nvPr>
            </p:nvCxnSpPr>
            <p:spPr>
              <a:xfrm flipV="1">
                <a:off x="4563302" y="3039291"/>
                <a:ext cx="0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20" name="标题 1"/>
            <p:cNvSpPr txBox="1"/>
            <p:nvPr>
              <p:custDataLst>
                <p:tags r:id="rId17"/>
              </p:custDataLst>
            </p:nvPr>
          </p:nvSpPr>
          <p:spPr>
            <a:xfrm>
              <a:off x="5587564" y="3488946"/>
              <a:ext cx="1901644" cy="415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DAY28/30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：空瓶回购日</a:t>
              </a:r>
            </a:p>
          </p:txBody>
        </p:sp>
        <p:sp>
          <p:nvSpPr>
            <p:cNvPr id="21" name="标题 1"/>
            <p:cNvSpPr txBox="1"/>
            <p:nvPr>
              <p:custDataLst>
                <p:tags r:id="rId18"/>
              </p:custDataLst>
            </p:nvPr>
          </p:nvSpPr>
          <p:spPr>
            <a:xfrm>
              <a:off x="5823746" y="2849275"/>
              <a:ext cx="1526405" cy="678134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>
                  <a:sym typeface="Arial" panose="020B0604020202020204" pitchFamily="34" charset="0"/>
                </a:rPr>
                <a:t>引导周期购</a:t>
              </a:r>
            </a:p>
            <a:p>
              <a:pPr algn="ctr">
                <a:lnSpc>
                  <a:spcPct val="110000"/>
                </a:lnSpc>
              </a:pPr>
              <a:r>
                <a:rPr lang="zh-CN">
                  <a:sym typeface="Arial" panose="020B0604020202020204" pitchFamily="34" charset="0"/>
                </a:rPr>
                <a:t>以及参与会员日活动</a:t>
              </a:r>
            </a:p>
            <a:p>
              <a:pPr algn="ctr">
                <a:lnSpc>
                  <a:spcPct val="110000"/>
                </a:lnSpc>
              </a:pPr>
              <a:r>
                <a:rPr lang="zh-CN">
                  <a:sym typeface="Arial" panose="020B0604020202020204" pitchFamily="34" charset="0"/>
                </a:rPr>
                <a:t>满减下来更划算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5"/>
            </p:custDataLst>
          </p:nvPr>
        </p:nvGrpSpPr>
        <p:grpSpPr>
          <a:xfrm>
            <a:off x="2104722" y="2986599"/>
            <a:ext cx="2760980" cy="2056765"/>
            <a:chOff x="1419829" y="4171410"/>
            <a:chExt cx="2517001" cy="1875016"/>
          </a:xfrm>
        </p:grpSpPr>
        <p:grpSp>
          <p:nvGrpSpPr>
            <p:cNvPr id="23" name="组合 22"/>
            <p:cNvGrpSpPr/>
            <p:nvPr/>
          </p:nvGrpSpPr>
          <p:grpSpPr>
            <a:xfrm>
              <a:off x="2410532" y="4171410"/>
              <a:ext cx="383179" cy="766355"/>
              <a:chOff x="2717077" y="3300547"/>
              <a:chExt cx="383179" cy="766355"/>
            </a:xfrm>
          </p:grpSpPr>
          <p:sp>
            <p:nvSpPr>
              <p:cNvPr id="24" name="椭圆 23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25" name="椭圆 24"/>
              <p:cNvSpPr/>
              <p:nvPr>
                <p:custDataLst>
                  <p:tags r:id="rId15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26" name="直接箭头连接符 25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27" name="标题 1"/>
            <p:cNvSpPr txBox="1"/>
            <p:nvPr>
              <p:custDataLst>
                <p:tags r:id="rId12"/>
              </p:custDataLst>
            </p:nvPr>
          </p:nvSpPr>
          <p:spPr>
            <a:xfrm>
              <a:off x="1495084" y="4948277"/>
              <a:ext cx="2214243" cy="2998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DAY2/3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：引导首单</a:t>
              </a:r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+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回购礼</a:t>
              </a:r>
            </a:p>
          </p:txBody>
        </p:sp>
        <p:sp>
          <p:nvSpPr>
            <p:cNvPr id="28" name="标题 1"/>
            <p:cNvSpPr txBox="1"/>
            <p:nvPr>
              <p:custDataLst>
                <p:tags r:id="rId13"/>
              </p:custDataLst>
            </p:nvPr>
          </p:nvSpPr>
          <p:spPr>
            <a:xfrm>
              <a:off x="1419829" y="5259139"/>
              <a:ext cx="2517001" cy="787287"/>
            </a:xfrm>
            <a:prstGeom prst="rect">
              <a:avLst/>
            </a:prstGeom>
            <a:noFill/>
          </p:spPr>
          <p:txBody>
            <a:bodyPr wrap="square" rtlCol="0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分层运营，分为三种人群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已兑奖未下单，引导下首单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已兑奖已下单，关怀</a:t>
              </a:r>
              <a:r>
                <a:rPr lang="en-US" altLang="zh-CN">
                  <a:sym typeface="Arial" panose="020B0604020202020204" pitchFamily="34" charset="0"/>
                </a:rPr>
                <a:t>&amp;</a:t>
              </a:r>
              <a:r>
                <a:rPr lang="zh-CN" altLang="en-US">
                  <a:sym typeface="Arial" panose="020B0604020202020204" pitchFamily="34" charset="0"/>
                </a:rPr>
                <a:t>预告回购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未回复未兑奖，启动激活</a:t>
              </a:r>
              <a:r>
                <a:rPr lang="en-US" altLang="zh-CN">
                  <a:sym typeface="Arial" panose="020B0604020202020204" pitchFamily="34" charset="0"/>
                </a:rPr>
                <a:t>SOP</a:t>
              </a:r>
            </a:p>
          </p:txBody>
        </p:sp>
      </p:grpSp>
      <p:grpSp>
        <p:nvGrpSpPr>
          <p:cNvPr id="29" name="组合 28"/>
          <p:cNvGrpSpPr/>
          <p:nvPr>
            <p:custDataLst>
              <p:tags r:id="rId6"/>
            </p:custDataLst>
          </p:nvPr>
        </p:nvGrpSpPr>
        <p:grpSpPr>
          <a:xfrm>
            <a:off x="5541716" y="2986599"/>
            <a:ext cx="2245360" cy="1962785"/>
            <a:chOff x="4230573" y="4171410"/>
            <a:chExt cx="2046945" cy="1789341"/>
          </a:xfrm>
        </p:grpSpPr>
        <p:grpSp>
          <p:nvGrpSpPr>
            <p:cNvPr id="30" name="组合 29"/>
            <p:cNvGrpSpPr/>
            <p:nvPr/>
          </p:nvGrpSpPr>
          <p:grpSpPr>
            <a:xfrm>
              <a:off x="5089289" y="4171410"/>
              <a:ext cx="383179" cy="766355"/>
              <a:chOff x="2717077" y="3300547"/>
              <a:chExt cx="383179" cy="766355"/>
            </a:xfrm>
          </p:grpSpPr>
          <p:sp>
            <p:nvSpPr>
              <p:cNvPr id="31" name="椭圆 30"/>
              <p:cNvSpPr/>
              <p:nvPr>
                <p:custDataLst>
                  <p:tags r:id="rId9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0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33" name="直接箭头连接符 32"/>
              <p:cNvCxnSpPr/>
              <p:nvPr>
                <p:custDataLst>
                  <p:tags r:id="rId11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34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4276305" y="4890967"/>
              <a:ext cx="1876752" cy="41506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DAY21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：预告回购福利</a:t>
              </a:r>
            </a:p>
          </p:txBody>
        </p:sp>
        <p:sp>
          <p:nvSpPr>
            <p:cNvPr id="35" name="标题 1"/>
            <p:cNvSpPr txBox="1"/>
            <p:nvPr>
              <p:custDataLst>
                <p:tags r:id="rId8"/>
              </p:custDataLst>
            </p:nvPr>
          </p:nvSpPr>
          <p:spPr>
            <a:xfrm>
              <a:off x="4230573" y="5259139"/>
              <a:ext cx="2046945" cy="70161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分层运营，分层两类人群</a:t>
              </a:r>
              <a:endParaRPr lang="zh-CN" altLang="en-US">
                <a:sym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首次使用，了解产品使用效果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有复购用户，了解回购小心愿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最后会预告回购活动福利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22680" y="1572895"/>
            <a:ext cx="736663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还记得点燃九大模板的</a:t>
            </a:r>
          </a:p>
          <a:p>
            <a:pPr algn="ctr">
              <a:lnSpc>
                <a:spcPct val="140000"/>
              </a:lnSpc>
            </a:pPr>
            <a:r>
              <a:rPr 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家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旅</a:t>
            </a:r>
            <a:r>
              <a:rPr lang="en-US" alt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sz="60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程</a:t>
            </a:r>
            <a:r>
              <a:rPr 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吗</a:t>
            </a: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910715" y="1804670"/>
            <a:ext cx="6557645" cy="172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思考：心路历程知道了</a:t>
            </a:r>
            <a:endParaRPr lang="zh-CN" sz="44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如何落实到</a:t>
            </a:r>
            <a:r>
              <a:rPr lang="zh-CN" sz="4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具体执行</a:t>
            </a:r>
            <a:r>
              <a:rPr lang="zh-CN" sz="4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9" name="Block Arc 6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00000">
            <a:off x="1051863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Block Arc 68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79856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Block Arc 6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706536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Block Arc 70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533214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Block Arc 7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51863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Block Arc 7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>
            <a:off x="2879856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Block Arc 7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>
            <a:off x="6533214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69A35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6" name="Block Arc 7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706536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>
            <p:custDataLst>
              <p:tags r:id="rId9"/>
            </p:custDataLst>
          </p:nvPr>
        </p:nvSpPr>
        <p:spPr>
          <a:xfrm>
            <a:off x="3102942" y="3053153"/>
            <a:ext cx="1720927" cy="416438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spc="300">
                <a:cs typeface="+mn-ea"/>
                <a:sym typeface="Arial" panose="020B0604020202020204" pitchFamily="34" charset="0"/>
              </a:rPr>
              <a:t>引导进群</a:t>
            </a:r>
          </a:p>
        </p:txBody>
      </p:sp>
      <p:sp>
        <p:nvSpPr>
          <p:cNvPr id="179" name="文本框 178"/>
          <p:cNvSpPr txBox="1"/>
          <p:nvPr>
            <p:custDataLst>
              <p:tags r:id="rId10"/>
            </p:custDataLst>
          </p:nvPr>
        </p:nvSpPr>
        <p:spPr>
          <a:xfrm>
            <a:off x="4903097" y="3053153"/>
            <a:ext cx="1720927" cy="416438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spc="300">
                <a:cs typeface="+mn-ea"/>
                <a:sym typeface="Arial" panose="020B0604020202020204" pitchFamily="34" charset="0"/>
              </a:rPr>
              <a:t>新人首单</a:t>
            </a:r>
          </a:p>
        </p:txBody>
      </p:sp>
      <p:sp>
        <p:nvSpPr>
          <p:cNvPr id="181" name="文本框 180"/>
          <p:cNvSpPr txBox="1"/>
          <p:nvPr>
            <p:custDataLst>
              <p:tags r:id="rId11"/>
            </p:custDataLst>
          </p:nvPr>
        </p:nvSpPr>
        <p:spPr>
          <a:xfrm>
            <a:off x="6703185" y="3078963"/>
            <a:ext cx="1720927" cy="416438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完成</a:t>
            </a:r>
          </a:p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积分兑奖</a:t>
            </a:r>
          </a:p>
        </p:txBody>
      </p:sp>
      <p:sp>
        <p:nvSpPr>
          <p:cNvPr id="183" name="文本框 182"/>
          <p:cNvSpPr txBox="1"/>
          <p:nvPr>
            <p:custDataLst>
              <p:tags r:id="rId12"/>
            </p:custDataLst>
          </p:nvPr>
        </p:nvSpPr>
        <p:spPr>
          <a:xfrm>
            <a:off x="1096853" y="2976555"/>
            <a:ext cx="1978783" cy="621009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填写</a:t>
            </a:r>
          </a:p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兑奖表单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991870" y="1497330"/>
            <a:ext cx="47028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sz="1600"/>
              <a:t>首先，拆解用户进入私域后需完成的</a:t>
            </a:r>
            <a:r>
              <a:rPr lang="en-US" altLang="zh-CN" sz="1600"/>
              <a:t>”</a:t>
            </a:r>
            <a:r>
              <a:rPr lang="zh-CN" altLang="en-US" sz="1600"/>
              <a:t>关键动作</a:t>
            </a:r>
            <a:r>
              <a:rPr lang="en-US" altLang="zh-CN" sz="1600"/>
              <a:t>“</a:t>
            </a:r>
            <a:endParaRPr lang="zh-CN" altLang="en-US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169" name="Block Arc 6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 rot="10800000">
            <a:off x="1051863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0" name="Block Arc 68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2879856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Block Arc 6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>
            <a:off x="4706536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Block Arc 70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533214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ysClr val="window" lastClr="FFFFFF">
              <a:lumMod val="85000"/>
            </a:sysClr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Block Arc 71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1051863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1F74AD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Block Arc 7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 rot="10800000">
            <a:off x="2879856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3498D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Block Arc 7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 rot="10800000">
            <a:off x="6533214" y="2212013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69A35B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6" name="Block Arc 75"/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706536" y="2221865"/>
            <a:ext cx="2023732" cy="2099926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rgbClr val="1AA3AA"/>
          </a:solidFill>
          <a:ln>
            <a:noFill/>
          </a:ln>
          <a:effectLst/>
        </p:spPr>
        <p:style>
          <a:lnRef idx="1">
            <a:srgbClr val="1F74AD"/>
          </a:lnRef>
          <a:fillRef idx="3">
            <a:srgbClr val="1F74AD"/>
          </a:fillRef>
          <a:effectRef idx="2">
            <a:srgbClr val="1F74AD"/>
          </a:effectRef>
          <a:fontRef idx="minor">
            <a:sysClr val="window" lastClr="FFFFFF"/>
          </a:fontRef>
        </p:style>
        <p:txBody>
          <a:bodyPr wrap="square" lIns="75583" tIns="39303" rIns="75583" bIns="39303" rtlCol="0" anchor="ctr"/>
          <a:lstStyle/>
          <a:p>
            <a:pPr algn="ctr">
              <a:lnSpc>
                <a:spcPct val="120000"/>
              </a:lnSpc>
            </a:pPr>
            <a:endParaRPr lang="en-US" sz="755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7" name="文本框 176"/>
          <p:cNvSpPr txBox="1"/>
          <p:nvPr>
            <p:custDataLst>
              <p:tags r:id="rId9"/>
            </p:custDataLst>
          </p:nvPr>
        </p:nvSpPr>
        <p:spPr>
          <a:xfrm>
            <a:off x="3070860" y="2820670"/>
            <a:ext cx="1720850" cy="907415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A</a:t>
            </a:r>
            <a:r>
              <a:rPr lang="zh-CN" altLang="en-US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类</a:t>
            </a:r>
            <a:endParaRPr lang="zh-CN" altLang="en-US" sz="2400" spc="300">
              <a:solidFill>
                <a:srgbClr val="FF0000"/>
              </a:solidFill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spc="300">
                <a:cs typeface="+mn-ea"/>
                <a:sym typeface="Arial" panose="020B0604020202020204" pitchFamily="34" charset="0"/>
              </a:rPr>
              <a:t>已填表单</a:t>
            </a:r>
          </a:p>
          <a:p>
            <a:pPr>
              <a:lnSpc>
                <a:spcPct val="120000"/>
              </a:lnSpc>
            </a:pPr>
            <a:r>
              <a:rPr lang="zh-CN" altLang="en-US" sz="1800" spc="300">
                <a:cs typeface="+mn-ea"/>
                <a:sym typeface="Arial" panose="020B0604020202020204" pitchFamily="34" charset="0"/>
              </a:rPr>
              <a:t>未首单</a:t>
            </a:r>
          </a:p>
        </p:txBody>
      </p:sp>
      <p:sp>
        <p:nvSpPr>
          <p:cNvPr id="179" name="文本框 178"/>
          <p:cNvSpPr txBox="1"/>
          <p:nvPr>
            <p:custDataLst>
              <p:tags r:id="rId10"/>
            </p:custDataLst>
          </p:nvPr>
        </p:nvSpPr>
        <p:spPr>
          <a:xfrm>
            <a:off x="4903470" y="2678430"/>
            <a:ext cx="1720850" cy="1282065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B</a:t>
            </a:r>
            <a:r>
              <a:rPr lang="zh-CN" altLang="en-US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类</a:t>
            </a:r>
            <a:endParaRPr lang="zh-CN" altLang="en-US" sz="2400" spc="300"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800" spc="300">
                <a:cs typeface="+mn-ea"/>
                <a:sym typeface="Arial" panose="020B0604020202020204" pitchFamily="34" charset="0"/>
              </a:rPr>
              <a:t>未填表单</a:t>
            </a:r>
          </a:p>
          <a:p>
            <a:pPr>
              <a:lnSpc>
                <a:spcPct val="120000"/>
              </a:lnSpc>
            </a:pPr>
            <a:r>
              <a:rPr lang="zh-CN" altLang="en-US" sz="1800" spc="300">
                <a:cs typeface="+mn-ea"/>
                <a:sym typeface="Arial" panose="020B0604020202020204" pitchFamily="34" charset="0"/>
              </a:rPr>
              <a:t>但有动作</a:t>
            </a:r>
            <a:endParaRPr lang="zh-CN" altLang="en-US" sz="1400" spc="300"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900" spc="300">
                <a:cs typeface="+mn-ea"/>
                <a:sym typeface="Arial" panose="020B0604020202020204" pitchFamily="34" charset="0"/>
              </a:rPr>
              <a:t>（回复或进群）</a:t>
            </a:r>
          </a:p>
        </p:txBody>
      </p:sp>
      <p:sp>
        <p:nvSpPr>
          <p:cNvPr id="181" name="文本框 180"/>
          <p:cNvSpPr txBox="1"/>
          <p:nvPr>
            <p:custDataLst>
              <p:tags r:id="rId11"/>
            </p:custDataLst>
          </p:nvPr>
        </p:nvSpPr>
        <p:spPr>
          <a:xfrm>
            <a:off x="6703185" y="3078963"/>
            <a:ext cx="1720927" cy="416438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32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C</a:t>
            </a:r>
            <a:r>
              <a:rPr lang="zh-CN" altLang="en-US" sz="32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类</a:t>
            </a:r>
            <a:endParaRPr lang="zh-CN" altLang="en-US" spc="300">
              <a:solidFill>
                <a:srgbClr val="FF0000"/>
              </a:solidFill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无回复</a:t>
            </a:r>
          </a:p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无动作</a:t>
            </a:r>
          </a:p>
        </p:txBody>
      </p:sp>
      <p:sp>
        <p:nvSpPr>
          <p:cNvPr id="183" name="文本框 182"/>
          <p:cNvSpPr txBox="1"/>
          <p:nvPr>
            <p:custDataLst>
              <p:tags r:id="rId12"/>
            </p:custDataLst>
          </p:nvPr>
        </p:nvSpPr>
        <p:spPr>
          <a:xfrm>
            <a:off x="1124793" y="2848920"/>
            <a:ext cx="1978783" cy="621009"/>
          </a:xfrm>
          <a:prstGeom prst="rect">
            <a:avLst/>
          </a:prstGeom>
        </p:spPr>
        <p:txBody>
          <a:bodyPr wrap="square" lIns="75583" tIns="39303" rIns="75583" bIns="39303" anchor="ctr" anchorCtr="0"/>
          <a:lstStyle>
            <a:defPPr>
              <a:defRPr lang="zh-CN"/>
            </a:defPPr>
            <a:lvl1pPr algn="ctr">
              <a:defRPr sz="2000" b="1">
                <a:latin typeface="Arial" panose="020B0604020202020204" pitchFamily="34" charset="0"/>
                <a:ea typeface="微软雅黑" panose="020B0503020204020204" charset="-122"/>
                <a:cs typeface="Lato Regular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S</a:t>
            </a:r>
            <a:r>
              <a:rPr lang="zh-CN" altLang="en-US" sz="2800" spc="300">
                <a:solidFill>
                  <a:srgbClr val="FF0000"/>
                </a:solidFill>
                <a:cs typeface="+mn-ea"/>
                <a:sym typeface="Arial" panose="020B0604020202020204" pitchFamily="34" charset="0"/>
              </a:rPr>
              <a:t>类</a:t>
            </a:r>
            <a:endParaRPr lang="zh-CN" altLang="en-US" spc="300"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300">
                <a:cs typeface="+mn-ea"/>
                <a:sym typeface="Arial" panose="020B0604020202020204" pitchFamily="34" charset="0"/>
              </a:rPr>
              <a:t>已完成首单</a:t>
            </a:r>
          </a:p>
        </p:txBody>
      </p:sp>
      <p:sp>
        <p:nvSpPr>
          <p:cNvPr id="189" name="文本框 188"/>
          <p:cNvSpPr txBox="1"/>
          <p:nvPr/>
        </p:nvSpPr>
        <p:spPr>
          <a:xfrm>
            <a:off x="991870" y="1497330"/>
            <a:ext cx="676783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sz="1600"/>
              <a:t>然后，给动作评等级，观察不同等级下用户的行为数据（包含复购率）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345" y="1079500"/>
            <a:ext cx="433451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sz="1600"/>
              <a:t>数据观察：双</a:t>
            </a:r>
            <a:r>
              <a:rPr lang="en-US" altLang="zh-CN" sz="1600"/>
              <a:t>12</a:t>
            </a:r>
            <a:r>
              <a:rPr lang="zh-CN" altLang="en-US" sz="1600"/>
              <a:t>预热，填写双</a:t>
            </a:r>
            <a:r>
              <a:rPr lang="en-US" altLang="zh-CN" sz="1600"/>
              <a:t>12</a:t>
            </a:r>
            <a:r>
              <a:rPr lang="zh-CN" altLang="en-US" sz="1600"/>
              <a:t>福利小心愿</a:t>
            </a:r>
          </a:p>
        </p:txBody>
      </p:sp>
      <p:graphicFrame>
        <p:nvGraphicFramePr>
          <p:cNvPr id="11" name="表格 10"/>
          <p:cNvGraphicFramePr/>
          <p:nvPr>
            <p:custDataLst>
              <p:tags r:id="rId1"/>
            </p:custDataLst>
          </p:nvPr>
        </p:nvGraphicFramePr>
        <p:xfrm>
          <a:off x="606425" y="1496695"/>
          <a:ext cx="9046845" cy="3122295"/>
        </p:xfrm>
        <a:graphic>
          <a:graphicData uri="http://schemas.openxmlformats.org/drawingml/2006/table">
            <a:tbl>
              <a:tblPr firstRow="1" bandRow="1">
                <a:tableStyleId>{C831E3FA-9F58-4114-9A53-2B1D743F1CD2}</a:tableStyleId>
              </a:tblPr>
              <a:tblGrid>
                <a:gridCol w="109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7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9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56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06730">
                <a:tc gridSpan="10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000"/>
                        <a:t>测试组数据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/>
                        <a:t>标签组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/>
                        <a:t>单次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200" b="1"/>
                        <a:t>推送量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单次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被删率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已打开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未填写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已填写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未提交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表单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提交数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1"/>
                        <a:t>总提交率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/>
                        <a:t>总打开率</a:t>
                      </a:r>
                      <a:endParaRPr lang="zh-CN" altLang="en-US" sz="1200" b="1"/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sym typeface="+mn-ea"/>
                        </a:rPr>
                        <a:t>回购</a:t>
                      </a:r>
                    </a:p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chemeClr val="tx1"/>
                          </a:solidFill>
                          <a:sym typeface="+mn-ea"/>
                        </a:rPr>
                        <a:t>人数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200" b="1">
                          <a:solidFill>
                            <a:srgbClr val="FF0000"/>
                          </a:solidFill>
                          <a:sym typeface="+mn-ea"/>
                        </a:rPr>
                        <a:t>进粉时间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/>
                        <a:t>S</a:t>
                      </a:r>
                      <a:r>
                        <a:rPr lang="zh-CN" altLang="en-US" sz="1400" b="1"/>
                        <a:t>类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68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2.94%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14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>
                          <a:solidFill>
                            <a:srgbClr val="FF0000"/>
                          </a:solidFill>
                        </a:rPr>
                        <a:t>20.59%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>
                          <a:solidFill>
                            <a:srgbClr val="FF0000"/>
                          </a:solidFill>
                          <a:sym typeface="+mn-ea"/>
                        </a:rPr>
                        <a:t>26.47%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ym typeface="+mn-ea"/>
                        </a:rPr>
                        <a:t>2021.11.09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ym typeface="+mn-ea"/>
                        </a:rPr>
                        <a:t>~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ym typeface="+mn-ea"/>
                        </a:rPr>
                        <a:t>2021.12.08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/>
                        <a:t>A</a:t>
                      </a:r>
                      <a:r>
                        <a:rPr lang="zh-CN" altLang="en-US" sz="1400" b="1"/>
                        <a:t>类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351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2.56%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9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19</a:t>
                      </a:r>
                      <a:endParaRPr lang="zh-CN" altLang="en-US" sz="1400"/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5.41%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8.55%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5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/>
                        <a:t>B</a:t>
                      </a:r>
                      <a:r>
                        <a:rPr lang="zh-CN" altLang="en-US" sz="1400" b="1"/>
                        <a:t>类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93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2.15%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1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2.15%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3.23%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 b="1"/>
                        <a:t>C</a:t>
                      </a:r>
                      <a:r>
                        <a:rPr lang="zh-CN" altLang="en-US" sz="1400" b="1"/>
                        <a:t>类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73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2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/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0%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400"/>
                        <a:t>2.74%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400">
                          <a:sym typeface="+mn-ea"/>
                        </a:rPr>
                        <a:t>0</a:t>
                      </a:r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2700" marR="12700" marT="1270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01345" y="4820920"/>
            <a:ext cx="75380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虽然样本数比较小，但由此可以看出，有过首单和填表单的用户，会更愿意配合行动</a:t>
            </a:r>
            <a:r>
              <a:rPr lang="en-US" alt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下单</a:t>
            </a:r>
          </a:p>
          <a:p>
            <a:pPr marL="285750" indent="-285750" algn="l">
              <a:buFont typeface="Wingdings" panose="05000000000000000000" charset="0"/>
              <a:buChar char="Ø"/>
            </a:pP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因此在安家</a:t>
            </a:r>
            <a:r>
              <a:rPr lang="en-US" alt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D1~D3</a:t>
            </a: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内，要让用户尽量把</a:t>
            </a:r>
            <a:r>
              <a:rPr lang="en-US" alt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个指标的动作完成，才能更好留存用户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0740" y="35115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目前遇到的难题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3007995" y="1058545"/>
            <a:ext cx="6302375" cy="1156335"/>
          </a:xfrm>
          <a:prstGeom prst="rect">
            <a:avLst/>
          </a:prstGeom>
          <a:noFill/>
        </p:spPr>
        <p:txBody>
          <a:bodyPr wrap="square" rtlCol="0" anchor="ctr" anchorCtr="0">
            <a:normAutofit fontScale="950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想要做好深聊，专业且过硬的护肤知识是不能少的，至少在用户反馈肌肤问题时，能够迅速反应到是什么问题导致，下一步该如何引导；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如果产品知识学习不够充足，就无法迅速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get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用户需求；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再高超的销售技巧，脱离了专业知识加持，是无法真正打动用户的心</a:t>
            </a: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。系统学习必不可少！</a:t>
            </a:r>
            <a:endParaRPr lang="zh-CN" altLang="en-US" sz="151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4003040" y="2571750"/>
            <a:ext cx="5307330" cy="1084580"/>
          </a:xfrm>
          <a:prstGeom prst="rect">
            <a:avLst/>
          </a:prstGeom>
          <a:noFill/>
        </p:spPr>
        <p:txBody>
          <a:bodyPr wrap="square" rtlCol="0" anchor="ctr" anchorCtr="0">
            <a:normAutofit fontScale="9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很多社群销售跟用户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1v1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深聊是比较机械的，常规的还能解答，涉及复杂点的问题处理就不知道怎么办了。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如何把自己掌握的沟通技巧和学习方法赋能员工？该如何培训和考核？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是目前让我感觉最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痛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的地方，正在想办法解决。</a:t>
            </a:r>
            <a:endParaRPr lang="zh-CN" altLang="en-US" sz="151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07025" y="3969385"/>
            <a:ext cx="4099560" cy="1356360"/>
          </a:xfrm>
          <a:prstGeom prst="rect">
            <a:avLst/>
          </a:prstGeom>
          <a:noFill/>
        </p:spPr>
        <p:txBody>
          <a:bodyPr wrap="square" rtlCol="0" anchor="ctr" anchorCtr="0">
            <a:normAutofit fontScale="77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之前做深聊时，目标过于明确，就是想着首单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/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回购</a:t>
            </a:r>
            <a:r>
              <a:rPr 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，导致跟用户有一两次接触后，后续很难再互动起来，这是不利的。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在追求</a:t>
            </a:r>
            <a:r>
              <a:rPr lang="en-US" alt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”GMV</a:t>
            </a:r>
            <a:r>
              <a:rPr lang="zh-CN" altLang="en-US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指标</a:t>
            </a:r>
            <a:r>
              <a:rPr lang="en-US" alt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时，会忽略掉</a:t>
            </a:r>
            <a:r>
              <a:rPr lang="en-US" alt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用户体验</a:t>
            </a:r>
            <a:r>
              <a:rPr lang="en-US" altLang="zh-CN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51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，虽然短期内会有数据增长，但于长期来说是不利的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如何做好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消费者关怀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”“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用户生命周期管理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，如何更贴近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用户场景</a:t>
            </a:r>
            <a:r>
              <a:rPr lang="en-US" altLang="zh-CN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151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，是需要持续探索和复盘的！</a:t>
            </a:r>
            <a:endParaRPr lang="zh-CN" altLang="en-US" sz="1510" dirty="0">
              <a:solidFill>
                <a:sysClr val="window" lastClr="FFFFFF">
                  <a:lumMod val="50000"/>
                </a:sysClr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688945" y="3970256"/>
            <a:ext cx="2558593" cy="1262008"/>
          </a:xfrm>
          <a:prstGeom prst="rect">
            <a:avLst/>
          </a:prstGeom>
          <a:solidFill>
            <a:srgbClr val="F39712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lIns="604666" rIns="604666" rtlCol="0" anchor="ctr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r>
              <a:rPr lang="zh-CN" altLang="en-US" b="1">
                <a:ea typeface="宋体" panose="02010600030101010101" pitchFamily="2" charset="-122"/>
              </a:rPr>
              <a:t>回归</a:t>
            </a:r>
          </a:p>
          <a:p>
            <a:r>
              <a:rPr lang="zh-CN" altLang="en-US" b="1">
                <a:ea typeface="宋体" panose="02010600030101010101" pitchFamily="2" charset="-122"/>
              </a:rPr>
              <a:t>私域本质</a:t>
            </a: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236771" y="2483506"/>
            <a:ext cx="2558593" cy="1262008"/>
          </a:xfrm>
          <a:prstGeom prst="rect">
            <a:avLst/>
          </a:prstGeom>
          <a:solidFill>
            <a:srgbClr val="94B74F"/>
          </a:solidFill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lIns="604666" rIns="604666" rtlCol="0" anchor="ctr">
            <a:normAutofit/>
          </a:bodyPr>
          <a:lstStyle>
            <a:defPPr>
              <a:defRPr lang="zh-CN"/>
            </a:defPPr>
            <a:lvl1pPr algn="ctr"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r>
              <a:rPr lang="zh-CN" altLang="en-US" b="1">
                <a:ea typeface="宋体" panose="02010600030101010101" pitchFamily="2" charset="-122"/>
              </a:rPr>
              <a:t>如何</a:t>
            </a:r>
          </a:p>
          <a:p>
            <a:r>
              <a:rPr lang="zh-CN" altLang="en-US" b="1">
                <a:ea typeface="宋体" panose="02010600030101010101" pitchFamily="2" charset="-122"/>
              </a:rPr>
              <a:t>赋能团队</a:t>
            </a: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303230" y="996756"/>
            <a:ext cx="2558593" cy="1262008"/>
          </a:xfrm>
          <a:prstGeom prst="rect">
            <a:avLst/>
          </a:prstGeom>
          <a:ln>
            <a:noFill/>
          </a:ln>
        </p:spPr>
        <p:style>
          <a:lnRef idx="2">
            <a:srgbClr val="297FB8">
              <a:shade val="50000"/>
            </a:srgbClr>
          </a:lnRef>
          <a:fillRef idx="1">
            <a:srgbClr val="297FB8"/>
          </a:fillRef>
          <a:effectRef idx="0">
            <a:srgbClr val="297FB8"/>
          </a:effectRef>
          <a:fontRef idx="minor">
            <a:sysClr val="window" lastClr="FFFFFF"/>
          </a:fontRef>
        </p:style>
        <p:txBody>
          <a:bodyPr lIns="604666" rIns="604666" rtlCol="0" anchor="ctr">
            <a:noAutofit/>
          </a:bodyPr>
          <a:lstStyle>
            <a:defPPr>
              <a:defRPr lang="zh-CN"/>
            </a:defPPr>
            <a:lvl1pPr algn="ctr">
              <a:defRPr sz="2400">
                <a:solidFill>
                  <a:sysClr val="window" lastClr="FFFFFF"/>
                </a:solidFill>
                <a:latin typeface="Arial" panose="020B0604020202020204" pitchFamily="34" charset="0"/>
                <a:ea typeface="+mn-ea"/>
                <a:cs typeface="+mn-ea"/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r>
              <a:rPr lang="zh-CN" altLang="en-US" b="1">
                <a:ea typeface="宋体" panose="02010600030101010101" pitchFamily="2" charset="-122"/>
              </a:rPr>
              <a:t>行业</a:t>
            </a:r>
          </a:p>
          <a:p>
            <a:r>
              <a:rPr lang="zh-CN" altLang="en-US" b="1">
                <a:ea typeface="宋体" panose="02010600030101010101" pitchFamily="2" charset="-122"/>
              </a:rPr>
              <a:t>专业知识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66420" y="1354455"/>
            <a:ext cx="8489315" cy="20288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80000"/>
              </a:lnSpc>
            </a:pPr>
            <a:r>
              <a:rPr 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接下来我会研究的领域</a:t>
            </a:r>
            <a:r>
              <a:rPr lang="en-US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marL="342900" indent="-342900" algn="l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安家深聊分层策略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话术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（下一期分享，会结合数据反馈）</a:t>
            </a:r>
          </a:p>
          <a:p>
            <a:pPr marL="342900" indent="-342900" algn="l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深聊销售培训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考核体系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（如何赋能团队，如何培养小白成为专业的深聊能手）</a:t>
            </a:r>
            <a:endParaRPr lang="zh-CN" altLang="en-US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>
              <a:lnSpc>
                <a:spcPct val="180000"/>
              </a:lnSpc>
              <a:buFont typeface="Wingdings" panose="05000000000000000000" charset="0"/>
              <a:buChar char="Ø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结合系统工具提升人效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（重复的事情交给系统实现，人来做更复杂和更关键的事情）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0740" y="35115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6420" y="3832860"/>
            <a:ext cx="4281805" cy="755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具体结果还在持续测试中</a:t>
            </a:r>
          </a:p>
          <a:p>
            <a:pPr algn="l">
              <a:lnSpc>
                <a:spcPct val="120000"/>
              </a:lnSpc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敬请期待接下来测试数据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840740" y="35115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微软雅黑" panose="020B0503020204020204" charset="-122"/>
              </a:rPr>
              <a:t>评分表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A3D2BB-438A-4316-A33C-4A7DA6188A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11" y="1613640"/>
            <a:ext cx="2360820" cy="253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7427484" y="2424753"/>
            <a:ext cx="2375773" cy="22856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文本框 4"/>
          <p:cNvSpPr txBox="1">
            <a:spLocks noChangeArrowheads="1"/>
          </p:cNvSpPr>
          <p:nvPr/>
        </p:nvSpPr>
        <p:spPr bwMode="auto">
          <a:xfrm>
            <a:off x="1309370" y="1717675"/>
            <a:ext cx="704850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 algn="dist" eaLnBrk="1" hangingPunct="1"/>
            <a:r>
              <a:rPr lang="zh-CN" altLang="en-US" sz="6600" b="1" dirty="0"/>
              <a:t>谢谢你的阅读！</a:t>
            </a:r>
          </a:p>
        </p:txBody>
      </p:sp>
      <p:pic>
        <p:nvPicPr>
          <p:cNvPr id="14345" name="图片 27"/>
          <p:cNvPicPr>
            <a:picLocks noGrp="1"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098" y="6668811"/>
            <a:ext cx="1143830" cy="1143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2" name="图片 1" descr="粉丝安家流程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" y="52070"/>
            <a:ext cx="10156190" cy="5662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2007870" y="981710"/>
            <a:ext cx="5988050" cy="3795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问题来了</a:t>
            </a:r>
          </a:p>
          <a:p>
            <a:pPr algn="ctr">
              <a:lnSpc>
                <a:spcPct val="140000"/>
              </a:lnSpc>
            </a:pPr>
            <a:r>
              <a:rPr 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如果是客单价高的用户</a:t>
            </a:r>
          </a:p>
          <a:p>
            <a:pPr algn="ctr"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对品牌调性有要求的</a:t>
            </a:r>
          </a:p>
          <a:p>
            <a:pPr algn="ctr"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对服务有要求的</a:t>
            </a:r>
          </a:p>
          <a:p>
            <a:pPr algn="ctr"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SKU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有限的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…</a:t>
            </a: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>
              <a:lnSpc>
                <a:spcPct val="14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这套安家还适用吗？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358140" y="951865"/>
            <a:ext cx="9277350" cy="3832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70000"/>
              </a:lnSpc>
            </a:pPr>
            <a:r>
              <a:rPr lang="zh-CN" altLang="en-US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帕妃雯安家版本迭代之旅</a:t>
            </a:r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endParaRPr lang="zh-CN" altLang="en-US" sz="36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indent="-742950" algn="l">
              <a:lnSpc>
                <a:spcPct val="170000"/>
              </a:lnSpc>
              <a:buFont typeface="+mj-ea"/>
              <a:buAutoNum type="circleNumDbPlain"/>
            </a:pPr>
            <a:r>
              <a:rPr 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第一版：</a:t>
            </a: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引导进群开首单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indent="-742950" algn="l">
              <a:lnSpc>
                <a:spcPct val="170000"/>
              </a:lnSpc>
              <a:buFont typeface="+mj-ea"/>
              <a:buAutoNum type="circleNumDbPlain"/>
            </a:pPr>
            <a:r>
              <a:rPr 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引导填写表单做分层</a:t>
            </a:r>
          </a:p>
          <a:p>
            <a:pPr marL="742950" indent="-742950" algn="l">
              <a:lnSpc>
                <a:spcPct val="170000"/>
              </a:lnSpc>
              <a:buFont typeface="+mj-ea"/>
              <a:buAutoNum type="circleNumDbPlain"/>
            </a:pPr>
            <a:r>
              <a:rPr 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第三版：</a:t>
            </a:r>
            <a:r>
              <a:rPr lang="zh-CN" sz="28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为回购做铺垫</a:t>
            </a: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742950" indent="-742950" algn="l">
              <a:lnSpc>
                <a:spcPct val="140000"/>
              </a:lnSpc>
              <a:buNone/>
            </a:pPr>
            <a:endParaRPr lang="en-US" altLang="zh-CN" sz="28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3520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引导进群开首单</a:t>
            </a:r>
            <a:r>
              <a:rPr 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（思考点：先解决首单问题）</a:t>
            </a: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 flipV="1">
            <a:off x="1007110" y="3261997"/>
            <a:ext cx="7807785" cy="1987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rgbClr val="47B6E7"/>
          </a:lnRef>
          <a:fillRef idx="0">
            <a:srgbClr val="47B6E7"/>
          </a:fillRef>
          <a:effectRef idx="0">
            <a:srgbClr val="47B6E7"/>
          </a:effectRef>
          <a:fontRef idx="minor">
            <a:srgbClr val="5F5F5F"/>
          </a:fontRef>
        </p:style>
      </p:cxn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1160545" y="1416597"/>
            <a:ext cx="1791841" cy="1959431"/>
            <a:chOff x="514540" y="2792243"/>
            <a:chExt cx="1531975" cy="1675261"/>
          </a:xfrm>
        </p:grpSpPr>
        <p:sp>
          <p:nvSpPr>
            <p:cNvPr id="18" name="椭圆 17"/>
            <p:cNvSpPr/>
            <p:nvPr>
              <p:custDataLst>
                <p:tags r:id="rId20"/>
              </p:custDataLst>
            </p:nvPr>
          </p:nvSpPr>
          <p:spPr>
            <a:xfrm>
              <a:off x="1175657" y="4293332"/>
              <a:ext cx="174172" cy="174172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70">
                <a:sym typeface="Arial" panose="020B0604020202020204" pitchFamily="34" charset="0"/>
              </a:endParaRPr>
            </a:p>
          </p:txBody>
        </p:sp>
        <p:cxnSp>
          <p:nvCxnSpPr>
            <p:cNvPr id="19" name="直接箭头连接符 18"/>
            <p:cNvCxnSpPr>
              <a:stCxn id="18" idx="0"/>
            </p:cNvCxnSpPr>
            <p:nvPr>
              <p:custDataLst>
                <p:tags r:id="rId21"/>
              </p:custDataLst>
            </p:nvPr>
          </p:nvCxnSpPr>
          <p:spPr>
            <a:xfrm flipH="1" flipV="1">
              <a:off x="1262742" y="3910154"/>
              <a:ext cx="1" cy="383178"/>
            </a:xfrm>
            <a:prstGeom prst="straightConnector1">
              <a:avLst/>
            </a:prstGeom>
            <a:ln>
              <a:solidFill>
                <a:srgbClr val="5F5F5F"/>
              </a:solidFill>
              <a:tailEnd type="triangle"/>
            </a:ln>
          </p:spPr>
          <p:style>
            <a:lnRef idx="1">
              <a:srgbClr val="47B6E7"/>
            </a:lnRef>
            <a:fillRef idx="0">
              <a:srgbClr val="47B6E7"/>
            </a:fillRef>
            <a:effectRef idx="0">
              <a:srgbClr val="47B6E7"/>
            </a:effectRef>
            <a:fontRef idx="minor">
              <a:srgbClr val="5F5F5F"/>
            </a:fontRef>
          </p:style>
        </p:cxnSp>
        <p:sp>
          <p:nvSpPr>
            <p:cNvPr id="20" name="标题 1"/>
            <p:cNvSpPr txBox="1"/>
            <p:nvPr>
              <p:custDataLst>
                <p:tags r:id="rId22"/>
              </p:custDataLst>
            </p:nvPr>
          </p:nvSpPr>
          <p:spPr>
            <a:xfrm>
              <a:off x="514540" y="3517607"/>
              <a:ext cx="1495198" cy="41498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DAY1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：自动欢迎语</a:t>
              </a:r>
            </a:p>
          </p:txBody>
        </p:sp>
        <p:sp>
          <p:nvSpPr>
            <p:cNvPr id="21" name="标题 1"/>
            <p:cNvSpPr txBox="1"/>
            <p:nvPr>
              <p:custDataLst>
                <p:tags r:id="rId23"/>
              </p:custDataLst>
            </p:nvPr>
          </p:nvSpPr>
          <p:spPr>
            <a:xfrm>
              <a:off x="520110" y="2792243"/>
              <a:ext cx="1526405" cy="70173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刮刮卡兑奖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引导进群（开首单）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回复</a:t>
              </a:r>
              <a:r>
                <a:rPr lang="en-US" altLang="zh-CN">
                  <a:sym typeface="Arial" panose="020B0604020202020204" pitchFamily="34" charset="0"/>
                </a:rPr>
                <a:t>1</a:t>
              </a:r>
              <a:r>
                <a:rPr lang="zh-CN" altLang="en-US">
                  <a:sym typeface="Arial" panose="020B0604020202020204" pitchFamily="34" charset="0"/>
                </a:rPr>
                <a:t>，了解兑奖要求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4673392" y="1444339"/>
            <a:ext cx="1785326" cy="1931689"/>
            <a:chOff x="3178296" y="2815961"/>
            <a:chExt cx="1526405" cy="1651543"/>
          </a:xfrm>
        </p:grpSpPr>
        <p:grpSp>
          <p:nvGrpSpPr>
            <p:cNvPr id="23" name="组合 22"/>
            <p:cNvGrpSpPr/>
            <p:nvPr/>
          </p:nvGrpSpPr>
          <p:grpSpPr>
            <a:xfrm>
              <a:off x="3854414" y="3910154"/>
              <a:ext cx="174172" cy="557350"/>
              <a:chOff x="4476216" y="3039291"/>
              <a:chExt cx="174172" cy="557350"/>
            </a:xfrm>
          </p:grpSpPr>
          <p:sp>
            <p:nvSpPr>
              <p:cNvPr id="24" name="椭圆 23"/>
              <p:cNvSpPr/>
              <p:nvPr>
                <p:custDataLst>
                  <p:tags r:id="rId18"/>
                </p:custDataLst>
              </p:nvPr>
            </p:nvSpPr>
            <p:spPr>
              <a:xfrm>
                <a:off x="4476216" y="3422469"/>
                <a:ext cx="174172" cy="17417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70"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接箭头连接符 24"/>
              <p:cNvCxnSpPr>
                <a:stCxn id="24" idx="0"/>
              </p:cNvCxnSpPr>
              <p:nvPr>
                <p:custDataLst>
                  <p:tags r:id="rId19"/>
                </p:custDataLst>
              </p:nvPr>
            </p:nvCxnSpPr>
            <p:spPr>
              <a:xfrm flipV="1">
                <a:off x="4563302" y="3039291"/>
                <a:ext cx="0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26" name="标题 1"/>
            <p:cNvSpPr txBox="1"/>
            <p:nvPr>
              <p:custDataLst>
                <p:tags r:id="rId16"/>
              </p:custDataLst>
            </p:nvPr>
          </p:nvSpPr>
          <p:spPr>
            <a:xfrm>
              <a:off x="3178698" y="3495348"/>
              <a:ext cx="1495198" cy="41498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D7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：会员日活动</a:t>
              </a:r>
            </a:p>
          </p:txBody>
        </p:sp>
        <p:sp>
          <p:nvSpPr>
            <p:cNvPr id="31" name="标题 1"/>
            <p:cNvSpPr txBox="1"/>
            <p:nvPr>
              <p:custDataLst>
                <p:tags r:id="rId17"/>
              </p:custDataLst>
            </p:nvPr>
          </p:nvSpPr>
          <p:spPr>
            <a:xfrm>
              <a:off x="3178296" y="2815961"/>
              <a:ext cx="1526405" cy="70173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会员日活动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引导成为付费会员</a:t>
              </a:r>
            </a:p>
          </p:txBody>
        </p:sp>
      </p:grpSp>
      <p:grpSp>
        <p:nvGrpSpPr>
          <p:cNvPr id="42" name="组合 41"/>
          <p:cNvGrpSpPr/>
          <p:nvPr>
            <p:custDataLst>
              <p:tags r:id="rId4"/>
            </p:custDataLst>
          </p:nvPr>
        </p:nvGrpSpPr>
        <p:grpSpPr>
          <a:xfrm>
            <a:off x="2661781" y="3029709"/>
            <a:ext cx="2339340" cy="2080260"/>
            <a:chOff x="1602350" y="4171410"/>
            <a:chExt cx="2000072" cy="1778566"/>
          </a:xfrm>
        </p:grpSpPr>
        <p:grpSp>
          <p:nvGrpSpPr>
            <p:cNvPr id="44" name="组合 43"/>
            <p:cNvGrpSpPr/>
            <p:nvPr/>
          </p:nvGrpSpPr>
          <p:grpSpPr>
            <a:xfrm>
              <a:off x="2410532" y="4171410"/>
              <a:ext cx="383179" cy="766355"/>
              <a:chOff x="2717077" y="3300547"/>
              <a:chExt cx="383179" cy="766355"/>
            </a:xfrm>
          </p:grpSpPr>
          <p:sp>
            <p:nvSpPr>
              <p:cNvPr id="48" name="椭圆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50" name="直接箭头连接符 49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51" name="标题 1"/>
            <p:cNvSpPr txBox="1"/>
            <p:nvPr>
              <p:custDataLst>
                <p:tags r:id="rId11"/>
              </p:custDataLst>
            </p:nvPr>
          </p:nvSpPr>
          <p:spPr>
            <a:xfrm>
              <a:off x="1602350" y="4908679"/>
              <a:ext cx="2000072" cy="414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DAY2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：引导首单</a:t>
              </a:r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+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填表单</a:t>
              </a:r>
            </a:p>
          </p:txBody>
        </p:sp>
        <p:sp>
          <p:nvSpPr>
            <p:cNvPr id="52" name="标题 1"/>
            <p:cNvSpPr txBox="1"/>
            <p:nvPr>
              <p:custDataLst>
                <p:tags r:id="rId12"/>
              </p:custDataLst>
            </p:nvPr>
          </p:nvSpPr>
          <p:spPr>
            <a:xfrm>
              <a:off x="1814084" y="5247996"/>
              <a:ext cx="1607007" cy="7019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分层运营，分为两种人群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已首单，提醒填表单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未下单，提醒下首单</a:t>
              </a:r>
            </a:p>
            <a:p>
              <a:pPr algn="ctr">
                <a:lnSpc>
                  <a:spcPct val="110000"/>
                </a:lnSpc>
              </a:pPr>
              <a:endParaRPr lang="zh-CN" altLang="en-US"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>
            <p:custDataLst>
              <p:tags r:id="rId5"/>
            </p:custDataLst>
          </p:nvPr>
        </p:nvGrpSpPr>
        <p:grpSpPr>
          <a:xfrm>
            <a:off x="6426558" y="3029709"/>
            <a:ext cx="1785326" cy="2092989"/>
            <a:chOff x="4502071" y="4171410"/>
            <a:chExt cx="1526405" cy="1789449"/>
          </a:xfrm>
        </p:grpSpPr>
        <p:grpSp>
          <p:nvGrpSpPr>
            <p:cNvPr id="54" name="组合 53"/>
            <p:cNvGrpSpPr/>
            <p:nvPr/>
          </p:nvGrpSpPr>
          <p:grpSpPr>
            <a:xfrm>
              <a:off x="5089289" y="4171410"/>
              <a:ext cx="383179" cy="766355"/>
              <a:chOff x="2717077" y="3300547"/>
              <a:chExt cx="383179" cy="766355"/>
            </a:xfrm>
          </p:grpSpPr>
          <p:sp>
            <p:nvSpPr>
              <p:cNvPr id="55" name="椭圆 54"/>
              <p:cNvSpPr/>
              <p:nvPr>
                <p:custDataLst>
                  <p:tags r:id="rId8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57" name="直接箭头连接符 56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58" name="标题 1"/>
            <p:cNvSpPr txBox="1"/>
            <p:nvPr>
              <p:custDataLst>
                <p:tags r:id="rId6"/>
              </p:custDataLst>
            </p:nvPr>
          </p:nvSpPr>
          <p:spPr>
            <a:xfrm>
              <a:off x="4533278" y="4908828"/>
              <a:ext cx="1495198" cy="41498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D28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：回购礼享</a:t>
              </a:r>
            </a:p>
          </p:txBody>
        </p:sp>
        <p:sp>
          <p:nvSpPr>
            <p:cNvPr id="59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4502071" y="5259128"/>
              <a:ext cx="1526405" cy="7017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引导私域回购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享回购优惠价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335270" y="1847850"/>
            <a:ext cx="3206750" cy="215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数据情况</a:t>
            </a:r>
            <a:r>
              <a:rPr lang="en-US" altLang="zh-CN" sz="2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algn="l">
              <a:lnSpc>
                <a:spcPct val="14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单日平均留存率：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83.16%</a:t>
            </a:r>
          </a:p>
          <a:p>
            <a:pPr algn="l">
              <a:lnSpc>
                <a:spcPct val="14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总入群率：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26.17%</a:t>
            </a:r>
          </a:p>
          <a:p>
            <a:pPr algn="l">
              <a:lnSpc>
                <a:spcPct val="14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总填写率：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10.1%</a:t>
            </a:r>
          </a:p>
          <a:p>
            <a:pPr algn="l">
              <a:lnSpc>
                <a:spcPct val="140000"/>
              </a:lnSpc>
            </a:pP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总首单率：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7.25%</a:t>
            </a:r>
            <a:endParaRPr lang="en-US" altLang="zh-CN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95" y="1322705"/>
            <a:ext cx="1985010" cy="3610610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1760" y="1322705"/>
            <a:ext cx="2039620" cy="361124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40740" y="28575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引导进群开首单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429895" y="382270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532765" y="1404620"/>
            <a:ext cx="7465060" cy="2223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40000"/>
              </a:lnSpc>
            </a:pPr>
            <a:r>
              <a:rPr 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思考点</a:t>
            </a:r>
            <a:r>
              <a:rPr lang="en-US" altLang="zh-CN" sz="14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用户一定要进群吗？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不一定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)  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进群价值点是什么？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（进群是为了首单，为了增加多一个触点）</a:t>
            </a:r>
            <a:endParaRPr lang="zh-CN" alt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一定要在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D2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或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D3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填表单吗？能不能</a:t>
            </a:r>
            <a:r>
              <a:rPr lang="en-US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D1</a:t>
            </a: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呢？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（可以是</a:t>
            </a:r>
            <a:r>
              <a:rPr lang="en-US" altLang="zh-CN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D1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，要结合对的用户场景）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用户填表单的价值到底是什么？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（获得积分吗，获得专业建议吗？我能提供的对用户来说有价值的东西是什么？）</a:t>
            </a: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用户填表单对运营的意义是什么？是一定要的吗？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（一定要，为了更好做分层！）</a:t>
            </a:r>
            <a:endParaRPr lang="zh-CN" alt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algn="l">
              <a:lnSpc>
                <a:spcPct val="170000"/>
              </a:lnSpc>
              <a:buFont typeface="Wingdings" panose="05000000000000000000" charset="0"/>
              <a:buChar char="Ø"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深聊更能出单，还是社群更能出单？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（深聊，高客单</a:t>
            </a:r>
            <a:r>
              <a:rPr lang="en-US" altLang="zh-CN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1v1</a:t>
            </a:r>
            <a:r>
              <a:rPr lang="zh-CN" altLang="en-US" sz="10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推荐更有利）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0740" y="323215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引导进群开首单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2765" y="3883660"/>
            <a:ext cx="8354060" cy="86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修改点：可以将兑奖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表单结合在一起，在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D1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完成，让用户自己上传兑奖图片</a:t>
            </a:r>
          </a:p>
          <a:p>
            <a:pPr marL="285750" indent="-285750">
              <a:lnSpc>
                <a:spcPct val="140000"/>
              </a:lnSpc>
              <a:buFont typeface="Wingdings" panose="05000000000000000000" charset="0"/>
              <a:buChar char="ü"/>
            </a:pPr>
            <a:r>
              <a:rPr lang="zh-CN" altLang="en-US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进群还是要保留，让用户自己选择进入，增加开首单机率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cxnSp>
        <p:nvCxnSpPr>
          <p:cNvPr id="16" name="直接连接符 15"/>
          <p:cNvCxnSpPr/>
          <p:nvPr>
            <p:custDataLst>
              <p:tags r:id="rId1"/>
            </p:custDataLst>
          </p:nvPr>
        </p:nvCxnSpPr>
        <p:spPr>
          <a:xfrm flipV="1">
            <a:off x="1007110" y="3261997"/>
            <a:ext cx="7807785" cy="1987"/>
          </a:xfrm>
          <a:prstGeom prst="line">
            <a:avLst/>
          </a:prstGeom>
          <a:ln w="28575">
            <a:solidFill>
              <a:srgbClr val="5F5F5F"/>
            </a:solidFill>
          </a:ln>
        </p:spPr>
        <p:style>
          <a:lnRef idx="1">
            <a:srgbClr val="47B6E7"/>
          </a:lnRef>
          <a:fillRef idx="0">
            <a:srgbClr val="47B6E7"/>
          </a:fillRef>
          <a:effectRef idx="0">
            <a:srgbClr val="47B6E7"/>
          </a:effectRef>
          <a:fontRef idx="minor">
            <a:srgbClr val="5F5F5F"/>
          </a:fontRef>
        </p:style>
      </p:cxnSp>
      <p:grpSp>
        <p:nvGrpSpPr>
          <p:cNvPr id="17" name="组合 16"/>
          <p:cNvGrpSpPr/>
          <p:nvPr>
            <p:custDataLst>
              <p:tags r:id="rId2"/>
            </p:custDataLst>
          </p:nvPr>
        </p:nvGrpSpPr>
        <p:grpSpPr>
          <a:xfrm>
            <a:off x="1167060" y="1416597"/>
            <a:ext cx="1785326" cy="1959431"/>
            <a:chOff x="520110" y="2792243"/>
            <a:chExt cx="1526405" cy="1675261"/>
          </a:xfrm>
        </p:grpSpPr>
        <p:sp>
          <p:nvSpPr>
            <p:cNvPr id="18" name="椭圆 17"/>
            <p:cNvSpPr/>
            <p:nvPr>
              <p:custDataLst>
                <p:tags r:id="rId20"/>
              </p:custDataLst>
            </p:nvPr>
          </p:nvSpPr>
          <p:spPr>
            <a:xfrm>
              <a:off x="1175657" y="4293332"/>
              <a:ext cx="174172" cy="174172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zh-CN" altLang="en-US" sz="170">
                <a:sym typeface="Arial" panose="020B0604020202020204" pitchFamily="34" charset="0"/>
              </a:endParaRPr>
            </a:p>
          </p:txBody>
        </p:sp>
        <p:cxnSp>
          <p:nvCxnSpPr>
            <p:cNvPr id="19" name="直接箭头连接符 18"/>
            <p:cNvCxnSpPr>
              <a:stCxn id="18" idx="0"/>
            </p:cNvCxnSpPr>
            <p:nvPr>
              <p:custDataLst>
                <p:tags r:id="rId21"/>
              </p:custDataLst>
            </p:nvPr>
          </p:nvCxnSpPr>
          <p:spPr>
            <a:xfrm flipH="1" flipV="1">
              <a:off x="1262742" y="3910154"/>
              <a:ext cx="1" cy="383178"/>
            </a:xfrm>
            <a:prstGeom prst="straightConnector1">
              <a:avLst/>
            </a:prstGeom>
            <a:ln>
              <a:solidFill>
                <a:srgbClr val="5F5F5F"/>
              </a:solidFill>
              <a:tailEnd type="triangle"/>
            </a:ln>
          </p:spPr>
          <p:style>
            <a:lnRef idx="1">
              <a:srgbClr val="47B6E7"/>
            </a:lnRef>
            <a:fillRef idx="0">
              <a:srgbClr val="47B6E7"/>
            </a:fillRef>
            <a:effectRef idx="0">
              <a:srgbClr val="47B6E7"/>
            </a:effectRef>
            <a:fontRef idx="minor">
              <a:srgbClr val="5F5F5F"/>
            </a:fontRef>
          </p:style>
        </p:cxnSp>
        <p:sp>
          <p:nvSpPr>
            <p:cNvPr id="20" name="标题 1"/>
            <p:cNvSpPr txBox="1"/>
            <p:nvPr>
              <p:custDataLst>
                <p:tags r:id="rId22"/>
              </p:custDataLst>
            </p:nvPr>
          </p:nvSpPr>
          <p:spPr>
            <a:xfrm>
              <a:off x="535713" y="3488833"/>
              <a:ext cx="1495198" cy="41498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DAY1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：自动欢迎语</a:t>
              </a:r>
            </a:p>
          </p:txBody>
        </p:sp>
        <p:sp>
          <p:nvSpPr>
            <p:cNvPr id="21" name="标题 1"/>
            <p:cNvSpPr txBox="1"/>
            <p:nvPr>
              <p:custDataLst>
                <p:tags r:id="rId23"/>
              </p:custDataLst>
            </p:nvPr>
          </p:nvSpPr>
          <p:spPr>
            <a:xfrm>
              <a:off x="520110" y="2792243"/>
              <a:ext cx="1526405" cy="70173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刮刮卡兑奖</a:t>
              </a:r>
              <a:endParaRPr lang="zh-CN" altLang="en-US">
                <a:highlight>
                  <a:srgbClr val="FFFF00"/>
                </a:highlight>
                <a:sym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填兑奖表单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回复</a:t>
              </a:r>
              <a:r>
                <a:rPr lang="en-US" altLang="zh-CN">
                  <a:highlight>
                    <a:srgbClr val="FFFF00"/>
                  </a:highlight>
                  <a:sym typeface="Arial" panose="020B0604020202020204" pitchFamily="34" charset="0"/>
                </a:rPr>
                <a:t>“1”</a:t>
              </a: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触发进群</a:t>
              </a:r>
            </a:p>
          </p:txBody>
        </p:sp>
      </p:grpSp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4673392" y="1444339"/>
            <a:ext cx="1875790" cy="1931689"/>
            <a:chOff x="3178296" y="2815961"/>
            <a:chExt cx="1603749" cy="1651543"/>
          </a:xfrm>
        </p:grpSpPr>
        <p:grpSp>
          <p:nvGrpSpPr>
            <p:cNvPr id="23" name="组合 22"/>
            <p:cNvGrpSpPr/>
            <p:nvPr/>
          </p:nvGrpSpPr>
          <p:grpSpPr>
            <a:xfrm>
              <a:off x="3854414" y="3910154"/>
              <a:ext cx="174172" cy="557350"/>
              <a:chOff x="4476216" y="3039291"/>
              <a:chExt cx="174172" cy="557350"/>
            </a:xfrm>
          </p:grpSpPr>
          <p:sp>
            <p:nvSpPr>
              <p:cNvPr id="24" name="椭圆 23"/>
              <p:cNvSpPr/>
              <p:nvPr>
                <p:custDataLst>
                  <p:tags r:id="rId18"/>
                </p:custDataLst>
              </p:nvPr>
            </p:nvSpPr>
            <p:spPr>
              <a:xfrm>
                <a:off x="4476216" y="3422469"/>
                <a:ext cx="174172" cy="174172"/>
              </a:xfrm>
              <a:prstGeom prst="ellipse">
                <a:avLst/>
              </a:prstGeom>
              <a:solidFill>
                <a:srgbClr val="5F5F5F"/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170">
                  <a:sym typeface="Arial" panose="020B0604020202020204" pitchFamily="34" charset="0"/>
                </a:endParaRPr>
              </a:p>
            </p:txBody>
          </p:sp>
          <p:cxnSp>
            <p:nvCxnSpPr>
              <p:cNvPr id="25" name="直接箭头连接符 24"/>
              <p:cNvCxnSpPr>
                <a:stCxn id="24" idx="0"/>
              </p:cNvCxnSpPr>
              <p:nvPr>
                <p:custDataLst>
                  <p:tags r:id="rId19"/>
                </p:custDataLst>
              </p:nvPr>
            </p:nvCxnSpPr>
            <p:spPr>
              <a:xfrm flipV="1">
                <a:off x="4563302" y="3039291"/>
                <a:ext cx="0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26" name="标题 1"/>
            <p:cNvSpPr txBox="1"/>
            <p:nvPr>
              <p:custDataLst>
                <p:tags r:id="rId16"/>
              </p:custDataLst>
            </p:nvPr>
          </p:nvSpPr>
          <p:spPr>
            <a:xfrm>
              <a:off x="3194040" y="3488624"/>
              <a:ext cx="1588005" cy="414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D7/D14</a:t>
              </a:r>
              <a:r>
                <a:rPr lang="zh-CN" altLang="en-US" sz="1400">
                  <a:solidFill>
                    <a:srgbClr val="628EE3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：会员日活动</a:t>
              </a:r>
            </a:p>
          </p:txBody>
        </p:sp>
        <p:sp>
          <p:nvSpPr>
            <p:cNvPr id="31" name="标题 1"/>
            <p:cNvSpPr txBox="1"/>
            <p:nvPr>
              <p:custDataLst>
                <p:tags r:id="rId17"/>
              </p:custDataLst>
            </p:nvPr>
          </p:nvSpPr>
          <p:spPr>
            <a:xfrm>
              <a:off x="3178296" y="2815961"/>
              <a:ext cx="1526405" cy="701731"/>
            </a:xfrm>
            <a:prstGeom prst="rect">
              <a:avLst/>
            </a:prstGeom>
            <a:noFill/>
          </p:spPr>
          <p:txBody>
            <a:bodyPr wrap="square" rtlCol="0" anchor="b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预告会员日活动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引导成为付费会员</a:t>
              </a:r>
            </a:p>
          </p:txBody>
        </p:sp>
      </p:grpSp>
      <p:grpSp>
        <p:nvGrpSpPr>
          <p:cNvPr id="42" name="组合 41"/>
          <p:cNvGrpSpPr/>
          <p:nvPr>
            <p:custDataLst>
              <p:tags r:id="rId4"/>
            </p:custDataLst>
          </p:nvPr>
        </p:nvGrpSpPr>
        <p:grpSpPr>
          <a:xfrm>
            <a:off x="2618740" y="3029585"/>
            <a:ext cx="2362200" cy="2092960"/>
            <a:chOff x="1657535" y="4171410"/>
            <a:chExt cx="1939285" cy="1789449"/>
          </a:xfrm>
        </p:grpSpPr>
        <p:grpSp>
          <p:nvGrpSpPr>
            <p:cNvPr id="44" name="组合 43"/>
            <p:cNvGrpSpPr/>
            <p:nvPr/>
          </p:nvGrpSpPr>
          <p:grpSpPr>
            <a:xfrm>
              <a:off x="2410532" y="4171410"/>
              <a:ext cx="383179" cy="766355"/>
              <a:chOff x="2717077" y="3300547"/>
              <a:chExt cx="383179" cy="766355"/>
            </a:xfrm>
          </p:grpSpPr>
          <p:sp>
            <p:nvSpPr>
              <p:cNvPr id="48" name="椭圆 47"/>
              <p:cNvSpPr/>
              <p:nvPr>
                <p:custDataLst>
                  <p:tags r:id="rId13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50" name="直接箭头连接符 49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51" name="标题 1"/>
            <p:cNvSpPr txBox="1"/>
            <p:nvPr>
              <p:custDataLst>
                <p:tags r:id="rId11"/>
              </p:custDataLst>
            </p:nvPr>
          </p:nvSpPr>
          <p:spPr>
            <a:xfrm>
              <a:off x="1712794" y="4890773"/>
              <a:ext cx="1818862" cy="41478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DAY2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：引导首单</a:t>
              </a:r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+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回购礼</a:t>
              </a:r>
            </a:p>
          </p:txBody>
        </p:sp>
        <p:sp>
          <p:nvSpPr>
            <p:cNvPr id="52" name="标题 1"/>
            <p:cNvSpPr txBox="1"/>
            <p:nvPr>
              <p:custDataLst>
                <p:tags r:id="rId12"/>
              </p:custDataLst>
            </p:nvPr>
          </p:nvSpPr>
          <p:spPr>
            <a:xfrm>
              <a:off x="1657535" y="5258869"/>
              <a:ext cx="1939285" cy="70199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highlight>
                    <a:srgbClr val="FFFF00"/>
                  </a:highlight>
                  <a:sym typeface="Arial" panose="020B0604020202020204" pitchFamily="34" charset="0"/>
                </a:rPr>
                <a:t>分层运营，分为三种人群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已兑奖未下单，引导下首单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已兑奖已下单，关怀</a:t>
              </a:r>
              <a:r>
                <a:rPr lang="en-US" altLang="zh-CN">
                  <a:sym typeface="Arial" panose="020B0604020202020204" pitchFamily="34" charset="0"/>
                </a:rPr>
                <a:t>&amp;</a:t>
              </a:r>
              <a:r>
                <a:rPr lang="zh-CN" altLang="en-US">
                  <a:sym typeface="Arial" panose="020B0604020202020204" pitchFamily="34" charset="0"/>
                </a:rPr>
                <a:t>预告回购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未回复未兑奖，启动激活</a:t>
              </a:r>
              <a:r>
                <a:rPr lang="en-US" altLang="zh-CN">
                  <a:sym typeface="Arial" panose="020B0604020202020204" pitchFamily="34" charset="0"/>
                </a:rPr>
                <a:t>SOP</a:t>
              </a:r>
            </a:p>
          </p:txBody>
        </p:sp>
      </p:grpSp>
      <p:grpSp>
        <p:nvGrpSpPr>
          <p:cNvPr id="53" name="组合 52"/>
          <p:cNvGrpSpPr/>
          <p:nvPr>
            <p:custDataLst>
              <p:tags r:id="rId5"/>
            </p:custDataLst>
          </p:nvPr>
        </p:nvGrpSpPr>
        <p:grpSpPr>
          <a:xfrm>
            <a:off x="6152873" y="3029709"/>
            <a:ext cx="2159635" cy="2092989"/>
            <a:chOff x="4268078" y="4171410"/>
            <a:chExt cx="1846429" cy="1789449"/>
          </a:xfrm>
        </p:grpSpPr>
        <p:grpSp>
          <p:nvGrpSpPr>
            <p:cNvPr id="54" name="组合 53"/>
            <p:cNvGrpSpPr/>
            <p:nvPr/>
          </p:nvGrpSpPr>
          <p:grpSpPr>
            <a:xfrm>
              <a:off x="5089289" y="4171410"/>
              <a:ext cx="383179" cy="766355"/>
              <a:chOff x="2717077" y="3300547"/>
              <a:chExt cx="383179" cy="766355"/>
            </a:xfrm>
          </p:grpSpPr>
          <p:sp>
            <p:nvSpPr>
              <p:cNvPr id="55" name="椭圆 54"/>
              <p:cNvSpPr/>
              <p:nvPr>
                <p:custDataLst>
                  <p:tags r:id="rId8"/>
                </p:custDataLst>
              </p:nvPr>
            </p:nvSpPr>
            <p:spPr>
              <a:xfrm>
                <a:off x="2717077" y="3300547"/>
                <a:ext cx="383179" cy="383179"/>
              </a:xfrm>
              <a:prstGeom prst="ellipse">
                <a:avLst/>
              </a:prstGeom>
              <a:solidFill>
                <a:srgbClr val="5F5F5F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zh-CN" altLang="en-US" sz="880">
                  <a:sym typeface="Arial" panose="020B0604020202020204" pitchFamily="34" charset="0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9"/>
                </p:custDataLst>
              </p:nvPr>
            </p:nvSpPr>
            <p:spPr>
              <a:xfrm>
                <a:off x="2786746" y="3370216"/>
                <a:ext cx="243840" cy="24384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5F5F5F"/>
                </a:solidFill>
              </a:ln>
            </p:spPr>
            <p:style>
              <a:lnRef idx="2">
                <a:srgbClr val="47B6E7">
                  <a:shade val="50000"/>
                </a:srgbClr>
              </a:lnRef>
              <a:fillRef idx="1">
                <a:srgbClr val="47B6E7"/>
              </a:fillRef>
              <a:effectRef idx="0">
                <a:srgbClr val="47B6E7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zh-CN" altLang="en-US" sz="250">
                  <a:sym typeface="Arial" panose="020B0604020202020204" pitchFamily="34" charset="0"/>
                </a:endParaRPr>
              </a:p>
            </p:txBody>
          </p:sp>
          <p:cxnSp>
            <p:nvCxnSpPr>
              <p:cNvPr id="57" name="直接箭头连接符 56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2908665" y="3683724"/>
                <a:ext cx="1" cy="383178"/>
              </a:xfrm>
              <a:prstGeom prst="straightConnector1">
                <a:avLst/>
              </a:prstGeom>
              <a:ln>
                <a:solidFill>
                  <a:srgbClr val="5F5F5F"/>
                </a:solidFill>
                <a:tailEnd type="triangle"/>
              </a:ln>
            </p:spPr>
            <p:style>
              <a:lnRef idx="1">
                <a:srgbClr val="47B6E7"/>
              </a:lnRef>
              <a:fillRef idx="0">
                <a:srgbClr val="47B6E7"/>
              </a:fillRef>
              <a:effectRef idx="0">
                <a:srgbClr val="47B6E7"/>
              </a:effectRef>
              <a:fontRef idx="minor">
                <a:srgbClr val="5F5F5F"/>
              </a:fontRef>
            </p:style>
          </p:cxnSp>
        </p:grpSp>
        <p:sp>
          <p:nvSpPr>
            <p:cNvPr id="58" name="标题 1"/>
            <p:cNvSpPr txBox="1"/>
            <p:nvPr>
              <p:custDataLst>
                <p:tags r:id="rId6"/>
              </p:custDataLst>
            </p:nvPr>
          </p:nvSpPr>
          <p:spPr>
            <a:xfrm>
              <a:off x="4268078" y="4890763"/>
              <a:ext cx="1846429" cy="414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/>
              <a:r>
                <a:rPr lang="en-US" altLang="zh-CN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D21/D28</a:t>
              </a:r>
              <a:r>
                <a:rPr lang="zh-CN" altLang="en-US" sz="1400">
                  <a:solidFill>
                    <a:srgbClr val="2BC3B5"/>
                  </a:solidFill>
                  <a:latin typeface="Arial" panose="020B0604020202020204" pitchFamily="34" charset="0"/>
                  <a:ea typeface="黑体" panose="02010609060101010101" charset="-122"/>
                  <a:cs typeface="+mn-ea"/>
                  <a:sym typeface="Arial" panose="020B0604020202020204" pitchFamily="34" charset="0"/>
                </a:rPr>
                <a:t>：空瓶回购日</a:t>
              </a:r>
            </a:p>
          </p:txBody>
        </p:sp>
        <p:sp>
          <p:nvSpPr>
            <p:cNvPr id="59" name="标题 1"/>
            <p:cNvSpPr txBox="1"/>
            <p:nvPr>
              <p:custDataLst>
                <p:tags r:id="rId7"/>
              </p:custDataLst>
            </p:nvPr>
          </p:nvSpPr>
          <p:spPr>
            <a:xfrm>
              <a:off x="4502071" y="5259128"/>
              <a:ext cx="1526405" cy="70173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引导私域回购</a:t>
              </a:r>
            </a:p>
            <a:p>
              <a:pPr algn="ctr">
                <a:lnSpc>
                  <a:spcPct val="110000"/>
                </a:lnSpc>
              </a:pPr>
              <a:r>
                <a:rPr lang="zh-CN" altLang="en-US">
                  <a:sym typeface="Arial" panose="020B0604020202020204" pitchFamily="34" charset="0"/>
                </a:rPr>
                <a:t>享回购优惠价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63320" y="405130"/>
            <a:ext cx="5135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第二版：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引导填表单做分层</a:t>
            </a:r>
            <a:endParaRPr lang="zh-CN" altLang="en-US" sz="20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2"/>
  <p:tag name="KSO_WM_UNIT_ID" val="diagram187_2*m_i*1_2"/>
  <p:tag name="KSO_WM_UNIT_CLEAR" val="1"/>
  <p:tag name="KSO_WM_UNIT_LAYERLEVEL" val="1_1"/>
  <p:tag name="KSO_WM_UNIT_LINE_FORE_SCHEMECOLOR_INDEX" val="13"/>
  <p:tag name="KSO_WM_UNIT_LINE_FILL_TYPE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4"/>
  <p:tag name="KSO_WM_UNIT_ID" val="diagram187_2*m_i*1_14"/>
  <p:tag name="KSO_WM_UNIT_CLEAR" val="1"/>
  <p:tag name="KSO_WM_UNIT_LAYERLEVEL" val="1_1"/>
  <p:tag name="KSO_WM_UNIT_LINE_FORE_SCHEMECOLOR_INDEX" val="13"/>
  <p:tag name="KSO_WM_UNIT_LINE_FILL_TYPE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5_1"/>
  <p:tag name="KSO_WM_UNIT_ID" val="diagram187_2*m_h_a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5_1"/>
  <p:tag name="KSO_WM_UNIT_ID" val="diagram187_2*m_h_f*1_5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7"/>
  <p:tag name="KSO_WM_UNIT_ID" val="diagram187_2*m_i*1_7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8"/>
  <p:tag name="KSO_WM_UNIT_ID" val="diagram187_2*m_i*1_8"/>
  <p:tag name="KSO_WM_UNIT_CLEAR" val="1"/>
  <p:tag name="KSO_WM_UNIT_LAYERLEVEL" val="1_1"/>
  <p:tag name="KSO_WM_UNIT_LINE_FORE_SCHEMECOLOR_INDEX" val="13"/>
  <p:tag name="KSO_WM_UNIT_LINE_FILL_TYPE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3_1"/>
  <p:tag name="KSO_WM_UNIT_ID" val="diagram187_2*m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3_1"/>
  <p:tag name="KSO_WM_UNIT_ID" val="diagram187_2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5"/>
  <p:tag name="KSO_WM_UNIT_ID" val="diagram187_2*m_i*1_5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6"/>
  <p:tag name="KSO_WM_UNIT_ID" val="diagram187_2*m_i*1_6"/>
  <p:tag name="KSO_WM_UNIT_CLEAR" val="1"/>
  <p:tag name="KSO_WM_UNIT_LAYERLEVEL" val="1_1"/>
  <p:tag name="KSO_WM_UNIT_LINE_FORE_SCHEMECOLOR_INDEX" val="13"/>
  <p:tag name="KSO_WM_UNIT_LINE_FILL_TYPE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3"/>
  <p:tag name="KSO_WM_UNIT_ID" val="diagram187_2*m_i*1_3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4"/>
  <p:tag name="KSO_WM_UNIT_ID" val="diagram187_2*m_i*1_4"/>
  <p:tag name="KSO_WM_UNIT_CLEAR" val="1"/>
  <p:tag name="KSO_WM_UNIT_LAYERLEVEL" val="1_1"/>
  <p:tag name="KSO_WM_UNIT_LINE_FORE_SCHEMECOLOR_INDEX" val="13"/>
  <p:tag name="KSO_WM_UNIT_LINE_FILL_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2_1"/>
  <p:tag name="KSO_WM_UNIT_ID" val="diagram187_2*m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1_1"/>
  <p:tag name="KSO_WM_UNIT_ID" val="diagram187_2*m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1_1"/>
  <p:tag name="KSO_WM_UNIT_ID" val="diagram187_2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4805_4*l_h_i*1_1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4805_4*l_h_i*1_2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4805_4*l_h_i*1_3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74805_4*l_h_i*1_4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4805_4*l_h_i*1_1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4805_4*l_h_i*1_2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4805_4*l_h_i*1_4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4805_4*l_h_i*1_3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2_1"/>
  <p:tag name="KSO_WM_UNIT_ID" val="diagram187_2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4805_4*l_h_a*1_2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4805_4*l_h_a*1_3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4805_4*l_h_a*1_4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4805_4*l_h_a*1_1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4805_4*l_h_i*1_1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4805_4*l_h_i*1_2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4805_4*l_h_i*1_3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74805_4*l_h_i*1_4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4805_4*l_h_i*1_1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4805_4*l_h_i*1_2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9"/>
  <p:tag name="KSO_WM_UNIT_ID" val="diagram187_2*m_i*1_9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4805_4*l_h_i*1_4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4805_4*l_h_i*1_3_2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4805_4*l_h_a*1_2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4805_4*l_h_a*1_3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4805_4*l_h_a*1_4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4805_4*l_h_a*1_1_1"/>
  <p:tag name="KSO_WM_TEMPLATE_CATEGORY" val="diagram"/>
  <p:tag name="KSO_WM_TEMPLATE_INDEX" val="20174805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def412d-d749-477f-9e37-e094cf16c350}"/>
  <p:tag name="TABLE_ENDDRAG_ORIGIN_RECT" val="712*245"/>
  <p:tag name="TABLE_ENDDRAG_RECT" val="46*130*712*2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f"/>
  <p:tag name="KSO_WM_UNIT_INDEX" val="1_1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ID" val="diagram20169549_3*m_h_f*1_1_1"/>
  <p:tag name="KSO_WM_UNIT_TEXT_FILL_FORE_SCHEMECOLOR_INDEX" val="14"/>
  <p:tag name="KSO_WM_UNIT_TEXT_FILL_TYPE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f"/>
  <p:tag name="KSO_WM_UNIT_INDEX" val="1_2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ID" val="diagram20169549_3*m_h_f*1_2_1"/>
  <p:tag name="KSO_WM_UNIT_TEXT_FILL_FORE_SCHEMECOLOR_INDEX" val="14"/>
  <p:tag name="KSO_WM_UNIT_TEXT_FILL_TYPE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f"/>
  <p:tag name="KSO_WM_UNIT_INDEX" val="1_3_1"/>
  <p:tag name="KSO_WM_UNIT_CLEAR" val="1"/>
  <p:tag name="KSO_WM_UNIT_LAYERLEVEL" val="1_1_1"/>
  <p:tag name="KSO_WM_UNIT_VALUE" val="39"/>
  <p:tag name="KSO_WM_UNIT_HIGHLIGHT" val="0"/>
  <p:tag name="KSO_WM_UNIT_COMPATIBLE" val="0"/>
  <p:tag name="KSO_WM_UNIT_PRESET_TEXT_INDEX" val="4"/>
  <p:tag name="KSO_WM_UNIT_PRESET_TEXT_LEN" val="57"/>
  <p:tag name="KSO_WM_DIAGRAM_GROUP_CODE" val="m1-1"/>
  <p:tag name="KSO_WM_UNIT_ID" val="diagram20169549_3*m_h_f*1_3_1"/>
  <p:tag name="KSO_WM_UNIT_TEXT_FILL_FORE_SCHEMECOLOR_INDEX" val="14"/>
  <p:tag name="KSO_WM_UNIT_TEXT_FILL_TYP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0"/>
  <p:tag name="KSO_WM_UNIT_ID" val="diagram187_2*m_i*1_10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a"/>
  <p:tag name="KSO_WM_UNIT_INDEX" val="1_3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ID" val="diagram20169549_3*m_h_a*1_3_1"/>
  <p:tag name="KSO_WM_UNIT_PRESET_TEXT" val="Lorem ipsum3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a"/>
  <p:tag name="KSO_WM_UNIT_INDEX" val="1_2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ID" val="diagram20169549_3*m_h_a*1_2_1"/>
  <p:tag name="KSO_WM_UNIT_PRESET_TEXT" val="Lorem ipsum2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20169549"/>
  <p:tag name="KSO_WM_UNIT_TYPE" val="m_h_a"/>
  <p:tag name="KSO_WM_UNIT_INDEX" val="1_1_1"/>
  <p:tag name="KSO_WM_UNIT_CLEAR" val="1"/>
  <p:tag name="KSO_WM_UNIT_LAYERLEVEL" val="1_1_1"/>
  <p:tag name="KSO_WM_UNIT_VALUE" val="15"/>
  <p:tag name="KSO_WM_UNIT_HIGHLIGHT" val="0"/>
  <p:tag name="KSO_WM_UNIT_COMPATIBLE" val="0"/>
  <p:tag name="KSO_WM_DIAGRAM_GROUP_CODE" val="m1-1"/>
  <p:tag name="KSO_WM_UNIT_ID" val="diagram20169549_3*m_h_a*1_1_1"/>
  <p:tag name="KSO_WM_UNIT_PRESET_TEXT" val="Lorem ipsum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1"/>
  <p:tag name="KSO_WM_UNIT_ID" val="diagram187_2*m_i*1_11"/>
  <p:tag name="KSO_WM_UNIT_CLEAR" val="1"/>
  <p:tag name="KSO_WM_UNIT_LAYERLEVEL" val="1_1"/>
  <p:tag name="KSO_WM_UNIT_LINE_FORE_SCHEMECOLOR_INDEX" val="13"/>
  <p:tag name="KSO_WM_UNIT_LINE_FILL_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3_1"/>
  <p:tag name="KSO_WM_UNIT_ID" val="diagram187_2*m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3_1"/>
  <p:tag name="KSO_WM_UNIT_ID" val="diagram187_2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5"/>
  <p:tag name="KSO_WM_UNIT_ID" val="diagram187_2*m_i*1_5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6"/>
  <p:tag name="KSO_WM_UNIT_ID" val="diagram187_2*m_i*1_6"/>
  <p:tag name="KSO_WM_UNIT_CLEAR" val="1"/>
  <p:tag name="KSO_WM_UNIT_LAYERLEVEL" val="1_1"/>
  <p:tag name="KSO_WM_UNIT_LINE_FORE_SCHEMECOLOR_INDEX" val="13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"/>
  <p:tag name="KSO_WM_TEMPLATE_CATEGORY" val="diagram"/>
  <p:tag name="KSO_WM_TEMPLATE_INDEX" val="187"/>
  <p:tag name="KSO_WM_UNIT_INDEX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3"/>
  <p:tag name="KSO_WM_UNIT_ID" val="diagram187_2*m_i*1_3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4"/>
  <p:tag name="KSO_WM_UNIT_ID" val="diagram187_2*m_i*1_4"/>
  <p:tag name="KSO_WM_UNIT_CLEAR" val="1"/>
  <p:tag name="KSO_WM_UNIT_LAYERLEVEL" val="1_1"/>
  <p:tag name="KSO_WM_UNIT_LINE_FORE_SCHEMECOLOR_INDEX" val="13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1_1"/>
  <p:tag name="KSO_WM_UNIT_ID" val="diagram187_2*m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1_1"/>
  <p:tag name="KSO_WM_UNIT_ID" val="diagram187_2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2"/>
  <p:tag name="KSO_WM_UNIT_ID" val="diagram187_2*m_i*1_2"/>
  <p:tag name="KSO_WM_UNIT_CLEAR" val="1"/>
  <p:tag name="KSO_WM_UNIT_LAYERLEVEL" val="1_1"/>
  <p:tag name="KSO_WM_UNIT_LINE_FORE_SCHEMECOLOR_INDEX" val="13"/>
  <p:tag name="KSO_WM_UNIT_LINE_FILL_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"/>
  <p:tag name="KSO_WM_TEMPLATE_CATEGORY" val="diagram"/>
  <p:tag name="KSO_WM_TEMPLATE_INDEX" val="187"/>
  <p:tag name="KSO_WM_UNIT_INDEX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11"/>
  <p:tag name="KSO_WM_TEMPLATE_CATEGORY" val="diagram"/>
  <p:tag name="KSO_WM_TEMPLATE_INDEX" val="187"/>
  <p:tag name="KSO_WM_UNIT_INDEX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9"/>
  <p:tag name="KSO_WM_TEMPLATE_CATEGORY" val="diagram"/>
  <p:tag name="KSO_WM_TEMPLATE_INDEX" val="187"/>
  <p:tag name="KSO_WM_UNIT_INDEX" val="2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40"/>
  <p:tag name="KSO_WM_TEMPLATE_CATEGORY" val="diagram"/>
  <p:tag name="KSO_WM_TEMPLATE_INDEX" val="187"/>
  <p:tag name="KSO_WM_UNIT_INDEX" val="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4_1"/>
  <p:tag name="KSO_WM_UNIT_ID" val="diagram187_2*m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11"/>
  <p:tag name="KSO_WM_TEMPLATE_CATEGORY" val="diagram"/>
  <p:tag name="KSO_WM_TEMPLATE_INDEX" val="187"/>
  <p:tag name="KSO_WM_UNIT_INDEX" val="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4_1"/>
  <p:tag name="KSO_WM_UNIT_ID" val="diagram187_2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2"/>
  <p:tag name="KSO_WM_UNIT_ID" val="diagram187_2*m_i*1_12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3"/>
  <p:tag name="KSO_WM_UNIT_ID" val="diagram187_2*m_i*1_13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4"/>
  <p:tag name="KSO_WM_UNIT_ID" val="diagram187_2*m_i*1_14"/>
  <p:tag name="KSO_WM_UNIT_CLEAR" val="1"/>
  <p:tag name="KSO_WM_UNIT_LAYERLEVEL" val="1_1"/>
  <p:tag name="KSO_WM_UNIT_LINE_FORE_SCHEMECOLOR_INDEX" val="13"/>
  <p:tag name="KSO_WM_UNIT_LINE_FILL_TYP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2_1"/>
  <p:tag name="KSO_WM_UNIT_ID" val="diagram187_2*m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2_1"/>
  <p:tag name="KSO_WM_UNIT_ID" val="diagram187_2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9"/>
  <p:tag name="KSO_WM_UNIT_ID" val="diagram187_2*m_i*1_9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0"/>
  <p:tag name="KSO_WM_UNIT_ID" val="diagram187_2*m_i*1_10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1"/>
  <p:tag name="KSO_WM_UNIT_ID" val="diagram187_2*m_i*1_11"/>
  <p:tag name="KSO_WM_UNIT_CLEAR" val="1"/>
  <p:tag name="KSO_WM_UNIT_LAYERLEVEL" val="1_1"/>
  <p:tag name="KSO_WM_UNIT_LINE_FORE_SCHEMECOLOR_INDEX" val="13"/>
  <p:tag name="KSO_WM_UNIT_LINE_FILL_TYPE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3_1"/>
  <p:tag name="KSO_WM_UNIT_ID" val="diagram187_2*m_h_a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9"/>
  <p:tag name="KSO_WM_TEMPLATE_CATEGORY" val="diagram"/>
  <p:tag name="KSO_WM_TEMPLATE_INDEX" val="187"/>
  <p:tag name="KSO_WM_UNIT_INDEX" val="2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3_1"/>
  <p:tag name="KSO_WM_UNIT_ID" val="diagram187_2*m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5"/>
  <p:tag name="KSO_WM_UNIT_ID" val="diagram187_2*m_i*1_5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6"/>
  <p:tag name="KSO_WM_UNIT_ID" val="diagram187_2*m_i*1_6"/>
  <p:tag name="KSO_WM_UNIT_CLEAR" val="1"/>
  <p:tag name="KSO_WM_UNIT_LAYERLEVEL" val="1_1"/>
  <p:tag name="KSO_WM_UNIT_LINE_FORE_SCHEMECOLOR_INDEX" val="13"/>
  <p:tag name="KSO_WM_UNIT_LINE_FILL_TYPE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3"/>
  <p:tag name="KSO_WM_UNIT_ID" val="diagram187_2*m_i*1_3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4"/>
  <p:tag name="KSO_WM_UNIT_ID" val="diagram187_2*m_i*1_4"/>
  <p:tag name="KSO_WM_UNIT_CLEAR" val="1"/>
  <p:tag name="KSO_WM_UNIT_LAYERLEVEL" val="1_1"/>
  <p:tag name="KSO_WM_UNIT_LINE_FORE_SCHEMECOLOR_INDEX" val="13"/>
  <p:tag name="KSO_WM_UNIT_LINE_FILL_TYPE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1_1"/>
  <p:tag name="KSO_WM_UNIT_ID" val="diagram187_2*m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6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1_1"/>
  <p:tag name="KSO_WM_UNIT_ID" val="diagram187_2*m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0182_3*m_i*1_1"/>
  <p:tag name="KSO_WM_TEMPLATE_CATEGORY" val="diagram"/>
  <p:tag name="KSO_WM_TEMPLATE_INDEX" val="20200182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0182_3*m_h_i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0182_3*m_h_i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40"/>
  <p:tag name="KSO_WM_TEMPLATE_CATEGORY" val="diagram"/>
  <p:tag name="KSO_WM_TEMPLATE_INDEX" val="187"/>
  <p:tag name="KSO_WM_UNIT_INDEX" val="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0182_3*m_h_i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1"/>
  <p:tag name="KSO_WM_UNIT_ID" val="diagram20200182_3*m_h_i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0182_3*m_h_i*1_1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0182_3*m_h_i*1_1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00182_3*m_h_i*1_1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0182_3*m_h_i*1_2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0182_3*m_h_i*1_2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7"/>
  <p:tag name="KSO_WM_UNIT_ID" val="diagram20200182_3*m_h_i*1_2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0182_3*m_h_i*1_3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0182_3*m_h_i*1_3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4_1"/>
  <p:tag name="KSO_WM_UNIT_ID" val="diagram187_2*m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00182_3*m_h_i*1_3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2"/>
  <p:tag name="KSO_WM_UNIT_ID" val="diagram20200182_3*m_h_i*1_4_2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3"/>
  <p:tag name="KSO_WM_UNIT_ID" val="diagram20200182_3*m_h_i*1_4_3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4"/>
  <p:tag name="KSO_WM_UNIT_ID" val="diagram20200182_3*m_h_i*1_4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0182_3*m_h_f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00182_3*m_h_a*1_1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00182_3*m_h_i*1_1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6"/>
  <p:tag name="KSO_WM_UNIT_ID" val="diagram20200182_3*m_h_i*1_1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7"/>
  <p:tag name="KSO_WM_UNIT_ID" val="diagram20200182_3*m_h_i*1_1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0182_3*m_h_f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4_1"/>
  <p:tag name="KSO_WM_UNIT_ID" val="diagram187_2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00182_3*m_h_a*1_2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00182_3*m_h_i*1_2_4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00182_3*m_h_i*1_2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6"/>
  <p:tag name="KSO_WM_UNIT_ID" val="diagram20200182_3*m_h_i*1_2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0182_3*m_h_f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00182_3*m_h_a*1_3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00182_3*m_h_i*1_3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6"/>
  <p:tag name="KSO_WM_UNIT_ID" val="diagram20200182_3*m_h_i*1_3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7"/>
  <p:tag name="KSO_WM_UNIT_ID" val="diagram20200182_3*m_h_i*1_3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单击此处添加文本具体内容，简明扼要的阐述您的观点。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4_1"/>
  <p:tag name="KSO_WM_UNIT_ID" val="diagram20200182_3*m_h_f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2"/>
  <p:tag name="KSO_WM_UNIT_ID" val="diagram187_2*m_i*1_12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4_1"/>
  <p:tag name="KSO_WM_UNIT_ID" val="diagram20200182_3*m_h_a*1_4_1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5"/>
  <p:tag name="KSO_WM_UNIT_ID" val="diagram20200182_3*m_h_i*1_4_5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LINE_FORE_SCHEMECOLOR_INDEX" val="14"/>
  <p:tag name="KSO_WM_UNIT_LINE_FILL_TYPE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6"/>
  <p:tag name="KSO_WM_UNIT_ID" val="diagram20200182_3*m_h_i*1_4_6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4_7"/>
  <p:tag name="KSO_WM_UNIT_ID" val="diagram20200182_3*m_h_i*1_4_7"/>
  <p:tag name="KSO_WM_TEMPLATE_CATEGORY" val="diagram"/>
  <p:tag name="KSO_WM_TEMPLATE_INDEX" val="20200182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2"/>
  <p:tag name="KSO_WM_UNIT_ID" val="diagram187_2*m_i*1_2"/>
  <p:tag name="KSO_WM_UNIT_CLEAR" val="1"/>
  <p:tag name="KSO_WM_UNIT_LAYERLEVEL" val="1_1"/>
  <p:tag name="KSO_WM_UNIT_LINE_FORE_SCHEMECOLOR_INDEX" val="13"/>
  <p:tag name="KSO_WM_UNIT_LINE_FILL_TYPE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"/>
  <p:tag name="KSO_WM_TEMPLATE_CATEGORY" val="diagram"/>
  <p:tag name="KSO_WM_TEMPLATE_INDEX" val="187"/>
  <p:tag name="KSO_WM_UNIT_INDEX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11"/>
  <p:tag name="KSO_WM_TEMPLATE_CATEGORY" val="diagram"/>
  <p:tag name="KSO_WM_TEMPLATE_INDEX" val="187"/>
  <p:tag name="KSO_WM_UNIT_INDEX" val="1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0"/>
  <p:tag name="KSO_WM_TEMPLATE_CATEGORY" val="diagram"/>
  <p:tag name="KSO_WM_TEMPLATE_INDEX" val="187"/>
  <p:tag name="KSO_WM_UNIT_INDEX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29"/>
  <p:tag name="KSO_WM_TEMPLATE_CATEGORY" val="diagram"/>
  <p:tag name="KSO_WM_TEMPLATE_INDEX" val="187"/>
  <p:tag name="KSO_WM_UNIT_INDEX" val="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87_2*i*40"/>
  <p:tag name="KSO_WM_TEMPLATE_CATEGORY" val="diagram"/>
  <p:tag name="KSO_WM_TEMPLATE_INDEX" val="187"/>
  <p:tag name="KSO_WM_UNIT_INDEX" val="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3"/>
  <p:tag name="KSO_WM_UNIT_ID" val="diagram187_2*m_i*1_13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4_1"/>
  <p:tag name="KSO_WM_UNIT_ID" val="diagram187_2*m_h_a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4_1"/>
  <p:tag name="KSO_WM_UNIT_ID" val="diagram187_2*m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2"/>
  <p:tag name="KSO_WM_UNIT_ID" val="diagram187_2*m_i*1_12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3"/>
  <p:tag name="KSO_WM_UNIT_ID" val="diagram187_2*m_i*1_13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4"/>
  <p:tag name="KSO_WM_UNIT_ID" val="diagram187_2*m_i*1_14"/>
  <p:tag name="KSO_WM_UNIT_CLEAR" val="1"/>
  <p:tag name="KSO_WM_UNIT_LAYERLEVEL" val="1_1"/>
  <p:tag name="KSO_WM_UNIT_LINE_FORE_SCHEMECOLOR_INDEX" val="13"/>
  <p:tag name="KSO_WM_UNIT_LINE_FILL_TYPE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a"/>
  <p:tag name="KSO_WM_UNIT_INDEX" val="1_2_1"/>
  <p:tag name="KSO_WM_UNIT_ID" val="diagram187_2*m_h_a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EIUSMOD"/>
  <p:tag name="KSO_WM_UNIT_TEXT_FILL_FORE_SCHEMECOLOR_INDEX" val="7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h_f"/>
  <p:tag name="KSO_WM_UNIT_INDEX" val="1_2_1"/>
  <p:tag name="KSO_WM_UNIT_ID" val="diagram187_2*m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" val="INCIDIDUNT LABORE ET"/>
  <p:tag name="KSO_WM_UNIT_TEXT_FILL_FORE_SCHEMECOLOR_INDEX" val="13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9"/>
  <p:tag name="KSO_WM_UNIT_ID" val="diagram187_2*m_i*1_9"/>
  <p:tag name="KSO_WM_UNIT_CLEAR" val="1"/>
  <p:tag name="KSO_WM_UNIT_LAYERLEVEL" val="1_1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0"/>
  <p:tag name="KSO_WM_UNIT_ID" val="diagram187_2*m_i*1_10"/>
  <p:tag name="KSO_WM_UNIT_CLEAR" val="1"/>
  <p:tag name="KSO_WM_UNIT_LAYERLEVEL" val="1_1"/>
  <p:tag name="KSO_WM_UNIT_FILL_FORE_SCHEMECOLOR_INDEX" val="14"/>
  <p:tag name="KSO_WM_UNIT_FILL_TYPE" val="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87"/>
  <p:tag name="KSO_WM_TAG_VERSION" val="1.0"/>
  <p:tag name="KSO_WM_BEAUTIFY_FLAG" val="#wm#"/>
  <p:tag name="KSO_WM_DIAGRAM_GROUP_CODE" val="m1-1"/>
  <p:tag name="KSO_WM_UNIT_TYPE" val="m_i"/>
  <p:tag name="KSO_WM_UNIT_INDEX" val="1_11"/>
  <p:tag name="KSO_WM_UNIT_ID" val="diagram187_2*m_i*1_11"/>
  <p:tag name="KSO_WM_UNIT_CLEAR" val="1"/>
  <p:tag name="KSO_WM_UNIT_LAYERLEVEL" val="1_1"/>
  <p:tag name="KSO_WM_UNIT_LINE_FORE_SCHEMECOLOR_INDEX" val="13"/>
  <p:tag name="KSO_WM_UNIT_LINE_FILL_TYPE" val="2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2156</Words>
  <Application>Microsoft Office PowerPoint</Application>
  <PresentationFormat>自定义</PresentationFormat>
  <Paragraphs>290</Paragraphs>
  <Slides>27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934</cp:revision>
  <dcterms:created xsi:type="dcterms:W3CDTF">2021-05-24T10:31:00Z</dcterms:created>
  <dcterms:modified xsi:type="dcterms:W3CDTF">2021-12-31T03:24:33Z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8BCD1016BA454EC3833F2399015638F0</vt:lpwstr>
  </property>
</Properties>
</file>