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283" r:id="rId3"/>
    <p:sldId id="2635" r:id="rId5"/>
    <p:sldId id="2644" r:id="rId6"/>
    <p:sldId id="2645" r:id="rId7"/>
    <p:sldId id="2646" r:id="rId8"/>
    <p:sldId id="2658" r:id="rId9"/>
    <p:sldId id="2659" r:id="rId10"/>
    <p:sldId id="2647" r:id="rId11"/>
    <p:sldId id="2661" r:id="rId12"/>
    <p:sldId id="2662" r:id="rId13"/>
    <p:sldId id="2667" r:id="rId14"/>
    <p:sldId id="2664" r:id="rId15"/>
    <p:sldId id="2665" r:id="rId16"/>
    <p:sldId id="2666" r:id="rId17"/>
    <p:sldId id="2668" r:id="rId18"/>
    <p:sldId id="2669" r:id="rId19"/>
    <p:sldId id="2648" r:id="rId20"/>
    <p:sldId id="2670" r:id="rId21"/>
    <p:sldId id="2649" r:id="rId22"/>
    <p:sldId id="2634" r:id="rId23"/>
  </p:sldIdLst>
  <p:sldSz cx="10259695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C16"/>
    <a:srgbClr val="FEA900"/>
    <a:srgbClr val="F8F8F8"/>
    <a:srgbClr val="6DF5ED"/>
    <a:srgbClr val="E93252"/>
    <a:srgbClr val="0358B2"/>
    <a:srgbClr val="0358B1"/>
    <a:srgbClr val="035898"/>
    <a:srgbClr val="F1F1F1"/>
    <a:srgbClr val="02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svg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695256" y="1567122"/>
            <a:ext cx="47548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公益赠书吸粉活动</a:t>
            </a:r>
            <a:r>
              <a:rPr lang="zh-CN" altLang="en-US" sz="3600" b="1" dirty="0"/>
              <a:t>复盘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部门：运营四部</a:t>
            </a: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姓名：全荣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花名：天权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 dirty="0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60705" y="942975"/>
            <a:ext cx="9326880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第一条朋友圈：</a:t>
            </a:r>
            <a:endParaRPr 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1、这几个月我接触到一个送书平台，自己给孩子领了几期书，这个图书真的特别不错，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而且这个平台也很有意义了，所以我决定加入状元公益送书组织，成为一名志愿者。把这么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一份爱心的公益活动传播出去，帮助更多的孩子远离手机、电视、Ipad 回归纸质感阅读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4765" y="2518410"/>
            <a:ext cx="5130165" cy="28860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60705" y="882015"/>
            <a:ext cx="8964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（接上文）</a:t>
            </a:r>
            <a:endParaRPr lang="zh-CN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0705" y="1301115"/>
            <a:ext cx="3840480" cy="3692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/>
              <a:t>第二条朋友圈：</a:t>
            </a:r>
            <a:endParaRPr lang="zh-CN"/>
          </a:p>
          <a:p>
            <a:pPr algn="l"/>
            <a:endParaRPr lang="zh-CN"/>
          </a:p>
          <a:p>
            <a:pPr algn="l"/>
            <a:r>
              <a:rPr lang="zh-CN"/>
              <a:t>【3月领书活动即将开始】</a:t>
            </a:r>
            <a:endParaRPr lang="zh-CN"/>
          </a:p>
          <a:p>
            <a:pPr algn="l"/>
            <a:r>
              <a:rPr lang="zh-CN"/>
              <a:t>❣️以公益之名，行传承之事</a:t>
            </a:r>
            <a:endParaRPr lang="zh-CN"/>
          </a:p>
          <a:p>
            <a:pPr algn="l"/>
            <a:r>
              <a:rPr lang="zh-CN"/>
              <a:t>❣️中国人年均读书0.7本</a:t>
            </a:r>
            <a:endParaRPr lang="zh-CN"/>
          </a:p>
          <a:p>
            <a:pPr algn="l"/>
            <a:r>
              <a:rPr lang="zh-CN"/>
              <a:t>❣️韩国人均7本</a:t>
            </a:r>
            <a:endParaRPr lang="zh-CN"/>
          </a:p>
          <a:p>
            <a:pPr algn="l"/>
            <a:r>
              <a:rPr lang="zh-CN"/>
              <a:t>❣️日本人均40本</a:t>
            </a:r>
            <a:endParaRPr lang="zh-CN"/>
          </a:p>
          <a:p>
            <a:pPr algn="l"/>
            <a:r>
              <a:rPr lang="zh-CN"/>
              <a:t>❣️俄罗斯人均55本</a:t>
            </a:r>
            <a:endParaRPr lang="zh-CN"/>
          </a:p>
          <a:p>
            <a:pPr algn="l"/>
            <a:r>
              <a:rPr lang="zh-CN"/>
              <a:t>差距就是这么一点一点拉开的</a:t>
            </a:r>
            <a:endParaRPr lang="zh-CN"/>
          </a:p>
          <a:p>
            <a:pPr algn="l"/>
            <a:r>
              <a:rPr lang="zh-CN"/>
              <a:t>爱国不是要求你拒绝这个拒绝那个</a:t>
            </a:r>
            <a:endParaRPr lang="zh-CN"/>
          </a:p>
          <a:p>
            <a:pPr algn="l"/>
            <a:r>
              <a:rPr lang="zh-CN"/>
              <a:t>而是要求你强大自身的技术</a:t>
            </a:r>
            <a:endParaRPr lang="zh-CN"/>
          </a:p>
          <a:p>
            <a:pPr algn="l"/>
            <a:r>
              <a:rPr lang="zh-CN"/>
              <a:t>爱国不是要求你一定要去扛枪上战场</a:t>
            </a:r>
            <a:endParaRPr lang="zh-CN"/>
          </a:p>
          <a:p>
            <a:pPr algn="l"/>
            <a:r>
              <a:rPr lang="zh-CN"/>
              <a:t>而是要求你把属于本国的底蕴</a:t>
            </a:r>
            <a:endParaRPr 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7990" y="1012825"/>
            <a:ext cx="4269105" cy="42691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60705" y="744855"/>
            <a:ext cx="8964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（接上文）</a:t>
            </a:r>
            <a:endParaRPr lang="zh-CN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1950" y="1048385"/>
            <a:ext cx="978408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/>
              <a:t>第三条朋友圈：</a:t>
            </a:r>
            <a:endParaRPr lang="zh-CN"/>
          </a:p>
          <a:p>
            <a:pPr algn="l"/>
            <a:endParaRPr lang="zh-CN"/>
          </a:p>
          <a:p>
            <a:pPr algn="l"/>
            <a:r>
              <a:rPr lang="zh-CN"/>
              <a:t>让孩子爱上阅读是家长送给孩子最好的礼物。阅读是人们学习各种知识和技能最重要的途径。</a:t>
            </a:r>
            <a:endParaRPr lang="zh-CN"/>
          </a:p>
          <a:p>
            <a:pPr algn="l"/>
            <a:r>
              <a:rPr lang="zh-CN"/>
              <a:t>即使是不富裕家庭的孩子，即使是给孩子买不起昂贵玩具的家长，也是可以通过引领孩子爱上</a:t>
            </a:r>
            <a:endParaRPr lang="zh-CN"/>
          </a:p>
          <a:p>
            <a:pPr algn="l"/>
            <a:r>
              <a:rPr lang="zh-CN"/>
              <a:t>阅读，为他点亮智慧之灯，照亮他美丽的前程，使他受益一生。扫码进群，开启孩子阅读之旅！</a:t>
            </a:r>
            <a:endParaRPr 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1425" y="2524760"/>
            <a:ext cx="5339715" cy="30035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60705" y="882015"/>
            <a:ext cx="8964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（接上文）</a:t>
            </a:r>
            <a:endParaRPr lang="zh-CN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2475" y="1372870"/>
            <a:ext cx="6251575" cy="28613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/>
              <a:t>第四条朋友圈：</a:t>
            </a:r>
            <a:endParaRPr lang="zh-CN"/>
          </a:p>
          <a:p>
            <a:pPr algn="l"/>
            <a:endParaRPr lang="zh-CN"/>
          </a:p>
          <a:p>
            <a:pPr algn="l"/>
            <a:r>
              <a:rPr lang="zh-CN"/>
              <a:t>【2021年3领书活动开始】</a:t>
            </a:r>
            <a:endParaRPr lang="zh-CN"/>
          </a:p>
          <a:p>
            <a:pPr algn="l"/>
            <a:r>
              <a:rPr lang="zh-CN"/>
              <a:t>💠 送孩子亿万家产</a:t>
            </a:r>
            <a:endParaRPr lang="zh-CN"/>
          </a:p>
          <a:p>
            <a:pPr algn="l"/>
            <a:r>
              <a:rPr lang="zh-CN"/>
              <a:t>💠 不如从小培养好习惯</a:t>
            </a:r>
            <a:endParaRPr lang="zh-CN"/>
          </a:p>
          <a:p>
            <a:pPr algn="l"/>
            <a:r>
              <a:rPr lang="zh-CN"/>
              <a:t>💠 远离手机，恢复纸质阅读</a:t>
            </a:r>
            <a:endParaRPr lang="zh-CN"/>
          </a:p>
          <a:p>
            <a:pPr algn="l"/>
            <a:r>
              <a:rPr lang="zh-CN"/>
              <a:t>💠 我是赠书义务合作人～XX</a:t>
            </a:r>
            <a:endParaRPr lang="zh-CN"/>
          </a:p>
          <a:p>
            <a:pPr algn="l"/>
            <a:r>
              <a:rPr lang="zh-CN"/>
              <a:t>💠 保证所有书籍都是正版</a:t>
            </a:r>
            <a:endParaRPr lang="zh-CN"/>
          </a:p>
          <a:p>
            <a:pPr algn="l"/>
            <a:r>
              <a:rPr lang="zh-CN"/>
              <a:t>💠 本月领书活动3月24日准时开抢，截止到3月26号17:00结束</a:t>
            </a:r>
            <a:endParaRPr lang="zh-CN"/>
          </a:p>
          <a:p>
            <a:pPr algn="l"/>
            <a:r>
              <a:rPr lang="zh-CN"/>
              <a:t>💠 拉你进公益领书群</a:t>
            </a:r>
            <a:endParaRPr lang="zh-C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60705" y="882015"/>
            <a:ext cx="8964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（接上文）</a:t>
            </a:r>
            <a:endParaRPr lang="zh-CN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4650" y="1250315"/>
            <a:ext cx="887222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/>
              <a:t>第五条朋友圈：</a:t>
            </a:r>
            <a:endParaRPr lang="zh-CN"/>
          </a:p>
          <a:p>
            <a:pPr algn="l"/>
            <a:endParaRPr lang="zh-CN"/>
          </a:p>
          <a:p>
            <a:pPr algn="l"/>
            <a:r>
              <a:rPr lang="zh-CN"/>
              <a:t>第60期状元全国大型公益送书活动今天（时间根据情况写）下午启动！以下是本期活动</a:t>
            </a:r>
            <a:endParaRPr lang="zh-CN"/>
          </a:p>
          <a:p>
            <a:pPr algn="l"/>
            <a:r>
              <a:rPr lang="zh-CN"/>
              <a:t>图书剧透部分剧透，还没进群的朋友回复1，拉你进群开启阅读之旅!非诚勿扰！</a:t>
            </a:r>
            <a:endParaRPr 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7270" y="2496820"/>
            <a:ext cx="5311140" cy="29876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60705" y="882015"/>
            <a:ext cx="8964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（接上文）</a:t>
            </a:r>
            <a:endParaRPr lang="zh-CN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4650" y="1250315"/>
            <a:ext cx="9555480" cy="3692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/>
              <a:t>活动开始后朋友圈↓</a:t>
            </a:r>
            <a:endParaRPr lang="zh-CN"/>
          </a:p>
          <a:p>
            <a:pPr algn="l"/>
            <a:endParaRPr lang="zh-CN"/>
          </a:p>
          <a:p>
            <a:pPr algn="l"/>
            <a:r>
              <a:rPr lang="en-US" altLang="zh-CN"/>
              <a:t>1</a:t>
            </a:r>
            <a:r>
              <a:rPr lang="zh-CN"/>
              <a:t>-   每个时代，都会悄悄犒赏会学习的人。3月份状元公益赠书活动火热进行中……</a:t>
            </a:r>
            <a:endParaRPr lang="zh-CN"/>
          </a:p>
          <a:p>
            <a:pPr algn="l"/>
            <a:endParaRPr lang="zh-CN"/>
          </a:p>
          <a:p>
            <a:pPr algn="l"/>
            <a:r>
              <a:rPr lang="en-US" altLang="zh-CN"/>
              <a:t>2</a:t>
            </a:r>
            <a:r>
              <a:rPr lang="zh-CN"/>
              <a:t>-   到哪里囤书这件事，似乎没有任何悬念!状元公益赠书每月一次，你也可以把它看成寻找</a:t>
            </a:r>
            <a:endParaRPr lang="zh-CN"/>
          </a:p>
          <a:p>
            <a:pPr algn="l"/>
            <a:r>
              <a:rPr lang="zh-CN"/>
              <a:t>好书的日子。</a:t>
            </a:r>
            <a:endParaRPr lang="zh-CN"/>
          </a:p>
          <a:p>
            <a:pPr algn="l"/>
            <a:endParaRPr lang="zh-CN"/>
          </a:p>
          <a:p>
            <a:pPr algn="l"/>
            <a:r>
              <a:rPr lang="en-US" altLang="zh-CN"/>
              <a:t>3</a:t>
            </a:r>
            <a:r>
              <a:rPr lang="zh-CN"/>
              <a:t>-   原来我朋友圈这么多爱读书的朋友，今天忙得水都没喝一口…..</a:t>
            </a:r>
            <a:endParaRPr lang="zh-CN"/>
          </a:p>
          <a:p>
            <a:pPr algn="l"/>
            <a:endParaRPr lang="zh-CN"/>
          </a:p>
          <a:p>
            <a:pPr algn="l"/>
            <a:r>
              <a:rPr lang="zh-CN"/>
              <a:t>配各种咨询的截图</a:t>
            </a:r>
            <a:endParaRPr lang="zh-CN"/>
          </a:p>
          <a:p>
            <a:pPr algn="l"/>
            <a:endParaRPr lang="zh-CN"/>
          </a:p>
          <a:p>
            <a:pPr algn="l"/>
            <a:r>
              <a:rPr lang="zh-CN"/>
              <a:t>一开始做的朋友，可能领的人不多，所以也要在朋友圈造势，以上这些软文可以配上有人在你</a:t>
            </a:r>
            <a:endParaRPr lang="zh-CN"/>
          </a:p>
          <a:p>
            <a:pPr algn="l"/>
            <a:r>
              <a:rPr lang="zh-CN"/>
              <a:t>这里领书的截图，一个成交图，发一条朋友圈，要显得你的活动很火爆</a:t>
            </a:r>
            <a:endParaRPr lang="zh-C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60705" y="882015"/>
            <a:ext cx="8964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（接上文）</a:t>
            </a:r>
            <a:endParaRPr lang="zh-CN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4650" y="1250315"/>
            <a:ext cx="2697480" cy="31381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zh-CN"/>
              <a:t>活动开始后的朋友圈↓</a:t>
            </a:r>
            <a:endParaRPr lang="zh-CN"/>
          </a:p>
          <a:p>
            <a:pPr algn="l"/>
            <a:r>
              <a:rPr lang="en-US" altLang="zh-CN"/>
              <a:t>(</a:t>
            </a:r>
            <a:r>
              <a:rPr lang="zh-CN" altLang="en-US"/>
              <a:t>每小时发一条</a:t>
            </a:r>
            <a:r>
              <a:rPr lang="en-US" altLang="zh-CN"/>
              <a:t>)</a:t>
            </a:r>
            <a:endParaRPr lang="zh-CN"/>
          </a:p>
          <a:p>
            <a:pPr algn="l"/>
            <a:endParaRPr lang="zh-CN"/>
          </a:p>
          <a:p>
            <a:pPr algn="l"/>
            <a:endParaRPr lang="zh-CN"/>
          </a:p>
          <a:p>
            <a:pPr algn="l"/>
            <a:r>
              <a:rPr lang="zh-CN"/>
              <a:t>1.为什么要读书？</a:t>
            </a:r>
            <a:endParaRPr lang="zh-CN"/>
          </a:p>
          <a:p>
            <a:pPr algn="l"/>
            <a:r>
              <a:rPr lang="zh-CN"/>
              <a:t>当你开心的时候</a:t>
            </a:r>
            <a:endParaRPr lang="zh-CN"/>
          </a:p>
          <a:p>
            <a:pPr algn="l"/>
            <a:r>
              <a:rPr lang="zh-CN"/>
              <a:t>你可以说：</a:t>
            </a:r>
            <a:endParaRPr lang="zh-CN"/>
          </a:p>
          <a:p>
            <a:pPr algn="l"/>
            <a:r>
              <a:rPr lang="zh-CN"/>
              <a:t>春风得意马蹄疾</a:t>
            </a:r>
            <a:endParaRPr lang="zh-CN"/>
          </a:p>
          <a:p>
            <a:pPr algn="l"/>
            <a:r>
              <a:rPr lang="zh-CN"/>
              <a:t>一日看尽长安花</a:t>
            </a:r>
            <a:endParaRPr lang="zh-CN"/>
          </a:p>
          <a:p>
            <a:pPr algn="l"/>
            <a:r>
              <a:rPr lang="zh-CN"/>
              <a:t>而不是只会说：</a:t>
            </a:r>
            <a:endParaRPr lang="zh-CN"/>
          </a:p>
          <a:p>
            <a:pPr algn="l"/>
            <a:r>
              <a:rPr lang="zh-CN"/>
              <a:t>哈哈哈哈哈哈哈哈哈哈哈</a:t>
            </a:r>
            <a:endParaRPr lang="zh-CN"/>
          </a:p>
        </p:txBody>
      </p:sp>
      <p:sp>
        <p:nvSpPr>
          <p:cNvPr id="5" name="文本框 4"/>
          <p:cNvSpPr txBox="1"/>
          <p:nvPr/>
        </p:nvSpPr>
        <p:spPr>
          <a:xfrm>
            <a:off x="3278505" y="1250315"/>
            <a:ext cx="2447290" cy="31381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zh-CN"/>
              <a:t>活动开始后</a:t>
            </a:r>
            <a:r>
              <a:rPr lang="zh-CN">
                <a:sym typeface="+mn-ea"/>
              </a:rPr>
              <a:t>的朋友圈</a:t>
            </a:r>
            <a:r>
              <a:rPr lang="zh-CN"/>
              <a:t>↓</a:t>
            </a:r>
            <a:endParaRPr lang="zh-CN"/>
          </a:p>
          <a:p>
            <a:pPr algn="l"/>
            <a:r>
              <a:rPr lang="en-US" altLang="zh-CN"/>
              <a:t>(</a:t>
            </a:r>
            <a:r>
              <a:rPr lang="zh-CN" altLang="en-US"/>
              <a:t>每小时发一条</a:t>
            </a:r>
            <a:r>
              <a:rPr lang="en-US" altLang="zh-CN"/>
              <a:t>)</a:t>
            </a:r>
            <a:endParaRPr lang="zh-CN"/>
          </a:p>
          <a:p>
            <a:pPr algn="l"/>
            <a:endParaRPr lang="zh-CN"/>
          </a:p>
          <a:p>
            <a:pPr algn="l"/>
            <a:endParaRPr lang="zh-CN"/>
          </a:p>
          <a:p>
            <a:pPr algn="l"/>
            <a:r>
              <a:rPr lang="zh-CN"/>
              <a:t>2.为什么要读书？</a:t>
            </a:r>
            <a:endParaRPr lang="zh-CN"/>
          </a:p>
          <a:p>
            <a:pPr algn="l"/>
            <a:r>
              <a:rPr lang="zh-CN"/>
              <a:t>当你伤心的时候</a:t>
            </a:r>
            <a:endParaRPr lang="zh-CN"/>
          </a:p>
          <a:p>
            <a:pPr algn="l"/>
            <a:r>
              <a:rPr lang="zh-CN"/>
              <a:t>你可以说：</a:t>
            </a:r>
            <a:endParaRPr lang="zh-CN"/>
          </a:p>
          <a:p>
            <a:pPr algn="l"/>
            <a:r>
              <a:rPr lang="zh-CN"/>
              <a:t>问君能有几多愁，</a:t>
            </a:r>
            <a:endParaRPr lang="zh-CN"/>
          </a:p>
          <a:p>
            <a:pPr algn="l"/>
            <a:r>
              <a:rPr lang="zh-CN"/>
              <a:t>恰似一江春水向东流</a:t>
            </a:r>
            <a:endParaRPr lang="zh-CN"/>
          </a:p>
          <a:p>
            <a:pPr algn="l"/>
            <a:r>
              <a:rPr lang="zh-CN"/>
              <a:t>而不是只会说：</a:t>
            </a:r>
            <a:endParaRPr lang="zh-CN"/>
          </a:p>
          <a:p>
            <a:pPr algn="l"/>
            <a:r>
              <a:rPr lang="zh-CN"/>
              <a:t>我的心好痛</a:t>
            </a:r>
            <a:endParaRPr lang="zh-CN"/>
          </a:p>
        </p:txBody>
      </p:sp>
      <p:sp>
        <p:nvSpPr>
          <p:cNvPr id="8" name="文本框 7"/>
          <p:cNvSpPr txBox="1"/>
          <p:nvPr/>
        </p:nvSpPr>
        <p:spPr>
          <a:xfrm>
            <a:off x="6055995" y="1250315"/>
            <a:ext cx="2447290" cy="36925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zh-CN"/>
              <a:t>活动开始后</a:t>
            </a:r>
            <a:r>
              <a:rPr lang="zh-CN">
                <a:sym typeface="+mn-ea"/>
              </a:rPr>
              <a:t>的朋友圈</a:t>
            </a:r>
            <a:r>
              <a:rPr lang="zh-CN"/>
              <a:t>↓</a:t>
            </a:r>
            <a:endParaRPr lang="zh-CN"/>
          </a:p>
          <a:p>
            <a:pPr algn="l"/>
            <a:r>
              <a:rPr lang="en-US" altLang="zh-CN"/>
              <a:t>(</a:t>
            </a:r>
            <a:r>
              <a:rPr lang="zh-CN" altLang="en-US"/>
              <a:t>每小时发一条</a:t>
            </a:r>
            <a:r>
              <a:rPr lang="en-US" altLang="zh-CN"/>
              <a:t>)</a:t>
            </a:r>
            <a:endParaRPr lang="zh-CN"/>
          </a:p>
          <a:p>
            <a:pPr algn="l"/>
            <a:endParaRPr lang="zh-CN"/>
          </a:p>
          <a:p>
            <a:pPr algn="l"/>
            <a:endParaRPr lang="zh-CN"/>
          </a:p>
          <a:p>
            <a:pPr algn="l"/>
            <a:r>
              <a:rPr lang="zh-CN"/>
              <a:t>12.为什么要读书？</a:t>
            </a:r>
            <a:endParaRPr lang="zh-CN"/>
          </a:p>
          <a:p>
            <a:pPr algn="l"/>
            <a:r>
              <a:rPr lang="zh-CN"/>
              <a:t>看见夕阳余晖的时候</a:t>
            </a:r>
            <a:endParaRPr lang="zh-CN"/>
          </a:p>
          <a:p>
            <a:pPr algn="l"/>
            <a:r>
              <a:rPr lang="zh-CN"/>
              <a:t>你可以说：</a:t>
            </a:r>
            <a:endParaRPr lang="zh-CN"/>
          </a:p>
          <a:p>
            <a:pPr algn="l"/>
            <a:r>
              <a:rPr lang="zh-CN"/>
              <a:t>落霞与孤鹜齐飞</a:t>
            </a:r>
            <a:endParaRPr lang="zh-CN"/>
          </a:p>
          <a:p>
            <a:pPr algn="l"/>
            <a:r>
              <a:rPr lang="zh-CN"/>
              <a:t>秋水共长天一色</a:t>
            </a:r>
            <a:endParaRPr lang="zh-CN"/>
          </a:p>
          <a:p>
            <a:pPr algn="l"/>
            <a:r>
              <a:rPr lang="zh-CN"/>
              <a:t>而不是只会说：</a:t>
            </a:r>
            <a:endParaRPr lang="zh-CN"/>
          </a:p>
          <a:p>
            <a:pPr algn="l"/>
            <a:r>
              <a:rPr lang="zh-CN"/>
              <a:t>卧槽，这夕阳！</a:t>
            </a:r>
            <a:endParaRPr lang="zh-CN"/>
          </a:p>
          <a:p>
            <a:pPr algn="l"/>
            <a:r>
              <a:rPr lang="zh-CN"/>
              <a:t>卧槽</a:t>
            </a:r>
            <a:r>
              <a:rPr lang="zh-CN">
                <a:sym typeface="+mn-ea"/>
              </a:rPr>
              <a:t>，</a:t>
            </a:r>
            <a:r>
              <a:rPr lang="zh-CN"/>
              <a:t>还有鸟！</a:t>
            </a:r>
            <a:endParaRPr lang="zh-CN"/>
          </a:p>
          <a:p>
            <a:pPr algn="l"/>
            <a:r>
              <a:rPr lang="zh-CN"/>
              <a:t>卧槽，真好看!</a:t>
            </a:r>
            <a:endParaRPr lang="zh-CN"/>
          </a:p>
        </p:txBody>
      </p:sp>
      <p:sp>
        <p:nvSpPr>
          <p:cNvPr id="13" name="文本框 12"/>
          <p:cNvSpPr txBox="1"/>
          <p:nvPr/>
        </p:nvSpPr>
        <p:spPr>
          <a:xfrm>
            <a:off x="1497965" y="5069205"/>
            <a:ext cx="70053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600"/>
              <a:t>提前准备了</a:t>
            </a:r>
            <a:r>
              <a:rPr lang="en-US" altLang="zh-CN" sz="1600"/>
              <a:t>13</a:t>
            </a:r>
            <a:r>
              <a:rPr lang="zh-CN" altLang="en-US" sz="1600"/>
              <a:t>条朋友圈，刷够一整天（用于社群也是同样的逻辑）</a:t>
            </a:r>
            <a:endParaRPr lang="zh-CN" altLang="en-US"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600" b="1" dirty="0">
                <a:solidFill>
                  <a:schemeClr val="tx1"/>
                </a:solidFill>
              </a:rPr>
              <a:t>案例中待优化点及改善方案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58061" y="937896"/>
            <a:ext cx="860214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dirty="0">
                <a:solidFill>
                  <a:srgbClr val="FF0000"/>
                </a:solidFill>
              </a:rPr>
              <a:t>细节注意：作为导购的角色，一定要熟悉业务，能够给用户主动推荐适合的</a:t>
            </a:r>
            <a:r>
              <a:rPr lang="zh-CN" dirty="0">
                <a:solidFill>
                  <a:srgbClr val="FF0000"/>
                </a:solidFill>
                <a:sym typeface="+mn-ea"/>
              </a:rPr>
              <a:t>产品，推荐的越精准，越合理，越容易开单</a:t>
            </a:r>
            <a:endParaRPr lang="zh-CN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7860" y="1677035"/>
            <a:ext cx="9326880" cy="3692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/>
              <a:t>以下仅供参考，最好用自己的语言，再结合实际目录，推荐XX号书</a:t>
            </a:r>
            <a:endParaRPr lang="zh-CN"/>
          </a:p>
          <a:p>
            <a:pPr algn="l"/>
            <a:endParaRPr lang="zh-CN"/>
          </a:p>
          <a:p>
            <a:pPr algn="l"/>
            <a:r>
              <a:rPr lang="zh-CN"/>
              <a:t>9个月-1岁</a:t>
            </a:r>
            <a:endParaRPr lang="zh-CN"/>
          </a:p>
          <a:p>
            <a:pPr algn="l"/>
            <a:r>
              <a:rPr lang="zh-CN"/>
              <a:t>色彩鲜艳的大图案硬纸书，刺激大脑发育，大人通过让宝宝一边看，一边说出事物的名称，</a:t>
            </a:r>
            <a:endParaRPr lang="zh-CN"/>
          </a:p>
          <a:p>
            <a:pPr algn="l"/>
            <a:r>
              <a:rPr lang="zh-CN"/>
              <a:t>为宝宝说话打好基础。</a:t>
            </a:r>
            <a:endParaRPr lang="zh-CN"/>
          </a:p>
          <a:p>
            <a:pPr algn="l"/>
            <a:endParaRPr lang="zh-CN"/>
          </a:p>
          <a:p>
            <a:pPr algn="l"/>
            <a:r>
              <a:rPr lang="zh-CN"/>
              <a:t>1-2岁</a:t>
            </a:r>
            <a:endParaRPr lang="zh-CN"/>
          </a:p>
          <a:p>
            <a:pPr algn="l"/>
            <a:r>
              <a:rPr lang="zh-CN"/>
              <a:t>大幅图画的图书，最好跟日常生活相关，比如炊具、电器、家具、宠物、玩具等，更利于</a:t>
            </a:r>
            <a:endParaRPr lang="zh-CN"/>
          </a:p>
          <a:p>
            <a:pPr algn="l"/>
            <a:r>
              <a:rPr lang="zh-CN"/>
              <a:t>孩子阅读和接触。</a:t>
            </a:r>
            <a:endParaRPr lang="zh-CN"/>
          </a:p>
          <a:p>
            <a:pPr algn="l"/>
            <a:endParaRPr lang="zh-CN"/>
          </a:p>
          <a:p>
            <a:pPr algn="l"/>
            <a:r>
              <a:rPr lang="zh-CN"/>
              <a:t>2岁-3岁</a:t>
            </a:r>
            <a:endParaRPr lang="zh-CN"/>
          </a:p>
          <a:p>
            <a:pPr algn="l"/>
            <a:r>
              <a:rPr lang="zh-CN"/>
              <a:t>父母适宜给孩子阅读一些简短、有趣的故事，力求用孩子听得懂的口语表达出来，而不是</a:t>
            </a:r>
            <a:endParaRPr lang="zh-CN"/>
          </a:p>
          <a:p>
            <a:pPr algn="l"/>
            <a:r>
              <a:rPr lang="zh-CN"/>
              <a:t>书面语。</a:t>
            </a:r>
            <a:endParaRPr lang="zh-C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600" b="1" dirty="0">
                <a:solidFill>
                  <a:schemeClr val="tx1"/>
                </a:solidFill>
              </a:rPr>
              <a:t>案例中待优化点及改善方案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58061" y="937896"/>
            <a:ext cx="860214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dirty="0">
                <a:solidFill>
                  <a:srgbClr val="FF0000"/>
                </a:solidFill>
              </a:rPr>
              <a:t>细节注意</a:t>
            </a:r>
            <a:endParaRPr lang="zh-CN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7860" y="1551305"/>
            <a:ext cx="9326880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/>
              <a:t>有人咨询你可以先做标签，有一定人之后，再统一拉入；且</a:t>
            </a:r>
            <a:r>
              <a:rPr lang="zh-CN" b="1">
                <a:solidFill>
                  <a:srgbClr val="FF0000"/>
                </a:solidFill>
              </a:rPr>
              <a:t>先拉不熟悉的，再拉熟悉的人</a:t>
            </a:r>
            <a:r>
              <a:rPr lang="zh-CN"/>
              <a:t>；</a:t>
            </a:r>
            <a:endParaRPr lang="zh-CN"/>
          </a:p>
          <a:p>
            <a:pPr algn="l"/>
            <a:r>
              <a:rPr lang="zh-CN"/>
              <a:t>因为微信群前40个是可以直接不用对方同意就可以入群。</a:t>
            </a:r>
            <a:endParaRPr lang="zh-CN"/>
          </a:p>
          <a:p>
            <a:pPr algn="l"/>
            <a:endParaRPr lang="zh-CN"/>
          </a:p>
          <a:p>
            <a:pPr algn="l"/>
            <a:r>
              <a:rPr lang="zh-CN"/>
              <a:t>可选操作：</a:t>
            </a:r>
            <a:endParaRPr lang="zh-CN"/>
          </a:p>
          <a:p>
            <a:pPr algn="l"/>
            <a:r>
              <a:rPr lang="zh-CN"/>
              <a:t>群发通知微信好友，其实虽然大家讨厌群发，不过</a:t>
            </a:r>
            <a:r>
              <a:rPr lang="zh-CN" b="1"/>
              <a:t>如果你群发的内容是有价值的话，偶尔</a:t>
            </a:r>
            <a:endParaRPr lang="zh-CN" b="1"/>
          </a:p>
          <a:p>
            <a:pPr algn="l"/>
            <a:r>
              <a:rPr lang="zh-CN" b="1"/>
              <a:t>发一下也没有问题</a:t>
            </a:r>
            <a:r>
              <a:rPr lang="zh-CN"/>
              <a:t>。</a:t>
            </a:r>
            <a:endParaRPr lang="zh-C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5356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针对案例的延伸思考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93367" y="1078231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余下的思考：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93165" y="1575435"/>
            <a:ext cx="7736840" cy="3692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/>
              <a:t>（</a:t>
            </a:r>
            <a:r>
              <a:rPr lang="en-US" altLang="zh-CN"/>
              <a:t>1</a:t>
            </a:r>
            <a:r>
              <a:rPr lang="zh-CN"/>
              <a:t>）这个活动会不会赔钱？</a:t>
            </a:r>
            <a:endParaRPr lang="zh-CN"/>
          </a:p>
          <a:p>
            <a:pPr algn="l"/>
            <a:endParaRPr lang="zh-CN"/>
          </a:p>
          <a:p>
            <a:pPr algn="l"/>
            <a:r>
              <a:rPr lang="zh-CN"/>
              <a:t>不会，这些图书成本很低，</a:t>
            </a:r>
            <a:r>
              <a:rPr lang="en-US" altLang="zh-CN"/>
              <a:t>1688</a:t>
            </a:r>
            <a:r>
              <a:rPr lang="zh-CN" altLang="en-US"/>
              <a:t>一下，</a:t>
            </a:r>
            <a:r>
              <a:rPr lang="zh-CN"/>
              <a:t>颠覆你的三观，</a:t>
            </a:r>
            <a:r>
              <a:rPr lang="en-US" altLang="zh-CN"/>
              <a:t>15</a:t>
            </a:r>
            <a:r>
              <a:rPr lang="zh-CN" altLang="en-US"/>
              <a:t>块邮费，怒赚</a:t>
            </a:r>
            <a:r>
              <a:rPr lang="en-US" altLang="zh-CN"/>
              <a:t>14</a:t>
            </a:r>
            <a:r>
              <a:rPr lang="zh-CN" altLang="en-US"/>
              <a:t>块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zh-CN">
                <a:sym typeface="+mn-ea"/>
              </a:rPr>
              <a:t>）这个案例实乃借公益之名行假公济私之事，值得参考吗？</a:t>
            </a:r>
            <a:endParaRPr lang="zh-CN"/>
          </a:p>
          <a:p>
            <a:pPr algn="l"/>
            <a:endParaRPr lang="zh-CN"/>
          </a:p>
          <a:p>
            <a:pPr algn="l"/>
            <a:r>
              <a:rPr lang="zh-CN" altLang="en-US"/>
              <a:t>社会主义核心价值观：批判的继承，取其精华去其糟粕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>
                <a:sym typeface="+mn-ea"/>
              </a:rPr>
              <a:t>（</a:t>
            </a:r>
            <a:r>
              <a:rPr lang="en-US" altLang="zh-CN">
                <a:sym typeface="+mn-ea"/>
              </a:rPr>
              <a:t>3</a:t>
            </a:r>
            <a:r>
              <a:rPr lang="zh-CN">
                <a:sym typeface="+mn-ea"/>
              </a:rPr>
              <a:t>）老掉牙的付邮体验营销，为什么微商包装成一个公益活动就好用了？</a:t>
            </a:r>
            <a:endParaRPr lang="zh-CN">
              <a:sym typeface="+mn-ea"/>
            </a:endParaRPr>
          </a:p>
          <a:p>
            <a:pPr algn="l"/>
            <a:endParaRPr lang="zh-CN">
              <a:sym typeface="+mn-ea"/>
            </a:endParaRPr>
          </a:p>
          <a:p>
            <a:pPr algn="l"/>
            <a:r>
              <a:rPr lang="zh-CN">
                <a:sym typeface="+mn-ea"/>
              </a:rPr>
              <a:t>产品和营销很难打动人，故事可以</a:t>
            </a:r>
            <a:endParaRPr lang="zh-CN">
              <a:sym typeface="+mn-ea"/>
            </a:endParaRPr>
          </a:p>
          <a:p>
            <a:pPr algn="l"/>
            <a:endParaRPr lang="zh-CN">
              <a:sym typeface="+mn-ea"/>
            </a:endParaRPr>
          </a:p>
          <a:p>
            <a:pPr algn="l"/>
            <a:r>
              <a:rPr lang="en-US" altLang="zh-CN"/>
              <a:t>products and marketing touch nobody but story does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42692" y="407967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案例背景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7965" y="2160270"/>
            <a:ext cx="4890770" cy="32632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52475" y="917575"/>
            <a:ext cx="793242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广州智伴科技：</a:t>
            </a:r>
            <a:endParaRPr lang="zh-CN" altLang="en-US"/>
          </a:p>
          <a:p>
            <a:pPr algn="l"/>
            <a:r>
              <a:rPr lang="zh-CN" altLang="en-US"/>
              <a:t>一个披着科技外衣的微商公司，靠一款智能玩具机器人，发展了</a:t>
            </a:r>
            <a:r>
              <a:rPr lang="en-US" altLang="zh-CN"/>
              <a:t>30W</a:t>
            </a:r>
            <a:r>
              <a:rPr lang="zh-CN" altLang="en-US"/>
              <a:t>微商代理</a:t>
            </a:r>
            <a:endParaRPr lang="zh-CN" altLang="en-US"/>
          </a:p>
          <a:p>
            <a:pPr algn="l"/>
            <a:r>
              <a:rPr lang="en-US" altLang="zh-CN"/>
              <a:t>4</a:t>
            </a:r>
            <a:r>
              <a:rPr lang="zh-CN" altLang="en-US"/>
              <a:t>个月销售额过亿，一年</a:t>
            </a:r>
            <a:r>
              <a:rPr lang="en-US" altLang="zh-CN"/>
              <a:t>40</a:t>
            </a:r>
            <a:r>
              <a:rPr lang="zh-CN" altLang="en-US"/>
              <a:t>亿</a:t>
            </a:r>
            <a:endParaRPr lang="zh-CN" altLang="en-US"/>
          </a:p>
          <a:p>
            <a:pPr algn="l"/>
            <a:r>
              <a:rPr lang="zh-CN" altLang="en-US"/>
              <a:t>分享一个他们打着公益送书名义吸粉敛财的套路</a:t>
            </a:r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7208" y="977624"/>
            <a:ext cx="26854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rgbClr val="FF0000"/>
                </a:solidFill>
              </a:rPr>
              <a:t>目标：吸粉 </a:t>
            </a:r>
            <a:r>
              <a:rPr lang="en-US" altLang="zh-CN" dirty="0">
                <a:solidFill>
                  <a:srgbClr val="FF0000"/>
                </a:solidFill>
              </a:rPr>
              <a:t>+ </a:t>
            </a:r>
            <a:r>
              <a:rPr lang="zh-CN" altLang="en-US" dirty="0">
                <a:solidFill>
                  <a:srgbClr val="FF0000"/>
                </a:solidFill>
              </a:rPr>
              <a:t>提升信任度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7070" y="1498600"/>
            <a:ext cx="9213850" cy="31381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公益赠书的活动优势：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优势1、这是一个真正的公益活动，我们所有人都是义务为家长服务，只要参加活动的家长</a:t>
            </a:r>
            <a:endParaRPr lang="zh-CN" altLang="en-US"/>
          </a:p>
          <a:p>
            <a:pPr algn="l"/>
            <a:r>
              <a:rPr lang="zh-CN" altLang="en-US"/>
              <a:t>都会从无形中认可我们！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优势2</a:t>
            </a:r>
            <a:r>
              <a:rPr lang="zh-CN" altLang="en-US">
                <a:sym typeface="+mn-ea"/>
              </a:rPr>
              <a:t>、</a:t>
            </a:r>
            <a:r>
              <a:rPr lang="zh-CN" altLang="en-US"/>
              <a:t>我们的活动是真实的，图书确实特别好！所以收到图书的家长就会对我们有任感！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优势3、通过赠书活动加进来的粉丝粘度高！只要她想领书，每个月都要关注我们！不容易</a:t>
            </a:r>
            <a:endParaRPr lang="zh-CN" altLang="en-US"/>
          </a:p>
          <a:p>
            <a:pPr algn="l"/>
            <a:r>
              <a:rPr lang="zh-CN" altLang="en-US"/>
              <a:t>删除我们！这是其他任何一个引流活动做不到的！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优势4</a:t>
            </a:r>
            <a:r>
              <a:rPr lang="zh-CN" altLang="en-US">
                <a:sym typeface="+mn-ea"/>
              </a:rPr>
              <a:t>、</a:t>
            </a:r>
            <a:r>
              <a:rPr lang="zh-CN" altLang="en-US"/>
              <a:t>因为有了信任感，有了粘度，所以成交变得很容易且转化率高！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70435" y="43815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案例关键词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359673" y="905869"/>
            <a:ext cx="212725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rgbClr val="FF0000"/>
                </a:solidFill>
              </a:rPr>
              <a:t>关键词：</a:t>
            </a:r>
            <a:r>
              <a:rPr lang="en-US" altLang="zh-CN" dirty="0">
                <a:solidFill>
                  <a:srgbClr val="FF0000"/>
                </a:solidFill>
              </a:rPr>
              <a:t>0</a:t>
            </a:r>
            <a:r>
              <a:rPr lang="zh-CN" altLang="en-US" dirty="0">
                <a:solidFill>
                  <a:srgbClr val="FF0000"/>
                </a:solidFill>
              </a:rPr>
              <a:t>成本</a:t>
            </a:r>
            <a:endParaRPr lang="zh-CN" altLang="en-US" dirty="0">
              <a:solidFill>
                <a:srgbClr val="FF0000"/>
              </a:solidFill>
            </a:endParaRPr>
          </a:p>
          <a:p>
            <a:pPr algn="l"/>
            <a:endParaRPr lang="zh-CN" altLang="en-US" dirty="0">
              <a:solidFill>
                <a:srgbClr val="FF0000"/>
              </a:solidFill>
            </a:endParaRPr>
          </a:p>
          <a:p>
            <a:pPr algn="l"/>
            <a:r>
              <a:rPr lang="zh-CN" altLang="en-US" dirty="0">
                <a:solidFill>
                  <a:srgbClr val="FF0000"/>
                </a:solidFill>
              </a:rPr>
              <a:t>我们的流量成本是0</a:t>
            </a:r>
            <a:endParaRPr lang="zh-CN" altLang="en-US" dirty="0">
              <a:solidFill>
                <a:srgbClr val="FF0000"/>
              </a:solidFill>
            </a:endParaRPr>
          </a:p>
          <a:p>
            <a:pPr algn="l"/>
            <a:endParaRPr lang="zh-CN" altLang="en-US" dirty="0">
              <a:solidFill>
                <a:srgbClr val="FF0000"/>
              </a:solidFill>
            </a:endParaRPr>
          </a:p>
          <a:p>
            <a:pPr algn="l"/>
            <a:r>
              <a:rPr lang="zh-CN" altLang="en-US" dirty="0">
                <a:solidFill>
                  <a:srgbClr val="FF0000"/>
                </a:solidFill>
              </a:rPr>
              <a:t>我们的流量成本是0</a:t>
            </a:r>
            <a:endParaRPr lang="zh-CN" altLang="en-US" dirty="0">
              <a:solidFill>
                <a:srgbClr val="FF0000"/>
              </a:solidFill>
            </a:endParaRPr>
          </a:p>
          <a:p>
            <a:pPr algn="l"/>
            <a:endParaRPr lang="zh-CN" altLang="en-US" dirty="0">
              <a:solidFill>
                <a:srgbClr val="FF0000"/>
              </a:solidFill>
            </a:endParaRPr>
          </a:p>
          <a:p>
            <a:pPr algn="l"/>
            <a:r>
              <a:rPr lang="zh-CN" altLang="en-US" dirty="0">
                <a:solidFill>
                  <a:srgbClr val="FF0000"/>
                </a:solidFill>
              </a:rPr>
              <a:t>我们的流量成本是0</a:t>
            </a:r>
            <a:endParaRPr lang="zh-CN" altLang="en-US" dirty="0">
              <a:solidFill>
                <a:srgbClr val="FF0000"/>
              </a:solidFill>
            </a:endParaRPr>
          </a:p>
          <a:p>
            <a:pPr algn="l"/>
            <a:endParaRPr lang="zh-CN" altLang="en-US" dirty="0">
              <a:solidFill>
                <a:srgbClr val="FF0000"/>
              </a:solidFill>
            </a:endParaRPr>
          </a:p>
          <a:p>
            <a:pPr algn="l"/>
            <a:r>
              <a:rPr lang="zh-CN" altLang="en-US" dirty="0">
                <a:solidFill>
                  <a:srgbClr val="FF0000"/>
                </a:solidFill>
              </a:rPr>
              <a:t>重要的事情说3遍！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5080" y="1220470"/>
            <a:ext cx="5808980" cy="39230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4243" y="872214"/>
            <a:ext cx="52819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dirty="0">
                <a:solidFill>
                  <a:srgbClr val="FF0000"/>
                </a:solidFill>
              </a:rPr>
              <a:t>今天的主题《如何获取精准流量之-公益赠书引流》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4380" y="1290320"/>
            <a:ext cx="886968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b="1" dirty="0">
                <a:solidFill>
                  <a:srgbClr val="120C16"/>
                </a:solidFill>
                <a:sym typeface="+mn-ea"/>
              </a:rPr>
              <a:t>（</a:t>
            </a:r>
            <a:r>
              <a:rPr lang="en-US" altLang="zh-CN" b="1" dirty="0">
                <a:solidFill>
                  <a:srgbClr val="120C16"/>
                </a:solidFill>
                <a:sym typeface="+mn-ea"/>
              </a:rPr>
              <a:t>1</a:t>
            </a:r>
            <a:r>
              <a:rPr lang="zh-CN" altLang="en-US" b="1" dirty="0">
                <a:solidFill>
                  <a:srgbClr val="120C16"/>
                </a:solidFill>
                <a:sym typeface="+mn-ea"/>
              </a:rPr>
              <a:t>）赠品设计</a:t>
            </a:r>
            <a:r>
              <a:rPr lang="zh-CN" altLang="en-US" dirty="0">
                <a:solidFill>
                  <a:srgbClr val="120C16"/>
                </a:solidFill>
                <a:sym typeface="+mn-ea"/>
              </a:rPr>
              <a:t>：</a:t>
            </a:r>
            <a:endParaRPr lang="en-US" altLang="zh-CN">
              <a:solidFill>
                <a:srgbClr val="120C16"/>
              </a:solidFill>
            </a:endParaRPr>
          </a:p>
          <a:p>
            <a:pPr algn="l"/>
            <a:r>
              <a:rPr lang="en-US" altLang="zh-CN">
                <a:solidFill>
                  <a:srgbClr val="120C16"/>
                </a:solidFill>
              </a:rPr>
              <a:t>公司为了给大家提供更好的引流方式，这次我们采用最直接，最高效的引流方式，通过</a:t>
            </a:r>
            <a:endParaRPr lang="en-US" altLang="zh-CN">
              <a:solidFill>
                <a:srgbClr val="120C16"/>
              </a:solidFill>
            </a:endParaRPr>
          </a:p>
          <a:p>
            <a:pPr algn="l"/>
            <a:r>
              <a:rPr lang="en-US" altLang="zh-CN">
                <a:solidFill>
                  <a:srgbClr val="120C16"/>
                </a:solidFill>
              </a:rPr>
              <a:t>公益赠送图书的方式，帮助大家吸粉引流符合我们智伴产品和事业的粉丝。</a:t>
            </a:r>
            <a:endParaRPr lang="en-US" altLang="zh-CN">
              <a:solidFill>
                <a:srgbClr val="120C16"/>
              </a:solidFill>
            </a:endParaRPr>
          </a:p>
          <a:p>
            <a:pPr algn="l"/>
            <a:endParaRPr lang="en-US" altLang="zh-CN">
              <a:solidFill>
                <a:srgbClr val="120C16"/>
              </a:solidFill>
            </a:endParaRPr>
          </a:p>
          <a:p>
            <a:pPr algn="l"/>
            <a:r>
              <a:rPr lang="en-US" altLang="zh-CN">
                <a:solidFill>
                  <a:srgbClr val="120C16"/>
                </a:solidFill>
              </a:rPr>
              <a:t>而这些图书是由100套组成，每一套由2-20本组成，价值30-180元不等！</a:t>
            </a:r>
            <a:endParaRPr lang="en-US" altLang="zh-CN">
              <a:solidFill>
                <a:srgbClr val="120C16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6840" y="2815590"/>
            <a:ext cx="4822190" cy="27127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050" y="2815590"/>
            <a:ext cx="4822190" cy="27127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4243" y="872214"/>
            <a:ext cx="52819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dirty="0">
                <a:solidFill>
                  <a:srgbClr val="FF0000"/>
                </a:solidFill>
              </a:rPr>
              <a:t>今天的主题《如何获取精准流量之-公益赠书引流》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4380" y="1290320"/>
            <a:ext cx="681482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b="1" dirty="0">
                <a:solidFill>
                  <a:srgbClr val="120C16"/>
                </a:solidFill>
                <a:sym typeface="+mn-ea"/>
              </a:rPr>
              <a:t>（</a:t>
            </a:r>
            <a:r>
              <a:rPr lang="en-US" altLang="zh-CN" b="1" dirty="0">
                <a:solidFill>
                  <a:srgbClr val="120C16"/>
                </a:solidFill>
                <a:sym typeface="+mn-ea"/>
              </a:rPr>
              <a:t>2</a:t>
            </a:r>
            <a:r>
              <a:rPr lang="zh-CN" altLang="en-US" b="1" dirty="0">
                <a:solidFill>
                  <a:srgbClr val="120C16"/>
                </a:solidFill>
                <a:sym typeface="+mn-ea"/>
              </a:rPr>
              <a:t>）赠品效果</a:t>
            </a:r>
            <a:r>
              <a:rPr lang="zh-CN" altLang="en-US" dirty="0">
                <a:solidFill>
                  <a:srgbClr val="120C16"/>
                </a:solidFill>
                <a:sym typeface="+mn-ea"/>
              </a:rPr>
              <a:t>：</a:t>
            </a:r>
            <a:endParaRPr lang="en-US" altLang="zh-CN">
              <a:solidFill>
                <a:srgbClr val="120C16"/>
              </a:solidFill>
            </a:endParaRPr>
          </a:p>
          <a:p>
            <a:pPr algn="l"/>
            <a:r>
              <a:rPr lang="en-US" altLang="zh-CN">
                <a:solidFill>
                  <a:srgbClr val="120C16"/>
                </a:solidFill>
              </a:rPr>
              <a:t>如果你是宝妈你会被这些只要付15元邮费就可以领取的书吸引吗？</a:t>
            </a:r>
            <a:endParaRPr lang="en-US" altLang="zh-CN">
              <a:solidFill>
                <a:srgbClr val="120C16"/>
              </a:solidFill>
            </a:endParaRPr>
          </a:p>
          <a:p>
            <a:pPr algn="l"/>
            <a:r>
              <a:rPr lang="en-US" altLang="zh-CN">
                <a:solidFill>
                  <a:srgbClr val="120C16"/>
                </a:solidFill>
              </a:rPr>
              <a:t>其实</a:t>
            </a:r>
            <a:r>
              <a:rPr lang="zh-CN" altLang="en-US">
                <a:solidFill>
                  <a:srgbClr val="120C16"/>
                </a:solidFill>
              </a:rPr>
              <a:t>下面</a:t>
            </a:r>
            <a:r>
              <a:rPr lang="en-US" altLang="zh-CN">
                <a:solidFill>
                  <a:srgbClr val="120C16"/>
                </a:solidFill>
              </a:rPr>
              <a:t>截图已经说明了这个活动的效果，太多宝妈会被吸引！</a:t>
            </a:r>
            <a:endParaRPr lang="en-US" altLang="zh-CN">
              <a:solidFill>
                <a:srgbClr val="120C16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3690" y="2212340"/>
            <a:ext cx="1613535" cy="3355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345" y="2212340"/>
            <a:ext cx="1887220" cy="33559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8830" y="2212340"/>
            <a:ext cx="1550670" cy="33534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0310" y="2212340"/>
            <a:ext cx="1550670" cy="33534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4243" y="872214"/>
            <a:ext cx="52819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dirty="0">
                <a:solidFill>
                  <a:srgbClr val="FF0000"/>
                </a:solidFill>
              </a:rPr>
              <a:t>今天的主题《如何获取精准流量之-公益赠书引流》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0850" y="1290320"/>
            <a:ext cx="7272020" cy="42462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b="1" dirty="0">
                <a:solidFill>
                  <a:srgbClr val="120C16"/>
                </a:solidFill>
                <a:sym typeface="+mn-ea"/>
              </a:rPr>
              <a:t>（</a:t>
            </a:r>
            <a:r>
              <a:rPr lang="en-US" altLang="zh-CN" b="1" dirty="0">
                <a:solidFill>
                  <a:srgbClr val="120C16"/>
                </a:solidFill>
                <a:sym typeface="+mn-ea"/>
              </a:rPr>
              <a:t>3</a:t>
            </a:r>
            <a:r>
              <a:rPr lang="zh-CN" altLang="en-US" b="1" dirty="0">
                <a:solidFill>
                  <a:srgbClr val="120C16"/>
                </a:solidFill>
                <a:sym typeface="+mn-ea"/>
              </a:rPr>
              <a:t>）执行流程</a:t>
            </a:r>
            <a:r>
              <a:rPr lang="zh-CN" altLang="en-US" dirty="0">
                <a:solidFill>
                  <a:srgbClr val="120C16"/>
                </a:solidFill>
                <a:sym typeface="+mn-ea"/>
              </a:rPr>
              <a:t>：</a:t>
            </a:r>
            <a:endParaRPr lang="en-US" altLang="zh-CN">
              <a:solidFill>
                <a:srgbClr val="120C16"/>
              </a:solidFill>
            </a:endParaRPr>
          </a:p>
          <a:p>
            <a:pPr algn="l"/>
            <a:endParaRPr lang="en-US" altLang="zh-CN">
              <a:solidFill>
                <a:srgbClr val="120C16"/>
              </a:solidFill>
            </a:endParaRPr>
          </a:p>
          <a:p>
            <a:pPr algn="l"/>
            <a:r>
              <a:rPr lang="en-US" altLang="zh-CN">
                <a:solidFill>
                  <a:srgbClr val="120C16"/>
                </a:solidFill>
              </a:rPr>
              <a:t>1）、预热：活动前朋友圈预热：</a:t>
            </a:r>
            <a:endParaRPr lang="en-US" altLang="zh-CN">
              <a:solidFill>
                <a:srgbClr val="120C16"/>
              </a:solidFill>
            </a:endParaRPr>
          </a:p>
          <a:p>
            <a:pPr algn="l"/>
            <a:r>
              <a:rPr lang="en-US" altLang="zh-CN">
                <a:solidFill>
                  <a:srgbClr val="120C16"/>
                </a:solidFill>
              </a:rPr>
              <a:t>朋友圈发布预热文案+图片</a:t>
            </a:r>
            <a:endParaRPr lang="en-US" altLang="zh-CN">
              <a:solidFill>
                <a:srgbClr val="120C16"/>
              </a:solidFill>
            </a:endParaRPr>
          </a:p>
          <a:p>
            <a:pPr algn="l"/>
            <a:endParaRPr lang="en-US" altLang="zh-CN">
              <a:solidFill>
                <a:srgbClr val="120C16"/>
              </a:solidFill>
            </a:endParaRPr>
          </a:p>
          <a:p>
            <a:pPr algn="l"/>
            <a:r>
              <a:rPr lang="en-US" altLang="zh-CN">
                <a:solidFill>
                  <a:srgbClr val="120C16"/>
                </a:solidFill>
              </a:rPr>
              <a:t>2）、承接：核对熟悉正式目录接单，下单，信息收集</a:t>
            </a:r>
            <a:endParaRPr lang="en-US" altLang="zh-CN">
              <a:solidFill>
                <a:srgbClr val="120C16"/>
              </a:solidFill>
            </a:endParaRPr>
          </a:p>
          <a:p>
            <a:pPr algn="l"/>
            <a:r>
              <a:rPr lang="en-US" altLang="zh-CN">
                <a:solidFill>
                  <a:srgbClr val="120C16"/>
                </a:solidFill>
              </a:rPr>
              <a:t>有人咨询后，对方按照要求发朋友圈后，收取15元邮费以及相关信息，</a:t>
            </a:r>
            <a:endParaRPr lang="en-US" altLang="zh-CN">
              <a:solidFill>
                <a:srgbClr val="120C16"/>
              </a:solidFill>
            </a:endParaRPr>
          </a:p>
          <a:p>
            <a:pPr algn="l"/>
            <a:r>
              <a:rPr lang="en-US" altLang="zh-CN">
                <a:solidFill>
                  <a:srgbClr val="120C16"/>
                </a:solidFill>
              </a:rPr>
              <a:t>在公司指定地方下单，等待发货；以及后期的发货跟进维护；</a:t>
            </a:r>
            <a:endParaRPr lang="en-US" altLang="zh-CN">
              <a:solidFill>
                <a:srgbClr val="120C16"/>
              </a:solidFill>
            </a:endParaRPr>
          </a:p>
          <a:p>
            <a:pPr algn="l"/>
            <a:endParaRPr lang="en-US" altLang="zh-CN">
              <a:solidFill>
                <a:srgbClr val="120C16"/>
              </a:solidFill>
            </a:endParaRPr>
          </a:p>
          <a:p>
            <a:pPr algn="l"/>
            <a:r>
              <a:rPr lang="en-US" altLang="zh-CN">
                <a:solidFill>
                  <a:srgbClr val="120C16"/>
                </a:solidFill>
              </a:rPr>
              <a:t>3）、建群：维护（根据实际领取人数，太少可不建）</a:t>
            </a:r>
            <a:endParaRPr lang="en-US" altLang="zh-CN">
              <a:solidFill>
                <a:srgbClr val="120C16"/>
              </a:solidFill>
            </a:endParaRPr>
          </a:p>
          <a:p>
            <a:pPr algn="l"/>
            <a:endParaRPr lang="en-US" altLang="zh-CN">
              <a:solidFill>
                <a:srgbClr val="120C16"/>
              </a:solidFill>
            </a:endParaRPr>
          </a:p>
          <a:p>
            <a:pPr algn="l"/>
            <a:r>
              <a:rPr lang="en-US" altLang="zh-CN">
                <a:solidFill>
                  <a:srgbClr val="120C16"/>
                </a:solidFill>
              </a:rPr>
              <a:t>4）、维护粉丝，进行转化</a:t>
            </a:r>
            <a:endParaRPr lang="en-US" altLang="zh-CN">
              <a:solidFill>
                <a:srgbClr val="120C16"/>
              </a:solidFill>
            </a:endParaRPr>
          </a:p>
          <a:p>
            <a:pPr algn="l"/>
            <a:r>
              <a:rPr lang="en-US" altLang="zh-CN">
                <a:solidFill>
                  <a:srgbClr val="120C16"/>
                </a:solidFill>
              </a:rPr>
              <a:t>添加到微信后，平时的客情维护，建立信任，逐步转化</a:t>
            </a:r>
            <a:endParaRPr lang="en-US" altLang="zh-CN">
              <a:solidFill>
                <a:srgbClr val="120C16"/>
              </a:solidFill>
            </a:endParaRPr>
          </a:p>
          <a:p>
            <a:pPr algn="l"/>
            <a:endParaRPr lang="en-US" altLang="zh-CN">
              <a:solidFill>
                <a:srgbClr val="120C16"/>
              </a:solidFill>
            </a:endParaRPr>
          </a:p>
          <a:p>
            <a:pPr algn="l"/>
            <a:r>
              <a:rPr lang="en-US" altLang="zh-CN">
                <a:solidFill>
                  <a:srgbClr val="120C16"/>
                </a:solidFill>
              </a:rPr>
              <a:t>最终是为了转化</a:t>
            </a:r>
            <a:endParaRPr lang="en-US" altLang="zh-CN">
              <a:solidFill>
                <a:srgbClr val="120C16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9670" y="1579880"/>
            <a:ext cx="2553970" cy="39566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23491" y="882016"/>
            <a:ext cx="860214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流程好像没什么特别的，为什么这个活动吸粉效果好？</a:t>
            </a:r>
            <a:endParaRPr lang="zh-CN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0705" y="1301115"/>
            <a:ext cx="9326880" cy="42462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b="1"/>
              <a:t>细节决定你的感染力，感染力决定你的转化率</a:t>
            </a:r>
            <a:r>
              <a:rPr lang="zh-CN"/>
              <a:t>，把这个活动的细节做个拆解：</a:t>
            </a:r>
            <a:endParaRPr lang="zh-CN"/>
          </a:p>
          <a:p>
            <a:pPr algn="l"/>
            <a:endParaRPr lang="zh-CN" altLang="en-US"/>
          </a:p>
          <a:p>
            <a:pPr algn="l"/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）让你的用户认识我们公益赠书活动的初衷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第一：帮助孩子远离手机游戏，回归纸质阅读！激发孩子阅读兴趣，从此爱上阅读！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第二：每月一次的公益图书活动，周期循环开展，来提醒和督促家长重视孩子的健康成长，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重视对孩子阅读兴趣和阅读习惯的培养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第三：父母和孩子一起参与，增进亲自关系，让父母更多了解孩子的内心世界和情感需求，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让孩子更多的感受父母的爱！帮助孩子学会感恩，学会分享，懂得珍惜，锻炼耐心！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第四：公益图书，给偏远地区和买书不方便的家庭和孩子，提供便利条件，一站式服务，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解决了买书难，买书贵的问题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第五：帮助家长省一部分给孩子买书的费用支出！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第六：提前预知国家教育部1-9年级必读目录，让孩子赢在起跑线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这是一个</a:t>
            </a:r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传递爱心和温暖</a:t>
            </a:r>
            <a:r>
              <a:rPr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正能量</a:t>
            </a:r>
            <a:r>
              <a:rPr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公益活动</a:t>
            </a:r>
            <a:r>
              <a:rPr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，希望更多的家庭和</a:t>
            </a:r>
            <a:r>
              <a:rPr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孩子受益</a:t>
            </a:r>
            <a:endParaRPr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66725" y="1943100"/>
            <a:ext cx="9326880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）活动前预热铺垫相关朋友圈素材+文案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活动之前要预热铺垫，朋友圈先发相关内容引起共鸣，就跟明星的电影一样，它是需要前期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的宣传造势的，否则是没有人关注，没有人来看的。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看看会造势的</a:t>
            </a:r>
            <a:r>
              <a: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朋友圈前期</a:t>
            </a:r>
            <a: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是怎么预热的：</a:t>
            </a:r>
            <a:endParaRPr 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3243</Words>
  <Application>WPS 演示</Application>
  <PresentationFormat>自定义</PresentationFormat>
  <Paragraphs>300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Arial Unicode MS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吃不饱的小惠</cp:lastModifiedBy>
  <cp:revision>428</cp:revision>
  <dcterms:created xsi:type="dcterms:W3CDTF">2019-12-22T05:53:00Z</dcterms:created>
  <dcterms:modified xsi:type="dcterms:W3CDTF">2021-05-05T15:48:26Z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