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5" r:id="rId7"/>
    <p:sldId id="2714" r:id="rId8"/>
    <p:sldId id="2715" r:id="rId9"/>
    <p:sldId id="2716" r:id="rId10"/>
    <p:sldId id="2717" r:id="rId11"/>
    <p:sldId id="2718" r:id="rId12"/>
    <p:sldId id="2719" r:id="rId13"/>
    <p:sldId id="2720" r:id="rId14"/>
    <p:sldId id="2721" r:id="rId15"/>
    <p:sldId id="2722" r:id="rId16"/>
    <p:sldId id="2648" r:id="rId17"/>
    <p:sldId id="2723" r:id="rId18"/>
    <p:sldId id="2649" r:id="rId19"/>
    <p:sldId id="2634" r:id="rId20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0C16"/>
    <a:srgbClr val="FEA900"/>
    <a:srgbClr val="F8F8F8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commentAuthors" Target="commentAuthors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7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1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5.png"/><Relationship Id="rId5" Type="http://schemas.openxmlformats.org/officeDocument/2006/relationships/image" Target="../media/image4.sv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66656" y="1567122"/>
            <a:ext cx="52120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tx1"/>
                </a:solidFill>
              </a:rPr>
              <a:t>大批量加粉项目监控复盘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/>
              <a:t>部门：运营四部</a:t>
            </a: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姓名：全荣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花名：天权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257899" y="40767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加粉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744579"/>
            <a:ext cx="2697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关键词：加粉号异常监控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97510" y="3763010"/>
            <a:ext cx="946467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(1) </a:t>
            </a:r>
            <a:r>
              <a:rPr lang="zh-CN" altLang="en-US" b="1"/>
              <a:t>进粉异常：</a:t>
            </a:r>
            <a:r>
              <a:rPr lang="zh-CN" b="1"/>
              <a:t>观察进粉时段有没有正常进粉，</a:t>
            </a:r>
            <a:endParaRPr lang="zh-CN" b="1"/>
          </a:p>
          <a:p>
            <a:r>
              <a:rPr lang="zh-CN" b="1"/>
              <a:t>没有的话要不就是号被拉黑，要不就是</a:t>
            </a:r>
            <a:r>
              <a:rPr lang="en-US" altLang="zh-CN" b="1"/>
              <a:t>SCRM</a:t>
            </a:r>
            <a:r>
              <a:rPr lang="zh-CN" altLang="en-US" b="1"/>
              <a:t>设置有误</a:t>
            </a:r>
            <a:endParaRPr lang="zh-CN" altLang="en-US" b="1"/>
          </a:p>
          <a:p>
            <a:r>
              <a:rPr lang="en-US" altLang="zh-CN" b="1"/>
              <a:t>(2) </a:t>
            </a:r>
            <a:r>
              <a:rPr lang="zh-CN" altLang="en-US" b="1"/>
              <a:t>扩容预警</a:t>
            </a:r>
            <a:r>
              <a:rPr lang="zh-CN" altLang="en-US" b="1">
                <a:sym typeface="+mn-ea"/>
              </a:rPr>
              <a:t>：</a:t>
            </a:r>
            <a:r>
              <a:rPr lang="en-US" altLang="zh-CN" b="1">
                <a:sym typeface="+mn-ea"/>
              </a:rPr>
              <a:t>5000</a:t>
            </a:r>
            <a:r>
              <a:rPr lang="zh-CN" altLang="en-US" b="1">
                <a:sym typeface="+mn-ea"/>
              </a:rPr>
              <a:t>，</a:t>
            </a:r>
            <a:r>
              <a:rPr lang="en-US" altLang="zh-CN" b="1">
                <a:sym typeface="+mn-ea"/>
              </a:rPr>
              <a:t>10000</a:t>
            </a:r>
            <a:r>
              <a:rPr lang="zh-CN" altLang="en-US" b="1">
                <a:sym typeface="+mn-ea"/>
              </a:rPr>
              <a:t>，</a:t>
            </a:r>
            <a:r>
              <a:rPr lang="en-US" altLang="zh-CN" b="1">
                <a:sym typeface="+mn-ea"/>
              </a:rPr>
              <a:t>15000</a:t>
            </a:r>
            <a:r>
              <a:rPr lang="zh-CN" altLang="en-US" b="1">
                <a:sym typeface="+mn-ea"/>
              </a:rPr>
              <a:t>人时需要扩容，否则新粉进不来</a:t>
            </a:r>
            <a:endParaRPr lang="zh-CN" altLang="en-US" b="1">
              <a:sym typeface="+mn-ea"/>
            </a:endParaRPr>
          </a:p>
          <a:p>
            <a:r>
              <a:rPr lang="zh-CN" altLang="en-US" b="1">
                <a:sym typeface="+mn-ea"/>
              </a:rPr>
              <a:t>系统只会在还差</a:t>
            </a:r>
            <a:r>
              <a:rPr lang="en-US" altLang="zh-CN" b="1">
                <a:sym typeface="+mn-ea"/>
              </a:rPr>
              <a:t>500</a:t>
            </a:r>
            <a:r>
              <a:rPr lang="zh-CN" altLang="en-US" b="1">
                <a:sym typeface="+mn-ea"/>
              </a:rPr>
              <a:t>人就扩容时才出现申请扩容入口，如果加粉太快会来不及操作，因此还要加上一个预警通知，在还剩</a:t>
            </a:r>
            <a:r>
              <a:rPr lang="en-US" altLang="zh-CN" b="1">
                <a:sym typeface="+mn-ea"/>
              </a:rPr>
              <a:t>1000</a:t>
            </a:r>
            <a:r>
              <a:rPr lang="zh-CN" altLang="en-US" b="1">
                <a:sym typeface="+mn-ea"/>
              </a:rPr>
              <a:t>人时就提醒即将到达扩容的账号在接粉时段时刻留意</a:t>
            </a:r>
            <a:endParaRPr lang="zh-CN" altLang="en-US" b="1">
              <a:sym typeface="+mn-ea"/>
            </a:endParaRPr>
          </a:p>
          <a:p>
            <a:r>
              <a:rPr lang="en-US" altLang="zh-CN" b="1"/>
              <a:t>(3) </a:t>
            </a:r>
            <a:r>
              <a:rPr lang="zh-CN" altLang="en-US" b="1"/>
              <a:t>满员警告：达到</a:t>
            </a:r>
            <a:r>
              <a:rPr lang="en-US" altLang="zh-CN" b="1"/>
              <a:t>19000</a:t>
            </a:r>
            <a:r>
              <a:rPr lang="zh-CN" altLang="en-US" b="1"/>
              <a:t>人时提示满员，该账号谨慎参与第二天的分流</a:t>
            </a:r>
            <a:endParaRPr lang="zh-CN" altLang="en-US" b="1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7215" y="1113155"/>
            <a:ext cx="7183120" cy="264985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257899" y="40767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拉群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744579"/>
            <a:ext cx="2468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关键词：自动拉群监控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86410" y="3169285"/>
            <a:ext cx="946467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自动拉群的话加粉号跟群是有对应关系的</a:t>
            </a:r>
            <a:endParaRPr lang="zh-CN" altLang="en-US" b="1"/>
          </a:p>
          <a:p>
            <a:r>
              <a:rPr lang="zh-CN" altLang="en-US" b="1"/>
              <a:t>通过统计群的人数变化就能跟踪加粉号的拉群状态：</a:t>
            </a:r>
            <a:endParaRPr lang="zh-CN" altLang="en-US" b="1"/>
          </a:p>
          <a:p>
            <a:endParaRPr lang="en-US" altLang="zh-CN" b="1"/>
          </a:p>
          <a:p>
            <a:r>
              <a:rPr lang="en-US" altLang="zh-CN" b="1"/>
              <a:t>(1) </a:t>
            </a:r>
            <a:r>
              <a:rPr lang="zh-CN" altLang="en-US" b="1"/>
              <a:t>实时进群人数：有进粉但是没有人进群的话肯定是自动拉群出现故障了</a:t>
            </a:r>
            <a:endParaRPr lang="zh-CN" altLang="en-US" b="1"/>
          </a:p>
          <a:p>
            <a:r>
              <a:rPr lang="en-US" altLang="zh-CN" b="1"/>
              <a:t>(2) </a:t>
            </a:r>
            <a:r>
              <a:rPr lang="zh-CN" altLang="en-US" b="1"/>
              <a:t>实时进群率</a:t>
            </a:r>
            <a:r>
              <a:rPr lang="zh-CN" altLang="en-US" b="1">
                <a:sym typeface="+mn-ea"/>
              </a:rPr>
              <a:t>：</a:t>
            </a:r>
            <a:r>
              <a:rPr lang="zh-CN" b="1">
                <a:sym typeface="+mn-ea"/>
              </a:rPr>
              <a:t>如果实时进群率低，要翻企微检查聊天记录，是否漏了某个时段的人未拉群</a:t>
            </a:r>
            <a:endParaRPr lang="zh-CN" b="1">
              <a:sym typeface="+mn-ea"/>
            </a:endParaRPr>
          </a:p>
          <a:p>
            <a:r>
              <a:rPr lang="zh-CN" b="1">
                <a:sym typeface="+mn-ea"/>
              </a:rPr>
              <a:t>再采用补救措施</a:t>
            </a:r>
            <a:endParaRPr lang="zh-CN" b="1">
              <a:sym typeface="+mn-ea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6"/>
            </p:custDataLst>
          </p:nvPr>
        </p:nvGraphicFramePr>
        <p:xfrm>
          <a:off x="1032827" y="1192530"/>
          <a:ext cx="7962900" cy="17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231900"/>
                <a:gridCol w="850900"/>
                <a:gridCol w="939800"/>
                <a:gridCol w="939800"/>
                <a:gridCol w="914400"/>
                <a:gridCol w="1181100"/>
              </a:tblGrid>
              <a:tr h="2667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渠道名称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账号名称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今日进粉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实时拉群率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异常状态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今天进群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昨天进群率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个人中心运营位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点燃-主小1-14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386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36.27%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66.57%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个人中心优惠券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点燃-主小1-15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287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27.87%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限制中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24.38%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点燃-主小1-16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450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37.78%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73.52%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点燃-主小1-17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471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35.24%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74.43%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点燃-主小1-18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491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37.27%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26.34%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备用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点燃-主小1-19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41.00%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62.79%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257899" y="40767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拉群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744579"/>
            <a:ext cx="2468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关键词：手动拉群监控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22605" y="2765425"/>
            <a:ext cx="946467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手动拉群加粉号跟群没有对应关系，可以从渠道去分析：</a:t>
            </a:r>
            <a:endParaRPr lang="zh-CN" altLang="en-US" b="1"/>
          </a:p>
          <a:p>
            <a:endParaRPr lang="en-US" altLang="zh-CN" b="1"/>
          </a:p>
          <a:p>
            <a:r>
              <a:rPr lang="en-US" altLang="zh-CN" b="1"/>
              <a:t>(1) </a:t>
            </a:r>
            <a:r>
              <a:rPr lang="zh-CN" altLang="en-US" b="1"/>
              <a:t>看实时拉群率，如果</a:t>
            </a:r>
            <a:r>
              <a:rPr lang="en-US" altLang="zh-CN" b="1"/>
              <a:t>10</a:t>
            </a:r>
            <a:r>
              <a:rPr lang="zh-CN" altLang="en-US" b="1"/>
              <a:t>点某渠道拉群率正常，</a:t>
            </a:r>
            <a:r>
              <a:rPr lang="en-US" altLang="zh-CN" b="1"/>
              <a:t>11</a:t>
            </a:r>
            <a:r>
              <a:rPr lang="zh-CN" altLang="en-US" b="1"/>
              <a:t>点开始下滑，那问题就出在这个渠道</a:t>
            </a:r>
            <a:r>
              <a:rPr lang="en-US" altLang="zh-CN" b="1"/>
              <a:t>11</a:t>
            </a:r>
            <a:r>
              <a:rPr lang="zh-CN" altLang="en-US" b="1"/>
              <a:t>点的账号上</a:t>
            </a:r>
            <a:endParaRPr lang="en-US" altLang="zh-CN" b="1"/>
          </a:p>
          <a:p>
            <a:r>
              <a:rPr lang="en-US" altLang="zh-CN" b="1"/>
              <a:t>(2) </a:t>
            </a:r>
            <a:r>
              <a:rPr lang="zh-CN" altLang="en-US" b="1"/>
              <a:t>从</a:t>
            </a:r>
            <a:r>
              <a:rPr lang="zh-CN" altLang="en-US" b="1">
                <a:sym typeface="+mn-ea"/>
              </a:rPr>
              <a:t>某个渠道的拉群率异常程度也可以判断是否存在漏号的情况</a:t>
            </a:r>
            <a:endParaRPr lang="zh-CN" altLang="en-US" b="1">
              <a:sym typeface="+mn-ea"/>
            </a:endParaRPr>
          </a:p>
          <a:p>
            <a:endParaRPr lang="zh-CN" b="1">
              <a:sym typeface="+mn-ea"/>
            </a:endParaRPr>
          </a:p>
          <a:p>
            <a:r>
              <a:rPr lang="en-US" altLang="zh-CN" b="1">
                <a:sym typeface="+mn-ea"/>
              </a:rPr>
              <a:t>PS</a:t>
            </a:r>
            <a:r>
              <a:rPr lang="zh-CN" altLang="en-US" b="1">
                <a:sym typeface="+mn-ea"/>
              </a:rPr>
              <a:t>：</a:t>
            </a:r>
            <a:r>
              <a:rPr lang="zh-CN" b="1">
                <a:sym typeface="+mn-ea"/>
              </a:rPr>
              <a:t>上图推文</a:t>
            </a:r>
            <a:r>
              <a:rPr lang="en-US" altLang="zh-CN" b="1">
                <a:sym typeface="+mn-ea"/>
              </a:rPr>
              <a:t>3%</a:t>
            </a:r>
            <a:r>
              <a:rPr lang="zh-CN" altLang="en-US" b="1">
                <a:sym typeface="+mn-ea"/>
              </a:rPr>
              <a:t>是有大量裂变粉，不拉群</a:t>
            </a:r>
            <a:endParaRPr lang="zh-CN" altLang="en-US" b="1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0645" y="1261110"/>
            <a:ext cx="3286125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257899" y="40767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拉群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744579"/>
            <a:ext cx="2468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关键词：群活码的监控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56565" y="3396615"/>
            <a:ext cx="94646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b="1">
                <a:sym typeface="+mn-ea"/>
              </a:rPr>
              <a:t>没什么捷径，不要偷懒，一个个扫，也就扫</a:t>
            </a:r>
            <a:r>
              <a:rPr lang="en-US" altLang="zh-CN" b="1">
                <a:sym typeface="+mn-ea"/>
              </a:rPr>
              <a:t>25</a:t>
            </a:r>
            <a:r>
              <a:rPr lang="zh-CN" altLang="en-US" b="1">
                <a:sym typeface="+mn-ea"/>
              </a:rPr>
              <a:t>次</a:t>
            </a:r>
            <a:endParaRPr lang="zh-CN" altLang="en-US" b="1"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50" y="1239520"/>
            <a:ext cx="9805670" cy="215709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1198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案例中亮点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52676" y="923291"/>
            <a:ext cx="8602143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dirty="0">
                <a:solidFill>
                  <a:srgbClr val="FF0000"/>
                </a:solidFill>
              </a:rPr>
              <a:t>唯品暂时也没有拉群率的实时监控系统，我们通过</a:t>
            </a:r>
            <a:r>
              <a:rPr lang="en-US" altLang="zh-CN" dirty="0">
                <a:solidFill>
                  <a:srgbClr val="FF0000"/>
                </a:solidFill>
              </a:rPr>
              <a:t>EXCEL</a:t>
            </a:r>
            <a:r>
              <a:rPr lang="zh-CN" altLang="en-US" dirty="0">
                <a:solidFill>
                  <a:srgbClr val="FF0000"/>
                </a:solidFill>
              </a:rPr>
              <a:t>模拟出这个效果</a:t>
            </a:r>
            <a:endParaRPr lang="zh-CN" altLang="en-US" dirty="0">
              <a:solidFill>
                <a:srgbClr val="FF0000"/>
              </a:solidFill>
            </a:endParaRPr>
          </a:p>
          <a:p>
            <a:endParaRPr lang="zh-CN" altLang="en-US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需要的只是两个企微后台的表格：</a:t>
            </a:r>
            <a:endParaRPr lang="zh-CN" altLang="en-US" dirty="0">
              <a:solidFill>
                <a:srgbClr val="FF0000"/>
              </a:solidFill>
            </a:endParaRPr>
          </a:p>
          <a:p>
            <a:endParaRPr lang="en-US" altLang="zh-CN" dirty="0">
              <a:solidFill>
                <a:srgbClr val="FF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345" y="1917700"/>
            <a:ext cx="7087870" cy="164592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345" y="3644265"/>
            <a:ext cx="7124700" cy="177736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1600" b="1" dirty="0">
                <a:solidFill>
                  <a:schemeClr val="tx1"/>
                </a:solidFill>
              </a:rPr>
              <a:t>案例中待优化点及改善方案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52676" y="923291"/>
            <a:ext cx="8602143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dirty="0">
                <a:solidFill>
                  <a:srgbClr val="FF0000"/>
                </a:solidFill>
              </a:rPr>
              <a:t>手动导出的数据需要做一定的格式调整，需要熟悉</a:t>
            </a:r>
            <a:r>
              <a:rPr lang="en-US" altLang="zh-CN" dirty="0">
                <a:solidFill>
                  <a:srgbClr val="FF0000"/>
                </a:solidFill>
              </a:rPr>
              <a:t>EXCEL</a:t>
            </a:r>
            <a:r>
              <a:rPr lang="zh-CN" altLang="en-US" dirty="0">
                <a:solidFill>
                  <a:srgbClr val="FF0000"/>
                </a:solidFill>
              </a:rPr>
              <a:t>公式</a:t>
            </a:r>
            <a:endParaRPr lang="zh-CN" dirty="0">
              <a:solidFill>
                <a:srgbClr val="FF0000"/>
              </a:solidFill>
            </a:endParaRPr>
          </a:p>
          <a:p>
            <a:r>
              <a:rPr lang="zh-CN" dirty="0">
                <a:solidFill>
                  <a:srgbClr val="FF0000"/>
                </a:solidFill>
              </a:rPr>
              <a:t>新手和逻辑能力差的人做不来，后面考虑一下导入服务器，由服务器去分析数据</a:t>
            </a:r>
            <a:endParaRPr lang="zh-CN" dirty="0">
              <a:solidFill>
                <a:srgbClr val="FF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345" y="1666875"/>
            <a:ext cx="6572250" cy="13716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844550" y="3218180"/>
            <a:ext cx="855980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=IF(ISNUMBER(VLOOKUP(Q2,群数据!I:M,5,FALSE)),VLOOKUP(Q2,群数据!I:M,5,FALSE),"0")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193367" y="1078231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余下的思考：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93165" y="1755775"/>
            <a:ext cx="578485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/>
              <a:t>（</a:t>
            </a:r>
            <a:r>
              <a:rPr lang="en-US" altLang="zh-CN"/>
              <a:t>1</a:t>
            </a:r>
            <a:r>
              <a:rPr lang="zh-CN"/>
              <a:t>）导入数据，系统自动分析异常，自动预警的可行性</a:t>
            </a:r>
            <a:endParaRPr lang="zh-CN"/>
          </a:p>
          <a:p>
            <a:pPr algn="l"/>
            <a:endParaRPr lang="zh-CN" altLang="en-US"/>
          </a:p>
          <a:p>
            <a:pPr algn="l"/>
            <a:r>
              <a:rPr lang="zh-CN">
                <a:sym typeface="+mn-ea"/>
              </a:rPr>
              <a:t>（</a:t>
            </a:r>
            <a:r>
              <a:rPr lang="en-US" altLang="zh-CN">
                <a:sym typeface="+mn-ea"/>
              </a:rPr>
              <a:t>2</a:t>
            </a:r>
            <a:r>
              <a:rPr lang="zh-CN">
                <a:sym typeface="+mn-ea"/>
              </a:rPr>
              <a:t>）把这个植入到点燃的</a:t>
            </a:r>
            <a:r>
              <a:rPr lang="en-US" altLang="zh-CN">
                <a:sym typeface="+mn-ea"/>
              </a:rPr>
              <a:t>SCRM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64282" y="407967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案例背景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2475" y="917575"/>
            <a:ext cx="8465820" cy="1198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/>
              <a:t>量变引起质变</a:t>
            </a:r>
            <a:r>
              <a:rPr lang="zh-CN" altLang="en-US"/>
              <a:t>：</a:t>
            </a:r>
            <a:endParaRPr lang="zh-CN" altLang="en-US"/>
          </a:p>
          <a:p>
            <a:pPr algn="l"/>
            <a:r>
              <a:rPr lang="zh-CN"/>
              <a:t>每天加粉</a:t>
            </a:r>
            <a:r>
              <a:rPr lang="en-US" altLang="zh-CN"/>
              <a:t>500</a:t>
            </a:r>
            <a:r>
              <a:rPr lang="zh-CN" altLang="en-US"/>
              <a:t>时，基本不存在加粉管理上</a:t>
            </a:r>
            <a:r>
              <a:rPr lang="zh-CN"/>
              <a:t>的问题</a:t>
            </a:r>
            <a:endParaRPr lang="zh-CN"/>
          </a:p>
          <a:p>
            <a:pPr algn="l"/>
            <a:r>
              <a:rPr lang="zh-CN"/>
              <a:t>每天加粉</a:t>
            </a:r>
            <a:r>
              <a:rPr lang="en-US" altLang="zh-CN"/>
              <a:t>5</a:t>
            </a:r>
            <a:r>
              <a:rPr lang="en-US" altLang="zh-CN"/>
              <a:t>W</a:t>
            </a:r>
            <a:r>
              <a:rPr lang="zh-CN" altLang="en-US"/>
              <a:t>时，从加粉到加群都需要实时监控，否则会出现一连串的问题</a:t>
            </a:r>
            <a:endParaRPr lang="zh-CN" altLang="en-US"/>
          </a:p>
          <a:p>
            <a:pPr algn="l"/>
            <a:r>
              <a:rPr lang="zh-CN" altLang="en-US"/>
              <a:t>要管理好大数量的进粉，需要从以下几个方面入手：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602990" y="2246630"/>
            <a:ext cx="2764790" cy="17532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/>
              <a:t>加粉</a:t>
            </a:r>
            <a:r>
              <a:rPr lang="zh-CN" altLang="en-US"/>
              <a:t>：</a:t>
            </a:r>
            <a:endParaRPr lang="zh-CN" altLang="en-US"/>
          </a:p>
          <a:p>
            <a:pPr algn="l"/>
            <a:endParaRPr lang="zh-CN"/>
          </a:p>
          <a:p>
            <a:pPr algn="l"/>
            <a:r>
              <a:rPr lang="en-US" altLang="zh-CN"/>
              <a:t>· </a:t>
            </a:r>
            <a:r>
              <a:rPr lang="zh-CN" altLang="en-US"/>
              <a:t>多渠道账号分配</a:t>
            </a:r>
            <a:endParaRPr lang="zh-CN" altLang="en-US"/>
          </a:p>
          <a:p>
            <a:pPr algn="l"/>
            <a:r>
              <a:rPr lang="en-US" altLang="zh-CN">
                <a:sym typeface="+mn-ea"/>
              </a:rPr>
              <a:t>· </a:t>
            </a:r>
            <a:r>
              <a:rPr lang="zh-CN">
                <a:sym typeface="+mn-ea"/>
              </a:rPr>
              <a:t>多账号分时分流</a:t>
            </a:r>
            <a:endParaRPr lang="zh-CN" altLang="en-US"/>
          </a:p>
          <a:p>
            <a:pPr algn="l"/>
            <a:r>
              <a:rPr lang="en-US" altLang="zh-CN"/>
              <a:t>· </a:t>
            </a:r>
            <a:r>
              <a:rPr lang="zh-CN"/>
              <a:t>加粉号异常</a:t>
            </a:r>
            <a:endParaRPr lang="zh-CN"/>
          </a:p>
          <a:p>
            <a:pPr algn="l"/>
            <a:r>
              <a:rPr lang="en-US" altLang="zh-CN"/>
              <a:t>· </a:t>
            </a:r>
            <a:r>
              <a:rPr lang="zh-CN" altLang="en-US"/>
              <a:t>扩容和加满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6453505" y="2246630"/>
            <a:ext cx="2764790" cy="175323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/>
              <a:t>拉群</a:t>
            </a:r>
            <a:r>
              <a:rPr lang="zh-CN" altLang="en-US"/>
              <a:t>：</a:t>
            </a:r>
            <a:endParaRPr lang="zh-CN" altLang="en-US"/>
          </a:p>
          <a:p>
            <a:pPr algn="l"/>
            <a:endParaRPr lang="en-US" altLang="zh-CN"/>
          </a:p>
          <a:p>
            <a:pPr algn="l"/>
            <a:r>
              <a:rPr lang="en-US" altLang="zh-CN"/>
              <a:t>· </a:t>
            </a:r>
            <a:r>
              <a:rPr lang="zh-CN" altLang="en-US"/>
              <a:t>自动</a:t>
            </a:r>
            <a:r>
              <a:rPr lang="zh-CN" altLang="en-US"/>
              <a:t>拉群的监控</a:t>
            </a:r>
            <a:endParaRPr lang="zh-CN" altLang="en-US"/>
          </a:p>
          <a:p>
            <a:pPr algn="l"/>
            <a:r>
              <a:rPr lang="en-US" altLang="zh-CN"/>
              <a:t>· </a:t>
            </a:r>
            <a:r>
              <a:rPr lang="zh-CN" altLang="en-US"/>
              <a:t>人工拉群的监控</a:t>
            </a:r>
            <a:endParaRPr lang="zh-CN" altLang="en-US"/>
          </a:p>
          <a:p>
            <a:pPr algn="l"/>
            <a:r>
              <a:rPr lang="en-US" altLang="zh-CN"/>
              <a:t>· </a:t>
            </a:r>
            <a:r>
              <a:rPr lang="zh-CN"/>
              <a:t>群异常的监控</a:t>
            </a:r>
            <a:endParaRPr lang="zh-CN"/>
          </a:p>
          <a:p>
            <a:pPr algn="l"/>
            <a:r>
              <a:rPr lang="en-US" altLang="zh-CN"/>
              <a:t>· </a:t>
            </a:r>
            <a:r>
              <a:rPr lang="zh-CN" altLang="en-US"/>
              <a:t>群活码的监控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52475" y="2246630"/>
            <a:ext cx="2764790" cy="28613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p>
            <a:pPr algn="l"/>
            <a:r>
              <a:rPr lang="zh-CN" altLang="en-US" b="1"/>
              <a:t>准备工作</a:t>
            </a:r>
            <a:r>
              <a:rPr lang="zh-CN" altLang="en-US"/>
              <a:t>：</a:t>
            </a:r>
            <a:endParaRPr lang="zh-CN" altLang="en-US"/>
          </a:p>
          <a:p>
            <a:pPr algn="l"/>
            <a:endParaRPr lang="zh-CN"/>
          </a:p>
          <a:p>
            <a:pPr algn="l"/>
            <a:r>
              <a:rPr lang="zh-CN" altLang="en-US"/>
              <a:t>加粉号：</a:t>
            </a:r>
            <a:endParaRPr lang="en-US" altLang="zh-CN"/>
          </a:p>
          <a:p>
            <a:pPr algn="l"/>
            <a:r>
              <a:rPr lang="en-US" altLang="zh-CN"/>
              <a:t>· </a:t>
            </a:r>
            <a:r>
              <a:rPr lang="zh-CN"/>
              <a:t>加粉号的规划</a:t>
            </a:r>
            <a:endParaRPr lang="zh-CN"/>
          </a:p>
          <a:p>
            <a:pPr algn="l"/>
            <a:endParaRPr lang="zh-CN" altLang="en-US"/>
          </a:p>
          <a:p>
            <a:pPr algn="l"/>
            <a:r>
              <a:rPr lang="zh-CN" altLang="en-US"/>
              <a:t>建群：</a:t>
            </a:r>
            <a:endParaRPr lang="zh-CN" altLang="en-US"/>
          </a:p>
          <a:p>
            <a:pPr algn="l"/>
            <a:r>
              <a:rPr lang="en-US" altLang="zh-CN"/>
              <a:t>· </a:t>
            </a:r>
            <a:r>
              <a:rPr lang="zh-CN" altLang="en-US"/>
              <a:t>群消耗分析和建群规划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群活码：</a:t>
            </a:r>
            <a:endParaRPr lang="zh-CN" altLang="en-US"/>
          </a:p>
          <a:p>
            <a:pPr algn="l"/>
            <a:r>
              <a:rPr lang="en-US" altLang="zh-CN"/>
              <a:t>· </a:t>
            </a:r>
            <a:r>
              <a:rPr lang="zh-CN" altLang="en-US"/>
              <a:t>各个渠道群主题群活码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87208" y="977624"/>
            <a:ext cx="5669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FF0000"/>
                </a:solidFill>
              </a:rPr>
              <a:t>目标：提前准备，实时监控，及时发现问题、解决问题</a:t>
            </a:r>
            <a:endParaRPr lang="zh-CN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7070" y="1498600"/>
            <a:ext cx="9213850" cy="369252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这类项目的压力来自于：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一天</a:t>
            </a:r>
            <a:r>
              <a:rPr lang="en-US" altLang="zh-CN"/>
              <a:t>5W</a:t>
            </a:r>
            <a:r>
              <a:rPr lang="zh-CN" altLang="en-US"/>
              <a:t>粉，一小时</a:t>
            </a:r>
            <a:r>
              <a:rPr lang="en-US" altLang="zh-CN"/>
              <a:t>3K</a:t>
            </a:r>
            <a:r>
              <a:rPr lang="zh-CN" altLang="en-US"/>
              <a:t>粉，几乎每一秒都在进粉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如果出现问题第二天才发现，就会面临比较严重的损失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因此，最大的挑战是：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）所有能想到的工作都要前置，临时处理是来不及的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）即使提前准备了，也会有突发状况（加粉号被封号，群主被风控，群全部进不了人）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那么我们能做的就是尽可能快的发现问题并进行处理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77889" y="43815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准备工作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841099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关键词：加粉号</a:t>
            </a:r>
            <a:endParaRPr lang="zh-CN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257935" y="1209675"/>
            <a:ext cx="7726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/>
              <a:t>提前准备加粉号是因为这类项目账号的消耗速度非常快，短时间内没有新号</a:t>
            </a:r>
            <a:endParaRPr lang="zh-CN"/>
          </a:p>
          <a:p>
            <a:r>
              <a:rPr lang="zh-CN"/>
              <a:t>补上会出问题</a:t>
            </a:r>
            <a:endParaRPr lang="zh-CN"/>
          </a:p>
        </p:txBody>
      </p:sp>
      <p:graphicFrame>
        <p:nvGraphicFramePr>
          <p:cNvPr id="15" name="表格 14"/>
          <p:cNvGraphicFramePr/>
          <p:nvPr>
            <p:custDataLst>
              <p:tags r:id="rId6"/>
            </p:custDataLst>
          </p:nvPr>
        </p:nvGraphicFramePr>
        <p:xfrm>
          <a:off x="1796097" y="2124075"/>
          <a:ext cx="6667500" cy="151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</a:tblGrid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账号数量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剩余加粉量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日均进粉量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单号日均进粉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可用天数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下周新号缺口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群主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主小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231569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500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23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支付弹窗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230334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600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19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包裹卡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72054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3500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700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21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小尾巴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59664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714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推文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86264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444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文本框 15"/>
          <p:cNvSpPr txBox="1"/>
          <p:nvPr/>
        </p:nvSpPr>
        <p:spPr>
          <a:xfrm>
            <a:off x="1257300" y="3780155"/>
            <a:ext cx="778129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/>
              <a:t>至少需要提前一周准备下周的加粉号，先根据当前账号的剩余加粉量</a:t>
            </a:r>
            <a:endParaRPr lang="zh-CN" b="1"/>
          </a:p>
          <a:p>
            <a:r>
              <a:rPr lang="zh-CN" b="1"/>
              <a:t>测算出新号的缺口</a:t>
            </a:r>
            <a:endParaRPr lang="zh-CN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77889" y="43815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准备工作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841099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关键词：加粉号</a:t>
            </a:r>
            <a:endParaRPr 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167130" y="3708400"/>
            <a:ext cx="80479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/>
              <a:t>另外还要把旧号即将加满的数量考虑进去，逻辑上是不应该出现有</a:t>
            </a:r>
            <a:r>
              <a:rPr lang="en-US" altLang="zh-CN" b="1"/>
              <a:t>7</a:t>
            </a:r>
            <a:r>
              <a:rPr lang="zh-CN" altLang="en-US" b="1"/>
              <a:t>天内要加满的号时，手上没有空余的新号顶替</a:t>
            </a:r>
            <a:endParaRPr lang="zh-CN" altLang="en-US" b="1"/>
          </a:p>
          <a:p>
            <a:endParaRPr lang="zh-CN" altLang="en-US" b="1"/>
          </a:p>
          <a:p>
            <a:r>
              <a:rPr lang="zh-CN" altLang="en-US" b="1"/>
              <a:t>也就是某个账号还剩</a:t>
            </a:r>
            <a:r>
              <a:rPr lang="en-US" altLang="zh-CN" b="1">
                <a:solidFill>
                  <a:srgbClr val="FF0000"/>
                </a:solidFill>
              </a:rPr>
              <a:t>8</a:t>
            </a:r>
            <a:r>
              <a:rPr lang="zh-CN" altLang="en-US" b="1">
                <a:solidFill>
                  <a:srgbClr val="FF0000"/>
                </a:solidFill>
              </a:rPr>
              <a:t>天</a:t>
            </a:r>
            <a:r>
              <a:rPr lang="zh-CN" altLang="en-US" b="1"/>
              <a:t>就加满</a:t>
            </a:r>
            <a:r>
              <a:rPr lang="en-US" altLang="zh-CN" b="1"/>
              <a:t>2W</a:t>
            </a:r>
            <a:r>
              <a:rPr lang="zh-CN" altLang="en-US" b="1"/>
              <a:t>人时</a:t>
            </a:r>
            <a:r>
              <a:rPr lang="zh-CN" altLang="en-US" b="1"/>
              <a:t>，就要把它计入下周缺口，否则会断档</a:t>
            </a:r>
            <a:endParaRPr lang="zh-CN" altLang="en-US" b="1"/>
          </a:p>
        </p:txBody>
      </p:sp>
      <p:graphicFrame>
        <p:nvGraphicFramePr>
          <p:cNvPr id="5" name="表格 4"/>
          <p:cNvGraphicFramePr/>
          <p:nvPr>
            <p:custDataLst>
              <p:tags r:id="rId6"/>
            </p:custDataLst>
          </p:nvPr>
        </p:nvGraphicFramePr>
        <p:xfrm>
          <a:off x="1167447" y="1454150"/>
          <a:ext cx="7924800" cy="215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1790700"/>
                <a:gridCol w="1054100"/>
                <a:gridCol w="850900"/>
                <a:gridCol w="1257300"/>
                <a:gridCol w="965200"/>
                <a:gridCol w="1054100"/>
              </a:tblGrid>
              <a:tr h="215900">
                <a:tc gridSpan="5"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包裹卡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点燃-包裹卡1-10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2948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17052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24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包裹卡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点燃-包裹卡1-11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16205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3795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危险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包裹卡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点燃-包裹卡1-12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2815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17185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25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包裹卡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点燃-包裹卡1-13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2769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17231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25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包裹卡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点燃-包裹卡1-14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3209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16791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24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推文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点燃-推文1-4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16341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3659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推文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点燃-推文1-6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11037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8963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推文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点燃-推文1-9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6635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13365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推文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点燃-推文1-5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16649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3351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77889" y="43815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准备工作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841099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关键词：建群</a:t>
            </a:r>
            <a:endParaRPr 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40690" y="3773805"/>
            <a:ext cx="923417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/>
              <a:t>建群计划可以通过统计当前每个种类的群饱和状态，剩余人数，每天消耗去</a:t>
            </a:r>
            <a:endParaRPr lang="zh-CN" b="1"/>
          </a:p>
          <a:p>
            <a:r>
              <a:rPr lang="zh-CN" b="1"/>
              <a:t>计算出当前最紧缺的群，优先补短</a:t>
            </a:r>
            <a:endParaRPr lang="zh-CN" b="1"/>
          </a:p>
          <a:p>
            <a:endParaRPr lang="zh-CN" b="1"/>
          </a:p>
          <a:p>
            <a:r>
              <a:rPr lang="zh-CN" b="1"/>
              <a:t>以上数据全部可以通过企微后台导数据，写个</a:t>
            </a:r>
            <a:r>
              <a:rPr lang="zh-CN" altLang="en-US" b="1"/>
              <a:t>公式算出来，每次更新只需要覆盖一下源数据表，很方便</a:t>
            </a:r>
            <a:endParaRPr lang="zh-CN" altLang="en-US" b="1"/>
          </a:p>
          <a:p>
            <a:r>
              <a:rPr lang="zh-CN" altLang="en-US" b="1"/>
              <a:t>千万不要手动去统计！！！</a:t>
            </a:r>
            <a:endParaRPr lang="zh-CN" altLang="en-US" b="1"/>
          </a:p>
        </p:txBody>
      </p:sp>
      <p:graphicFrame>
        <p:nvGraphicFramePr>
          <p:cNvPr id="8" name="表格 7"/>
          <p:cNvGraphicFramePr/>
          <p:nvPr>
            <p:custDataLst>
              <p:tags r:id="rId6"/>
            </p:custDataLst>
          </p:nvPr>
        </p:nvGraphicFramePr>
        <p:xfrm>
          <a:off x="440690" y="1437288"/>
          <a:ext cx="9233535" cy="2273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025"/>
                <a:gridCol w="725805"/>
                <a:gridCol w="725170"/>
                <a:gridCol w="705485"/>
                <a:gridCol w="911860"/>
                <a:gridCol w="941070"/>
                <a:gridCol w="941070"/>
                <a:gridCol w="941070"/>
                <a:gridCol w="930910"/>
                <a:gridCol w="941070"/>
              </a:tblGrid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可添加人数</a:t>
                      </a: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可用天数</a:t>
                      </a: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每天消耗</a:t>
                      </a: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新群</a:t>
                      </a: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少于40人的群</a:t>
                      </a: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少于100人的群</a:t>
                      </a: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少于200人的群</a:t>
                      </a:r>
                      <a:endParaRPr lang="en-US" altLang="en-US" sz="900" b="1">
                        <a:solidFill>
                          <a:srgbClr val="FFFFFF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包裹卡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女神群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BNS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6362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46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仙女群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BXN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6737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19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常规群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BCG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6545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26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0.9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25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男神群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BNR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5510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32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0.6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新人群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BXR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6438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0.8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小尾巴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女神群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DNS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1860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3.6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仙女群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DXN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4024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1.3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0">
                        <a:solidFill>
                          <a:srgbClr val="AEAAAA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常规群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DCG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3743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25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0.5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男神群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DNR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3805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1.2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900" b="0">
                        <a:solidFill>
                          <a:srgbClr val="AEAAAA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9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新人群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DXR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4631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193 </a:t>
                      </a:r>
                      <a:endParaRPr lang="en-US" altLang="en-US" sz="9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0.1 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13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右箭头 8"/>
          <p:cNvSpPr/>
          <p:nvPr/>
        </p:nvSpPr>
        <p:spPr>
          <a:xfrm rot="14580000">
            <a:off x="4333240" y="3157220"/>
            <a:ext cx="1171575" cy="317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77889" y="438150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准备工作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841099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关键词：群活码</a:t>
            </a:r>
            <a:endParaRPr 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40690" y="3773805"/>
            <a:ext cx="94646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(1) </a:t>
            </a:r>
            <a:r>
              <a:rPr lang="zh-CN" altLang="en-US" b="1"/>
              <a:t>加粉量大时很容易出现部分账号被限制拉群，这时候可以群发群活码引导进群</a:t>
            </a:r>
            <a:endParaRPr lang="zh-CN" altLang="en-US" b="1"/>
          </a:p>
          <a:p>
            <a:r>
              <a:rPr lang="en-US" altLang="zh-CN" b="1"/>
              <a:t>(2) </a:t>
            </a:r>
            <a:r>
              <a:rPr lang="zh-CN" altLang="en-US" b="1"/>
              <a:t>群活码准备的空余人数量大于</a:t>
            </a:r>
            <a:r>
              <a:rPr lang="en-US" altLang="zh-CN" b="1"/>
              <a:t>3</a:t>
            </a:r>
            <a:r>
              <a:rPr lang="zh-CN" altLang="en-US" b="1"/>
              <a:t>天的进群人数即可，这个做表格比较费时，</a:t>
            </a:r>
            <a:r>
              <a:rPr lang="zh-CN" altLang="en-US" b="1">
                <a:sym typeface="+mn-ea"/>
              </a:rPr>
              <a:t>每天更新就好</a:t>
            </a:r>
            <a:endParaRPr lang="zh-CN" altLang="en-US" b="1">
              <a:sym typeface="+mn-ea"/>
            </a:endParaRPr>
          </a:p>
          <a:p>
            <a:r>
              <a:rPr lang="zh-CN" b="1"/>
              <a:t>注意活码进群只能进</a:t>
            </a:r>
            <a:r>
              <a:rPr lang="en-US" altLang="zh-CN" b="1"/>
              <a:t>200</a:t>
            </a:r>
            <a:r>
              <a:rPr lang="zh-CN" altLang="en-US" b="1"/>
              <a:t>人，超过</a:t>
            </a:r>
            <a:r>
              <a:rPr lang="en-US" altLang="zh-CN" b="1"/>
              <a:t>200</a:t>
            </a:r>
            <a:r>
              <a:rPr lang="zh-CN" altLang="en-US" b="1"/>
              <a:t>人</a:t>
            </a:r>
            <a:r>
              <a:rPr lang="zh-CN" altLang="en-US" b="1"/>
              <a:t>的群要</a:t>
            </a:r>
            <a:r>
              <a:rPr lang="en-US" altLang="zh-CN" b="1"/>
              <a:t>T</a:t>
            </a:r>
            <a:r>
              <a:rPr lang="zh-CN" altLang="en-US" b="1"/>
              <a:t>出分流</a:t>
            </a:r>
            <a:endParaRPr lang="zh-CN" b="1"/>
          </a:p>
          <a:p>
            <a:r>
              <a:rPr lang="en-US" altLang="zh-CN" b="1"/>
              <a:t>(3) </a:t>
            </a:r>
            <a:r>
              <a:rPr lang="zh-CN" altLang="en-US" b="1">
                <a:sym typeface="+mn-ea"/>
              </a:rPr>
              <a:t>直接用自动回复给群活码行不行？可以，进群率会低一些，要省成本的项目可以这么做</a:t>
            </a:r>
            <a:endParaRPr lang="en-US" altLang="zh-CN" b="1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7465" y="1209675"/>
            <a:ext cx="6395720" cy="25057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257899" y="40767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加粉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841099"/>
            <a:ext cx="2697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rgbClr val="FF0000"/>
                </a:solidFill>
              </a:rPr>
              <a:t>关键词：多渠道账号分配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63245" y="3340735"/>
            <a:ext cx="94646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(1) </a:t>
            </a:r>
            <a:r>
              <a:rPr lang="zh-CN" altLang="en-US" b="1"/>
              <a:t>分配原则：单渠道进粉量</a:t>
            </a:r>
            <a:r>
              <a:rPr lang="en-US" altLang="zh-CN" b="1"/>
              <a:t>/600=</a:t>
            </a:r>
            <a:r>
              <a:rPr lang="zh-CN" altLang="en-US" b="1"/>
              <a:t>该渠道需要分配的接粉号数量，账号不够的时候就除</a:t>
            </a:r>
            <a:r>
              <a:rPr lang="en-US" altLang="zh-CN" b="1"/>
              <a:t>800</a:t>
            </a:r>
            <a:endParaRPr lang="zh-CN" altLang="en-US" b="1"/>
          </a:p>
          <a:p>
            <a:r>
              <a:rPr lang="en-US" altLang="zh-CN" b="1"/>
              <a:t>(2) </a:t>
            </a:r>
            <a:r>
              <a:rPr lang="zh-CN" altLang="en-US" b="1">
                <a:sym typeface="+mn-ea"/>
              </a:rPr>
              <a:t>备胎原则：</a:t>
            </a:r>
            <a:r>
              <a:rPr lang="zh-CN" b="1">
                <a:sym typeface="+mn-ea"/>
              </a:rPr>
              <a:t>每个渠道必须有一个独立的备用号，进粉大的渠道准备</a:t>
            </a:r>
            <a:r>
              <a:rPr lang="en-US" altLang="zh-CN" b="1">
                <a:sym typeface="+mn-ea"/>
              </a:rPr>
              <a:t>2</a:t>
            </a:r>
            <a:r>
              <a:rPr lang="zh-CN" altLang="en-US" b="1">
                <a:sym typeface="+mn-ea"/>
              </a:rPr>
              <a:t>个</a:t>
            </a:r>
            <a:endParaRPr lang="zh-CN" altLang="en-US" b="1">
              <a:sym typeface="+mn-ea"/>
            </a:endParaRPr>
          </a:p>
          <a:p>
            <a:r>
              <a:rPr lang="en-US" altLang="zh-CN" b="1"/>
              <a:t>(3) </a:t>
            </a:r>
            <a:r>
              <a:rPr lang="zh-CN" altLang="en-US" b="1">
                <a:sym typeface="+mn-ea"/>
              </a:rPr>
              <a:t>原则上专号专用，紧急时刻需要跨渠道借用账号接粉，需要该账号当天未进粉才可外借</a:t>
            </a:r>
            <a:endParaRPr lang="zh-CN" altLang="en-US" b="1">
              <a:sym typeface="+mn-ea"/>
            </a:endParaRPr>
          </a:p>
        </p:txBody>
      </p:sp>
      <p:graphicFrame>
        <p:nvGraphicFramePr>
          <p:cNvPr id="15" name="表格 14"/>
          <p:cNvGraphicFramePr/>
          <p:nvPr>
            <p:custDataLst>
              <p:tags r:id="rId6"/>
            </p:custDataLst>
          </p:nvPr>
        </p:nvGraphicFramePr>
        <p:xfrm>
          <a:off x="1413192" y="1452880"/>
          <a:ext cx="6667500" cy="151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2500"/>
                <a:gridCol w="952500"/>
                <a:gridCol w="952500"/>
                <a:gridCol w="952500"/>
                <a:gridCol w="952500"/>
                <a:gridCol w="952500"/>
                <a:gridCol w="952500"/>
              </a:tblGrid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账号数量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剩余加粉量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日均进粉量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单号日均进粉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备胎号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8CBAD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群主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4D6"/>
                    </a:solidFill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主小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231569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500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支付弹窗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230334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600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包裹卡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72054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3500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700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小尾巴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59664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714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推文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86264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4000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444 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2B2B2B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257899" y="40767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加粉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258073" y="841099"/>
            <a:ext cx="2697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关键词：多账号分时分流</a:t>
            </a:r>
            <a:endParaRPr lang="en-US" altLang="zh-CN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92430" y="3470275"/>
            <a:ext cx="946467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/>
              <a:t>(1) </a:t>
            </a:r>
            <a:r>
              <a:rPr lang="zh-CN" altLang="en-US" b="1"/>
              <a:t>分流原则：手动接粉号尽量不要一个号跨太多时段</a:t>
            </a:r>
            <a:endParaRPr lang="zh-CN" altLang="en-US" b="1"/>
          </a:p>
          <a:p>
            <a:r>
              <a:rPr lang="zh-CN" altLang="en-US" b="1"/>
              <a:t>例如：</a:t>
            </a:r>
            <a:r>
              <a:rPr lang="en-US" altLang="zh-CN" b="1"/>
              <a:t>4</a:t>
            </a:r>
            <a:r>
              <a:rPr lang="zh-CN" altLang="en-US" b="1"/>
              <a:t>个号</a:t>
            </a:r>
            <a:r>
              <a:rPr lang="en-US" altLang="zh-CN" b="1"/>
              <a:t>2</a:t>
            </a:r>
            <a:r>
              <a:rPr lang="zh-CN" altLang="en-US" b="1"/>
              <a:t>小时加满时，不要同时</a:t>
            </a:r>
            <a:r>
              <a:rPr lang="en-US" altLang="zh-CN" b="1"/>
              <a:t>4</a:t>
            </a:r>
            <a:r>
              <a:rPr lang="zh-CN" altLang="en-US" b="1"/>
              <a:t>个号排这两个小时，</a:t>
            </a:r>
            <a:r>
              <a:rPr lang="zh-CN" b="1"/>
              <a:t>改成每小时</a:t>
            </a:r>
            <a:r>
              <a:rPr lang="en-US" altLang="zh-CN" b="1"/>
              <a:t>2</a:t>
            </a:r>
            <a:r>
              <a:rPr lang="zh-CN" altLang="en-US" b="1"/>
              <a:t>个号</a:t>
            </a:r>
            <a:endParaRPr lang="zh-CN" altLang="en-US" b="1"/>
          </a:p>
          <a:p>
            <a:r>
              <a:rPr lang="en-US" altLang="zh-CN" b="1"/>
              <a:t>(2) </a:t>
            </a:r>
            <a:r>
              <a:rPr lang="zh-CN" altLang="en-US" b="1">
                <a:sym typeface="+mn-ea"/>
              </a:rPr>
              <a:t>备份</a:t>
            </a:r>
            <a:r>
              <a:rPr lang="zh-CN" altLang="en-US" b="1">
                <a:sym typeface="+mn-ea"/>
              </a:rPr>
              <a:t>原则：</a:t>
            </a:r>
            <a:r>
              <a:rPr lang="zh-CN" b="1">
                <a:sym typeface="+mn-ea"/>
              </a:rPr>
              <a:t>每个时段尽量至少排</a:t>
            </a:r>
            <a:r>
              <a:rPr lang="en-US" altLang="zh-CN" b="1">
                <a:sym typeface="+mn-ea"/>
              </a:rPr>
              <a:t>2</a:t>
            </a:r>
            <a:r>
              <a:rPr lang="zh-CN" altLang="en-US" b="1">
                <a:sym typeface="+mn-ea"/>
              </a:rPr>
              <a:t>个</a:t>
            </a:r>
            <a:r>
              <a:rPr lang="zh-CN" b="1">
                <a:sym typeface="+mn-ea"/>
              </a:rPr>
              <a:t>接粉号，这样其中一个异常时另外一个还能接住</a:t>
            </a:r>
            <a:endParaRPr lang="zh-CN" altLang="en-US" b="1">
              <a:sym typeface="+mn-ea"/>
            </a:endParaRPr>
          </a:p>
          <a:p>
            <a:r>
              <a:rPr lang="en-US" altLang="zh-CN" b="1"/>
              <a:t>(3) </a:t>
            </a:r>
            <a:r>
              <a:rPr lang="zh-CN" altLang="en-US" b="1"/>
              <a:t>备用号跟时段接粉号分开，某个时段的所有接粉号都加到限额人数时，溢出流量就转到</a:t>
            </a:r>
            <a:endParaRPr lang="zh-CN" altLang="en-US" b="1"/>
          </a:p>
          <a:p>
            <a:r>
              <a:rPr lang="zh-CN" altLang="en-US" b="1">
                <a:sym typeface="+mn-ea"/>
              </a:rPr>
              <a:t>备用号</a:t>
            </a:r>
            <a:endParaRPr lang="zh-CN" altLang="en-US" b="1"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6"/>
            </p:custDataLst>
          </p:nvPr>
        </p:nvGraphicFramePr>
        <p:xfrm>
          <a:off x="1385887" y="1282065"/>
          <a:ext cx="7054850" cy="84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9820"/>
                <a:gridCol w="1196340"/>
                <a:gridCol w="1181735"/>
                <a:gridCol w="1153795"/>
                <a:gridCol w="1175385"/>
                <a:gridCol w="1247775"/>
              </a:tblGrid>
              <a:tr h="203200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支付弹窗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00:00-8:00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8:00-10:00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10:00-12:00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12:00-14:00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14:00-16:00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</a:tr>
              <a:tr h="2032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支1-21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支1-25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支1-28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支1-31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支1-35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</a:tr>
              <a:tr h="2032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支1-22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支1-27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支1-29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支1-32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支1-36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</a:tr>
              <a:tr h="20320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支1-23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支1-30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7"/>
            </p:custDataLst>
          </p:nvPr>
        </p:nvGraphicFramePr>
        <p:xfrm>
          <a:off x="1382395" y="2205355"/>
          <a:ext cx="7061200" cy="96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205"/>
                <a:gridCol w="1163955"/>
                <a:gridCol w="1164590"/>
                <a:gridCol w="1163955"/>
                <a:gridCol w="1179195"/>
                <a:gridCol w="1257300"/>
              </a:tblGrid>
              <a:tr h="240030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支付弹窗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16:00-19:00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19:00-20:00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20:00-22:00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22:00-24:00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备用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</a:tr>
              <a:tr h="24003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支1-38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支1-41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支1-46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支1-49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支1-45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</a:tr>
              <a:tr h="24003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支1-39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支1-42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支1-47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支1-50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</a:tr>
              <a:tr h="24003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支1-40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支1-48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支1-51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B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cead2950-d01e-459f-a2e8-abfa7044e7bc}"/>
</p:tagLst>
</file>

<file path=ppt/tags/tag2.xml><?xml version="1.0" encoding="utf-8"?>
<p:tagLst xmlns:p="http://schemas.openxmlformats.org/presentationml/2006/main">
  <p:tag name="KSO_WM_UNIT_TABLE_BEAUTIFY" val="smartTable{6b8b2e2a-81f3-487b-befe-7f38e349c1dc}"/>
</p:tagLst>
</file>

<file path=ppt/tags/tag3.xml><?xml version="1.0" encoding="utf-8"?>
<p:tagLst xmlns:p="http://schemas.openxmlformats.org/presentationml/2006/main">
  <p:tag name="KSO_WM_UNIT_TABLE_BEAUTIFY" val="smartTable{a998497a-059e-474f-8c90-715d49bd3fcc}"/>
</p:tagLst>
</file>

<file path=ppt/tags/tag4.xml><?xml version="1.0" encoding="utf-8"?>
<p:tagLst xmlns:p="http://schemas.openxmlformats.org/presentationml/2006/main">
  <p:tag name="KSO_WM_UNIT_TABLE_BEAUTIFY" val="smartTable{cead2950-d01e-459f-a2e8-abfa7044e7bc}"/>
</p:tagLst>
</file>

<file path=ppt/tags/tag5.xml><?xml version="1.0" encoding="utf-8"?>
<p:tagLst xmlns:p="http://schemas.openxmlformats.org/presentationml/2006/main">
  <p:tag name="KSO_WM_UNIT_TABLE_BEAUTIFY" val="smartTable{ceb76f4e-d8ed-4086-a1db-4b96de3d3879}"/>
</p:tagLst>
</file>

<file path=ppt/tags/tag6.xml><?xml version="1.0" encoding="utf-8"?>
<p:tagLst xmlns:p="http://schemas.openxmlformats.org/presentationml/2006/main">
  <p:tag name="KSO_WM_UNIT_TABLE_BEAUTIFY" val="smartTable{8cac2364-56d9-44bd-a2ce-fb85d6324b4f}"/>
  <p:tag name="TABLE_ENDDRAG_ORIGIN_RECT" val="556*75"/>
  <p:tag name="TABLE_ENDDRAG_RECT" val="108*166*556*75"/>
</p:tagLst>
</file>

<file path=ppt/tags/tag7.xml><?xml version="1.0" encoding="utf-8"?>
<p:tagLst xmlns:p="http://schemas.openxmlformats.org/presentationml/2006/main">
  <p:tag name="KSO_WM_UNIT_TABLE_BEAUTIFY" val="smartTable{e22dd97e-5b98-4c36-842e-78dfd6b9804e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3313</Words>
  <Application>WPS 演示</Application>
  <PresentationFormat>自定义</PresentationFormat>
  <Paragraphs>811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吃不饱的小惠</cp:lastModifiedBy>
  <cp:revision>465</cp:revision>
  <dcterms:created xsi:type="dcterms:W3CDTF">2019-12-22T05:53:00Z</dcterms:created>
  <dcterms:modified xsi:type="dcterms:W3CDTF">2021-06-24T16:27:27Z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