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283" r:id="rId2"/>
    <p:sldId id="2635" r:id="rId3"/>
    <p:sldId id="2644" r:id="rId4"/>
    <p:sldId id="2645" r:id="rId5"/>
    <p:sldId id="2651" r:id="rId6"/>
    <p:sldId id="2650" r:id="rId7"/>
    <p:sldId id="2655" r:id="rId8"/>
    <p:sldId id="2656" r:id="rId9"/>
    <p:sldId id="2652" r:id="rId10"/>
    <p:sldId id="2653" r:id="rId11"/>
    <p:sldId id="2654" r:id="rId12"/>
    <p:sldId id="2648" r:id="rId13"/>
    <p:sldId id="2649" r:id="rId14"/>
    <p:sldId id="2634" r:id="rId15"/>
  </p:sldIdLst>
  <p:sldSz cx="10260013" cy="575945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o jun" initials="cj" lastIdx="1" clrIdx="0">
    <p:extLst>
      <p:ext uri="{19B8F6BF-5375-455C-9EA6-DF929625EA0E}">
        <p15:presenceInfo xmlns:p15="http://schemas.microsoft.com/office/powerpoint/2012/main" userId="f951a8b0b5be7ee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A900"/>
    <a:srgbClr val="120C16"/>
    <a:srgbClr val="F8F8F8"/>
    <a:srgbClr val="6DF5ED"/>
    <a:srgbClr val="E93252"/>
    <a:srgbClr val="0358B2"/>
    <a:srgbClr val="0358B1"/>
    <a:srgbClr val="035898"/>
    <a:srgbClr val="F1F1F1"/>
    <a:srgbClr val="0264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 autoAdjust="0"/>
    <p:restoredTop sz="94660"/>
  </p:normalViewPr>
  <p:slideViewPr>
    <p:cSldViewPr snapToGrid="0">
      <p:cViewPr varScale="1">
        <p:scale>
          <a:sx n="85" d="100"/>
          <a:sy n="85" d="100"/>
        </p:scale>
        <p:origin x="73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796176-FFEA-4453-B3C5-86FCA4C88052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zh-CN" altLang="en-US"/>
        </a:p>
      </dgm:t>
    </dgm:pt>
    <dgm:pt modelId="{A7E2548B-AC32-4B01-BBFA-02F40C0F4EC3}">
      <dgm:prSet phldrT="[文本]" custT="1"/>
      <dgm:spPr/>
      <dgm:t>
        <a:bodyPr/>
        <a:lstStyle/>
        <a:p>
          <a:r>
            <a:rPr lang="zh-CN" altLang="en-US" sz="1600" dirty="0"/>
            <a:t>案例目标</a:t>
          </a:r>
        </a:p>
      </dgm:t>
    </dgm:pt>
    <dgm:pt modelId="{E4D0092D-1226-4D08-9799-2812B1B3A205}" type="parTrans" cxnId="{6DA28C3E-4066-4121-A777-396E8AC56E95}">
      <dgm:prSet/>
      <dgm:spPr/>
      <dgm:t>
        <a:bodyPr/>
        <a:lstStyle/>
        <a:p>
          <a:endParaRPr lang="zh-CN" altLang="en-US" sz="1600"/>
        </a:p>
      </dgm:t>
    </dgm:pt>
    <dgm:pt modelId="{28DDF60F-4746-4323-950A-660C2ED12F4C}" type="sibTrans" cxnId="{6DA28C3E-4066-4121-A777-396E8AC56E95}">
      <dgm:prSet/>
      <dgm:spPr/>
      <dgm:t>
        <a:bodyPr/>
        <a:lstStyle/>
        <a:p>
          <a:endParaRPr lang="zh-CN" altLang="en-US" sz="1600"/>
        </a:p>
      </dgm:t>
    </dgm:pt>
    <dgm:pt modelId="{6229A896-BA79-4F93-B4A4-52AF8D0E63B7}">
      <dgm:prSet phldrT="[文本]" custT="1"/>
      <dgm:spPr/>
      <dgm:t>
        <a:bodyPr/>
        <a:lstStyle/>
        <a:p>
          <a:r>
            <a:rPr lang="zh-CN" altLang="en-US" sz="1600"/>
            <a:t>案例关键词</a:t>
          </a:r>
          <a:endParaRPr lang="zh-CN" altLang="en-US" sz="1600" dirty="0"/>
        </a:p>
      </dgm:t>
    </dgm:pt>
    <dgm:pt modelId="{EDE61E28-8052-4A4A-BF9B-F66B384DF533}" type="parTrans" cxnId="{540F4AF6-C377-45C5-A590-7CA2DAF93499}">
      <dgm:prSet/>
      <dgm:spPr/>
      <dgm:t>
        <a:bodyPr/>
        <a:lstStyle/>
        <a:p>
          <a:endParaRPr lang="zh-CN" altLang="en-US" sz="1600"/>
        </a:p>
      </dgm:t>
    </dgm:pt>
    <dgm:pt modelId="{7165FF18-8236-4A4E-8431-4608C1BAE295}" type="sibTrans" cxnId="{540F4AF6-C377-45C5-A590-7CA2DAF93499}">
      <dgm:prSet/>
      <dgm:spPr/>
      <dgm:t>
        <a:bodyPr/>
        <a:lstStyle/>
        <a:p>
          <a:endParaRPr lang="zh-CN" altLang="en-US" sz="1600"/>
        </a:p>
      </dgm:t>
    </dgm:pt>
    <dgm:pt modelId="{ACC21E35-BE52-4B64-9CE3-EAFB2C2B911E}">
      <dgm:prSet phldrT="[文本]" custT="1"/>
      <dgm:spPr/>
      <dgm:t>
        <a:bodyPr/>
        <a:lstStyle/>
        <a:p>
          <a:r>
            <a:rPr lang="zh-CN" altLang="en-US" sz="1600" dirty="0"/>
            <a:t>案例中亮点及可复用的点</a:t>
          </a:r>
        </a:p>
      </dgm:t>
    </dgm:pt>
    <dgm:pt modelId="{5C958575-B741-4319-9217-20F3E98CD28B}" type="parTrans" cxnId="{A98C5DC5-964A-4B38-9CEA-B18325772BEA}">
      <dgm:prSet/>
      <dgm:spPr/>
      <dgm:t>
        <a:bodyPr/>
        <a:lstStyle/>
        <a:p>
          <a:endParaRPr lang="zh-CN" altLang="en-US" sz="1600"/>
        </a:p>
      </dgm:t>
    </dgm:pt>
    <dgm:pt modelId="{ED660174-D282-4491-8B21-ACACA759DF36}" type="sibTrans" cxnId="{A98C5DC5-964A-4B38-9CEA-B18325772BEA}">
      <dgm:prSet/>
      <dgm:spPr/>
      <dgm:t>
        <a:bodyPr/>
        <a:lstStyle/>
        <a:p>
          <a:endParaRPr lang="zh-CN" altLang="en-US" sz="1600"/>
        </a:p>
      </dgm:t>
    </dgm:pt>
    <dgm:pt modelId="{5BA5075A-9611-40EC-B66E-1C50AF866171}">
      <dgm:prSet phldrT="[文本]" custT="1"/>
      <dgm:spPr/>
      <dgm:t>
        <a:bodyPr/>
        <a:lstStyle/>
        <a:p>
          <a:r>
            <a:rPr lang="zh-CN" altLang="en-US" sz="1600" dirty="0"/>
            <a:t>针对案例的延伸思考</a:t>
          </a:r>
        </a:p>
      </dgm:t>
    </dgm:pt>
    <dgm:pt modelId="{752AA41A-2BAD-4D16-954A-DD9664E56ECB}" type="parTrans" cxnId="{6812FF8E-3082-4F64-839F-77BEEBDD451D}">
      <dgm:prSet/>
      <dgm:spPr/>
      <dgm:t>
        <a:bodyPr/>
        <a:lstStyle/>
        <a:p>
          <a:endParaRPr lang="zh-CN" altLang="en-US" sz="1600"/>
        </a:p>
      </dgm:t>
    </dgm:pt>
    <dgm:pt modelId="{A41368AE-CFFF-41C3-A83B-7C82DA837351}" type="sibTrans" cxnId="{6812FF8E-3082-4F64-839F-77BEEBDD451D}">
      <dgm:prSet/>
      <dgm:spPr/>
      <dgm:t>
        <a:bodyPr/>
        <a:lstStyle/>
        <a:p>
          <a:endParaRPr lang="zh-CN" altLang="en-US" sz="1600"/>
        </a:p>
      </dgm:t>
    </dgm:pt>
    <dgm:pt modelId="{0FABB1E1-B967-41CD-8BD9-01EE970157FC}">
      <dgm:prSet phldrT="[文本]" custT="1"/>
      <dgm:spPr/>
      <dgm:t>
        <a:bodyPr/>
        <a:lstStyle/>
        <a:p>
          <a:r>
            <a:rPr lang="zh-CN" altLang="en-US" sz="1600" dirty="0"/>
            <a:t>案例中待优化点及改善方案</a:t>
          </a:r>
        </a:p>
      </dgm:t>
    </dgm:pt>
    <dgm:pt modelId="{C7B9EA86-F8CF-4931-9277-55EE61494FC9}" type="parTrans" cxnId="{74F191C9-5108-49CC-A7FB-DE006B0A1E5B}">
      <dgm:prSet/>
      <dgm:spPr/>
      <dgm:t>
        <a:bodyPr/>
        <a:lstStyle/>
        <a:p>
          <a:endParaRPr lang="zh-CN" altLang="en-US" sz="1600"/>
        </a:p>
      </dgm:t>
    </dgm:pt>
    <dgm:pt modelId="{3CA35860-4109-4C87-9304-98F472AD5542}" type="sibTrans" cxnId="{74F191C9-5108-49CC-A7FB-DE006B0A1E5B}">
      <dgm:prSet/>
      <dgm:spPr/>
      <dgm:t>
        <a:bodyPr/>
        <a:lstStyle/>
        <a:p>
          <a:endParaRPr lang="zh-CN" altLang="en-US" sz="1600"/>
        </a:p>
      </dgm:t>
    </dgm:pt>
    <dgm:pt modelId="{730938A3-D819-41F7-BE39-9DDAA446A19F}">
      <dgm:prSet phldrT="[文本]" custT="1"/>
      <dgm:spPr/>
      <dgm:t>
        <a:bodyPr/>
        <a:lstStyle/>
        <a:p>
          <a:r>
            <a:rPr lang="zh-CN" altLang="en-US" sz="1600"/>
            <a:t>案例概述（或运作流程）</a:t>
          </a:r>
          <a:endParaRPr lang="zh-CN" altLang="en-US" sz="1600" dirty="0"/>
        </a:p>
      </dgm:t>
    </dgm:pt>
    <dgm:pt modelId="{EE78992F-1051-4CC8-911D-A5A310796546}" type="parTrans" cxnId="{5B67546E-5008-497C-A4CC-7BC7374777BD}">
      <dgm:prSet/>
      <dgm:spPr/>
      <dgm:t>
        <a:bodyPr/>
        <a:lstStyle/>
        <a:p>
          <a:endParaRPr lang="zh-CN" altLang="en-US" sz="1600"/>
        </a:p>
      </dgm:t>
    </dgm:pt>
    <dgm:pt modelId="{F1FDF1A8-948A-4D3C-AA2E-BCB9DB7C421F}" type="sibTrans" cxnId="{5B67546E-5008-497C-A4CC-7BC7374777BD}">
      <dgm:prSet/>
      <dgm:spPr/>
      <dgm:t>
        <a:bodyPr/>
        <a:lstStyle/>
        <a:p>
          <a:endParaRPr lang="zh-CN" altLang="en-US" sz="1600"/>
        </a:p>
      </dgm:t>
    </dgm:pt>
    <dgm:pt modelId="{5CB4522F-075B-43D2-9CCA-FF96AAAB0675}" type="pres">
      <dgm:prSet presAssocID="{AA796176-FFEA-4453-B3C5-86FCA4C88052}" presName="linear" presStyleCnt="0">
        <dgm:presLayoutVars>
          <dgm:dir/>
          <dgm:animLvl val="lvl"/>
          <dgm:resizeHandles val="exact"/>
        </dgm:presLayoutVars>
      </dgm:prSet>
      <dgm:spPr/>
    </dgm:pt>
    <dgm:pt modelId="{792D5933-AD40-45AE-8480-2968FCA8CAA1}" type="pres">
      <dgm:prSet presAssocID="{A7E2548B-AC32-4B01-BBFA-02F40C0F4EC3}" presName="parentLin" presStyleCnt="0"/>
      <dgm:spPr/>
    </dgm:pt>
    <dgm:pt modelId="{E4755B94-5E72-4C9F-A91A-56B0FCDA28F1}" type="pres">
      <dgm:prSet presAssocID="{A7E2548B-AC32-4B01-BBFA-02F40C0F4EC3}" presName="parentLeftMargin" presStyleLbl="node1" presStyleIdx="0" presStyleCnt="6"/>
      <dgm:spPr/>
    </dgm:pt>
    <dgm:pt modelId="{C385AF22-AC18-4DC8-9B28-602D0C637594}" type="pres">
      <dgm:prSet presAssocID="{A7E2548B-AC32-4B01-BBFA-02F40C0F4EC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744720FB-B56E-4487-9420-26F63FDC8A92}" type="pres">
      <dgm:prSet presAssocID="{A7E2548B-AC32-4B01-BBFA-02F40C0F4EC3}" presName="negativeSpace" presStyleCnt="0"/>
      <dgm:spPr/>
    </dgm:pt>
    <dgm:pt modelId="{46544825-FBF5-4CDD-8C6C-17BDB8D6624D}" type="pres">
      <dgm:prSet presAssocID="{A7E2548B-AC32-4B01-BBFA-02F40C0F4EC3}" presName="childText" presStyleLbl="conFgAcc1" presStyleIdx="0" presStyleCnt="6">
        <dgm:presLayoutVars>
          <dgm:bulletEnabled val="1"/>
        </dgm:presLayoutVars>
      </dgm:prSet>
      <dgm:spPr/>
    </dgm:pt>
    <dgm:pt modelId="{4BCF71AD-8735-4E36-8AA7-859BE626CF89}" type="pres">
      <dgm:prSet presAssocID="{28DDF60F-4746-4323-950A-660C2ED12F4C}" presName="spaceBetweenRectangles" presStyleCnt="0"/>
      <dgm:spPr/>
    </dgm:pt>
    <dgm:pt modelId="{EED333AA-5EDE-462B-829D-585765A00D61}" type="pres">
      <dgm:prSet presAssocID="{6229A896-BA79-4F93-B4A4-52AF8D0E63B7}" presName="parentLin" presStyleCnt="0"/>
      <dgm:spPr/>
    </dgm:pt>
    <dgm:pt modelId="{75DA4DF2-046A-4C6A-8086-7C3E7861D4E7}" type="pres">
      <dgm:prSet presAssocID="{6229A896-BA79-4F93-B4A4-52AF8D0E63B7}" presName="parentLeftMargin" presStyleLbl="node1" presStyleIdx="0" presStyleCnt="6"/>
      <dgm:spPr/>
    </dgm:pt>
    <dgm:pt modelId="{FBD91DA6-F483-4103-904B-0A0489E1DCE7}" type="pres">
      <dgm:prSet presAssocID="{6229A896-BA79-4F93-B4A4-52AF8D0E63B7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8F65CE9-588F-481F-B88C-E3C4A9B9C782}" type="pres">
      <dgm:prSet presAssocID="{6229A896-BA79-4F93-B4A4-52AF8D0E63B7}" presName="negativeSpace" presStyleCnt="0"/>
      <dgm:spPr/>
    </dgm:pt>
    <dgm:pt modelId="{9A2FC35B-336D-4AB9-BE3B-E5A027415580}" type="pres">
      <dgm:prSet presAssocID="{6229A896-BA79-4F93-B4A4-52AF8D0E63B7}" presName="childText" presStyleLbl="conFgAcc1" presStyleIdx="1" presStyleCnt="6">
        <dgm:presLayoutVars>
          <dgm:bulletEnabled val="1"/>
        </dgm:presLayoutVars>
      </dgm:prSet>
      <dgm:spPr/>
    </dgm:pt>
    <dgm:pt modelId="{781EB76A-EEE2-4822-9A02-692FC3F6DBFE}" type="pres">
      <dgm:prSet presAssocID="{7165FF18-8236-4A4E-8431-4608C1BAE295}" presName="spaceBetweenRectangles" presStyleCnt="0"/>
      <dgm:spPr/>
    </dgm:pt>
    <dgm:pt modelId="{1A83AB0C-0313-42B2-AD86-7F1781B8A4B2}" type="pres">
      <dgm:prSet presAssocID="{730938A3-D819-41F7-BE39-9DDAA446A19F}" presName="parentLin" presStyleCnt="0"/>
      <dgm:spPr/>
    </dgm:pt>
    <dgm:pt modelId="{0B52D98E-03C2-4BD0-85E7-F52451A2A69F}" type="pres">
      <dgm:prSet presAssocID="{730938A3-D819-41F7-BE39-9DDAA446A19F}" presName="parentLeftMargin" presStyleLbl="node1" presStyleIdx="1" presStyleCnt="6"/>
      <dgm:spPr/>
    </dgm:pt>
    <dgm:pt modelId="{427123AE-6E68-4008-BD50-9CC20F57260E}" type="pres">
      <dgm:prSet presAssocID="{730938A3-D819-41F7-BE39-9DDAA446A19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E45E6F7-D029-421E-9785-40AC3D5809F6}" type="pres">
      <dgm:prSet presAssocID="{730938A3-D819-41F7-BE39-9DDAA446A19F}" presName="negativeSpace" presStyleCnt="0"/>
      <dgm:spPr/>
    </dgm:pt>
    <dgm:pt modelId="{DC58CA3D-313C-426E-A0D6-37AFDA45F7F0}" type="pres">
      <dgm:prSet presAssocID="{730938A3-D819-41F7-BE39-9DDAA446A19F}" presName="childText" presStyleLbl="conFgAcc1" presStyleIdx="2" presStyleCnt="6">
        <dgm:presLayoutVars>
          <dgm:bulletEnabled val="1"/>
        </dgm:presLayoutVars>
      </dgm:prSet>
      <dgm:spPr/>
    </dgm:pt>
    <dgm:pt modelId="{97D0A409-687F-48B8-8F97-815DE1E84580}" type="pres">
      <dgm:prSet presAssocID="{F1FDF1A8-948A-4D3C-AA2E-BCB9DB7C421F}" presName="spaceBetweenRectangles" presStyleCnt="0"/>
      <dgm:spPr/>
    </dgm:pt>
    <dgm:pt modelId="{6C682417-E35E-4747-8277-8398315EE0A6}" type="pres">
      <dgm:prSet presAssocID="{ACC21E35-BE52-4B64-9CE3-EAFB2C2B911E}" presName="parentLin" presStyleCnt="0"/>
      <dgm:spPr/>
    </dgm:pt>
    <dgm:pt modelId="{3240125D-75FD-4A57-A758-6C50E602A37F}" type="pres">
      <dgm:prSet presAssocID="{ACC21E35-BE52-4B64-9CE3-EAFB2C2B911E}" presName="parentLeftMargin" presStyleLbl="node1" presStyleIdx="2" presStyleCnt="6"/>
      <dgm:spPr/>
    </dgm:pt>
    <dgm:pt modelId="{19E92E6E-C255-46EA-A296-4EEB24EE3A0F}" type="pres">
      <dgm:prSet presAssocID="{ACC21E35-BE52-4B64-9CE3-EAFB2C2B911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5396BCF-9918-4D1E-8A96-750EB7B7FAF0}" type="pres">
      <dgm:prSet presAssocID="{ACC21E35-BE52-4B64-9CE3-EAFB2C2B911E}" presName="negativeSpace" presStyleCnt="0"/>
      <dgm:spPr/>
    </dgm:pt>
    <dgm:pt modelId="{F46CC245-10BE-4E19-B679-8FD2CCBD83C6}" type="pres">
      <dgm:prSet presAssocID="{ACC21E35-BE52-4B64-9CE3-EAFB2C2B911E}" presName="childText" presStyleLbl="conFgAcc1" presStyleIdx="3" presStyleCnt="6">
        <dgm:presLayoutVars>
          <dgm:bulletEnabled val="1"/>
        </dgm:presLayoutVars>
      </dgm:prSet>
      <dgm:spPr/>
    </dgm:pt>
    <dgm:pt modelId="{259E2F94-8223-4A49-9E41-02FF9C3E6DB7}" type="pres">
      <dgm:prSet presAssocID="{ED660174-D282-4491-8B21-ACACA759DF36}" presName="spaceBetweenRectangles" presStyleCnt="0"/>
      <dgm:spPr/>
    </dgm:pt>
    <dgm:pt modelId="{0582B587-2F69-4A4E-91D2-4D573939D386}" type="pres">
      <dgm:prSet presAssocID="{0FABB1E1-B967-41CD-8BD9-01EE970157FC}" presName="parentLin" presStyleCnt="0"/>
      <dgm:spPr/>
    </dgm:pt>
    <dgm:pt modelId="{5637D23C-C60D-4167-8816-BB9B9D431E0E}" type="pres">
      <dgm:prSet presAssocID="{0FABB1E1-B967-41CD-8BD9-01EE970157FC}" presName="parentLeftMargin" presStyleLbl="node1" presStyleIdx="3" presStyleCnt="6"/>
      <dgm:spPr/>
    </dgm:pt>
    <dgm:pt modelId="{1CC4936E-ED17-4D2F-9813-87EE95763F16}" type="pres">
      <dgm:prSet presAssocID="{0FABB1E1-B967-41CD-8BD9-01EE970157F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E8ED095-A689-4B24-8673-40FB702F4F98}" type="pres">
      <dgm:prSet presAssocID="{0FABB1E1-B967-41CD-8BD9-01EE970157FC}" presName="negativeSpace" presStyleCnt="0"/>
      <dgm:spPr/>
    </dgm:pt>
    <dgm:pt modelId="{5AA363B9-8FB5-41E3-8B35-97BD2D191B34}" type="pres">
      <dgm:prSet presAssocID="{0FABB1E1-B967-41CD-8BD9-01EE970157FC}" presName="childText" presStyleLbl="conFgAcc1" presStyleIdx="4" presStyleCnt="6">
        <dgm:presLayoutVars>
          <dgm:bulletEnabled val="1"/>
        </dgm:presLayoutVars>
      </dgm:prSet>
      <dgm:spPr/>
    </dgm:pt>
    <dgm:pt modelId="{165391A6-F699-41AC-8B55-B5334317737C}" type="pres">
      <dgm:prSet presAssocID="{3CA35860-4109-4C87-9304-98F472AD5542}" presName="spaceBetweenRectangles" presStyleCnt="0"/>
      <dgm:spPr/>
    </dgm:pt>
    <dgm:pt modelId="{9922DA3E-3EF6-42FA-9CC9-86C6C0F10C5A}" type="pres">
      <dgm:prSet presAssocID="{5BA5075A-9611-40EC-B66E-1C50AF866171}" presName="parentLin" presStyleCnt="0"/>
      <dgm:spPr/>
    </dgm:pt>
    <dgm:pt modelId="{06CD99E7-5F6F-4B3A-B6AF-722345E5A49F}" type="pres">
      <dgm:prSet presAssocID="{5BA5075A-9611-40EC-B66E-1C50AF866171}" presName="parentLeftMargin" presStyleLbl="node1" presStyleIdx="4" presStyleCnt="6"/>
      <dgm:spPr/>
    </dgm:pt>
    <dgm:pt modelId="{ABF73B35-4281-4C64-B65F-D7E1D426DC52}" type="pres">
      <dgm:prSet presAssocID="{5BA5075A-9611-40EC-B66E-1C50AF866171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E970D71D-ECBA-4E7B-8977-0075B3C64135}" type="pres">
      <dgm:prSet presAssocID="{5BA5075A-9611-40EC-B66E-1C50AF866171}" presName="negativeSpace" presStyleCnt="0"/>
      <dgm:spPr/>
    </dgm:pt>
    <dgm:pt modelId="{1EBF7F84-B88A-4276-8D3B-5221674D7BF1}" type="pres">
      <dgm:prSet presAssocID="{5BA5075A-9611-40EC-B66E-1C50AF866171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662F1812-AED3-4BAE-8542-D20165F5DAA1}" type="presOf" srcId="{6229A896-BA79-4F93-B4A4-52AF8D0E63B7}" destId="{FBD91DA6-F483-4103-904B-0A0489E1DCE7}" srcOrd="1" destOrd="0" presId="urn:microsoft.com/office/officeart/2005/8/layout/list1"/>
    <dgm:cxn modelId="{B85F9E25-C652-4B7F-8FD1-439B78BFFC09}" type="presOf" srcId="{A7E2548B-AC32-4B01-BBFA-02F40C0F4EC3}" destId="{C385AF22-AC18-4DC8-9B28-602D0C637594}" srcOrd="1" destOrd="0" presId="urn:microsoft.com/office/officeart/2005/8/layout/list1"/>
    <dgm:cxn modelId="{C0C92239-6F59-4A67-8B01-83B8CED33E59}" type="presOf" srcId="{5BA5075A-9611-40EC-B66E-1C50AF866171}" destId="{06CD99E7-5F6F-4B3A-B6AF-722345E5A49F}" srcOrd="0" destOrd="0" presId="urn:microsoft.com/office/officeart/2005/8/layout/list1"/>
    <dgm:cxn modelId="{6DA28C3E-4066-4121-A777-396E8AC56E95}" srcId="{AA796176-FFEA-4453-B3C5-86FCA4C88052}" destId="{A7E2548B-AC32-4B01-BBFA-02F40C0F4EC3}" srcOrd="0" destOrd="0" parTransId="{E4D0092D-1226-4D08-9799-2812B1B3A205}" sibTransId="{28DDF60F-4746-4323-950A-660C2ED12F4C}"/>
    <dgm:cxn modelId="{AE945048-99BB-4E6F-831F-941A69103276}" type="presOf" srcId="{0FABB1E1-B967-41CD-8BD9-01EE970157FC}" destId="{5637D23C-C60D-4167-8816-BB9B9D431E0E}" srcOrd="0" destOrd="0" presId="urn:microsoft.com/office/officeart/2005/8/layout/list1"/>
    <dgm:cxn modelId="{5B67546E-5008-497C-A4CC-7BC7374777BD}" srcId="{AA796176-FFEA-4453-B3C5-86FCA4C88052}" destId="{730938A3-D819-41F7-BE39-9DDAA446A19F}" srcOrd="2" destOrd="0" parTransId="{EE78992F-1051-4CC8-911D-A5A310796546}" sibTransId="{F1FDF1A8-948A-4D3C-AA2E-BCB9DB7C421F}"/>
    <dgm:cxn modelId="{5746D370-F655-4369-9829-A3CB05B885AA}" type="presOf" srcId="{ACC21E35-BE52-4B64-9CE3-EAFB2C2B911E}" destId="{19E92E6E-C255-46EA-A296-4EEB24EE3A0F}" srcOrd="1" destOrd="0" presId="urn:microsoft.com/office/officeart/2005/8/layout/list1"/>
    <dgm:cxn modelId="{5DA8AC74-33F2-4C28-8300-0E50990216C1}" type="presOf" srcId="{AA796176-FFEA-4453-B3C5-86FCA4C88052}" destId="{5CB4522F-075B-43D2-9CCA-FF96AAAB0675}" srcOrd="0" destOrd="0" presId="urn:microsoft.com/office/officeart/2005/8/layout/list1"/>
    <dgm:cxn modelId="{D8070E78-59F1-4513-9398-C426422CA6D2}" type="presOf" srcId="{A7E2548B-AC32-4B01-BBFA-02F40C0F4EC3}" destId="{E4755B94-5E72-4C9F-A91A-56B0FCDA28F1}" srcOrd="0" destOrd="0" presId="urn:microsoft.com/office/officeart/2005/8/layout/list1"/>
    <dgm:cxn modelId="{6812FF8E-3082-4F64-839F-77BEEBDD451D}" srcId="{AA796176-FFEA-4453-B3C5-86FCA4C88052}" destId="{5BA5075A-9611-40EC-B66E-1C50AF866171}" srcOrd="5" destOrd="0" parTransId="{752AA41A-2BAD-4D16-954A-DD9664E56ECB}" sibTransId="{A41368AE-CFFF-41C3-A83B-7C82DA837351}"/>
    <dgm:cxn modelId="{8E1CF39A-2C53-4078-B676-390FA42BD10D}" type="presOf" srcId="{6229A896-BA79-4F93-B4A4-52AF8D0E63B7}" destId="{75DA4DF2-046A-4C6A-8086-7C3E7861D4E7}" srcOrd="0" destOrd="0" presId="urn:microsoft.com/office/officeart/2005/8/layout/list1"/>
    <dgm:cxn modelId="{B7AC3EAD-C2E5-4EE1-AD67-1717C0B0AE79}" type="presOf" srcId="{ACC21E35-BE52-4B64-9CE3-EAFB2C2B911E}" destId="{3240125D-75FD-4A57-A758-6C50E602A37F}" srcOrd="0" destOrd="0" presId="urn:microsoft.com/office/officeart/2005/8/layout/list1"/>
    <dgm:cxn modelId="{A0A139B8-C29C-4CF6-B01A-C9215FF29A1B}" type="presOf" srcId="{0FABB1E1-B967-41CD-8BD9-01EE970157FC}" destId="{1CC4936E-ED17-4D2F-9813-87EE95763F16}" srcOrd="1" destOrd="0" presId="urn:microsoft.com/office/officeart/2005/8/layout/list1"/>
    <dgm:cxn modelId="{04D720C0-4218-4938-9515-27C87D79C1B0}" type="presOf" srcId="{730938A3-D819-41F7-BE39-9DDAA446A19F}" destId="{427123AE-6E68-4008-BD50-9CC20F57260E}" srcOrd="1" destOrd="0" presId="urn:microsoft.com/office/officeart/2005/8/layout/list1"/>
    <dgm:cxn modelId="{A98C5DC5-964A-4B38-9CEA-B18325772BEA}" srcId="{AA796176-FFEA-4453-B3C5-86FCA4C88052}" destId="{ACC21E35-BE52-4B64-9CE3-EAFB2C2B911E}" srcOrd="3" destOrd="0" parTransId="{5C958575-B741-4319-9217-20F3E98CD28B}" sibTransId="{ED660174-D282-4491-8B21-ACACA759DF36}"/>
    <dgm:cxn modelId="{74F191C9-5108-49CC-A7FB-DE006B0A1E5B}" srcId="{AA796176-FFEA-4453-B3C5-86FCA4C88052}" destId="{0FABB1E1-B967-41CD-8BD9-01EE970157FC}" srcOrd="4" destOrd="0" parTransId="{C7B9EA86-F8CF-4931-9277-55EE61494FC9}" sibTransId="{3CA35860-4109-4C87-9304-98F472AD5542}"/>
    <dgm:cxn modelId="{F846AED5-C5CD-4945-9041-FB212C89E9C3}" type="presOf" srcId="{5BA5075A-9611-40EC-B66E-1C50AF866171}" destId="{ABF73B35-4281-4C64-B65F-D7E1D426DC52}" srcOrd="1" destOrd="0" presId="urn:microsoft.com/office/officeart/2005/8/layout/list1"/>
    <dgm:cxn modelId="{A1FCD9D6-88FE-42F6-A005-7CB64FD4DF60}" type="presOf" srcId="{730938A3-D819-41F7-BE39-9DDAA446A19F}" destId="{0B52D98E-03C2-4BD0-85E7-F52451A2A69F}" srcOrd="0" destOrd="0" presId="urn:microsoft.com/office/officeart/2005/8/layout/list1"/>
    <dgm:cxn modelId="{540F4AF6-C377-45C5-A590-7CA2DAF93499}" srcId="{AA796176-FFEA-4453-B3C5-86FCA4C88052}" destId="{6229A896-BA79-4F93-B4A4-52AF8D0E63B7}" srcOrd="1" destOrd="0" parTransId="{EDE61E28-8052-4A4A-BF9B-F66B384DF533}" sibTransId="{7165FF18-8236-4A4E-8431-4608C1BAE295}"/>
    <dgm:cxn modelId="{E64F7986-A22F-4AFA-B479-79081A7B952B}" type="presParOf" srcId="{5CB4522F-075B-43D2-9CCA-FF96AAAB0675}" destId="{792D5933-AD40-45AE-8480-2968FCA8CAA1}" srcOrd="0" destOrd="0" presId="urn:microsoft.com/office/officeart/2005/8/layout/list1"/>
    <dgm:cxn modelId="{3C593DDB-6C1E-4F28-B97E-4C473646A717}" type="presParOf" srcId="{792D5933-AD40-45AE-8480-2968FCA8CAA1}" destId="{E4755B94-5E72-4C9F-A91A-56B0FCDA28F1}" srcOrd="0" destOrd="0" presId="urn:microsoft.com/office/officeart/2005/8/layout/list1"/>
    <dgm:cxn modelId="{53C2F299-254F-4955-8E1D-0975BFA29DEA}" type="presParOf" srcId="{792D5933-AD40-45AE-8480-2968FCA8CAA1}" destId="{C385AF22-AC18-4DC8-9B28-602D0C637594}" srcOrd="1" destOrd="0" presId="urn:microsoft.com/office/officeart/2005/8/layout/list1"/>
    <dgm:cxn modelId="{3A418ED2-15B8-43F7-9CB2-B8862013A2CF}" type="presParOf" srcId="{5CB4522F-075B-43D2-9CCA-FF96AAAB0675}" destId="{744720FB-B56E-4487-9420-26F63FDC8A92}" srcOrd="1" destOrd="0" presId="urn:microsoft.com/office/officeart/2005/8/layout/list1"/>
    <dgm:cxn modelId="{4B625579-78F4-45B2-9DFA-A7F13878CD9D}" type="presParOf" srcId="{5CB4522F-075B-43D2-9CCA-FF96AAAB0675}" destId="{46544825-FBF5-4CDD-8C6C-17BDB8D6624D}" srcOrd="2" destOrd="0" presId="urn:microsoft.com/office/officeart/2005/8/layout/list1"/>
    <dgm:cxn modelId="{2DFB4BE4-930E-4611-A053-82E8D625F27C}" type="presParOf" srcId="{5CB4522F-075B-43D2-9CCA-FF96AAAB0675}" destId="{4BCF71AD-8735-4E36-8AA7-859BE626CF89}" srcOrd="3" destOrd="0" presId="urn:microsoft.com/office/officeart/2005/8/layout/list1"/>
    <dgm:cxn modelId="{F4723558-B28C-40C9-B27F-72F9BE0AF3F5}" type="presParOf" srcId="{5CB4522F-075B-43D2-9CCA-FF96AAAB0675}" destId="{EED333AA-5EDE-462B-829D-585765A00D61}" srcOrd="4" destOrd="0" presId="urn:microsoft.com/office/officeart/2005/8/layout/list1"/>
    <dgm:cxn modelId="{3D31BDE9-49B2-47DF-A12F-0683BC775F18}" type="presParOf" srcId="{EED333AA-5EDE-462B-829D-585765A00D61}" destId="{75DA4DF2-046A-4C6A-8086-7C3E7861D4E7}" srcOrd="0" destOrd="0" presId="urn:microsoft.com/office/officeart/2005/8/layout/list1"/>
    <dgm:cxn modelId="{37B9B0F7-2467-4A73-A2F3-48AAF33F4ACD}" type="presParOf" srcId="{EED333AA-5EDE-462B-829D-585765A00D61}" destId="{FBD91DA6-F483-4103-904B-0A0489E1DCE7}" srcOrd="1" destOrd="0" presId="urn:microsoft.com/office/officeart/2005/8/layout/list1"/>
    <dgm:cxn modelId="{85C47340-8A9E-4592-AB66-216A17057F11}" type="presParOf" srcId="{5CB4522F-075B-43D2-9CCA-FF96AAAB0675}" destId="{48F65CE9-588F-481F-B88C-E3C4A9B9C782}" srcOrd="5" destOrd="0" presId="urn:microsoft.com/office/officeart/2005/8/layout/list1"/>
    <dgm:cxn modelId="{B514B097-DCDB-49D3-9A46-45A481532DCB}" type="presParOf" srcId="{5CB4522F-075B-43D2-9CCA-FF96AAAB0675}" destId="{9A2FC35B-336D-4AB9-BE3B-E5A027415580}" srcOrd="6" destOrd="0" presId="urn:microsoft.com/office/officeart/2005/8/layout/list1"/>
    <dgm:cxn modelId="{8445FA2B-93A1-4A85-A633-6C53B31E6640}" type="presParOf" srcId="{5CB4522F-075B-43D2-9CCA-FF96AAAB0675}" destId="{781EB76A-EEE2-4822-9A02-692FC3F6DBFE}" srcOrd="7" destOrd="0" presId="urn:microsoft.com/office/officeart/2005/8/layout/list1"/>
    <dgm:cxn modelId="{585724F5-D580-4123-A6B5-18BCB4B61298}" type="presParOf" srcId="{5CB4522F-075B-43D2-9CCA-FF96AAAB0675}" destId="{1A83AB0C-0313-42B2-AD86-7F1781B8A4B2}" srcOrd="8" destOrd="0" presId="urn:microsoft.com/office/officeart/2005/8/layout/list1"/>
    <dgm:cxn modelId="{D3A9A500-291D-4315-A0B5-48A11AFD7872}" type="presParOf" srcId="{1A83AB0C-0313-42B2-AD86-7F1781B8A4B2}" destId="{0B52D98E-03C2-4BD0-85E7-F52451A2A69F}" srcOrd="0" destOrd="0" presId="urn:microsoft.com/office/officeart/2005/8/layout/list1"/>
    <dgm:cxn modelId="{08FF2DFE-CF0C-4A40-BF76-5D8DF2A83E45}" type="presParOf" srcId="{1A83AB0C-0313-42B2-AD86-7F1781B8A4B2}" destId="{427123AE-6E68-4008-BD50-9CC20F57260E}" srcOrd="1" destOrd="0" presId="urn:microsoft.com/office/officeart/2005/8/layout/list1"/>
    <dgm:cxn modelId="{6BF98521-58EF-4718-94C0-86D18F889A8F}" type="presParOf" srcId="{5CB4522F-075B-43D2-9CCA-FF96AAAB0675}" destId="{3E45E6F7-D029-421E-9785-40AC3D5809F6}" srcOrd="9" destOrd="0" presId="urn:microsoft.com/office/officeart/2005/8/layout/list1"/>
    <dgm:cxn modelId="{05C125E2-B9C9-4C04-B36D-0D1E8CAE682E}" type="presParOf" srcId="{5CB4522F-075B-43D2-9CCA-FF96AAAB0675}" destId="{DC58CA3D-313C-426E-A0D6-37AFDA45F7F0}" srcOrd="10" destOrd="0" presId="urn:microsoft.com/office/officeart/2005/8/layout/list1"/>
    <dgm:cxn modelId="{E919EC92-820A-428D-99E1-2B124C1E1608}" type="presParOf" srcId="{5CB4522F-075B-43D2-9CCA-FF96AAAB0675}" destId="{97D0A409-687F-48B8-8F97-815DE1E84580}" srcOrd="11" destOrd="0" presId="urn:microsoft.com/office/officeart/2005/8/layout/list1"/>
    <dgm:cxn modelId="{5EF25026-603F-4335-9104-A837A384B12F}" type="presParOf" srcId="{5CB4522F-075B-43D2-9CCA-FF96AAAB0675}" destId="{6C682417-E35E-4747-8277-8398315EE0A6}" srcOrd="12" destOrd="0" presId="urn:microsoft.com/office/officeart/2005/8/layout/list1"/>
    <dgm:cxn modelId="{9C82A2E3-73F3-44C2-B38A-81C0C8565E9A}" type="presParOf" srcId="{6C682417-E35E-4747-8277-8398315EE0A6}" destId="{3240125D-75FD-4A57-A758-6C50E602A37F}" srcOrd="0" destOrd="0" presId="urn:microsoft.com/office/officeart/2005/8/layout/list1"/>
    <dgm:cxn modelId="{F376AE30-1079-4CDB-8E35-FE488DCEAD2D}" type="presParOf" srcId="{6C682417-E35E-4747-8277-8398315EE0A6}" destId="{19E92E6E-C255-46EA-A296-4EEB24EE3A0F}" srcOrd="1" destOrd="0" presId="urn:microsoft.com/office/officeart/2005/8/layout/list1"/>
    <dgm:cxn modelId="{F33726E3-490B-4D06-A525-1BA1AEBB1C8F}" type="presParOf" srcId="{5CB4522F-075B-43D2-9CCA-FF96AAAB0675}" destId="{B5396BCF-9918-4D1E-8A96-750EB7B7FAF0}" srcOrd="13" destOrd="0" presId="urn:microsoft.com/office/officeart/2005/8/layout/list1"/>
    <dgm:cxn modelId="{D7FFDA87-5839-4CB8-B744-1B7230101671}" type="presParOf" srcId="{5CB4522F-075B-43D2-9CCA-FF96AAAB0675}" destId="{F46CC245-10BE-4E19-B679-8FD2CCBD83C6}" srcOrd="14" destOrd="0" presId="urn:microsoft.com/office/officeart/2005/8/layout/list1"/>
    <dgm:cxn modelId="{771C0B25-5E8F-4FF8-B0F2-C6E7A9E26EB1}" type="presParOf" srcId="{5CB4522F-075B-43D2-9CCA-FF96AAAB0675}" destId="{259E2F94-8223-4A49-9E41-02FF9C3E6DB7}" srcOrd="15" destOrd="0" presId="urn:microsoft.com/office/officeart/2005/8/layout/list1"/>
    <dgm:cxn modelId="{51C24110-273A-445F-A797-AAB07E190C8A}" type="presParOf" srcId="{5CB4522F-075B-43D2-9CCA-FF96AAAB0675}" destId="{0582B587-2F69-4A4E-91D2-4D573939D386}" srcOrd="16" destOrd="0" presId="urn:microsoft.com/office/officeart/2005/8/layout/list1"/>
    <dgm:cxn modelId="{88995C75-011B-442D-B3B0-68C8AA231378}" type="presParOf" srcId="{0582B587-2F69-4A4E-91D2-4D573939D386}" destId="{5637D23C-C60D-4167-8816-BB9B9D431E0E}" srcOrd="0" destOrd="0" presId="urn:microsoft.com/office/officeart/2005/8/layout/list1"/>
    <dgm:cxn modelId="{E0066D49-5AF0-4005-90B5-6383B1A25CC7}" type="presParOf" srcId="{0582B587-2F69-4A4E-91D2-4D573939D386}" destId="{1CC4936E-ED17-4D2F-9813-87EE95763F16}" srcOrd="1" destOrd="0" presId="urn:microsoft.com/office/officeart/2005/8/layout/list1"/>
    <dgm:cxn modelId="{81049395-50FC-4BE5-999A-FA3A910C6AB6}" type="presParOf" srcId="{5CB4522F-075B-43D2-9CCA-FF96AAAB0675}" destId="{9E8ED095-A689-4B24-8673-40FB702F4F98}" srcOrd="17" destOrd="0" presId="urn:microsoft.com/office/officeart/2005/8/layout/list1"/>
    <dgm:cxn modelId="{3D70EB50-153F-4492-947D-EB83294A4E59}" type="presParOf" srcId="{5CB4522F-075B-43D2-9CCA-FF96AAAB0675}" destId="{5AA363B9-8FB5-41E3-8B35-97BD2D191B34}" srcOrd="18" destOrd="0" presId="urn:microsoft.com/office/officeart/2005/8/layout/list1"/>
    <dgm:cxn modelId="{B4FB1D32-D4A2-4494-BD76-A825F382590C}" type="presParOf" srcId="{5CB4522F-075B-43D2-9CCA-FF96AAAB0675}" destId="{165391A6-F699-41AC-8B55-B5334317737C}" srcOrd="19" destOrd="0" presId="urn:microsoft.com/office/officeart/2005/8/layout/list1"/>
    <dgm:cxn modelId="{393A8961-3DBD-4564-A6C2-813CA257BD58}" type="presParOf" srcId="{5CB4522F-075B-43D2-9CCA-FF96AAAB0675}" destId="{9922DA3E-3EF6-42FA-9CC9-86C6C0F10C5A}" srcOrd="20" destOrd="0" presId="urn:microsoft.com/office/officeart/2005/8/layout/list1"/>
    <dgm:cxn modelId="{87A52DF9-2C26-4E57-84A9-EEF8930BCF18}" type="presParOf" srcId="{9922DA3E-3EF6-42FA-9CC9-86C6C0F10C5A}" destId="{06CD99E7-5F6F-4B3A-B6AF-722345E5A49F}" srcOrd="0" destOrd="0" presId="urn:microsoft.com/office/officeart/2005/8/layout/list1"/>
    <dgm:cxn modelId="{D7C378C8-1B98-4734-835E-992B34B3F5DC}" type="presParOf" srcId="{9922DA3E-3EF6-42FA-9CC9-86C6C0F10C5A}" destId="{ABF73B35-4281-4C64-B65F-D7E1D426DC52}" srcOrd="1" destOrd="0" presId="urn:microsoft.com/office/officeart/2005/8/layout/list1"/>
    <dgm:cxn modelId="{32DA0E08-E2AD-4011-8E55-153870D66355}" type="presParOf" srcId="{5CB4522F-075B-43D2-9CCA-FF96AAAB0675}" destId="{E970D71D-ECBA-4E7B-8977-0075B3C64135}" srcOrd="21" destOrd="0" presId="urn:microsoft.com/office/officeart/2005/8/layout/list1"/>
    <dgm:cxn modelId="{74407CAF-1C80-44D2-BC80-84029926B96A}" type="presParOf" srcId="{5CB4522F-075B-43D2-9CCA-FF96AAAB0675}" destId="{1EBF7F84-B88A-4276-8D3B-5221674D7BF1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44825-FBF5-4CDD-8C6C-17BDB8D6624D}">
      <dsp:nvSpPr>
        <dsp:cNvPr id="0" name=""/>
        <dsp:cNvSpPr/>
      </dsp:nvSpPr>
      <dsp:spPr>
        <a:xfrm>
          <a:off x="0" y="20489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5AF22-AC18-4DC8-9B28-602D0C637594}">
      <dsp:nvSpPr>
        <dsp:cNvPr id="0" name=""/>
        <dsp:cNvSpPr/>
      </dsp:nvSpPr>
      <dsp:spPr>
        <a:xfrm>
          <a:off x="263562" y="2777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案例目标</a:t>
          </a:r>
        </a:p>
      </dsp:txBody>
      <dsp:txXfrm>
        <a:off x="280855" y="45063"/>
        <a:ext cx="3655284" cy="319654"/>
      </dsp:txXfrm>
    </dsp:sp>
    <dsp:sp modelId="{9A2FC35B-336D-4AB9-BE3B-E5A027415580}">
      <dsp:nvSpPr>
        <dsp:cNvPr id="0" name=""/>
        <dsp:cNvSpPr/>
      </dsp:nvSpPr>
      <dsp:spPr>
        <a:xfrm>
          <a:off x="0" y="74921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D91DA6-F483-4103-904B-0A0489E1DCE7}">
      <dsp:nvSpPr>
        <dsp:cNvPr id="0" name=""/>
        <dsp:cNvSpPr/>
      </dsp:nvSpPr>
      <dsp:spPr>
        <a:xfrm>
          <a:off x="263562" y="57209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案例关键词</a:t>
          </a:r>
          <a:endParaRPr lang="zh-CN" altLang="en-US" sz="1600" kern="1200" dirty="0"/>
        </a:p>
      </dsp:txBody>
      <dsp:txXfrm>
        <a:off x="280855" y="589383"/>
        <a:ext cx="3655284" cy="319654"/>
      </dsp:txXfrm>
    </dsp:sp>
    <dsp:sp modelId="{DC58CA3D-313C-426E-A0D6-37AFDA45F7F0}">
      <dsp:nvSpPr>
        <dsp:cNvPr id="0" name=""/>
        <dsp:cNvSpPr/>
      </dsp:nvSpPr>
      <dsp:spPr>
        <a:xfrm>
          <a:off x="0" y="129353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7123AE-6E68-4008-BD50-9CC20F57260E}">
      <dsp:nvSpPr>
        <dsp:cNvPr id="0" name=""/>
        <dsp:cNvSpPr/>
      </dsp:nvSpPr>
      <dsp:spPr>
        <a:xfrm>
          <a:off x="263562" y="111641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案例概述（或运作流程）</a:t>
          </a:r>
          <a:endParaRPr lang="zh-CN" altLang="en-US" sz="1600" kern="1200" dirty="0"/>
        </a:p>
      </dsp:txBody>
      <dsp:txXfrm>
        <a:off x="280855" y="1133703"/>
        <a:ext cx="3655284" cy="319654"/>
      </dsp:txXfrm>
    </dsp:sp>
    <dsp:sp modelId="{F46CC245-10BE-4E19-B679-8FD2CCBD83C6}">
      <dsp:nvSpPr>
        <dsp:cNvPr id="0" name=""/>
        <dsp:cNvSpPr/>
      </dsp:nvSpPr>
      <dsp:spPr>
        <a:xfrm>
          <a:off x="0" y="183785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E92E6E-C255-46EA-A296-4EEB24EE3A0F}">
      <dsp:nvSpPr>
        <dsp:cNvPr id="0" name=""/>
        <dsp:cNvSpPr/>
      </dsp:nvSpPr>
      <dsp:spPr>
        <a:xfrm>
          <a:off x="263562" y="166073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案例中亮点及可复用的点</a:t>
          </a:r>
        </a:p>
      </dsp:txBody>
      <dsp:txXfrm>
        <a:off x="280855" y="1678023"/>
        <a:ext cx="3655284" cy="319654"/>
      </dsp:txXfrm>
    </dsp:sp>
    <dsp:sp modelId="{5AA363B9-8FB5-41E3-8B35-97BD2D191B34}">
      <dsp:nvSpPr>
        <dsp:cNvPr id="0" name=""/>
        <dsp:cNvSpPr/>
      </dsp:nvSpPr>
      <dsp:spPr>
        <a:xfrm>
          <a:off x="0" y="238217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C4936E-ED17-4D2F-9813-87EE95763F16}">
      <dsp:nvSpPr>
        <dsp:cNvPr id="0" name=""/>
        <dsp:cNvSpPr/>
      </dsp:nvSpPr>
      <dsp:spPr>
        <a:xfrm>
          <a:off x="263562" y="220505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案例中待优化点及改善方案</a:t>
          </a:r>
        </a:p>
      </dsp:txBody>
      <dsp:txXfrm>
        <a:off x="280855" y="2222343"/>
        <a:ext cx="3655284" cy="319654"/>
      </dsp:txXfrm>
    </dsp:sp>
    <dsp:sp modelId="{1EBF7F84-B88A-4276-8D3B-5221674D7BF1}">
      <dsp:nvSpPr>
        <dsp:cNvPr id="0" name=""/>
        <dsp:cNvSpPr/>
      </dsp:nvSpPr>
      <dsp:spPr>
        <a:xfrm>
          <a:off x="0" y="292649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F73B35-4281-4C64-B65F-D7E1D426DC52}">
      <dsp:nvSpPr>
        <dsp:cNvPr id="0" name=""/>
        <dsp:cNvSpPr/>
      </dsp:nvSpPr>
      <dsp:spPr>
        <a:xfrm>
          <a:off x="263562" y="274937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针对案例的延伸思考</a:t>
          </a:r>
        </a:p>
      </dsp:txBody>
      <dsp:txXfrm>
        <a:off x="280855" y="2766663"/>
        <a:ext cx="3655284" cy="31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2021/5/5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0261" y="1143000"/>
            <a:ext cx="5497477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64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8456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4457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82591" y="942757"/>
            <a:ext cx="7695544" cy="2005523"/>
          </a:xfrm>
        </p:spPr>
        <p:txBody>
          <a:bodyPr anchor="b"/>
          <a:lstStyle>
            <a:lvl1pPr algn="ctr">
              <a:defRPr sz="503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2591" y="3025619"/>
            <a:ext cx="7695544" cy="1390797"/>
          </a:xfrm>
        </p:spPr>
        <p:txBody>
          <a:bodyPr/>
          <a:lstStyle>
            <a:lvl1pPr marL="0" indent="0" algn="ctr">
              <a:buNone/>
              <a:defRPr sz="2010"/>
            </a:lvl1pPr>
            <a:lvl2pPr marL="382905" indent="0" algn="ctr">
              <a:buNone/>
              <a:defRPr sz="1670"/>
            </a:lvl2pPr>
            <a:lvl3pPr marL="766445" indent="0" algn="ctr">
              <a:buNone/>
              <a:defRPr sz="1510"/>
            </a:lvl3pPr>
            <a:lvl4pPr marL="1148715" indent="0" algn="ctr">
              <a:buNone/>
              <a:defRPr sz="1340"/>
            </a:lvl4pPr>
            <a:lvl5pPr marL="1533525" indent="0" algn="ctr">
              <a:buNone/>
              <a:defRPr sz="1340"/>
            </a:lvl5pPr>
            <a:lvl6pPr marL="1915795" indent="0" algn="ctr">
              <a:buNone/>
              <a:defRPr sz="1340"/>
            </a:lvl6pPr>
            <a:lvl7pPr marL="2299970" indent="0" algn="ctr">
              <a:buNone/>
              <a:defRPr sz="1340"/>
            </a:lvl7pPr>
            <a:lvl8pPr marL="2682240" indent="0" algn="ctr">
              <a:buNone/>
              <a:defRPr sz="1340"/>
            </a:lvl8pPr>
            <a:lvl9pPr marL="3065780" indent="0" algn="ctr">
              <a:buNone/>
              <a:defRPr sz="134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42833" y="306697"/>
            <a:ext cx="2212469" cy="488179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05426" y="306697"/>
            <a:ext cx="6509148" cy="488179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0082" y="1436137"/>
            <a:ext cx="8849876" cy="2396226"/>
          </a:xfrm>
        </p:spPr>
        <p:txBody>
          <a:bodyPr anchor="b"/>
          <a:lstStyle>
            <a:lvl1pPr>
              <a:defRPr sz="503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0082" y="3855032"/>
            <a:ext cx="8849876" cy="1260118"/>
          </a:xfrm>
        </p:spPr>
        <p:txBody>
          <a:bodyPr/>
          <a:lstStyle>
            <a:lvl1pPr marL="0" indent="0">
              <a:buNone/>
              <a:defRPr sz="2010">
                <a:solidFill>
                  <a:schemeClr val="tx1">
                    <a:tint val="75000"/>
                  </a:schemeClr>
                </a:solidFill>
              </a:defRPr>
            </a:lvl1pPr>
            <a:lvl2pPr marL="382905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2pPr>
            <a:lvl3pPr marL="76644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3pPr>
            <a:lvl4pPr marL="114871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4pPr>
            <a:lvl5pPr marL="153352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5pPr>
            <a:lvl6pPr marL="191579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6pPr>
            <a:lvl7pPr marL="229997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7pPr>
            <a:lvl8pPr marL="268224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8pPr>
            <a:lvl9pPr marL="306578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5426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94493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06697"/>
            <a:ext cx="8849876" cy="111343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6762" y="1412135"/>
            <a:ext cx="4340767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06762" y="2104200"/>
            <a:ext cx="4340767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94493" y="1412135"/>
            <a:ext cx="4362145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94493" y="2104200"/>
            <a:ext cx="4362145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2021/5/5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2021/5/5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>
              <a:defRPr sz="2675"/>
            </a:lvl1pPr>
            <a:lvl2pPr>
              <a:defRPr sz="2345"/>
            </a:lvl2pPr>
            <a:lvl3pPr>
              <a:defRPr sz="2010"/>
            </a:lvl3pPr>
            <a:lvl4pPr>
              <a:defRPr sz="1670"/>
            </a:lvl4pPr>
            <a:lvl5pPr>
              <a:defRPr sz="1670"/>
            </a:lvl5pPr>
            <a:lvl6pPr>
              <a:defRPr sz="1670"/>
            </a:lvl6pPr>
            <a:lvl7pPr>
              <a:defRPr sz="1670"/>
            </a:lvl7pPr>
            <a:lvl8pPr>
              <a:defRPr sz="1670"/>
            </a:lvl8pPr>
            <a:lvl9pPr>
              <a:defRPr sz="167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 marL="0" indent="0">
              <a:buNone/>
              <a:defRPr sz="2675"/>
            </a:lvl1pPr>
            <a:lvl2pPr marL="382905" indent="0">
              <a:buNone/>
              <a:defRPr sz="2345"/>
            </a:lvl2pPr>
            <a:lvl3pPr marL="766445" indent="0">
              <a:buNone/>
              <a:defRPr sz="2010"/>
            </a:lvl3pPr>
            <a:lvl4pPr marL="1148715" indent="0">
              <a:buNone/>
              <a:defRPr sz="1670"/>
            </a:lvl4pPr>
            <a:lvl5pPr marL="1533525" indent="0">
              <a:buNone/>
              <a:defRPr sz="1670"/>
            </a:lvl5pPr>
            <a:lvl6pPr marL="1915795" indent="0">
              <a:buNone/>
              <a:defRPr sz="1670"/>
            </a:lvl6pPr>
            <a:lvl7pPr marL="2299970" indent="0">
              <a:buNone/>
              <a:defRPr sz="1670"/>
            </a:lvl7pPr>
            <a:lvl8pPr marL="2682240" indent="0">
              <a:buNone/>
              <a:defRPr sz="1670"/>
            </a:lvl8pPr>
            <a:lvl9pPr marL="3065780" indent="0">
              <a:buNone/>
              <a:defRPr sz="167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05425" y="306697"/>
            <a:ext cx="8849876" cy="1113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5425" y="1533478"/>
            <a:ext cx="8849876" cy="365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05425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98866" y="5339170"/>
            <a:ext cx="3462995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46637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6445" rtl="0" eaLnBrk="1" latinLnBrk="0" hangingPunct="1">
        <a:lnSpc>
          <a:spcPct val="90000"/>
        </a:lnSpc>
        <a:spcBef>
          <a:spcPct val="0"/>
        </a:spcBef>
        <a:buNone/>
        <a:defRPr sz="36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770" indent="-191770" algn="l" defTabSz="766445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2010" kern="1200">
          <a:solidFill>
            <a:schemeClr val="tx1"/>
          </a:solidFill>
          <a:latin typeface="+mn-lt"/>
          <a:ea typeface="+mn-ea"/>
          <a:cs typeface="+mn-cs"/>
        </a:defRPr>
      </a:lvl2pPr>
      <a:lvl3pPr marL="95885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3pPr>
      <a:lvl4pPr marL="134112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72466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210756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49110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87401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25818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1pPr>
      <a:lvl2pPr marL="38290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2pPr>
      <a:lvl3pPr marL="76644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3pPr>
      <a:lvl4pPr marL="114871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53352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191579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29997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68224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06578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4.svg"/><Relationship Id="rId7" Type="http://schemas.openxmlformats.org/officeDocument/2006/relationships/diagramData" Target="../diagrams/data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diagramDrawing" Target="../diagrams/drawing1.xml"/><Relationship Id="rId5" Type="http://schemas.openxmlformats.org/officeDocument/2006/relationships/image" Target="../media/image6.svg"/><Relationship Id="rId10" Type="http://schemas.openxmlformats.org/officeDocument/2006/relationships/diagramColors" Target="../diagrams/colors1.xml"/><Relationship Id="rId4" Type="http://schemas.openxmlformats.org/officeDocument/2006/relationships/image" Target="../media/image5.png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7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6.svg"/><Relationship Id="rId2" Type="http://schemas.openxmlformats.org/officeDocument/2006/relationships/tags" Target="../tags/tag2.xml"/><Relationship Id="rId16" Type="http://schemas.openxmlformats.org/officeDocument/2006/relationships/image" Target="../media/image5.png"/><Relationship Id="rId20" Type="http://schemas.openxmlformats.org/officeDocument/2006/relationships/image" Target="../media/image1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4.svg"/><Relationship Id="rId10" Type="http://schemas.openxmlformats.org/officeDocument/2006/relationships/tags" Target="../tags/tag10.xml"/><Relationship Id="rId19" Type="http://schemas.openxmlformats.org/officeDocument/2006/relationships/image" Target="../media/image10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10335" y="1428324"/>
            <a:ext cx="9469259" cy="22589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1"/>
                </a:solidFill>
              </a:rPr>
              <a:t>关于线下门店月吸</a:t>
            </a:r>
            <a:r>
              <a:rPr lang="zh-CN" altLang="en-US" sz="3600" b="1" dirty="0"/>
              <a:t>粉</a:t>
            </a:r>
            <a:r>
              <a:rPr lang="en-US" altLang="zh-CN" sz="3600" b="1" dirty="0"/>
              <a:t>10</a:t>
            </a:r>
            <a:r>
              <a:rPr lang="zh-CN" altLang="en-US" sz="3600" b="1" dirty="0"/>
              <a:t>万案例的复盘（移动）</a:t>
            </a:r>
            <a:endParaRPr lang="en-US" altLang="zh-CN" sz="3600" b="1" dirty="0"/>
          </a:p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chemeClr val="tx1"/>
                </a:solidFill>
              </a:rPr>
              <a:t>   </a:t>
            </a:r>
            <a:r>
              <a:rPr lang="zh-CN" altLang="en-US" b="1" dirty="0"/>
              <a:t>部门：运营商事业部</a:t>
            </a:r>
            <a:r>
              <a:rPr lang="zh-CN" altLang="en-US" sz="3600" b="1" dirty="0">
                <a:solidFill>
                  <a:schemeClr val="tx1"/>
                </a:solidFill>
              </a:rPr>
              <a:t>   </a:t>
            </a:r>
            <a:endParaRPr lang="en-US" altLang="zh-CN" sz="3600" b="1" dirty="0"/>
          </a:p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</a:rPr>
              <a:t>姓名：陈妃端</a:t>
            </a:r>
            <a:endParaRPr lang="en-US" altLang="zh-CN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b="1" dirty="0"/>
              <a:t>花名：泰坦</a:t>
            </a:r>
            <a:endParaRPr lang="en-US" altLang="zh-CN" b="1" dirty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77552" y="3941688"/>
            <a:ext cx="4990289" cy="812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1200" b="1" dirty="0"/>
              <a:t>最专业的品牌私域运营服务商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r>
              <a:rPr lang="zh-CN" altLang="zh-CN" sz="1200" b="1" dirty="0"/>
              <a:t>帮你管理最有价值的用户资产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endParaRPr lang="zh-CN" altLang="en-US" sz="1200" b="1" dirty="0">
              <a:solidFill>
                <a:schemeClr val="tx1"/>
              </a:solidFill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 flipV="1">
            <a:off x="7620" y="4621530"/>
            <a:ext cx="10130155" cy="76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3871753" y="663517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 dirty="0">
                  <a:solidFill>
                    <a:srgbClr val="FEA900"/>
                  </a:solidFill>
                  <a:sym typeface="+mn-ea"/>
                </a:rPr>
                <a:t>品牌私域运营中心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43155" y="444046"/>
            <a:ext cx="24416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/>
              <a:t>案例中亮点及可复用的点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4758BE95-FB76-43F6-8370-960658512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02600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023601C0-856E-42F4-97C5-45AA84257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28950"/>
            <a:ext cx="102600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    </a:t>
            </a: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CC11E799-7843-4CB9-941D-EF2B5D101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15025"/>
            <a:ext cx="10260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DEA0BE1D-50FA-44D2-A947-2792E67E8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72950"/>
            <a:ext cx="102600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D08F5CF-DD3F-4AB6-BF76-4095FF806FDB}"/>
              </a:ext>
            </a:extLst>
          </p:cNvPr>
          <p:cNvSpPr/>
          <p:nvPr/>
        </p:nvSpPr>
        <p:spPr>
          <a:xfrm>
            <a:off x="828420" y="891460"/>
            <a:ext cx="62582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b="1" dirty="0">
                <a:solidFill>
                  <a:srgbClr val="333333"/>
                </a:solidFill>
                <a:latin typeface="-apple-system"/>
              </a:rPr>
              <a:t>2</a:t>
            </a:r>
            <a:r>
              <a:rPr lang="zh-CN" altLang="en-US" b="1" dirty="0">
                <a:solidFill>
                  <a:srgbClr val="333333"/>
                </a:solidFill>
                <a:latin typeface="-apple-system"/>
              </a:rPr>
              <a:t>、制定</a:t>
            </a:r>
            <a:r>
              <a:rPr lang="zh-CN" altLang="en-US" b="1" dirty="0"/>
              <a:t>高效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吸粉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SOP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流程</a:t>
            </a:r>
            <a:r>
              <a:rPr lang="zh-CN" altLang="en-US" b="1" dirty="0">
                <a:solidFill>
                  <a:srgbClr val="333333"/>
                </a:solidFill>
                <a:latin typeface="-apple-system"/>
              </a:rPr>
              <a:t>。</a:t>
            </a:r>
            <a:endParaRPr lang="zh-CN" altLang="en-US" dirty="0">
              <a:solidFill>
                <a:srgbClr val="333333"/>
              </a:solidFill>
              <a:latin typeface="-apple-system"/>
            </a:endParaRPr>
          </a:p>
          <a:p>
            <a:br>
              <a:rPr lang="zh-CN" altLang="en-US" dirty="0"/>
            </a:br>
            <a:endParaRPr lang="zh-CN" altLang="en-US" dirty="0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2234DAC6-2A28-4971-97BD-6CA71002879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89208" y="1557599"/>
            <a:ext cx="8242580" cy="273811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DC604262-24A0-400E-8AF2-9CD6AB72BBFE}"/>
              </a:ext>
            </a:extLst>
          </p:cNvPr>
          <p:cNvSpPr txBox="1"/>
          <p:nvPr/>
        </p:nvSpPr>
        <p:spPr>
          <a:xfrm>
            <a:off x="2030016" y="4555046"/>
            <a:ext cx="6556603" cy="8744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0" 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▲以上为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移动厅店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的加粉路径展示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▲（仅举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个触点流程）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厅店、社会渠道店、装维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高效吸粉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SOP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流程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32485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43155" y="444046"/>
            <a:ext cx="24416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/>
              <a:t>案例中亮点及可复用的点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4758BE95-FB76-43F6-8370-960658512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02600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CC11E799-7843-4CB9-941D-EF2B5D101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15025"/>
            <a:ext cx="10260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DEA0BE1D-50FA-44D2-A947-2792E67E8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72950"/>
            <a:ext cx="102600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D08F5CF-DD3F-4AB6-BF76-4095FF806FDB}"/>
              </a:ext>
            </a:extLst>
          </p:cNvPr>
          <p:cNvSpPr/>
          <p:nvPr/>
        </p:nvSpPr>
        <p:spPr>
          <a:xfrm>
            <a:off x="729994" y="861340"/>
            <a:ext cx="8265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b="1" dirty="0">
                <a:solidFill>
                  <a:srgbClr val="333333"/>
                </a:solidFill>
                <a:latin typeface="-apple-system"/>
              </a:rPr>
              <a:t>3</a:t>
            </a:r>
            <a:r>
              <a:rPr lang="zh-CN" altLang="en-US" b="1" dirty="0">
                <a:solidFill>
                  <a:srgbClr val="333333"/>
                </a:solidFill>
                <a:latin typeface="-apple-system"/>
              </a:rPr>
              <a:t>、下达统一的</a:t>
            </a:r>
            <a:r>
              <a:rPr lang="zh-CN" altLang="en-US" b="1" dirty="0"/>
              <a:t>指标考核</a:t>
            </a:r>
            <a:r>
              <a:rPr lang="zh-CN" altLang="en-US" b="1" dirty="0">
                <a:solidFill>
                  <a:srgbClr val="333333"/>
                </a:solidFill>
                <a:latin typeface="-apple-system"/>
              </a:rPr>
              <a:t>。</a:t>
            </a:r>
            <a:r>
              <a:rPr lang="zh-CN" altLang="en-US" dirty="0"/>
              <a:t>导购</a:t>
            </a:r>
            <a:r>
              <a:rPr lang="en-US" altLang="zh-CN" dirty="0"/>
              <a:t>/</a:t>
            </a:r>
            <a:r>
              <a:rPr lang="zh-CN" altLang="en-US" dirty="0"/>
              <a:t>店员的上级和导购的目标、考核要上下一致</a:t>
            </a:r>
            <a:endParaRPr lang="zh-CN" altLang="en-US" dirty="0">
              <a:solidFill>
                <a:srgbClr val="333333"/>
              </a:solidFill>
              <a:latin typeface="-apple-system"/>
            </a:endParaRPr>
          </a:p>
          <a:p>
            <a:br>
              <a:rPr lang="zh-CN" altLang="en-US" dirty="0"/>
            </a:br>
            <a:endParaRPr lang="zh-CN" altLang="en-US" dirty="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610647E6-D159-4D87-A52E-242B49C76C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475" y="1555551"/>
            <a:ext cx="4240030" cy="360402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AAE2420A-F791-4929-9EE0-8AD4D8ED2B7A}"/>
              </a:ext>
            </a:extLst>
          </p:cNvPr>
          <p:cNvSpPr txBox="1"/>
          <p:nvPr/>
        </p:nvSpPr>
        <p:spPr>
          <a:xfrm>
            <a:off x="6006889" y="2099709"/>
            <a:ext cx="370486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仅展现第一级考核通报形式</a:t>
            </a:r>
            <a:endParaRPr lang="en-US" altLang="zh-CN" b="1" dirty="0"/>
          </a:p>
          <a:p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b="1" dirty="0"/>
              <a:t>市公司：指标考核分公司、网格</a:t>
            </a:r>
            <a:endParaRPr lang="en-US" altLang="zh-CN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分公司：监督网格进度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网格</a:t>
            </a:r>
            <a:r>
              <a:rPr lang="en-US" altLang="zh-CN" dirty="0"/>
              <a:t>:</a:t>
            </a:r>
            <a:r>
              <a:rPr lang="zh-CN" altLang="en-US" dirty="0"/>
              <a:t>指标考核各渠道门店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渠道门店：考核到人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97541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06062"/>
            <a:ext cx="2646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1600" b="1" dirty="0">
                <a:solidFill>
                  <a:schemeClr val="tx1"/>
                </a:solidFill>
              </a:rPr>
              <a:t>案例中待优化点及改善方案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571CF5C-760E-4189-868D-08D8A1A17052}"/>
              </a:ext>
            </a:extLst>
          </p:cNvPr>
          <p:cNvSpPr/>
          <p:nvPr/>
        </p:nvSpPr>
        <p:spPr>
          <a:xfrm>
            <a:off x="796572" y="1953531"/>
            <a:ext cx="88274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ea"/>
              <a:buAutoNum type="circleNumDbPlain"/>
            </a:pPr>
            <a:r>
              <a:rPr lang="zh-CN" altLang="en-US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吸粉数据保证准确性与及时通报：</a:t>
            </a:r>
            <a:r>
              <a:rPr lang="zh-CN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整个行动</a:t>
            </a:r>
            <a:r>
              <a:rPr lang="zh-CN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过程中，</a:t>
            </a:r>
            <a:r>
              <a:rPr lang="zh-CN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因为系统不完善，导致导购大量吸粉数据统计不准确，引起导购的焦躁和效果无法预知。建议吸粉数据统计用原生统计或</a:t>
            </a:r>
            <a:r>
              <a:rPr lang="zh-CN" altLang="en-US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成熟稳定的</a:t>
            </a:r>
            <a:r>
              <a:rPr lang="en-US" altLang="zh-CN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SCRM</a:t>
            </a:r>
            <a:r>
              <a:rPr lang="zh-CN" altLang="en-US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软件（首选）配合吸粉及数据追踪</a:t>
            </a:r>
            <a:r>
              <a:rPr lang="zh-CN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ea"/>
              <a:buAutoNum type="circleNumDbPlain"/>
            </a:pPr>
            <a:endParaRPr lang="zh-CN" altLang="zh-CN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endParaRPr lang="zh-CN" altLang="zh-CN" b="1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en-US" b="1" kern="100" dirty="0">
                <a:solidFill>
                  <a:srgbClr val="120C16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② </a:t>
            </a:r>
            <a:r>
              <a:rPr lang="zh-CN" altLang="en-US" b="1" dirty="0">
                <a:solidFill>
                  <a:srgbClr val="120C1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常见问答 </a:t>
            </a:r>
            <a:r>
              <a:rPr lang="en-US" altLang="zh-CN" b="1" dirty="0">
                <a:solidFill>
                  <a:srgbClr val="120C1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F&amp;Q</a:t>
            </a:r>
            <a:r>
              <a:rPr lang="zh-CN" altLang="en-US" b="1" dirty="0">
                <a:solidFill>
                  <a:srgbClr val="120C1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：</a:t>
            </a:r>
            <a:r>
              <a:rPr lang="zh-CN" altLang="en-US" dirty="0">
                <a:solidFill>
                  <a:srgbClr val="120C1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归纳及收集导购吸粉过程中所遇问题，并不断进行优化，同时同步信息给所有导购。</a:t>
            </a:r>
            <a:endParaRPr lang="en-US" altLang="zh-CN" dirty="0">
              <a:solidFill>
                <a:srgbClr val="120C16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6324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92936" y="453560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</a:rPr>
              <a:t>针对案例的延伸思考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DB6CEA6-2936-4849-A3DC-E72B9175AD7A}"/>
              </a:ext>
            </a:extLst>
          </p:cNvPr>
          <p:cNvSpPr/>
          <p:nvPr/>
        </p:nvSpPr>
        <p:spPr>
          <a:xfrm>
            <a:off x="679926" y="897890"/>
            <a:ext cx="9355896" cy="5027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-apple-system"/>
              </a:rPr>
              <a:t>怎样在最短时间内让线下导购一致认同企微，及私域运营的重要性、操作性？</a:t>
            </a:r>
            <a:endParaRPr lang="en-US" altLang="zh-CN" b="1" dirty="0">
              <a:latin typeface="-apple-system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-apple-system"/>
              </a:rPr>
              <a:t>社会渠道门店多及环境复杂，导购能力水平参差不齐，只有通过集中宣导及培训，并针对导购员做</a:t>
            </a:r>
            <a:r>
              <a:rPr lang="zh-CN" altLang="en-US" b="1" dirty="0">
                <a:solidFill>
                  <a:srgbClr val="333333"/>
                </a:solidFill>
                <a:latin typeface="-apple-system"/>
              </a:rPr>
              <a:t>统一</a:t>
            </a:r>
            <a:r>
              <a:rPr lang="en-US" altLang="zh-CN" b="1" dirty="0">
                <a:solidFill>
                  <a:srgbClr val="333333"/>
                </a:solidFill>
                <a:latin typeface="-apple-system"/>
              </a:rPr>
              <a:t>IP</a:t>
            </a:r>
            <a:r>
              <a:rPr lang="zh-CN" altLang="en-US" b="1" dirty="0">
                <a:solidFill>
                  <a:srgbClr val="333333"/>
                </a:solidFill>
                <a:latin typeface="-apple-system"/>
              </a:rPr>
              <a:t>人设</a:t>
            </a:r>
            <a:r>
              <a:rPr lang="zh-CN" altLang="en-US" dirty="0">
                <a:solidFill>
                  <a:srgbClr val="333333"/>
                </a:solidFill>
                <a:latin typeface="-apple-system"/>
              </a:rPr>
              <a:t>调整</a:t>
            </a:r>
            <a:r>
              <a:rPr lang="zh-CN" altLang="en-US" b="1" dirty="0">
                <a:solidFill>
                  <a:srgbClr val="333333"/>
                </a:solidFill>
                <a:latin typeface="-apple-system"/>
              </a:rPr>
              <a:t>，</a:t>
            </a:r>
            <a:r>
              <a:rPr lang="zh-CN" altLang="en-US" dirty="0">
                <a:solidFill>
                  <a:srgbClr val="333333"/>
                </a:solidFill>
                <a:latin typeface="-apple-system"/>
              </a:rPr>
              <a:t>形成</a:t>
            </a:r>
            <a:r>
              <a:rPr lang="zh-CN" altLang="en-US" b="1" dirty="0">
                <a:solidFill>
                  <a:srgbClr val="333333"/>
                </a:solidFill>
                <a:latin typeface="-apple-system"/>
              </a:rPr>
              <a:t>吸粉</a:t>
            </a:r>
            <a:r>
              <a:rPr lang="en-US" altLang="zh-CN" b="1" dirty="0">
                <a:solidFill>
                  <a:srgbClr val="333333"/>
                </a:solidFill>
                <a:latin typeface="-apple-system"/>
              </a:rPr>
              <a:t>SOP</a:t>
            </a:r>
            <a:r>
              <a:rPr lang="zh-CN" altLang="en-US" b="1" dirty="0">
                <a:solidFill>
                  <a:srgbClr val="333333"/>
                </a:solidFill>
                <a:latin typeface="-apple-system"/>
              </a:rPr>
              <a:t>流程</a:t>
            </a:r>
            <a:r>
              <a:rPr lang="zh-CN" altLang="en-US" dirty="0">
                <a:solidFill>
                  <a:srgbClr val="333333"/>
                </a:solidFill>
                <a:latin typeface="-apple-system"/>
              </a:rPr>
              <a:t>及指标考核形式，才能更快的让所有导购活跃起来，</a:t>
            </a:r>
            <a:r>
              <a:rPr lang="zh-CN" altLang="en-US" b="1" dirty="0">
                <a:solidFill>
                  <a:srgbClr val="333333"/>
                </a:solidFill>
                <a:latin typeface="-apple-system"/>
              </a:rPr>
              <a:t>先促成吸粉气氛</a:t>
            </a:r>
            <a:r>
              <a:rPr lang="zh-CN" altLang="en-US" dirty="0">
                <a:solidFill>
                  <a:srgbClr val="333333"/>
                </a:solidFill>
                <a:latin typeface="-apple-system"/>
              </a:rPr>
              <a:t>，后经过日渐了解，相互传播等作用，让所有导购产生对私域运营的认知及重要性，并同时习惯养成。</a:t>
            </a:r>
            <a:endParaRPr lang="en-US" altLang="zh-CN" dirty="0">
              <a:solidFill>
                <a:srgbClr val="333333"/>
              </a:solidFill>
              <a:latin typeface="-apple-system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EA900"/>
                </a:solidFill>
                <a:latin typeface="-apple-system"/>
              </a:rPr>
              <a:t>实际案例证明，在第二季度指标考核停止</a:t>
            </a:r>
            <a:r>
              <a:rPr lang="en-US" altLang="zh-CN" b="1" dirty="0">
                <a:solidFill>
                  <a:srgbClr val="FEA900"/>
                </a:solidFill>
                <a:latin typeface="-apple-system"/>
              </a:rPr>
              <a:t>30</a:t>
            </a:r>
            <a:r>
              <a:rPr lang="zh-CN" altLang="en-US" b="1" dirty="0">
                <a:solidFill>
                  <a:srgbClr val="FEA900"/>
                </a:solidFill>
                <a:latin typeface="-apple-system"/>
              </a:rPr>
              <a:t>天过程中，全市线下门店依然吸粉</a:t>
            </a:r>
            <a:r>
              <a:rPr lang="en-US" altLang="zh-CN" b="1" dirty="0">
                <a:solidFill>
                  <a:srgbClr val="FEA900"/>
                </a:solidFill>
                <a:latin typeface="-apple-system"/>
              </a:rPr>
              <a:t>7</a:t>
            </a:r>
            <a:r>
              <a:rPr lang="zh-CN" altLang="en-US" b="1" dirty="0">
                <a:solidFill>
                  <a:srgbClr val="FEA900"/>
                </a:solidFill>
                <a:latin typeface="-apple-system"/>
              </a:rPr>
              <a:t>万</a:t>
            </a:r>
            <a:r>
              <a:rPr lang="en-US" altLang="zh-CN" b="1" dirty="0">
                <a:solidFill>
                  <a:srgbClr val="FEA900"/>
                </a:solidFill>
                <a:latin typeface="-apple-system"/>
              </a:rPr>
              <a:t>+</a:t>
            </a:r>
            <a:r>
              <a:rPr lang="zh-CN" altLang="en-US" b="1" dirty="0">
                <a:solidFill>
                  <a:srgbClr val="FEA900"/>
                </a:solidFill>
                <a:latin typeface="-apple-system"/>
              </a:rPr>
              <a:t>。</a:t>
            </a:r>
            <a:endParaRPr lang="en-US" altLang="zh-CN" b="1" dirty="0">
              <a:solidFill>
                <a:srgbClr val="FEA900"/>
              </a:solidFill>
              <a:latin typeface="-apple-system"/>
            </a:endParaRPr>
          </a:p>
          <a:p>
            <a:pPr>
              <a:lnSpc>
                <a:spcPct val="150000"/>
              </a:lnSpc>
            </a:pPr>
            <a:endParaRPr lang="en-US" altLang="zh-CN" b="1" dirty="0">
              <a:solidFill>
                <a:srgbClr val="FEA900"/>
              </a:solidFill>
              <a:latin typeface="-apple-system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-apple-system"/>
              </a:rPr>
              <a:t>导购群也是一种私域社群，也需要进行运营。</a:t>
            </a:r>
            <a:r>
              <a:rPr lang="zh-CN" altLang="en-US" dirty="0">
                <a:latin typeface="-apple-system"/>
              </a:rPr>
              <a:t>在整个行动过程中，为了尽快达到人人自发参与，其实是可以把导购群当成私域社群进行运营，一样可以做社群活跃度，埋水军，发展</a:t>
            </a:r>
            <a:r>
              <a:rPr lang="en-US" altLang="zh-CN" dirty="0">
                <a:latin typeface="-apple-system"/>
              </a:rPr>
              <a:t>KOC</a:t>
            </a:r>
            <a:r>
              <a:rPr lang="zh-CN" altLang="en-US" dirty="0">
                <a:latin typeface="-apple-system"/>
              </a:rPr>
              <a:t>每天晒自己的成果，抢任务形式等。</a:t>
            </a:r>
            <a:endParaRPr lang="en-US" altLang="zh-CN" dirty="0">
              <a:latin typeface="-apple-system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EA900"/>
                </a:solidFill>
                <a:latin typeface="-apple-system"/>
              </a:rPr>
              <a:t>引导导购主动发起或学习维护粉丝及私域运营知识，摆脱被动考核压力，提升粉丝管理效益。</a:t>
            </a:r>
            <a:endParaRPr lang="en-US" altLang="zh-CN" dirty="0">
              <a:latin typeface="-apple-system"/>
            </a:endParaRPr>
          </a:p>
          <a:p>
            <a:pPr>
              <a:lnSpc>
                <a:spcPct val="150000"/>
              </a:lnSpc>
            </a:pPr>
            <a:endParaRPr lang="en-US" altLang="zh-CN" b="1" dirty="0">
              <a:solidFill>
                <a:srgbClr val="FEA900"/>
              </a:solidFill>
              <a:latin typeface="-apple-system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03F8F7B-316B-4EC8-AB26-AD3A229200ED}"/>
              </a:ext>
            </a:extLst>
          </p:cNvPr>
          <p:cNvSpPr txBox="1"/>
          <p:nvPr/>
        </p:nvSpPr>
        <p:spPr>
          <a:xfrm>
            <a:off x="4447823" y="66493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小结：</a:t>
            </a:r>
          </a:p>
        </p:txBody>
      </p:sp>
    </p:spTree>
    <p:extLst>
      <p:ext uri="{BB962C8B-B14F-4D97-AF65-F5344CB8AC3E}">
        <p14:creationId xmlns:p14="http://schemas.microsoft.com/office/powerpoint/2010/main" val="3180192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886835" y="1041400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rgbClr val="FEA900"/>
                  </a:solidFill>
                  <a:sym typeface="+mn-ea"/>
                </a:rPr>
                <a:t>品牌私域运营中心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42035" y="1943735"/>
            <a:ext cx="8206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chemeClr val="tx1"/>
                </a:solidFill>
              </a:rPr>
              <a:t>最专业的品牌私域运营服务商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688840" y="3872865"/>
            <a:ext cx="737870" cy="749300"/>
            <a:chOff x="6602" y="7573"/>
            <a:chExt cx="1162" cy="1180"/>
          </a:xfrm>
        </p:grpSpPr>
        <p:pic>
          <p:nvPicPr>
            <p:cNvPr id="3" name="图片 2" descr="015d8b6baa35987936daeba60c0d12a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14" y="7591"/>
              <a:ext cx="1139" cy="1144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33" y="8016"/>
              <a:ext cx="300" cy="295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02" y="7573"/>
              <a:ext cx="1162" cy="1180"/>
            </a:xfrm>
            <a:prstGeom prst="rect">
              <a:avLst/>
            </a:prstGeom>
            <a:noFill/>
            <a:ln w="12700" cmpd="sng">
              <a:solidFill>
                <a:srgbClr val="120C16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 descr="resource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98395" y="3971608"/>
            <a:ext cx="475615" cy="4756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文本框 46"/>
          <p:cNvSpPr txBox="1"/>
          <p:nvPr/>
        </p:nvSpPr>
        <p:spPr>
          <a:xfrm>
            <a:off x="2013585" y="4518660"/>
            <a:ext cx="1244600" cy="394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Wei Zi Jun</a:t>
            </a:r>
          </a:p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+86   139  0227  0098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6908165" y="4670425"/>
            <a:ext cx="1186815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510970969@qq.com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4628515" y="4670425"/>
            <a:ext cx="840740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WeChat</a:t>
            </a:r>
          </a:p>
        </p:txBody>
      </p:sp>
      <p:pic>
        <p:nvPicPr>
          <p:cNvPr id="11" name="图片 10" descr="resource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41540" y="4093845"/>
            <a:ext cx="454660" cy="3073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1594168" y="2640965"/>
            <a:ext cx="71018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600" b="1">
                <a:solidFill>
                  <a:schemeClr val="tx1"/>
                </a:solidFill>
              </a:rPr>
              <a:t>帮你管理最有价值的用户资产</a:t>
            </a:r>
            <a:endParaRPr lang="en-US" altLang="zh-CN" sz="36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0606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目录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C14E9581-4CC1-4466-9C15-4B4A5B6AC1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3160810"/>
              </p:ext>
            </p:extLst>
          </p:nvPr>
        </p:nvGraphicFramePr>
        <p:xfrm>
          <a:off x="1606635" y="1458463"/>
          <a:ext cx="5271243" cy="3256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79155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61709" y="43815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sym typeface="+mn-ea"/>
              </a:rPr>
              <a:t>案例目标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5FB1EEC-7C2E-4608-A607-5202F685ED77}"/>
              </a:ext>
            </a:extLst>
          </p:cNvPr>
          <p:cNvSpPr txBox="1"/>
          <p:nvPr/>
        </p:nvSpPr>
        <p:spPr>
          <a:xfrm>
            <a:off x="1026144" y="3206364"/>
            <a:ext cx="8933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/>
              <a:t>本次目标：打通线下门店</a:t>
            </a:r>
            <a:r>
              <a:rPr lang="zh-CN" altLang="en-US" sz="2000" dirty="0"/>
              <a:t>（社会渠道）</a:t>
            </a:r>
            <a:r>
              <a:rPr lang="zh-CN" altLang="en-US" sz="2000" b="1" dirty="0"/>
              <a:t>导购吸粉能力，完成当月</a:t>
            </a:r>
            <a:r>
              <a:rPr lang="en-US" altLang="zh-CN" sz="2000" b="1" dirty="0"/>
              <a:t>10</a:t>
            </a:r>
            <a:r>
              <a:rPr lang="zh-CN" altLang="en-US" sz="2000" b="1" dirty="0"/>
              <a:t>万粉丝目标</a:t>
            </a:r>
            <a:endParaRPr lang="en-US" altLang="zh-CN" sz="2000" b="1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19E7BDA-6EF1-4049-B463-8131684CB16D}"/>
              </a:ext>
            </a:extLst>
          </p:cNvPr>
          <p:cNvSpPr/>
          <p:nvPr/>
        </p:nvSpPr>
        <p:spPr>
          <a:xfrm>
            <a:off x="3051214" y="2171839"/>
            <a:ext cx="49977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/>
              <a:t>打通线下 会员增长</a:t>
            </a:r>
            <a:endParaRPr lang="zh-CN" altLang="en-US" sz="40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03C2EA0-0894-46C9-8EA6-1E79F52AFA7D}"/>
              </a:ext>
            </a:extLst>
          </p:cNvPr>
          <p:cNvSpPr txBox="1"/>
          <p:nvPr/>
        </p:nvSpPr>
        <p:spPr>
          <a:xfrm>
            <a:off x="4500237" y="4256797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2020.12</a:t>
            </a:r>
            <a:r>
              <a:rPr lang="zh-CN" altLang="en-US" dirty="0"/>
              <a:t>月</a:t>
            </a:r>
          </a:p>
        </p:txBody>
      </p:sp>
    </p:spTree>
    <p:extLst>
      <p:ext uri="{BB962C8B-B14F-4D97-AF65-F5344CB8AC3E}">
        <p14:creationId xmlns:p14="http://schemas.microsoft.com/office/powerpoint/2010/main" val="2905612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70435" y="438150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案例关键词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4A05F24-D235-4795-ACCB-204C1837CD6C}"/>
              </a:ext>
            </a:extLst>
          </p:cNvPr>
          <p:cNvSpPr txBox="1"/>
          <p:nvPr/>
        </p:nvSpPr>
        <p:spPr>
          <a:xfrm>
            <a:off x="2281023" y="2459247"/>
            <a:ext cx="59763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/>
              <a:t>打通线下、</a:t>
            </a:r>
            <a:r>
              <a:rPr lang="en-US" altLang="zh-CN" sz="3200" b="1" dirty="0"/>
              <a:t>SOP</a:t>
            </a:r>
            <a:r>
              <a:rPr lang="zh-CN" altLang="en-US" sz="3200" b="1" dirty="0"/>
              <a:t>流程、会员增长</a:t>
            </a:r>
            <a:endParaRPr lang="en-US" altLang="zh-CN" sz="3200" b="1" dirty="0"/>
          </a:p>
        </p:txBody>
      </p:sp>
    </p:spTree>
    <p:extLst>
      <p:ext uri="{BB962C8B-B14F-4D97-AF65-F5344CB8AC3E}">
        <p14:creationId xmlns:p14="http://schemas.microsoft.com/office/powerpoint/2010/main" val="2840463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92936" y="431914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1B1A4E7-BDB0-40F3-AA5D-0164C7F7F570}"/>
              </a:ext>
            </a:extLst>
          </p:cNvPr>
          <p:cNvSpPr/>
          <p:nvPr/>
        </p:nvSpPr>
        <p:spPr>
          <a:xfrm>
            <a:off x="635952" y="1415258"/>
            <a:ext cx="88896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333333"/>
                </a:solidFill>
                <a:latin typeface="-apple-system"/>
              </a:rPr>
              <a:t>案例背景：地市移动公司要求三个一百万任务（</a:t>
            </a:r>
            <a:r>
              <a:rPr lang="en-US" altLang="zh-CN" b="1" dirty="0">
                <a:solidFill>
                  <a:srgbClr val="333333"/>
                </a:solidFill>
                <a:latin typeface="-apple-system"/>
              </a:rPr>
              <a:t>APP\</a:t>
            </a:r>
            <a:r>
              <a:rPr lang="zh-CN" altLang="en-US" b="1" dirty="0">
                <a:solidFill>
                  <a:srgbClr val="333333"/>
                </a:solidFill>
                <a:latin typeface="-apple-system"/>
              </a:rPr>
              <a:t>小程序</a:t>
            </a:r>
            <a:r>
              <a:rPr lang="en-US" altLang="zh-CN" b="1" dirty="0">
                <a:solidFill>
                  <a:srgbClr val="333333"/>
                </a:solidFill>
                <a:latin typeface="-apple-system"/>
              </a:rPr>
              <a:t>\</a:t>
            </a:r>
            <a:r>
              <a:rPr lang="zh-CN" altLang="en-US" b="1" dirty="0">
                <a:solidFill>
                  <a:srgbClr val="333333"/>
                </a:solidFill>
                <a:latin typeface="-apple-system"/>
              </a:rPr>
              <a:t>企业微信）</a:t>
            </a:r>
            <a:r>
              <a:rPr lang="zh-CN" altLang="en-US" b="1" dirty="0"/>
              <a:t>，</a:t>
            </a:r>
            <a:r>
              <a:rPr lang="zh-CN" altLang="en-US" dirty="0"/>
              <a:t>当月目标</a:t>
            </a:r>
            <a:r>
              <a:rPr lang="en-US" altLang="zh-CN" dirty="0"/>
              <a:t>10</a:t>
            </a:r>
            <a:r>
              <a:rPr lang="zh-CN" altLang="en-US" dirty="0"/>
              <a:t>万粉，而企微历史粉丝仅有</a:t>
            </a:r>
            <a:r>
              <a:rPr lang="en-US" altLang="zh-CN" dirty="0"/>
              <a:t>1.4</a:t>
            </a:r>
            <a:r>
              <a:rPr lang="zh-CN" altLang="en-US" dirty="0"/>
              <a:t>万人，仍有</a:t>
            </a:r>
            <a:r>
              <a:rPr lang="en-US" altLang="zh-CN" dirty="0"/>
              <a:t>8.6</a:t>
            </a:r>
            <a:r>
              <a:rPr lang="zh-CN" altLang="en-US" dirty="0"/>
              <a:t>万粉丝缺口。单纯靠线上导粉根本完成不了目标，只能动用约</a:t>
            </a:r>
            <a:r>
              <a:rPr lang="en-US" altLang="zh-CN" dirty="0"/>
              <a:t>1000</a:t>
            </a:r>
            <a:r>
              <a:rPr lang="zh-CN" altLang="en-US" dirty="0"/>
              <a:t>家社会渠道门店及线下导购约</a:t>
            </a:r>
            <a:r>
              <a:rPr lang="en-US" altLang="zh-CN" dirty="0"/>
              <a:t>3500</a:t>
            </a:r>
            <a:r>
              <a:rPr lang="zh-CN" altLang="en-US" dirty="0"/>
              <a:t>人。</a:t>
            </a:r>
            <a:endParaRPr lang="en-US" altLang="zh-CN" dirty="0"/>
          </a:p>
          <a:p>
            <a:endParaRPr lang="en-US" altLang="zh-CN" b="1" dirty="0">
              <a:latin typeface="-apple-system"/>
            </a:endParaRPr>
          </a:p>
          <a:p>
            <a:r>
              <a:rPr lang="zh-CN" altLang="en-US" dirty="0">
                <a:latin typeface="-apple-system"/>
              </a:rPr>
              <a:t>社会渠道门店多及环境复杂，导购能力水平参差不齐，</a:t>
            </a:r>
            <a:r>
              <a:rPr lang="zh-CN" altLang="en-US" b="1" dirty="0">
                <a:latin typeface="-apple-system"/>
              </a:rPr>
              <a:t>怎样在最短时间内让线下导购一致认同企微，及私域运营的重要性、操作性？</a:t>
            </a:r>
            <a:r>
              <a:rPr lang="zh-CN" altLang="en-US" dirty="0">
                <a:latin typeface="-apple-system"/>
              </a:rPr>
              <a:t>从而提升自觉吸粉能力。</a:t>
            </a:r>
            <a:endParaRPr lang="en-US" altLang="zh-CN" dirty="0">
              <a:latin typeface="-apple-system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BF9D2BB-B594-47C8-A5C4-14B80DB765FB}"/>
              </a:ext>
            </a:extLst>
          </p:cNvPr>
          <p:cNvSpPr/>
          <p:nvPr/>
        </p:nvSpPr>
        <p:spPr>
          <a:xfrm>
            <a:off x="635952" y="3752188"/>
            <a:ext cx="910635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"/>
            </a:pPr>
            <a:r>
              <a:rPr lang="zh-CN" altLang="en-US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本次行动</a:t>
            </a:r>
            <a:r>
              <a:rPr lang="zh-CN" altLang="zh-CN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数据：</a:t>
            </a:r>
            <a:endParaRPr lang="zh-CN" altLang="zh-CN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zh-CN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线下参与情况</a:t>
            </a:r>
            <a:r>
              <a:rPr lang="zh-CN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zh-CN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参与吸粉门店约</a:t>
            </a: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700</a:t>
            </a:r>
            <a:r>
              <a:rPr lang="zh-CN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家，占总数</a:t>
            </a: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70%</a:t>
            </a:r>
            <a:r>
              <a:rPr lang="zh-CN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；参与吸粉导购约</a:t>
            </a: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2070</a:t>
            </a:r>
            <a:r>
              <a:rPr lang="zh-CN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人，占总数</a:t>
            </a: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59%</a:t>
            </a:r>
            <a:r>
              <a:rPr lang="zh-CN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。</a:t>
            </a: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zh-CN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    </a:t>
            </a:r>
            <a:endParaRPr lang="en-US" altLang="zh-CN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                     </a:t>
            </a:r>
            <a:r>
              <a:rPr lang="zh-CN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（从导入门店导购清单和有吸粉数导购做对比）</a:t>
            </a:r>
            <a:endParaRPr lang="en-US" altLang="zh-CN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zh-CN" altLang="zh-CN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zh-CN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吸粉结果</a:t>
            </a:r>
            <a:r>
              <a:rPr lang="zh-CN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zh-CN" altLang="en-US" b="1" kern="100" dirty="0">
                <a:solidFill>
                  <a:srgbClr val="FEA9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线下渠道吸粉</a:t>
            </a:r>
            <a:r>
              <a:rPr lang="en-US" altLang="zh-CN" b="1" kern="100" dirty="0">
                <a:solidFill>
                  <a:srgbClr val="FEA9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80000</a:t>
            </a:r>
            <a:r>
              <a:rPr lang="zh-CN" altLang="zh-CN" b="1" kern="100" dirty="0">
                <a:solidFill>
                  <a:srgbClr val="FEA9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人，</a:t>
            </a:r>
            <a:r>
              <a:rPr lang="zh-CN" altLang="en-US" b="1" kern="100" dirty="0">
                <a:solidFill>
                  <a:srgbClr val="FEA9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线上</a:t>
            </a:r>
            <a:r>
              <a:rPr lang="en-US" altLang="zh-CN" b="1" kern="100" dirty="0">
                <a:solidFill>
                  <a:srgbClr val="FEA9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10000</a:t>
            </a:r>
            <a:r>
              <a:rPr lang="zh-CN" altLang="zh-CN" b="1" kern="100" dirty="0">
                <a:solidFill>
                  <a:srgbClr val="FEA9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人，</a:t>
            </a:r>
            <a:r>
              <a:rPr lang="zh-CN" altLang="en-US" b="1" kern="100" dirty="0">
                <a:solidFill>
                  <a:srgbClr val="FEA9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叠加历史总粉丝量总共</a:t>
            </a:r>
            <a:r>
              <a:rPr lang="en-US" altLang="zh-CN" b="1" kern="100" dirty="0">
                <a:solidFill>
                  <a:srgbClr val="FEA9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10.5</a:t>
            </a:r>
            <a:r>
              <a:rPr lang="zh-CN" altLang="en-US" b="1" kern="100" dirty="0">
                <a:solidFill>
                  <a:srgbClr val="FEA9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万</a:t>
            </a:r>
            <a:r>
              <a:rPr lang="zh-CN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47174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701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1B1A4E7-BDB0-40F3-AA5D-0164C7F7F570}"/>
              </a:ext>
            </a:extLst>
          </p:cNvPr>
          <p:cNvSpPr/>
          <p:nvPr/>
        </p:nvSpPr>
        <p:spPr>
          <a:xfrm>
            <a:off x="692738" y="903485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333333"/>
                </a:solidFill>
                <a:latin typeface="-apple-system"/>
              </a:rPr>
              <a:t>重点工作时间简报：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2CB7883-413E-4218-9184-FFC7A9BBB847}"/>
              </a:ext>
            </a:extLst>
          </p:cNvPr>
          <p:cNvSpPr/>
          <p:nvPr/>
        </p:nvSpPr>
        <p:spPr>
          <a:xfrm>
            <a:off x="692738" y="1689177"/>
            <a:ext cx="91850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2020.12.01-12.04 </a:t>
            </a:r>
            <a:r>
              <a:rPr lang="zh-CN" altLang="en-US" dirty="0"/>
              <a:t>企微重点宣导会（与市公司），制定分公司及网格目标；</a:t>
            </a:r>
            <a:endParaRPr lang="en-US" altLang="zh-CN" dirty="0"/>
          </a:p>
          <a:p>
            <a:endParaRPr lang="zh-CN" altLang="en-US" dirty="0"/>
          </a:p>
          <a:p>
            <a:r>
              <a:rPr lang="en-US" altLang="zh-CN" dirty="0"/>
              <a:t>2020.12.07-12.11 </a:t>
            </a:r>
            <a:r>
              <a:rPr lang="zh-CN" altLang="en-US" dirty="0"/>
              <a:t>地市</a:t>
            </a:r>
            <a:r>
              <a:rPr lang="en-US" altLang="zh-CN" dirty="0"/>
              <a:t>8</a:t>
            </a:r>
            <a:r>
              <a:rPr lang="zh-CN" altLang="en-US" dirty="0"/>
              <a:t>个分公司，分别巡回开展“企微私域运营宣导会“、企微操作      </a:t>
            </a:r>
            <a:endParaRPr lang="en-US" altLang="zh-CN" dirty="0"/>
          </a:p>
          <a:p>
            <a:r>
              <a:rPr lang="en-US" altLang="zh-CN" dirty="0"/>
              <a:t>                             </a:t>
            </a:r>
            <a:r>
              <a:rPr lang="zh-CN" altLang="en-US" dirty="0"/>
              <a:t>培训答疑、加粉目标下达；</a:t>
            </a:r>
            <a:endParaRPr lang="en-US" altLang="zh-CN" dirty="0"/>
          </a:p>
          <a:p>
            <a:r>
              <a:rPr lang="zh-CN" altLang="en-US" dirty="0"/>
              <a:t>                             以此同时，运营人员分批进行自营厅店客流预估、厅店吸粉触点测试、              </a:t>
            </a:r>
            <a:endParaRPr lang="en-US" altLang="zh-CN" dirty="0"/>
          </a:p>
          <a:p>
            <a:r>
              <a:rPr lang="en-US" altLang="zh-CN" dirty="0"/>
              <a:t>                             </a:t>
            </a:r>
            <a:r>
              <a:rPr lang="zh-CN" altLang="en-US" dirty="0"/>
              <a:t>吸粉</a:t>
            </a:r>
            <a:r>
              <a:rPr lang="en-US" altLang="zh-CN" dirty="0"/>
              <a:t>SOP</a:t>
            </a:r>
            <a:r>
              <a:rPr lang="zh-CN" altLang="en-US" dirty="0"/>
              <a:t>流程</a:t>
            </a:r>
            <a:r>
              <a:rPr lang="en-US" altLang="zh-CN" dirty="0"/>
              <a:t>1.0</a:t>
            </a:r>
            <a:r>
              <a:rPr lang="zh-CN" altLang="en-US" dirty="0"/>
              <a:t>版本生成；</a:t>
            </a:r>
            <a:endParaRPr lang="en-US" altLang="zh-CN" dirty="0"/>
          </a:p>
          <a:p>
            <a:endParaRPr lang="zh-CN" altLang="en-US" dirty="0"/>
          </a:p>
          <a:p>
            <a:r>
              <a:rPr lang="en-US" altLang="zh-CN" dirty="0"/>
              <a:t>2020.12.15-12.18 </a:t>
            </a:r>
            <a:r>
              <a:rPr lang="zh-CN" altLang="en-US" dirty="0"/>
              <a:t>树标杆：某分公司驻点，重点</a:t>
            </a:r>
            <a:r>
              <a:rPr lang="en-US" altLang="zh-CN" dirty="0"/>
              <a:t>2</a:t>
            </a:r>
            <a:r>
              <a:rPr lang="zh-CN" altLang="en-US" dirty="0"/>
              <a:t>个网格加粉扶持（</a:t>
            </a:r>
            <a:r>
              <a:rPr lang="en-US" altLang="zh-CN" dirty="0"/>
              <a:t>SOP</a:t>
            </a:r>
            <a:r>
              <a:rPr lang="zh-CN" altLang="en-US" dirty="0"/>
              <a:t>流程覆盖、踩点</a:t>
            </a:r>
            <a:endParaRPr lang="en-US" altLang="zh-CN" dirty="0"/>
          </a:p>
          <a:p>
            <a:r>
              <a:rPr lang="en-US" altLang="zh-CN" dirty="0"/>
              <a:t>                             </a:t>
            </a:r>
            <a:r>
              <a:rPr lang="zh-CN" altLang="en-US" dirty="0"/>
              <a:t>渠道，吸粉问题挖掘）</a:t>
            </a:r>
          </a:p>
        </p:txBody>
      </p:sp>
    </p:spTree>
    <p:extLst>
      <p:ext uri="{BB962C8B-B14F-4D97-AF65-F5344CB8AC3E}">
        <p14:creationId xmlns:p14="http://schemas.microsoft.com/office/powerpoint/2010/main" val="2018753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701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1B1A4E7-BDB0-40F3-AA5D-0164C7F7F570}"/>
              </a:ext>
            </a:extLst>
          </p:cNvPr>
          <p:cNvSpPr/>
          <p:nvPr/>
        </p:nvSpPr>
        <p:spPr>
          <a:xfrm>
            <a:off x="665265" y="973574"/>
            <a:ext cx="2557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333333"/>
                </a:solidFill>
                <a:latin typeface="-apple-system"/>
              </a:rPr>
              <a:t>粉丝增长时间简报： ：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1BDAAC3-3E4E-43CE-A953-8842EF69A229}"/>
              </a:ext>
            </a:extLst>
          </p:cNvPr>
          <p:cNvSpPr/>
          <p:nvPr/>
        </p:nvSpPr>
        <p:spPr>
          <a:xfrm>
            <a:off x="665265" y="1597540"/>
            <a:ext cx="920432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2020.12.14 12月总目标10万，历史总粉丝数14443人；  </a:t>
            </a:r>
          </a:p>
          <a:p>
            <a:endParaRPr lang="en-US" altLang="zh-CN" dirty="0"/>
          </a:p>
          <a:p>
            <a:r>
              <a:rPr lang="zh-CN" altLang="en-US" dirty="0"/>
              <a:t>2020.12.15 当天吸粉2565人，累计总粉丝17008人；</a:t>
            </a:r>
          </a:p>
          <a:p>
            <a:endParaRPr lang="en-US" altLang="zh-CN" dirty="0"/>
          </a:p>
          <a:p>
            <a:r>
              <a:rPr lang="zh-CN" altLang="en-US" dirty="0"/>
              <a:t>2020.12.18 当天吸粉5880人，累计总粉丝23558人；</a:t>
            </a:r>
          </a:p>
          <a:p>
            <a:endParaRPr lang="en-US" altLang="zh-CN" dirty="0"/>
          </a:p>
          <a:p>
            <a:r>
              <a:rPr lang="zh-CN" altLang="en-US" dirty="0"/>
              <a:t>2020.12.26 当天加粉突破11046人（公众号+86APP吸粉超6000人） ，总粉丝66686人；</a:t>
            </a:r>
          </a:p>
          <a:p>
            <a:endParaRPr lang="en-US" altLang="zh-CN" dirty="0"/>
          </a:p>
          <a:p>
            <a:r>
              <a:rPr lang="zh-CN" altLang="en-US" dirty="0"/>
              <a:t>2020.12.31 完成吸粉累计104966人，当月实际加粉90523人。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CF37B3F-23FE-440E-8EB6-293D0524E4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235" y="4219138"/>
            <a:ext cx="501967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50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701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1B1A4E7-BDB0-40F3-AA5D-0164C7F7F570}"/>
              </a:ext>
            </a:extLst>
          </p:cNvPr>
          <p:cNvSpPr/>
          <p:nvPr/>
        </p:nvSpPr>
        <p:spPr>
          <a:xfrm>
            <a:off x="620109" y="858642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333333"/>
                </a:solidFill>
                <a:latin typeface="-apple-system"/>
              </a:rPr>
              <a:t>线下渠道宣导场次：</a:t>
            </a:r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133DBF8-1EDF-4327-B227-A564B21BBF36}"/>
              </a:ext>
            </a:extLst>
          </p:cNvPr>
          <p:cNvSpPr/>
          <p:nvPr/>
        </p:nvSpPr>
        <p:spPr>
          <a:xfrm>
            <a:off x="1693333" y="1300336"/>
            <a:ext cx="7078134" cy="4197353"/>
          </a:xfrm>
          <a:prstGeom prst="rect">
            <a:avLst/>
          </a:prstGeom>
          <a:noFill/>
          <a:ln w="38100">
            <a:solidFill>
              <a:srgbClr val="FEA9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F061D1-5E90-4300-8BC6-91952047E8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1087" y="1437040"/>
            <a:ext cx="576262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633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43155" y="444046"/>
            <a:ext cx="24416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/>
              <a:t>案例中亮点及可复用的点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4758BE95-FB76-43F6-8370-960658512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02600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CC11E799-7843-4CB9-941D-EF2B5D101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15025"/>
            <a:ext cx="10260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DEA0BE1D-50FA-44D2-A947-2792E67E8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72950"/>
            <a:ext cx="102600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D08F5CF-DD3F-4AB6-BF76-4095FF806FDB}"/>
              </a:ext>
            </a:extLst>
          </p:cNvPr>
          <p:cNvSpPr/>
          <p:nvPr/>
        </p:nvSpPr>
        <p:spPr>
          <a:xfrm>
            <a:off x="537986" y="876946"/>
            <a:ext cx="72205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b="1" dirty="0">
                <a:solidFill>
                  <a:srgbClr val="333333"/>
                </a:solidFill>
                <a:latin typeface="-apple-system"/>
              </a:rPr>
              <a:t>1</a:t>
            </a:r>
            <a:r>
              <a:rPr lang="zh-CN" altLang="en-US" b="1" dirty="0">
                <a:solidFill>
                  <a:srgbClr val="333333"/>
                </a:solidFill>
                <a:latin typeface="-apple-system"/>
              </a:rPr>
              <a:t>、针对所有渠道门店进行 统一</a:t>
            </a:r>
            <a:r>
              <a:rPr lang="en-US" altLang="zh-CN" b="1" dirty="0">
                <a:solidFill>
                  <a:srgbClr val="333333"/>
                </a:solidFill>
                <a:latin typeface="-apple-system"/>
              </a:rPr>
              <a:t>IP</a:t>
            </a:r>
            <a:r>
              <a:rPr lang="zh-CN" altLang="en-US" b="1" dirty="0">
                <a:solidFill>
                  <a:srgbClr val="333333"/>
                </a:solidFill>
                <a:latin typeface="-apple-system"/>
              </a:rPr>
              <a:t>人设。</a:t>
            </a:r>
            <a:endParaRPr lang="zh-CN" altLang="en-US" dirty="0">
              <a:solidFill>
                <a:srgbClr val="333333"/>
              </a:solidFill>
              <a:latin typeface="-apple-system"/>
            </a:endParaRPr>
          </a:p>
          <a:p>
            <a:br>
              <a:rPr lang="zh-CN" altLang="en-US" dirty="0"/>
            </a:br>
            <a:endParaRPr lang="zh-CN" altLang="en-US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A92FB9ED-03FF-4DC3-8AEA-C5E776971D2F}"/>
              </a:ext>
            </a:extLst>
          </p:cNvPr>
          <p:cNvSpPr/>
          <p:nvPr/>
        </p:nvSpPr>
        <p:spPr>
          <a:xfrm>
            <a:off x="537986" y="1814790"/>
            <a:ext cx="3808236" cy="300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客户经理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：入职照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网格人员：入职照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装维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人员：工装工作照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行销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人员：工装工作照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自营厅店：店长入职照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加盟厅店：移动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logo+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服务厅名称照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社会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渠道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：移动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logo+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社会渠道店面名称照</a:t>
            </a:r>
            <a:endParaRPr lang="zh-CN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1B2BD241-D960-457D-98EB-080E11643824}"/>
              </a:ext>
            </a:extLst>
          </p:cNvPr>
          <p:cNvGrpSpPr/>
          <p:nvPr/>
        </p:nvGrpSpPr>
        <p:grpSpPr>
          <a:xfrm>
            <a:off x="4390756" y="1368193"/>
            <a:ext cx="5744032" cy="4066201"/>
            <a:chOff x="955" y="2520"/>
            <a:chExt cx="10291" cy="7285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AE63EF05-08AA-4057-AABD-BD1A2DC06C9A}"/>
                </a:ext>
              </a:extLst>
            </p:cNvPr>
            <p:cNvGrpSpPr/>
            <p:nvPr/>
          </p:nvGrpSpPr>
          <p:grpSpPr>
            <a:xfrm>
              <a:off x="955" y="2520"/>
              <a:ext cx="10291" cy="7285"/>
              <a:chOff x="955" y="3210"/>
              <a:chExt cx="10291" cy="7285"/>
            </a:xfrm>
          </p:grpSpPr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97B773FF-BC9A-4F11-8724-F1E3CB854F4C}"/>
                  </a:ext>
                </a:extLst>
              </p:cNvPr>
              <p:cNvSpPr/>
              <p:nvPr>
                <p:custDataLst>
                  <p:tags r:id="rId1"/>
                </p:custDataLst>
              </p:nvPr>
            </p:nvSpPr>
            <p:spPr>
              <a:xfrm>
                <a:off x="8409" y="3211"/>
                <a:ext cx="2420" cy="2420"/>
              </a:xfrm>
              <a:prstGeom prst="ellipse">
                <a:avLst/>
              </a:prstGeom>
              <a:solidFill>
                <a:srgbClr val="9BBB59"/>
              </a:solidFill>
              <a:ln>
                <a:noFill/>
              </a:ln>
            </p:spPr>
            <p:style>
              <a:lnRef idx="2">
                <a:srgbClr val="1F74AD">
                  <a:shade val="50000"/>
                </a:srgbClr>
              </a:lnRef>
              <a:fillRef idx="1">
                <a:srgbClr val="1F74AD"/>
              </a:fillRef>
              <a:effectRef idx="0">
                <a:srgbClr val="1F74AD"/>
              </a:effectRef>
              <a:fontRef idx="minor">
                <a:sysClr val="window" lastClr="FFFFFF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AD126488-5E30-4C35-BC66-D99545A7137A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>
                <a:off x="4876" y="3210"/>
                <a:ext cx="2420" cy="2420"/>
              </a:xfrm>
              <a:prstGeom prst="ellipse">
                <a:avLst/>
              </a:prstGeom>
              <a:solidFill>
                <a:srgbClr val="3498DB"/>
              </a:solidFill>
              <a:ln>
                <a:noFill/>
              </a:ln>
            </p:spPr>
            <p:style>
              <a:lnRef idx="2">
                <a:srgbClr val="1F74AD">
                  <a:shade val="50000"/>
                </a:srgbClr>
              </a:lnRef>
              <a:fillRef idx="1">
                <a:srgbClr val="1F74AD"/>
              </a:fillRef>
              <a:effectRef idx="0">
                <a:srgbClr val="1F74AD"/>
              </a:effectRef>
              <a:fontRef idx="minor">
                <a:sysClr val="window" lastClr="FFFFFF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C071FF94-AC91-4B9E-A5C7-9ECA0C3746A3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>
                <a:off x="1495" y="3210"/>
                <a:ext cx="2420" cy="2420"/>
              </a:xfrm>
              <a:prstGeom prst="ellipse">
                <a:avLst/>
              </a:prstGeom>
              <a:solidFill>
                <a:srgbClr val="1F74AD"/>
              </a:solidFill>
              <a:ln>
                <a:noFill/>
              </a:ln>
            </p:spPr>
            <p:style>
              <a:lnRef idx="2">
                <a:srgbClr val="1F74AD">
                  <a:shade val="50000"/>
                </a:srgbClr>
              </a:lnRef>
              <a:fillRef idx="1">
                <a:srgbClr val="1F74AD"/>
              </a:fillRef>
              <a:effectRef idx="0">
                <a:srgbClr val="1F74AD"/>
              </a:effectRef>
              <a:fontRef idx="minor">
                <a:sysClr val="window" lastClr="FFFFFF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" name="Rounded Rectangle 4">
                <a:extLst>
                  <a:ext uri="{FF2B5EF4-FFF2-40B4-BE49-F238E27FC236}">
                    <a16:creationId xmlns:a16="http://schemas.microsoft.com/office/drawing/2014/main" id="{69EEE994-6578-4164-88BC-3299CDBD63DF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1341" y="5339"/>
                <a:ext cx="2728" cy="72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rgbClr val="1F74AD">
                  <a:shade val="50000"/>
                </a:srgbClr>
              </a:lnRef>
              <a:fillRef idx="1">
                <a:srgbClr val="1F74AD"/>
              </a:fillRef>
              <a:effectRef idx="0">
                <a:srgbClr val="1F74AD"/>
              </a:effectRef>
              <a:fontRef idx="minor">
                <a:sysClr val="window" lastClr="FFFFFF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" name="TextBox 6">
                <a:extLst>
                  <a:ext uri="{FF2B5EF4-FFF2-40B4-BE49-F238E27FC236}">
                    <a16:creationId xmlns:a16="http://schemas.microsoft.com/office/drawing/2014/main" id="{F3C3F970-4BE9-4D48-8DCF-F0A11BFFEEA9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1470" y="5344"/>
                <a:ext cx="2472" cy="710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b="1" spc="300">
                    <a:solidFill>
                      <a:sysClr val="window" lastClr="FFFFFF"/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昵称</a:t>
                </a:r>
              </a:p>
            </p:txBody>
          </p:sp>
          <p:sp>
            <p:nvSpPr>
              <p:cNvPr id="38" name="Rounded Rectangle 14">
                <a:extLst>
                  <a:ext uri="{FF2B5EF4-FFF2-40B4-BE49-F238E27FC236}">
                    <a16:creationId xmlns:a16="http://schemas.microsoft.com/office/drawing/2014/main" id="{E5814CEA-37CD-4DB1-A6DC-E9F84565A91E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4722" y="5339"/>
                <a:ext cx="2728" cy="720"/>
              </a:xfrm>
              <a:prstGeom prst="roundRect">
                <a:avLst/>
              </a:prstGeom>
              <a:solidFill>
                <a:srgbClr val="3498DB"/>
              </a:solidFill>
              <a:ln>
                <a:noFill/>
              </a:ln>
            </p:spPr>
            <p:style>
              <a:lnRef idx="2">
                <a:srgbClr val="1F74AD">
                  <a:shade val="50000"/>
                </a:srgbClr>
              </a:lnRef>
              <a:fillRef idx="1">
                <a:srgbClr val="1F74AD"/>
              </a:fillRef>
              <a:effectRef idx="0">
                <a:srgbClr val="1F74AD"/>
              </a:effectRef>
              <a:fontRef idx="minor">
                <a:sysClr val="window" lastClr="FFFFFF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9" name="TextBox 15">
                <a:extLst>
                  <a:ext uri="{FF2B5EF4-FFF2-40B4-BE49-F238E27FC236}">
                    <a16:creationId xmlns:a16="http://schemas.microsoft.com/office/drawing/2014/main" id="{071BBB32-23CE-4CBB-87A0-839BF830EF4C}"/>
                  </a:ext>
                </a:extLst>
              </p:cNvPr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4851" y="5344"/>
                <a:ext cx="2472" cy="710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rmAutofit/>
              </a:bodyPr>
              <a:lstStyle>
                <a:defPPr>
                  <a:defRPr lang="zh-CN"/>
                </a:defPPr>
                <a:lvl1pPr algn="ctr">
                  <a:lnSpc>
                    <a:spcPct val="120000"/>
                  </a:lnSpc>
                  <a:defRPr b="1" spc="300">
                    <a:solidFill>
                      <a:sysClr val="window" lastClr="FFFFFF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1pPr>
              </a:lstStyle>
              <a:p>
                <a:r>
                  <a:rPr lang="zh-CN" altLang="en-US"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个性签名</a:t>
                </a:r>
              </a:p>
            </p:txBody>
          </p:sp>
          <p:sp>
            <p:nvSpPr>
              <p:cNvPr id="40" name="Rounded Rectangle 30">
                <a:extLst>
                  <a:ext uri="{FF2B5EF4-FFF2-40B4-BE49-F238E27FC236}">
                    <a16:creationId xmlns:a16="http://schemas.microsoft.com/office/drawing/2014/main" id="{5BB3E620-598B-4A69-9CE5-30C6DB732297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8137" y="5345"/>
                <a:ext cx="2728" cy="720"/>
              </a:xfrm>
              <a:prstGeom prst="roundRect">
                <a:avLst/>
              </a:prstGeom>
              <a:solidFill>
                <a:srgbClr val="9BBB59"/>
              </a:solidFill>
              <a:ln>
                <a:noFill/>
              </a:ln>
            </p:spPr>
            <p:style>
              <a:lnRef idx="2">
                <a:srgbClr val="1F74AD">
                  <a:shade val="50000"/>
                </a:srgbClr>
              </a:lnRef>
              <a:fillRef idx="1">
                <a:srgbClr val="1F74AD"/>
              </a:fillRef>
              <a:effectRef idx="0">
                <a:srgbClr val="1F74AD"/>
              </a:effectRef>
              <a:fontRef idx="minor">
                <a:sysClr val="window" lastClr="FFFFFF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" name="TextBox 31">
                <a:extLst>
                  <a:ext uri="{FF2B5EF4-FFF2-40B4-BE49-F238E27FC236}">
                    <a16:creationId xmlns:a16="http://schemas.microsoft.com/office/drawing/2014/main" id="{DB09AA94-A180-4B47-90D9-EC7334784F3A}"/>
                  </a:ext>
                </a:extLst>
              </p:cNvPr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8383" y="5345"/>
                <a:ext cx="2472" cy="710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rmAutofit/>
              </a:bodyPr>
              <a:lstStyle>
                <a:defPPr>
                  <a:defRPr lang="zh-CN"/>
                </a:defPPr>
                <a:lvl1pPr algn="ctr">
                  <a:lnSpc>
                    <a:spcPct val="120000"/>
                  </a:lnSpc>
                  <a:defRPr b="1" spc="300">
                    <a:solidFill>
                      <a:sysClr val="window" lastClr="FFFFFF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1pPr>
              </a:lstStyle>
              <a:p>
                <a:r>
                  <a:rPr lang="zh-CN" altLang="en-US"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背景图</a:t>
                </a:r>
              </a:p>
            </p:txBody>
          </p:sp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4D95453A-716D-475F-8920-5C02DE483898}"/>
                  </a:ext>
                </a:extLst>
              </p:cNvPr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955" y="6440"/>
                <a:ext cx="3361" cy="4055"/>
              </a:xfrm>
              <a:prstGeom prst="rect">
                <a:avLst/>
              </a:prstGeom>
              <a:noFill/>
            </p:spPr>
            <p:txBody>
              <a:bodyPr wrap="square" lIns="90000" tIns="0" rIns="90000" bIns="46800">
                <a:normAutofit lnSpcReduction="10000"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9pPr>
              </a:lstStyle>
              <a:p>
                <a:pPr fontAlgn="auto">
                  <a:lnSpc>
                    <a:spcPct val="150000"/>
                  </a:lnSpc>
                </a:pPr>
                <a:r>
                  <a:rPr lang="zh-CN" altLang="en-US" sz="1200" b="1" spc="150">
                    <a:latin typeface="微软雅黑" panose="020B0503020204020204" charset="-122"/>
                    <a:sym typeface="+mn-ea"/>
                  </a:rPr>
                  <a:t>移动小</a:t>
                </a:r>
                <a:r>
                  <a:rPr lang="en-US" altLang="zh-CN" sz="1200" b="1" spc="150">
                    <a:latin typeface="微软雅黑" panose="020B0503020204020204" charset="-122"/>
                    <a:sym typeface="+mn-ea"/>
                  </a:rPr>
                  <a:t>U/</a:t>
                </a:r>
                <a:r>
                  <a:rPr lang="zh-CN" altLang="en-US" sz="1200" b="1" spc="150">
                    <a:solidFill>
                      <a:schemeClr val="tx1"/>
                    </a:solidFill>
                    <a:latin typeface="微软雅黑" panose="020B0503020204020204" charset="-122"/>
                    <a:sym typeface="+mn-ea"/>
                  </a:rPr>
                  <a:t>移动优优</a:t>
                </a:r>
              </a:p>
              <a:p>
                <a:pPr fontAlgn="auto">
                  <a:lnSpc>
                    <a:spcPct val="150000"/>
                  </a:lnSpc>
                </a:pPr>
                <a:r>
                  <a:rPr lang="en-US" altLang="zh-CN" sz="1000" spc="150">
                    <a:latin typeface="微软雅黑" panose="020B0503020204020204" charset="-122"/>
                    <a:ea typeface="微软雅黑" panose="020B0503020204020204" charset="-122"/>
                  </a:rPr>
                  <a:t>U/</a:t>
                </a:r>
                <a:r>
                  <a:rPr lang="zh-CN" altLang="en-US" sz="1000" spc="150">
                    <a:latin typeface="微软雅黑" panose="020B0503020204020204" charset="-122"/>
                    <a:ea typeface="微软雅黑" panose="020B0503020204020204" charset="-122"/>
                  </a:rPr>
                  <a:t>为</a:t>
                </a:r>
                <a:r>
                  <a:rPr lang="en-US" altLang="zh-CN" sz="1000" spc="150">
                    <a:latin typeface="微软雅黑" panose="020B0503020204020204" charset="-122"/>
                    <a:sym typeface="+mn-ea"/>
                  </a:rPr>
                  <a:t>“</a:t>
                </a:r>
                <a:r>
                  <a:rPr lang="zh-CN" altLang="en-US" sz="1000" spc="150">
                    <a:latin typeface="微软雅黑" panose="020B0503020204020204" charset="-122"/>
                    <a:sym typeface="+mn-ea"/>
                  </a:rPr>
                  <a:t>优</a:t>
                </a:r>
                <a:r>
                  <a:rPr lang="en-US" altLang="zh-CN" sz="1000" spc="150">
                    <a:latin typeface="微软雅黑" panose="020B0503020204020204" charset="-122"/>
                    <a:sym typeface="+mn-ea"/>
                  </a:rPr>
                  <a:t>”</a:t>
                </a:r>
                <a:r>
                  <a:rPr lang="zh-CN" altLang="en-US" sz="1000" spc="150">
                    <a:latin typeface="微软雅黑" panose="020B0503020204020204" charset="-122"/>
                    <a:sym typeface="+mn-ea"/>
                  </a:rPr>
                  <a:t>谐音，代表决心为客户提供优质的通信网络和优质服务理念的态度</a:t>
                </a:r>
              </a:p>
              <a:p>
                <a:pPr fontAlgn="auto">
                  <a:lnSpc>
                    <a:spcPct val="150000"/>
                  </a:lnSpc>
                </a:pPr>
                <a:endParaRPr lang="zh-CN" altLang="en-US" sz="1200" spc="150"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fontAlgn="auto">
                  <a:lnSpc>
                    <a:spcPct val="150000"/>
                  </a:lnSpc>
                </a:pPr>
                <a:r>
                  <a:rPr lang="zh-CN" altLang="en-US" sz="1200" spc="150">
                    <a:latin typeface="微软雅黑" panose="020B0503020204020204" charset="-122"/>
                    <a:ea typeface="微软雅黑" panose="020B0503020204020204" charset="-122"/>
                  </a:rPr>
                  <a:t>①前缀方便用户搜索</a:t>
                </a:r>
              </a:p>
              <a:p>
                <a:pPr fontAlgn="auto">
                  <a:lnSpc>
                    <a:spcPct val="150000"/>
                  </a:lnSpc>
                </a:pPr>
                <a:r>
                  <a:rPr lang="zh-CN" altLang="en-US" sz="1200" b="1" spc="150">
                    <a:solidFill>
                      <a:schemeClr val="tx1"/>
                    </a:solidFill>
                    <a:latin typeface="微软雅黑" panose="020B0503020204020204" charset="-122"/>
                    <a:sym typeface="+mn-ea"/>
                  </a:rPr>
                  <a:t>②</a:t>
                </a:r>
                <a:r>
                  <a:rPr lang="zh-CN" altLang="en-US" sz="1200" spc="150">
                    <a:latin typeface="微软雅黑" panose="020B0503020204020204" charset="-122"/>
                    <a:sym typeface="+mn-ea"/>
                  </a:rPr>
                  <a:t>日常叠词，好记上口</a:t>
                </a:r>
                <a:endParaRPr lang="zh-CN" altLang="en-US" sz="1200" spc="15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  <a:p>
                <a:pPr algn="ctr">
                  <a:lnSpc>
                    <a:spcPct val="120000"/>
                  </a:lnSpc>
                </a:pPr>
                <a:endParaRPr lang="zh-CN" altLang="en-US" sz="1200" spc="15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pic>
            <p:nvPicPr>
              <p:cNvPr id="43" name="图片 6">
                <a:extLst>
                  <a:ext uri="{FF2B5EF4-FFF2-40B4-BE49-F238E27FC236}">
                    <a16:creationId xmlns:a16="http://schemas.microsoft.com/office/drawing/2014/main" id="{42B0F59F-35AA-4EE4-9624-F05908B9C5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rcRect l="-28457" r="-36155"/>
              <a:stretch>
                <a:fillRect/>
              </a:stretch>
            </p:blipFill>
            <p:spPr>
              <a:xfrm>
                <a:off x="8083" y="3636"/>
                <a:ext cx="3163" cy="1517"/>
              </a:xfrm>
              <a:prstGeom prst="ellipse">
                <a:avLst/>
              </a:prstGeom>
              <a:noFill/>
              <a:ln>
                <a:noFill/>
              </a:ln>
            </p:spPr>
          </p:pic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DE50A037-00B5-47EC-BB96-BF9C6C5943FC}"/>
                  </a:ext>
                </a:extLst>
              </p:cNvPr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8137" y="6441"/>
                <a:ext cx="3001" cy="2249"/>
              </a:xfrm>
              <a:prstGeom prst="rect">
                <a:avLst/>
              </a:prstGeom>
              <a:noFill/>
            </p:spPr>
            <p:txBody>
              <a:bodyPr wrap="square" lIns="90000" tIns="0" rIns="90000" bIns="46800">
                <a:no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9pPr>
              </a:lstStyle>
              <a:p>
                <a:pPr fontAlgn="auto">
                  <a:lnSpc>
                    <a:spcPct val="150000"/>
                  </a:lnSpc>
                </a:pPr>
                <a:r>
                  <a:rPr lang="zh-CN" altLang="en-US" sz="1200" spc="300">
                    <a:sym typeface="Arial" panose="020B0604020202020204" pitchFamily="34" charset="0"/>
                  </a:rPr>
                  <a:t>结合移动当下主推业务方向、品牌背书信息，让用户感受到是与中国移动紧密相连的</a:t>
                </a:r>
                <a:endParaRPr lang="zh-CN" altLang="en-US" sz="1200" spc="15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F5062D0C-8E93-43EA-B568-F0E9F13C1A00}"/>
                  </a:ext>
                </a:extLst>
              </p:cNvPr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4669" y="6440"/>
                <a:ext cx="3296" cy="1239"/>
              </a:xfrm>
              <a:prstGeom prst="rect">
                <a:avLst/>
              </a:prstGeom>
              <a:noFill/>
            </p:spPr>
            <p:txBody>
              <a:bodyPr wrap="square" lIns="90000" tIns="0" rIns="90000" bIns="46800">
                <a:no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9pPr>
              </a:lstStyle>
              <a:p>
                <a:pPr algn="l" fontAlgn="auto">
                  <a:lnSpc>
                    <a:spcPct val="150000"/>
                  </a:lnSpc>
                </a:pPr>
                <a:r>
                  <a:rPr lang="zh-CN" altLang="en-US" sz="1200" spc="300" dirty="0">
                    <a:sym typeface="Arial" panose="020B0604020202020204" pitchFamily="34" charset="0"/>
                  </a:rPr>
                  <a:t>沟通从心开始，移动信息专家，移动改变生活</a:t>
                </a:r>
              </a:p>
              <a:p>
                <a:pPr algn="l" fontAlgn="auto">
                  <a:lnSpc>
                    <a:spcPct val="150000"/>
                  </a:lnSpc>
                </a:pPr>
                <a:endParaRPr lang="zh-CN" altLang="en-US" sz="1200" spc="300" dirty="0">
                  <a:sym typeface="Arial" panose="020B0604020202020204" pitchFamily="34" charset="0"/>
                </a:endParaRPr>
              </a:p>
              <a:p>
                <a:pPr algn="l" fontAlgn="auto">
                  <a:lnSpc>
                    <a:spcPct val="150000"/>
                  </a:lnSpc>
                </a:pPr>
                <a:endParaRPr lang="zh-CN" altLang="en-US" sz="1200" spc="300" dirty="0">
                  <a:sym typeface="Arial" panose="020B0604020202020204" pitchFamily="34" charset="0"/>
                </a:endParaRPr>
              </a:p>
              <a:p>
                <a:pPr algn="l" fontAlgn="auto">
                  <a:lnSpc>
                    <a:spcPct val="150000"/>
                  </a:lnSpc>
                </a:pPr>
                <a:r>
                  <a:rPr lang="zh-CN" altLang="en-US" sz="1200" spc="300" dirty="0">
                    <a:sym typeface="Arial" panose="020B0604020202020204" pitchFamily="34" charset="0"/>
                  </a:rPr>
                  <a:t>①选用品牌口号</a:t>
                </a:r>
              </a:p>
            </p:txBody>
          </p:sp>
        </p:grp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1DEE97DD-E81F-4178-80E0-E2672454F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626" y="2625"/>
              <a:ext cx="2157" cy="2157"/>
            </a:xfrm>
            <a:prstGeom prst="ellipse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88F70120-5CDB-48BD-A8C7-C52792D8B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007" y="2652"/>
              <a:ext cx="2157" cy="2157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06561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2"/>
  <p:tag name="KSO_WM_UNIT_ID" val="diagram20200265_4*l_h_i*1_5_2"/>
  <p:tag name="KSO_WM_TEMPLATE_CATEGORY" val="diagram"/>
  <p:tag name="KSO_WM_TEMPLATE_INDEX" val="20200265"/>
  <p:tag name="KSO_WM_UNIT_LAYERLEVEL" val="1_1_1"/>
  <p:tag name="KSO_WM_TAG_VERSION" val="1.0"/>
  <p:tag name="KSO_WM_BEAUTIFY_FLAG" val="#wm#"/>
  <p:tag name="KSO_WM_UNIT_FILL_FORE_SCHEMECOLOR_INDEX" val="9"/>
  <p:tag name="KSO_WM_UNIT_FILL_TYPE" val="1"/>
  <p:tag name="KSO_WM_UNIT_TEXT_FILL_FORE_SCHEMECOLOR_INDEX" val="2"/>
  <p:tag name="KSO_WM_UNIT_TEXT_FILL_TYP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2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h_f"/>
  <p:tag name="KSO_WM_UNIT_INDEX" val="1_1_1_1"/>
  <p:tag name="KSO_WM_UNIT_ID" val="diagram20200265_4*l_h_h_f*1_1_1_1"/>
  <p:tag name="KSO_WM_TEMPLATE_CATEGORY" val="diagram"/>
  <p:tag name="KSO_WM_TEMPLATE_INDEX" val="20200265"/>
  <p:tag name="KSO_WM_UNIT_LAYERLEVEL" val="1_1_1_1"/>
  <p:tag name="KSO_WM_TAG_VERSION" val="1.0"/>
  <p:tag name="KSO_WM_BEAUTIFY_FLAG" val="#wm#"/>
  <p:tag name="KSO_WM_UNIT_PRESET_TEXT" val="单击此处添加文本具体内容"/>
  <p:tag name="KSO_WM_UNIT_TEXT_FILL_FORE_SCHEMECOLOR_INDEX" val="13"/>
  <p:tag name="KSO_WM_UNIT_TEXT_FILL_TYP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2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h_f"/>
  <p:tag name="KSO_WM_UNIT_INDEX" val="1_4_1_1"/>
  <p:tag name="KSO_WM_UNIT_ID" val="diagram20200265_4*l_h_h_f*1_4_1_1"/>
  <p:tag name="KSO_WM_TEMPLATE_CATEGORY" val="diagram"/>
  <p:tag name="KSO_WM_TEMPLATE_INDEX" val="20200265"/>
  <p:tag name="KSO_WM_UNIT_LAYERLEVEL" val="1_1_1_1"/>
  <p:tag name="KSO_WM_TAG_VERSION" val="1.0"/>
  <p:tag name="KSO_WM_BEAUTIFY_FLAG" val="#wm#"/>
  <p:tag name="KSO_WM_UNIT_PRESET_TEXT" val="单击此处添加文本具体内容"/>
  <p:tag name="KSO_WM_UNIT_TEXT_FILL_FORE_SCHEMECOLOR_INDEX" val="13"/>
  <p:tag name="KSO_WM_UNIT_TEXT_FILL_TYP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2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h_f"/>
  <p:tag name="KSO_WM_UNIT_INDEX" val="1_4_1_1"/>
  <p:tag name="KSO_WM_UNIT_ID" val="diagram20200265_4*l_h_h_f*1_4_1_1"/>
  <p:tag name="KSO_WM_TEMPLATE_CATEGORY" val="diagram"/>
  <p:tag name="KSO_WM_TEMPLATE_INDEX" val="20200265"/>
  <p:tag name="KSO_WM_UNIT_LAYERLEVEL" val="1_1_1_1"/>
  <p:tag name="KSO_WM_TAG_VERSION" val="1.0"/>
  <p:tag name="KSO_WM_BEAUTIFY_FLAG" val="#wm#"/>
  <p:tag name="KSO_WM_UNIT_PRESET_TEXT" val="单击此处添加文本具体内容"/>
  <p:tag name="KSO_WM_UNIT_TEXT_FILL_FORE_SCHEMECOLOR_INDEX" val="13"/>
  <p:tag name="KSO_WM_UNIT_TEXT_FILL_TYP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112,&quot;width&quot;:18399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00265_4*l_h_i*1_2_2"/>
  <p:tag name="KSO_WM_TEMPLATE_CATEGORY" val="diagram"/>
  <p:tag name="KSO_WM_TEMPLATE_INDEX" val="20200265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00265_4*l_h_i*1_1_2"/>
  <p:tag name="KSO_WM_TEMPLATE_CATEGORY" val="diagram"/>
  <p:tag name="KSO_WM_TEMPLATE_INDEX" val="20200265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00265_4*l_h_i*1_1_1"/>
  <p:tag name="KSO_WM_TEMPLATE_CATEGORY" val="diagram"/>
  <p:tag name="KSO_WM_TEMPLATE_INDEX" val="20200265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00265_4*l_h_a*1_1_1"/>
  <p:tag name="KSO_WM_TEMPLATE_CATEGORY" val="diagram"/>
  <p:tag name="KSO_WM_TEMPLATE_INDEX" val="20200265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00265_4*l_h_i*1_2_1"/>
  <p:tag name="KSO_WM_TEMPLATE_CATEGORY" val="diagram"/>
  <p:tag name="KSO_WM_TEMPLATE_INDEX" val="20200265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00265_4*l_h_a*1_2_1"/>
  <p:tag name="KSO_WM_TEMPLATE_CATEGORY" val="diagram"/>
  <p:tag name="KSO_WM_TEMPLATE_INDEX" val="20200265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1"/>
  <p:tag name="KSO_WM_UNIT_ID" val="diagram20200265_4*l_h_i*1_5_1"/>
  <p:tag name="KSO_WM_TEMPLATE_CATEGORY" val="diagram"/>
  <p:tag name="KSO_WM_TEMPLATE_INDEX" val="20200265"/>
  <p:tag name="KSO_WM_UNIT_LAYERLEVEL" val="1_1_1"/>
  <p:tag name="KSO_WM_TAG_VERSION" val="1.0"/>
  <p:tag name="KSO_WM_BEAUTIFY_FLAG" val="#wm#"/>
  <p:tag name="KSO_WM_UNIT_FILL_FORE_SCHEMECOLOR_INDEX" val="9"/>
  <p:tag name="KSO_WM_UNIT_FILL_TYPE" val="1"/>
  <p:tag name="KSO_WM_UNIT_TEXT_FILL_FORE_SCHEMECOLOR_INDEX" val="2"/>
  <p:tag name="KSO_WM_UNIT_TEXT_FILL_TYP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5_1"/>
  <p:tag name="KSO_WM_UNIT_ID" val="diagram20200265_4*l_h_a*1_5_1"/>
  <p:tag name="KSO_WM_TEMPLATE_CATEGORY" val="diagram"/>
  <p:tag name="KSO_WM_TEMPLATE_INDEX" val="20200265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1694</TotalTime>
  <Words>1192</Words>
  <Application>Microsoft Office PowerPoint</Application>
  <PresentationFormat>自定义</PresentationFormat>
  <Paragraphs>119</Paragraphs>
  <Slides>14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-apple-system</vt:lpstr>
      <vt:lpstr>Calibri</vt:lpstr>
      <vt:lpstr>等线</vt:lpstr>
      <vt:lpstr>宋体</vt:lpstr>
      <vt:lpstr>微软雅黑</vt:lpstr>
      <vt:lpstr>Arial</vt:lpstr>
      <vt:lpstr>Times New Roman</vt:lpstr>
      <vt:lpstr>Wingdings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xbany</cp:lastModifiedBy>
  <cp:revision>512</cp:revision>
  <dcterms:created xsi:type="dcterms:W3CDTF">2019-12-22T05:53:00Z</dcterms:created>
  <dcterms:modified xsi:type="dcterms:W3CDTF">2021-05-05T10:04:36Z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