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283" r:id="rId2"/>
    <p:sldId id="2635" r:id="rId3"/>
    <p:sldId id="2650" r:id="rId4"/>
    <p:sldId id="2655" r:id="rId5"/>
    <p:sldId id="2665" r:id="rId6"/>
    <p:sldId id="2651" r:id="rId7"/>
    <p:sldId id="2659" r:id="rId8"/>
    <p:sldId id="2656" r:id="rId9"/>
    <p:sldId id="2661" r:id="rId10"/>
    <p:sldId id="2658" r:id="rId11"/>
    <p:sldId id="2660" r:id="rId12"/>
    <p:sldId id="2662" r:id="rId13"/>
    <p:sldId id="2664" r:id="rId14"/>
    <p:sldId id="2663" r:id="rId15"/>
    <p:sldId id="2653" r:id="rId16"/>
    <p:sldId id="2648" r:id="rId17"/>
    <p:sldId id="2649" r:id="rId18"/>
    <p:sldId id="4003" r:id="rId19"/>
    <p:sldId id="2634" r:id="rId20"/>
  </p:sldIdLst>
  <p:sldSz cx="10260013"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extLst>
      <p:ext uri="{19B8F6BF-5375-455C-9EA6-DF929625EA0E}">
        <p15:presenceInfo xmlns:p15="http://schemas.microsoft.com/office/powerpoint/2012/main" userId="f951a8b0b5be7ee7" providerId="Windows Live"/>
      </p:ext>
    </p:extLst>
  </p:cmAuthor>
  <p:cmAuthor id="2" name="xbany" initials="xb21cn" lastIdx="1" clrIdx="1">
    <p:extLst>
      <p:ext uri="{19B8F6BF-5375-455C-9EA6-DF929625EA0E}">
        <p15:presenceInfo xmlns:p15="http://schemas.microsoft.com/office/powerpoint/2012/main" userId="xba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A900"/>
    <a:srgbClr val="F8F8F8"/>
    <a:srgbClr val="120C16"/>
    <a:srgbClr val="6DF5ED"/>
    <a:srgbClr val="E93252"/>
    <a:srgbClr val="0358B2"/>
    <a:srgbClr val="0358B1"/>
    <a:srgbClr val="035898"/>
    <a:srgbClr val="F1F1F1"/>
    <a:srgbClr val="026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81" d="100"/>
          <a:sy n="81" d="100"/>
        </p:scale>
        <p:origin x="66" y="8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8-12T19:08:37.718" idx="1">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ACC21E35-BE52-4B64-9CE3-EAFB2C2B911E}">
      <dgm:prSet phldrT="[文本]" custT="1"/>
      <dgm:spPr/>
      <dgm:t>
        <a:bodyPr/>
        <a:lstStyle/>
        <a:p>
          <a:r>
            <a:rPr lang="zh-CN" altLang="en-US" sz="1600" dirty="0"/>
            <a:t>案例中亮点及可复用的点</a:t>
          </a:r>
        </a:p>
      </dgm:t>
    </dgm:pt>
    <dgm:pt modelId="{5C958575-B741-4319-9217-20F3E98CD28B}" type="parTrans" cxnId="{A98C5DC5-964A-4B38-9CEA-B18325772BEA}">
      <dgm:prSet/>
      <dgm:spPr/>
      <dgm:t>
        <a:bodyPr/>
        <a:lstStyle/>
        <a:p>
          <a:endParaRPr lang="zh-CN" altLang="en-US" sz="1600"/>
        </a:p>
      </dgm:t>
    </dgm:pt>
    <dgm:pt modelId="{ED660174-D282-4491-8B21-ACACA759DF36}" type="sibTrans" cxnId="{A98C5DC5-964A-4B38-9CEA-B18325772BEA}">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type="parTrans" cxnId="{6812FF8E-3082-4F64-839F-77BEEBDD451D}">
      <dgm:prSet/>
      <dgm:spPr/>
      <dgm:t>
        <a:bodyPr/>
        <a:lstStyle/>
        <a:p>
          <a:endParaRPr lang="zh-CN" altLang="en-US" sz="1600"/>
        </a:p>
      </dgm:t>
    </dgm:pt>
    <dgm:pt modelId="{A41368AE-CFFF-41C3-A83B-7C82DA837351}" type="sibTrans" cxnId="{6812FF8E-3082-4F64-839F-77BEEBDD451D}">
      <dgm:prSet/>
      <dgm:spPr/>
      <dgm:t>
        <a:bodyPr/>
        <a:lstStyle/>
        <a:p>
          <a:endParaRPr lang="zh-CN" altLang="en-US" sz="1600"/>
        </a:p>
      </dgm:t>
    </dgm:pt>
    <dgm:pt modelId="{0FABB1E1-B967-41CD-8BD9-01EE970157FC}">
      <dgm:prSet phldrT="[文本]" custT="1"/>
      <dgm:spPr/>
      <dgm:t>
        <a:bodyPr/>
        <a:lstStyle/>
        <a:p>
          <a:r>
            <a:rPr lang="zh-CN" altLang="en-US" sz="1600" dirty="0"/>
            <a:t>案例中待优化点及改善方案</a:t>
          </a:r>
        </a:p>
      </dgm:t>
    </dgm:pt>
    <dgm:pt modelId="{C7B9EA86-F8CF-4931-9277-55EE61494FC9}" type="parTrans" cxnId="{74F191C9-5108-49CC-A7FB-DE006B0A1E5B}">
      <dgm:prSet/>
      <dgm:spPr/>
      <dgm:t>
        <a:bodyPr/>
        <a:lstStyle/>
        <a:p>
          <a:endParaRPr lang="zh-CN" altLang="en-US" sz="1600"/>
        </a:p>
      </dgm:t>
    </dgm:pt>
    <dgm:pt modelId="{3CA35860-4109-4C87-9304-98F472AD5542}" type="sibTrans" cxnId="{74F191C9-5108-49CC-A7FB-DE006B0A1E5B}">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type="parTrans" cxnId="{5B67546E-5008-497C-A4CC-7BC7374777BD}">
      <dgm:prSet/>
      <dgm:spPr/>
      <dgm:t>
        <a:bodyPr/>
        <a:lstStyle/>
        <a:p>
          <a:endParaRPr lang="zh-CN" altLang="en-US" sz="1600"/>
        </a:p>
      </dgm:t>
    </dgm:pt>
    <dgm:pt modelId="{F1FDF1A8-948A-4D3C-AA2E-BCB9DB7C421F}" type="sibTrans" cxnId="{5B67546E-5008-497C-A4CC-7BC7374777BD}">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0" presStyleCnt="4"/>
      <dgm:spPr/>
    </dgm:pt>
    <dgm:pt modelId="{427123AE-6E68-4008-BD50-9CC20F57260E}" type="pres">
      <dgm:prSet presAssocID="{730938A3-D819-41F7-BE39-9DDAA446A19F}" presName="parentText" presStyleLbl="node1" presStyleIdx="0" presStyleCnt="4">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0" presStyleCnt="4">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0" presStyleCnt="4"/>
      <dgm:spPr/>
    </dgm:pt>
    <dgm:pt modelId="{19E92E6E-C255-46EA-A296-4EEB24EE3A0F}" type="pres">
      <dgm:prSet presAssocID="{ACC21E35-BE52-4B64-9CE3-EAFB2C2B911E}" presName="parentText" presStyleLbl="node1" presStyleIdx="1" presStyleCnt="4">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1" presStyleCnt="4">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1" presStyleCnt="4"/>
      <dgm:spPr/>
    </dgm:pt>
    <dgm:pt modelId="{1CC4936E-ED17-4D2F-9813-87EE95763F16}" type="pres">
      <dgm:prSet presAssocID="{0FABB1E1-B967-41CD-8BD9-01EE970157FC}" presName="parentText" presStyleLbl="node1" presStyleIdx="2" presStyleCnt="4">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2" presStyleCnt="4">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2" presStyleCnt="4"/>
      <dgm:spPr/>
    </dgm:pt>
    <dgm:pt modelId="{ABF73B35-4281-4C64-B65F-D7E1D426DC52}" type="pres">
      <dgm:prSet presAssocID="{5BA5075A-9611-40EC-B66E-1C50AF866171}" presName="parentText" presStyleLbl="node1" presStyleIdx="3" presStyleCnt="4">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3" presStyleCnt="4">
        <dgm:presLayoutVars>
          <dgm:bulletEnabled val="1"/>
        </dgm:presLayoutVars>
      </dgm:prSet>
      <dgm:spPr/>
    </dgm:pt>
  </dgm:ptLst>
  <dgm:cxnLst>
    <dgm:cxn modelId="{C0C92239-6F59-4A67-8B01-83B8CED33E59}" type="presOf" srcId="{5BA5075A-9611-40EC-B66E-1C50AF866171}" destId="{06CD99E7-5F6F-4B3A-B6AF-722345E5A49F}" srcOrd="0" destOrd="0" presId="urn:microsoft.com/office/officeart/2005/8/layout/list1"/>
    <dgm:cxn modelId="{AE945048-99BB-4E6F-831F-941A69103276}" type="presOf" srcId="{0FABB1E1-B967-41CD-8BD9-01EE970157FC}" destId="{5637D23C-C60D-4167-8816-BB9B9D431E0E}" srcOrd="0" destOrd="0" presId="urn:microsoft.com/office/officeart/2005/8/layout/list1"/>
    <dgm:cxn modelId="{5B67546E-5008-497C-A4CC-7BC7374777BD}" srcId="{AA796176-FFEA-4453-B3C5-86FCA4C88052}" destId="{730938A3-D819-41F7-BE39-9DDAA446A19F}" srcOrd="0"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
    <dgm:cxn modelId="{5DA8AC74-33F2-4C28-8300-0E50990216C1}" type="presOf" srcId="{AA796176-FFEA-4453-B3C5-86FCA4C88052}" destId="{5CB4522F-075B-43D2-9CCA-FF96AAAB0675}" srcOrd="0" destOrd="0" presId="urn:microsoft.com/office/officeart/2005/8/layout/list1"/>
    <dgm:cxn modelId="{6812FF8E-3082-4F64-839F-77BEEBDD451D}" srcId="{AA796176-FFEA-4453-B3C5-86FCA4C88052}" destId="{5BA5075A-9611-40EC-B66E-1C50AF866171}" srcOrd="3" destOrd="0" parTransId="{752AA41A-2BAD-4D16-954A-DD9664E56ECB}" sibTransId="{A41368AE-CFFF-41C3-A83B-7C82DA837351}"/>
    <dgm:cxn modelId="{B7AC3EAD-C2E5-4EE1-AD67-1717C0B0AE79}" type="presOf" srcId="{ACC21E35-BE52-4B64-9CE3-EAFB2C2B911E}" destId="{3240125D-75FD-4A57-A758-6C50E602A37F}" srcOrd="0" destOrd="0" presId="urn:microsoft.com/office/officeart/2005/8/layout/list1"/>
    <dgm:cxn modelId="{A0A139B8-C29C-4CF6-B01A-C9215FF29A1B}" type="presOf" srcId="{0FABB1E1-B967-41CD-8BD9-01EE970157FC}" destId="{1CC4936E-ED17-4D2F-9813-87EE95763F16}" srcOrd="1" destOrd="0" presId="urn:microsoft.com/office/officeart/2005/8/layout/list1"/>
    <dgm:cxn modelId="{04D720C0-4218-4938-9515-27C87D79C1B0}" type="presOf" srcId="{730938A3-D819-41F7-BE39-9DDAA446A19F}" destId="{427123AE-6E68-4008-BD50-9CC20F57260E}" srcOrd="1" destOrd="0" presId="urn:microsoft.com/office/officeart/2005/8/layout/list1"/>
    <dgm:cxn modelId="{A98C5DC5-964A-4B38-9CEA-B18325772BEA}" srcId="{AA796176-FFEA-4453-B3C5-86FCA4C88052}" destId="{ACC21E35-BE52-4B64-9CE3-EAFB2C2B911E}" srcOrd="1" destOrd="0" parTransId="{5C958575-B741-4319-9217-20F3E98CD28B}" sibTransId="{ED660174-D282-4491-8B21-ACACA759DF36}"/>
    <dgm:cxn modelId="{74F191C9-5108-49CC-A7FB-DE006B0A1E5B}" srcId="{AA796176-FFEA-4453-B3C5-86FCA4C88052}" destId="{0FABB1E1-B967-41CD-8BD9-01EE970157FC}" srcOrd="2"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
    <dgm:cxn modelId="{A1FCD9D6-88FE-42F6-A005-7CB64FD4DF60}" type="presOf" srcId="{730938A3-D819-41F7-BE39-9DDAA446A19F}" destId="{0B52D98E-03C2-4BD0-85E7-F52451A2A69F}" srcOrd="0" destOrd="0" presId="urn:microsoft.com/office/officeart/2005/8/layout/list1"/>
    <dgm:cxn modelId="{585724F5-D580-4123-A6B5-18BCB4B61298}" type="presParOf" srcId="{5CB4522F-075B-43D2-9CCA-FF96AAAB0675}" destId="{1A83AB0C-0313-42B2-AD86-7F1781B8A4B2}" srcOrd="0" destOrd="0" presId="urn:microsoft.com/office/officeart/2005/8/layout/list1"/>
    <dgm:cxn modelId="{D3A9A500-291D-4315-A0B5-48A11AFD7872}" type="presParOf" srcId="{1A83AB0C-0313-42B2-AD86-7F1781B8A4B2}" destId="{0B52D98E-03C2-4BD0-85E7-F52451A2A69F}" srcOrd="0" destOrd="0" presId="urn:microsoft.com/office/officeart/2005/8/layout/list1"/>
    <dgm:cxn modelId="{08FF2DFE-CF0C-4A40-BF76-5D8DF2A83E45}" type="presParOf" srcId="{1A83AB0C-0313-42B2-AD86-7F1781B8A4B2}" destId="{427123AE-6E68-4008-BD50-9CC20F57260E}" srcOrd="1" destOrd="0" presId="urn:microsoft.com/office/officeart/2005/8/layout/list1"/>
    <dgm:cxn modelId="{6BF98521-58EF-4718-94C0-86D18F889A8F}" type="presParOf" srcId="{5CB4522F-075B-43D2-9CCA-FF96AAAB0675}" destId="{3E45E6F7-D029-421E-9785-40AC3D5809F6}" srcOrd="1" destOrd="0" presId="urn:microsoft.com/office/officeart/2005/8/layout/list1"/>
    <dgm:cxn modelId="{05C125E2-B9C9-4C04-B36D-0D1E8CAE682E}" type="presParOf" srcId="{5CB4522F-075B-43D2-9CCA-FF96AAAB0675}" destId="{DC58CA3D-313C-426E-A0D6-37AFDA45F7F0}" srcOrd="2" destOrd="0" presId="urn:microsoft.com/office/officeart/2005/8/layout/list1"/>
    <dgm:cxn modelId="{E919EC92-820A-428D-99E1-2B124C1E1608}" type="presParOf" srcId="{5CB4522F-075B-43D2-9CCA-FF96AAAB0675}" destId="{97D0A409-687F-48B8-8F97-815DE1E84580}" srcOrd="3" destOrd="0" presId="urn:microsoft.com/office/officeart/2005/8/layout/list1"/>
    <dgm:cxn modelId="{5EF25026-603F-4335-9104-A837A384B12F}" type="presParOf" srcId="{5CB4522F-075B-43D2-9CCA-FF96AAAB0675}" destId="{6C682417-E35E-4747-8277-8398315EE0A6}" srcOrd="4" destOrd="0" presId="urn:microsoft.com/office/officeart/2005/8/layout/list1"/>
    <dgm:cxn modelId="{9C82A2E3-73F3-44C2-B38A-81C0C8565E9A}" type="presParOf" srcId="{6C682417-E35E-4747-8277-8398315EE0A6}" destId="{3240125D-75FD-4A57-A758-6C50E602A37F}" srcOrd="0" destOrd="0" presId="urn:microsoft.com/office/officeart/2005/8/layout/list1"/>
    <dgm:cxn modelId="{F376AE30-1079-4CDB-8E35-FE488DCEAD2D}" type="presParOf" srcId="{6C682417-E35E-4747-8277-8398315EE0A6}" destId="{19E92E6E-C255-46EA-A296-4EEB24EE3A0F}" srcOrd="1" destOrd="0" presId="urn:microsoft.com/office/officeart/2005/8/layout/list1"/>
    <dgm:cxn modelId="{F33726E3-490B-4D06-A525-1BA1AEBB1C8F}" type="presParOf" srcId="{5CB4522F-075B-43D2-9CCA-FF96AAAB0675}" destId="{B5396BCF-9918-4D1E-8A96-750EB7B7FAF0}" srcOrd="5" destOrd="0" presId="urn:microsoft.com/office/officeart/2005/8/layout/list1"/>
    <dgm:cxn modelId="{D7FFDA87-5839-4CB8-B744-1B7230101671}" type="presParOf" srcId="{5CB4522F-075B-43D2-9CCA-FF96AAAB0675}" destId="{F46CC245-10BE-4E19-B679-8FD2CCBD83C6}" srcOrd="6" destOrd="0" presId="urn:microsoft.com/office/officeart/2005/8/layout/list1"/>
    <dgm:cxn modelId="{771C0B25-5E8F-4FF8-B0F2-C6E7A9E26EB1}" type="presParOf" srcId="{5CB4522F-075B-43D2-9CCA-FF96AAAB0675}" destId="{259E2F94-8223-4A49-9E41-02FF9C3E6DB7}" srcOrd="7" destOrd="0" presId="urn:microsoft.com/office/officeart/2005/8/layout/list1"/>
    <dgm:cxn modelId="{51C24110-273A-445F-A797-AAB07E190C8A}" type="presParOf" srcId="{5CB4522F-075B-43D2-9CCA-FF96AAAB0675}" destId="{0582B587-2F69-4A4E-91D2-4D573939D386}" srcOrd="8" destOrd="0" presId="urn:microsoft.com/office/officeart/2005/8/layout/list1"/>
    <dgm:cxn modelId="{88995C75-011B-442D-B3B0-68C8AA231378}" type="presParOf" srcId="{0582B587-2F69-4A4E-91D2-4D573939D386}" destId="{5637D23C-C60D-4167-8816-BB9B9D431E0E}" srcOrd="0" destOrd="0" presId="urn:microsoft.com/office/officeart/2005/8/layout/list1"/>
    <dgm:cxn modelId="{E0066D49-5AF0-4005-90B5-6383B1A25CC7}" type="presParOf" srcId="{0582B587-2F69-4A4E-91D2-4D573939D386}" destId="{1CC4936E-ED17-4D2F-9813-87EE95763F16}" srcOrd="1" destOrd="0" presId="urn:microsoft.com/office/officeart/2005/8/layout/list1"/>
    <dgm:cxn modelId="{81049395-50FC-4BE5-999A-FA3A910C6AB6}" type="presParOf" srcId="{5CB4522F-075B-43D2-9CCA-FF96AAAB0675}" destId="{9E8ED095-A689-4B24-8673-40FB702F4F98}" srcOrd="9" destOrd="0" presId="urn:microsoft.com/office/officeart/2005/8/layout/list1"/>
    <dgm:cxn modelId="{3D70EB50-153F-4492-947D-EB83294A4E59}" type="presParOf" srcId="{5CB4522F-075B-43D2-9CCA-FF96AAAB0675}" destId="{5AA363B9-8FB5-41E3-8B35-97BD2D191B34}" srcOrd="10" destOrd="0" presId="urn:microsoft.com/office/officeart/2005/8/layout/list1"/>
    <dgm:cxn modelId="{B4FB1D32-D4A2-4494-BD76-A825F382590C}" type="presParOf" srcId="{5CB4522F-075B-43D2-9CCA-FF96AAAB0675}" destId="{165391A6-F699-41AC-8B55-B5334317737C}" srcOrd="11" destOrd="0" presId="urn:microsoft.com/office/officeart/2005/8/layout/list1"/>
    <dgm:cxn modelId="{393A8961-3DBD-4564-A6C2-813CA257BD58}" type="presParOf" srcId="{5CB4522F-075B-43D2-9CCA-FF96AAAB0675}" destId="{9922DA3E-3EF6-42FA-9CC9-86C6C0F10C5A}" srcOrd="12" destOrd="0" presId="urn:microsoft.com/office/officeart/2005/8/layout/list1"/>
    <dgm:cxn modelId="{87A52DF9-2C26-4E57-84A9-EEF8930BCF18}" type="presParOf" srcId="{9922DA3E-3EF6-42FA-9CC9-86C6C0F10C5A}" destId="{06CD99E7-5F6F-4B3A-B6AF-722345E5A49F}" srcOrd="0" destOrd="0" presId="urn:microsoft.com/office/officeart/2005/8/layout/list1"/>
    <dgm:cxn modelId="{D7C378C8-1B98-4734-835E-992B34B3F5DC}" type="presParOf" srcId="{9922DA3E-3EF6-42FA-9CC9-86C6C0F10C5A}" destId="{ABF73B35-4281-4C64-B65F-D7E1D426DC52}" srcOrd="1" destOrd="0" presId="urn:microsoft.com/office/officeart/2005/8/layout/list1"/>
    <dgm:cxn modelId="{32DA0E08-E2AD-4011-8E55-153870D66355}" type="presParOf" srcId="{5CB4522F-075B-43D2-9CCA-FF96AAAB0675}" destId="{E970D71D-ECBA-4E7B-8977-0075B3C64135}" srcOrd="13" destOrd="0" presId="urn:microsoft.com/office/officeart/2005/8/layout/list1"/>
    <dgm:cxn modelId="{74407CAF-1C80-44D2-BC80-84029926B96A}" type="presParOf" srcId="{5CB4522F-075B-43D2-9CCA-FF96AAAB0675}" destId="{1EBF7F84-B88A-4276-8D3B-5221674D7BF1}"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8CA3D-313C-426E-A0D6-37AFDA45F7F0}">
      <dsp:nvSpPr>
        <dsp:cNvPr id="0" name=""/>
        <dsp:cNvSpPr/>
      </dsp:nvSpPr>
      <dsp:spPr>
        <a:xfrm>
          <a:off x="0" y="309650"/>
          <a:ext cx="5271243" cy="453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43970"/>
          <a:ext cx="3689870"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9501" y="69909"/>
        <a:ext cx="3637992" cy="479482"/>
      </dsp:txXfrm>
    </dsp:sp>
    <dsp:sp modelId="{F46CC245-10BE-4E19-B679-8FD2CCBD83C6}">
      <dsp:nvSpPr>
        <dsp:cNvPr id="0" name=""/>
        <dsp:cNvSpPr/>
      </dsp:nvSpPr>
      <dsp:spPr>
        <a:xfrm>
          <a:off x="0" y="1126130"/>
          <a:ext cx="5271243" cy="453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860450"/>
          <a:ext cx="3689870"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9501" y="886389"/>
        <a:ext cx="3637992" cy="479482"/>
      </dsp:txXfrm>
    </dsp:sp>
    <dsp:sp modelId="{5AA363B9-8FB5-41E3-8B35-97BD2D191B34}">
      <dsp:nvSpPr>
        <dsp:cNvPr id="0" name=""/>
        <dsp:cNvSpPr/>
      </dsp:nvSpPr>
      <dsp:spPr>
        <a:xfrm>
          <a:off x="0" y="1942610"/>
          <a:ext cx="5271243" cy="453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1676930"/>
          <a:ext cx="3689870"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案例中待优化点及改善方案</a:t>
          </a:r>
        </a:p>
      </dsp:txBody>
      <dsp:txXfrm>
        <a:off x="289501" y="1702869"/>
        <a:ext cx="3637992" cy="479482"/>
      </dsp:txXfrm>
    </dsp:sp>
    <dsp:sp modelId="{1EBF7F84-B88A-4276-8D3B-5221674D7BF1}">
      <dsp:nvSpPr>
        <dsp:cNvPr id="0" name=""/>
        <dsp:cNvSpPr/>
      </dsp:nvSpPr>
      <dsp:spPr>
        <a:xfrm>
          <a:off x="0" y="2759090"/>
          <a:ext cx="5271243" cy="4536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493410"/>
          <a:ext cx="3689870" cy="53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9501" y="2519349"/>
        <a:ext cx="363799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2021/8/23</a:t>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0036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1845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5445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2021/8/23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2021/8/23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t>2021/8/23</a:t>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sv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6.sv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https://dx.10086.cn/ucfLEA" TargetMode="External"/><Relationship Id="rId3" Type="http://schemas.openxmlformats.org/officeDocument/2006/relationships/image" Target="../media/image4.svg"/><Relationship Id="rId7" Type="http://schemas.openxmlformats.org/officeDocument/2006/relationships/hyperlink" Target="https://dx.10086.cn/EsUS"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hyperlink" Target="https://dx.10086.cn/u9YCCw2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svg"/><Relationship Id="rId7"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sv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sv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sv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1456849" y="1567122"/>
            <a:ext cx="7707559" cy="1920398"/>
          </a:xfrm>
          <a:prstGeom prst="rect">
            <a:avLst/>
          </a:prstGeom>
          <a:noFill/>
        </p:spPr>
        <p:txBody>
          <a:bodyPr wrap="none" rtlCol="0">
            <a:spAutoFit/>
          </a:bodyPr>
          <a:lstStyle/>
          <a:p>
            <a:pPr algn="ctr"/>
            <a:r>
              <a:rPr lang="zh-CN" altLang="en-US" sz="3200" b="1" dirty="0">
                <a:solidFill>
                  <a:schemeClr val="tx1"/>
                </a:solidFill>
              </a:rPr>
              <a:t>移动企微运营三大动作整合</a:t>
            </a:r>
            <a:r>
              <a:rPr lang="en-US" altLang="zh-CN" sz="3200" b="1" dirty="0"/>
              <a:t>-</a:t>
            </a:r>
            <a:r>
              <a:rPr lang="zh-CN" altLang="en-US" sz="3200" b="1" dirty="0"/>
              <a:t>吸粉动作复盘</a:t>
            </a:r>
            <a:endParaRPr lang="en-US" altLang="zh-CN" sz="3200" b="1" dirty="0">
              <a:solidFill>
                <a:schemeClr val="tx1"/>
              </a:solidFill>
            </a:endParaRPr>
          </a:p>
          <a:p>
            <a:pPr algn="ctr"/>
            <a:r>
              <a:rPr lang="zh-CN" altLang="en-US" sz="3600" b="1" dirty="0">
                <a:solidFill>
                  <a:schemeClr val="tx1"/>
                </a:solidFill>
              </a:rPr>
              <a:t>   </a:t>
            </a:r>
            <a:r>
              <a:rPr lang="zh-CN" altLang="en-US" b="1" dirty="0"/>
              <a:t>部门：运营商事业部</a:t>
            </a:r>
            <a:r>
              <a:rPr lang="zh-CN" altLang="en-US" sz="3600" b="1" dirty="0">
                <a:solidFill>
                  <a:schemeClr val="tx1"/>
                </a:solidFill>
              </a:rPr>
              <a:t>   </a:t>
            </a:r>
            <a:endParaRPr lang="en-US" altLang="zh-CN" sz="3600" b="1" dirty="0"/>
          </a:p>
          <a:p>
            <a:pPr algn="ctr">
              <a:lnSpc>
                <a:spcPct val="150000"/>
              </a:lnSpc>
            </a:pPr>
            <a:r>
              <a:rPr lang="zh-CN" altLang="en-US" b="1" dirty="0">
                <a:solidFill>
                  <a:schemeClr val="tx1"/>
                </a:solidFill>
              </a:rPr>
              <a:t>姓名：陈妃端</a:t>
            </a:r>
            <a:endParaRPr lang="en-US" altLang="zh-CN" b="1" dirty="0">
              <a:solidFill>
                <a:schemeClr val="tx1"/>
              </a:solidFill>
            </a:endParaRPr>
          </a:p>
          <a:p>
            <a:pPr algn="ctr">
              <a:lnSpc>
                <a:spcPct val="150000"/>
              </a:lnSpc>
            </a:pPr>
            <a:r>
              <a:rPr lang="zh-CN" altLang="en-US" b="1" dirty="0"/>
              <a:t>花名：泰坦</a:t>
            </a:r>
            <a:endParaRPr lang="en-US" altLang="zh-CN" b="1" dirty="0">
              <a:solidFill>
                <a:schemeClr val="tx1"/>
              </a:solidFill>
            </a:endParaRP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F7481E4-7634-4173-8849-48C5A4A7DAA7}"/>
              </a:ext>
            </a:extLst>
          </p:cNvPr>
          <p:cNvSpPr/>
          <p:nvPr/>
        </p:nvSpPr>
        <p:spPr>
          <a:xfrm>
            <a:off x="752475" y="950709"/>
            <a:ext cx="8503781" cy="369332"/>
          </a:xfrm>
          <a:prstGeom prst="rect">
            <a:avLst/>
          </a:prstGeom>
        </p:spPr>
        <p:txBody>
          <a:bodyPr wrap="square">
            <a:spAutoFit/>
          </a:bodyPr>
          <a:lstStyle/>
          <a:p>
            <a:pPr marL="171450" indent="-171450">
              <a:buFont typeface="Wingdings" panose="05000000000000000000" pitchFamily="2" charset="2"/>
              <a:buChar char="Ø"/>
            </a:pPr>
            <a:r>
              <a:rPr lang="zh-CN" altLang="en-US" b="1" dirty="0"/>
              <a:t>拉新产品： 低价值</a:t>
            </a:r>
            <a:r>
              <a:rPr lang="en-US" altLang="zh-CN" b="1" dirty="0"/>
              <a:t>(</a:t>
            </a:r>
            <a:r>
              <a:rPr lang="zh-CN" altLang="en-US" b="1" dirty="0"/>
              <a:t>短平快</a:t>
            </a:r>
            <a:r>
              <a:rPr lang="en-US" altLang="zh-CN" b="1" dirty="0"/>
              <a:t>)</a:t>
            </a:r>
            <a:r>
              <a:rPr lang="zh-CN" altLang="en-US" b="1" dirty="0"/>
              <a:t>业务为主</a:t>
            </a:r>
            <a:endParaRPr lang="en-US" altLang="zh-CN" b="1" dirty="0"/>
          </a:p>
        </p:txBody>
      </p:sp>
      <p:pic>
        <p:nvPicPr>
          <p:cNvPr id="8" name="图片 7">
            <a:extLst>
              <a:ext uri="{FF2B5EF4-FFF2-40B4-BE49-F238E27FC236}">
                <a16:creationId xmlns:a16="http://schemas.microsoft.com/office/drawing/2014/main" id="{00ECBACD-BBE1-4747-B60D-599AD27F03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9111" y="1848935"/>
            <a:ext cx="2018050" cy="2959806"/>
          </a:xfrm>
          <a:prstGeom prst="rect">
            <a:avLst/>
          </a:prstGeom>
        </p:spPr>
      </p:pic>
      <p:sp>
        <p:nvSpPr>
          <p:cNvPr id="9" name="文本框 8">
            <a:extLst>
              <a:ext uri="{FF2B5EF4-FFF2-40B4-BE49-F238E27FC236}">
                <a16:creationId xmlns:a16="http://schemas.microsoft.com/office/drawing/2014/main" id="{1C57A290-D84E-4CE4-8AA9-F8FFDBAB0A3D}"/>
              </a:ext>
            </a:extLst>
          </p:cNvPr>
          <p:cNvSpPr txBox="1"/>
          <p:nvPr/>
        </p:nvSpPr>
        <p:spPr>
          <a:xfrm>
            <a:off x="4878460" y="1526134"/>
            <a:ext cx="3601156" cy="4247317"/>
          </a:xfrm>
          <a:prstGeom prst="rect">
            <a:avLst/>
          </a:prstGeom>
          <a:noFill/>
        </p:spPr>
        <p:txBody>
          <a:bodyPr wrap="square" rtlCol="0">
            <a:spAutoFit/>
          </a:bodyPr>
          <a:lstStyle/>
          <a:p>
            <a:r>
              <a:rPr lang="zh-CN" altLang="en-US" b="1" dirty="0"/>
              <a:t>单品类：</a:t>
            </a:r>
            <a:endParaRPr lang="en-US" altLang="zh-CN" b="1" dirty="0"/>
          </a:p>
          <a:p>
            <a:r>
              <a:rPr lang="en-US" altLang="zh-CN" b="1" dirty="0">
                <a:solidFill>
                  <a:srgbClr val="FEA900"/>
                </a:solidFill>
              </a:rPr>
              <a:t>0</a:t>
            </a:r>
            <a:r>
              <a:rPr lang="zh-CN" altLang="en-US" b="1" dirty="0">
                <a:solidFill>
                  <a:srgbClr val="FEA900"/>
                </a:solidFill>
              </a:rPr>
              <a:t>元</a:t>
            </a:r>
            <a:r>
              <a:rPr lang="en-US" altLang="zh-CN" b="1" dirty="0">
                <a:solidFill>
                  <a:srgbClr val="FEA900"/>
                </a:solidFill>
              </a:rPr>
              <a:t>10GB7</a:t>
            </a:r>
            <a:r>
              <a:rPr lang="zh-CN" altLang="en-US" b="1" dirty="0">
                <a:solidFill>
                  <a:srgbClr val="FEA900"/>
                </a:solidFill>
              </a:rPr>
              <a:t>天流量包</a:t>
            </a:r>
            <a:endParaRPr lang="en-US" altLang="zh-CN" b="1" dirty="0">
              <a:solidFill>
                <a:srgbClr val="FEA900"/>
              </a:solidFill>
            </a:endParaRPr>
          </a:p>
          <a:p>
            <a:r>
              <a:rPr lang="en-US" altLang="zh-CN" dirty="0"/>
              <a:t>0</a:t>
            </a:r>
            <a:r>
              <a:rPr lang="zh-CN" altLang="en-US" dirty="0"/>
              <a:t>元</a:t>
            </a:r>
            <a:r>
              <a:rPr lang="en-US" altLang="zh-CN" dirty="0"/>
              <a:t>5GB3</a:t>
            </a:r>
            <a:r>
              <a:rPr lang="zh-CN" altLang="en-US" dirty="0"/>
              <a:t>天流量包</a:t>
            </a:r>
            <a:endParaRPr lang="en-US" altLang="zh-CN" dirty="0"/>
          </a:p>
          <a:p>
            <a:r>
              <a:rPr lang="en-US" altLang="zh-CN" dirty="0"/>
              <a:t>0</a:t>
            </a:r>
            <a:r>
              <a:rPr lang="zh-CN" altLang="en-US" dirty="0"/>
              <a:t>元</a:t>
            </a:r>
            <a:r>
              <a:rPr lang="en-US" altLang="zh-CN" dirty="0"/>
              <a:t>3GB3</a:t>
            </a:r>
            <a:r>
              <a:rPr lang="zh-CN" altLang="en-US" dirty="0"/>
              <a:t>天流量包</a:t>
            </a:r>
            <a:endParaRPr lang="en-US" altLang="zh-CN" dirty="0"/>
          </a:p>
          <a:p>
            <a:r>
              <a:rPr lang="en-US" altLang="zh-CN" dirty="0"/>
              <a:t>10</a:t>
            </a:r>
            <a:r>
              <a:rPr lang="zh-CN" altLang="en-US" dirty="0"/>
              <a:t>元消费红包</a:t>
            </a:r>
            <a:endParaRPr lang="en-US" altLang="zh-CN" dirty="0"/>
          </a:p>
          <a:p>
            <a:r>
              <a:rPr lang="en-US" altLang="zh-CN" dirty="0"/>
              <a:t>······</a:t>
            </a:r>
          </a:p>
          <a:p>
            <a:endParaRPr lang="en-US" altLang="zh-CN" dirty="0"/>
          </a:p>
          <a:p>
            <a:r>
              <a:rPr lang="zh-CN" altLang="en-US" b="1" dirty="0"/>
              <a:t>组合类：</a:t>
            </a:r>
            <a:endParaRPr lang="en-US" altLang="zh-CN" b="1" dirty="0"/>
          </a:p>
          <a:p>
            <a:r>
              <a:rPr lang="en-US" altLang="zh-CN" dirty="0"/>
              <a:t>1</a:t>
            </a:r>
            <a:r>
              <a:rPr lang="zh-CN" altLang="en-US" dirty="0"/>
              <a:t>元和彩云</a:t>
            </a:r>
            <a:r>
              <a:rPr lang="en-US" altLang="zh-CN" dirty="0"/>
              <a:t>+0</a:t>
            </a:r>
            <a:r>
              <a:rPr lang="zh-CN" altLang="en-US" dirty="0"/>
              <a:t>元</a:t>
            </a:r>
            <a:r>
              <a:rPr lang="en-US" altLang="zh-CN" dirty="0"/>
              <a:t>10G</a:t>
            </a:r>
            <a:r>
              <a:rPr lang="zh-CN" altLang="en-US" dirty="0"/>
              <a:t>流量包</a:t>
            </a:r>
            <a:endParaRPr lang="en-US" altLang="zh-CN" dirty="0"/>
          </a:p>
          <a:p>
            <a:endParaRPr lang="en-US" altLang="zh-CN" dirty="0"/>
          </a:p>
          <a:p>
            <a:r>
              <a:rPr lang="zh-CN" altLang="en-US" b="1" dirty="0"/>
              <a:t>激活类：</a:t>
            </a:r>
            <a:endParaRPr lang="en-US" altLang="zh-CN" b="1" dirty="0"/>
          </a:p>
          <a:p>
            <a:r>
              <a:rPr lang="zh-CN" altLang="en-US" dirty="0"/>
              <a:t>领取会员卡</a:t>
            </a:r>
            <a:endParaRPr lang="en-US" altLang="zh-CN" dirty="0"/>
          </a:p>
          <a:p>
            <a:endParaRPr lang="en-US" altLang="zh-CN" b="1" dirty="0"/>
          </a:p>
          <a:p>
            <a:endParaRPr lang="en-US" altLang="zh-CN" dirty="0"/>
          </a:p>
          <a:p>
            <a:endParaRPr lang="zh-CN" altLang="en-US" dirty="0"/>
          </a:p>
        </p:txBody>
      </p:sp>
      <p:sp>
        <p:nvSpPr>
          <p:cNvPr id="5" name="文本框 4">
            <a:extLst>
              <a:ext uri="{FF2B5EF4-FFF2-40B4-BE49-F238E27FC236}">
                <a16:creationId xmlns:a16="http://schemas.microsoft.com/office/drawing/2014/main" id="{80A16905-5CFD-42EC-A6B0-61FDDF209597}"/>
              </a:ext>
            </a:extLst>
          </p:cNvPr>
          <p:cNvSpPr txBox="1"/>
          <p:nvPr/>
        </p:nvSpPr>
        <p:spPr>
          <a:xfrm>
            <a:off x="4878460" y="1043042"/>
            <a:ext cx="1173719" cy="276999"/>
          </a:xfrm>
          <a:prstGeom prst="rect">
            <a:avLst/>
          </a:prstGeom>
          <a:noFill/>
        </p:spPr>
        <p:txBody>
          <a:bodyPr wrap="none" rtlCol="0">
            <a:spAutoFit/>
          </a:bodyPr>
          <a:lstStyle/>
          <a:p>
            <a:r>
              <a:rPr lang="zh-CN" altLang="en-US" sz="1200" dirty="0"/>
              <a:t>绑号率</a:t>
            </a:r>
            <a:r>
              <a:rPr lang="en-US" altLang="zh-CN" sz="1200" dirty="0"/>
              <a:t>60-80%</a:t>
            </a:r>
            <a:endParaRPr lang="zh-CN" altLang="en-US" sz="1200" dirty="0"/>
          </a:p>
        </p:txBody>
      </p:sp>
    </p:spTree>
    <p:extLst>
      <p:ext uri="{BB962C8B-B14F-4D97-AF65-F5344CB8AC3E}">
        <p14:creationId xmlns:p14="http://schemas.microsoft.com/office/powerpoint/2010/main" val="423619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F7481E4-7634-4173-8849-48C5A4A7DAA7}"/>
              </a:ext>
            </a:extLst>
          </p:cNvPr>
          <p:cNvSpPr/>
          <p:nvPr/>
        </p:nvSpPr>
        <p:spPr>
          <a:xfrm>
            <a:off x="752475" y="950709"/>
            <a:ext cx="8503781" cy="369332"/>
          </a:xfrm>
          <a:prstGeom prst="rect">
            <a:avLst/>
          </a:prstGeom>
        </p:spPr>
        <p:txBody>
          <a:bodyPr wrap="square">
            <a:spAutoFit/>
          </a:bodyPr>
          <a:lstStyle/>
          <a:p>
            <a:pPr marL="171450" indent="-171450">
              <a:buFont typeface="Wingdings" panose="05000000000000000000" pitchFamily="2" charset="2"/>
              <a:buChar char="Ø"/>
            </a:pPr>
            <a:r>
              <a:rPr lang="zh-CN" altLang="en-US" b="1" dirty="0"/>
              <a:t>吸粉物料</a:t>
            </a:r>
            <a:r>
              <a:rPr lang="en-US" altLang="zh-CN" b="1" dirty="0"/>
              <a:t>/</a:t>
            </a:r>
            <a:r>
              <a:rPr lang="zh-CN" altLang="en-US" b="1" dirty="0"/>
              <a:t>素材：利益点</a:t>
            </a:r>
            <a:r>
              <a:rPr lang="en-US" altLang="zh-CN" b="1" dirty="0"/>
              <a:t>+</a:t>
            </a:r>
            <a:r>
              <a:rPr lang="zh-CN" altLang="en-US" b="1" dirty="0"/>
              <a:t>吸粉二维码</a:t>
            </a:r>
            <a:endParaRPr lang="en-US" altLang="zh-CN" b="1" dirty="0"/>
          </a:p>
        </p:txBody>
      </p:sp>
      <p:pic>
        <p:nvPicPr>
          <p:cNvPr id="8" name="图片 7">
            <a:extLst>
              <a:ext uri="{FF2B5EF4-FFF2-40B4-BE49-F238E27FC236}">
                <a16:creationId xmlns:a16="http://schemas.microsoft.com/office/drawing/2014/main" id="{00ECBACD-BBE1-4747-B60D-599AD27F03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008" y="1646387"/>
            <a:ext cx="1883349" cy="2762244"/>
          </a:xfrm>
          <a:prstGeom prst="rect">
            <a:avLst/>
          </a:prstGeom>
        </p:spPr>
      </p:pic>
      <p:pic>
        <p:nvPicPr>
          <p:cNvPr id="7" name="图片 6">
            <a:extLst>
              <a:ext uri="{FF2B5EF4-FFF2-40B4-BE49-F238E27FC236}">
                <a16:creationId xmlns:a16="http://schemas.microsoft.com/office/drawing/2014/main" id="{037B8979-F6D0-4DB3-8466-D5365324D3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4310" y="1646387"/>
            <a:ext cx="1622198" cy="2762244"/>
          </a:xfrm>
          <a:prstGeom prst="rect">
            <a:avLst/>
          </a:prstGeom>
        </p:spPr>
      </p:pic>
      <p:sp>
        <p:nvSpPr>
          <p:cNvPr id="10" name="文本框 9">
            <a:extLst>
              <a:ext uri="{FF2B5EF4-FFF2-40B4-BE49-F238E27FC236}">
                <a16:creationId xmlns:a16="http://schemas.microsoft.com/office/drawing/2014/main" id="{00ACED44-6257-41F2-B095-D0B88A50465A}"/>
              </a:ext>
            </a:extLst>
          </p:cNvPr>
          <p:cNvSpPr txBox="1"/>
          <p:nvPr/>
        </p:nvSpPr>
        <p:spPr>
          <a:xfrm>
            <a:off x="1693359" y="4705461"/>
            <a:ext cx="1569660" cy="369332"/>
          </a:xfrm>
          <a:prstGeom prst="rect">
            <a:avLst/>
          </a:prstGeom>
          <a:noFill/>
        </p:spPr>
        <p:txBody>
          <a:bodyPr wrap="none" rtlCol="0">
            <a:spAutoFit/>
          </a:bodyPr>
          <a:lstStyle/>
          <a:p>
            <a:r>
              <a:rPr lang="zh-CN" altLang="en-US" dirty="0"/>
              <a:t>线上素材类型</a:t>
            </a:r>
          </a:p>
        </p:txBody>
      </p:sp>
      <p:pic>
        <p:nvPicPr>
          <p:cNvPr id="12" name="图片 11">
            <a:extLst>
              <a:ext uri="{FF2B5EF4-FFF2-40B4-BE49-F238E27FC236}">
                <a16:creationId xmlns:a16="http://schemas.microsoft.com/office/drawing/2014/main" id="{3C238E04-1DD6-439D-9E5F-6054AD85FC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2251" y="1628130"/>
            <a:ext cx="1413088" cy="3059074"/>
          </a:xfrm>
          <a:prstGeom prst="rect">
            <a:avLst/>
          </a:prstGeom>
        </p:spPr>
      </p:pic>
      <p:sp>
        <p:nvSpPr>
          <p:cNvPr id="19" name="文本框 18">
            <a:extLst>
              <a:ext uri="{FF2B5EF4-FFF2-40B4-BE49-F238E27FC236}">
                <a16:creationId xmlns:a16="http://schemas.microsoft.com/office/drawing/2014/main" id="{3632392D-1418-410C-B554-D06C58E754EC}"/>
              </a:ext>
            </a:extLst>
          </p:cNvPr>
          <p:cNvSpPr txBox="1"/>
          <p:nvPr/>
        </p:nvSpPr>
        <p:spPr>
          <a:xfrm>
            <a:off x="5950229" y="4705461"/>
            <a:ext cx="2326278" cy="369332"/>
          </a:xfrm>
          <a:prstGeom prst="rect">
            <a:avLst/>
          </a:prstGeom>
          <a:noFill/>
        </p:spPr>
        <p:txBody>
          <a:bodyPr wrap="none" rtlCol="0">
            <a:spAutoFit/>
          </a:bodyPr>
          <a:lstStyle/>
          <a:p>
            <a:r>
              <a:rPr lang="zh-CN" altLang="en-US" dirty="0"/>
              <a:t>行随销</a:t>
            </a:r>
            <a:r>
              <a:rPr lang="en-US" altLang="zh-CN" dirty="0"/>
              <a:t>/</a:t>
            </a:r>
            <a:r>
              <a:rPr lang="zh-CN" altLang="en-US" dirty="0"/>
              <a:t>渠道门店类型</a:t>
            </a:r>
          </a:p>
        </p:txBody>
      </p:sp>
      <p:pic>
        <p:nvPicPr>
          <p:cNvPr id="20" name="图片 19" descr="76fbd64c7c3cea8a3e8437f74628b43">
            <a:extLst>
              <a:ext uri="{FF2B5EF4-FFF2-40B4-BE49-F238E27FC236}">
                <a16:creationId xmlns:a16="http://schemas.microsoft.com/office/drawing/2014/main" id="{00000000-0008-0000-0200-000003000000}"/>
              </a:ext>
            </a:extLst>
          </p:cNvPr>
          <p:cNvPicPr>
            <a:picLocks noChangeAspect="1"/>
          </p:cNvPicPr>
          <p:nvPr/>
        </p:nvPicPr>
        <p:blipFill>
          <a:blip r:embed="rId10"/>
          <a:stretch>
            <a:fillRect/>
          </a:stretch>
        </p:blipFill>
        <p:spPr>
          <a:xfrm>
            <a:off x="7158524" y="1614607"/>
            <a:ext cx="1460924" cy="2316480"/>
          </a:xfrm>
          <a:prstGeom prst="rect">
            <a:avLst/>
          </a:prstGeom>
        </p:spPr>
      </p:pic>
      <p:pic>
        <p:nvPicPr>
          <p:cNvPr id="13" name="图片 12">
            <a:extLst>
              <a:ext uri="{FF2B5EF4-FFF2-40B4-BE49-F238E27FC236}">
                <a16:creationId xmlns:a16="http://schemas.microsoft.com/office/drawing/2014/main" id="{0C5E616E-D58E-4423-9EF1-A9CE40995050}"/>
              </a:ext>
            </a:extLst>
          </p:cNvPr>
          <p:cNvPicPr>
            <a:picLocks noChangeAspect="1"/>
          </p:cNvPicPr>
          <p:nvPr/>
        </p:nvPicPr>
        <p:blipFill>
          <a:blip r:embed="rId11"/>
          <a:stretch>
            <a:fillRect/>
          </a:stretch>
        </p:blipFill>
        <p:spPr>
          <a:xfrm>
            <a:off x="8680646" y="1572348"/>
            <a:ext cx="1347741" cy="2605203"/>
          </a:xfrm>
          <a:prstGeom prst="rect">
            <a:avLst/>
          </a:prstGeom>
        </p:spPr>
      </p:pic>
      <p:pic>
        <p:nvPicPr>
          <p:cNvPr id="22" name="图片 21" descr="C:\Users\lishujuan\Desktop\集团场景\集团二维码\【集团企微运营】二维码海报\北区.jpg">
            <a:extLst>
              <a:ext uri="{FF2B5EF4-FFF2-40B4-BE49-F238E27FC236}">
                <a16:creationId xmlns:a16="http://schemas.microsoft.com/office/drawing/2014/main" id="{D04BAFC4-C20C-4793-827F-17E48198809E}"/>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a:xfrm>
            <a:off x="5868405" y="1628130"/>
            <a:ext cx="1244963" cy="2213446"/>
          </a:xfrm>
          <a:prstGeom prst="rect">
            <a:avLst/>
          </a:prstGeom>
          <a:noFill/>
          <a:ln>
            <a:noFill/>
          </a:ln>
        </p:spPr>
      </p:pic>
    </p:spTree>
    <p:extLst>
      <p:ext uri="{BB962C8B-B14F-4D97-AF65-F5344CB8AC3E}">
        <p14:creationId xmlns:p14="http://schemas.microsoft.com/office/powerpoint/2010/main" val="354142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F7481E4-7634-4173-8849-48C5A4A7DAA7}"/>
              </a:ext>
            </a:extLst>
          </p:cNvPr>
          <p:cNvSpPr/>
          <p:nvPr/>
        </p:nvSpPr>
        <p:spPr>
          <a:xfrm>
            <a:off x="752475" y="950709"/>
            <a:ext cx="8503781" cy="369332"/>
          </a:xfrm>
          <a:prstGeom prst="rect">
            <a:avLst/>
          </a:prstGeom>
        </p:spPr>
        <p:txBody>
          <a:bodyPr wrap="square">
            <a:spAutoFit/>
          </a:bodyPr>
          <a:lstStyle/>
          <a:p>
            <a:pPr marL="171450" indent="-171450">
              <a:buFont typeface="Wingdings" panose="05000000000000000000" pitchFamily="2" charset="2"/>
              <a:buChar char="Ø"/>
            </a:pPr>
            <a:r>
              <a:rPr lang="zh-CN" altLang="en-US" b="1" dirty="0"/>
              <a:t>吸粉话术：自控自营、社会渠道</a:t>
            </a:r>
            <a:endParaRPr lang="en-US" altLang="zh-CN" b="1" dirty="0"/>
          </a:p>
        </p:txBody>
      </p:sp>
      <p:sp>
        <p:nvSpPr>
          <p:cNvPr id="5" name="矩形 4">
            <a:extLst>
              <a:ext uri="{FF2B5EF4-FFF2-40B4-BE49-F238E27FC236}">
                <a16:creationId xmlns:a16="http://schemas.microsoft.com/office/drawing/2014/main" id="{5BE08778-4346-4CBB-8B3D-760D324B88FB}"/>
              </a:ext>
            </a:extLst>
          </p:cNvPr>
          <p:cNvSpPr/>
          <p:nvPr/>
        </p:nvSpPr>
        <p:spPr>
          <a:xfrm>
            <a:off x="345927" y="1443309"/>
            <a:ext cx="9678606" cy="3660682"/>
          </a:xfrm>
          <a:prstGeom prst="rect">
            <a:avLst/>
          </a:prstGeom>
        </p:spPr>
        <p:txBody>
          <a:bodyPr wrap="square">
            <a:spAutoFit/>
          </a:bodyPr>
          <a:lstStyle/>
          <a:p>
            <a:pPr marL="228600" indent="-228600" algn="just">
              <a:lnSpc>
                <a:spcPct val="150000"/>
              </a:lnSpc>
              <a:spcAft>
                <a:spcPts val="0"/>
              </a:spcAft>
              <a:buFont typeface="+mj-ea"/>
              <a:buAutoNum type="circleNumDbPlain"/>
            </a:pPr>
            <a:r>
              <a:rPr lang="zh-CN" altLang="zh-CN" sz="1200" b="1" kern="100" dirty="0">
                <a:solidFill>
                  <a:srgbClr val="FEA900"/>
                </a:solidFill>
                <a:latin typeface="+mj-ea"/>
                <a:ea typeface="+mj-ea"/>
                <a:cs typeface="宋体" panose="02010600030101010101" pitchFamily="2" charset="-122"/>
              </a:rPr>
              <a:t>客户进店前</a:t>
            </a:r>
            <a:endParaRPr lang="zh-CN" altLang="zh-CN" sz="1200" b="1" kern="100" dirty="0">
              <a:solidFill>
                <a:srgbClr val="FEA900"/>
              </a:solidFill>
              <a:latin typeface="+mj-ea"/>
              <a:ea typeface="+mj-ea"/>
              <a:cs typeface="Times New Roman" panose="02020603050405020304" pitchFamily="18" charset="0"/>
            </a:endParaRPr>
          </a:p>
          <a:p>
            <a:pPr indent="306070" algn="just">
              <a:lnSpc>
                <a:spcPct val="150000"/>
              </a:lnSpc>
              <a:spcAft>
                <a:spcPts val="0"/>
              </a:spcAft>
            </a:pPr>
            <a:r>
              <a:rPr lang="zh-CN" altLang="zh-CN" sz="1200" b="1" kern="100" dirty="0">
                <a:solidFill>
                  <a:srgbClr val="000000"/>
                </a:solidFill>
                <a:latin typeface="+mj-ea"/>
                <a:ea typeface="+mj-ea"/>
                <a:cs typeface="宋体" panose="02010600030101010101" pitchFamily="2" charset="-122"/>
              </a:rPr>
              <a:t>参考话术：</a:t>
            </a:r>
            <a:r>
              <a:rPr lang="zh-CN" altLang="zh-CN" sz="1200" kern="100" dirty="0">
                <a:solidFill>
                  <a:srgbClr val="000000"/>
                </a:solidFill>
                <a:latin typeface="+mj-ea"/>
                <a:ea typeface="+mj-ea"/>
                <a:cs typeface="宋体" panose="02010600030101010101" pitchFamily="2" charset="-122"/>
              </a:rPr>
              <a:t>欢迎光临！来扫码后可更快捷为您提供服务哟，谢谢</a:t>
            </a:r>
            <a:r>
              <a:rPr lang="en-US" altLang="zh-CN" sz="1200" kern="100" dirty="0">
                <a:solidFill>
                  <a:srgbClr val="000000"/>
                </a:solidFill>
                <a:latin typeface="+mj-ea"/>
                <a:ea typeface="+mj-ea"/>
                <a:cs typeface="宋体" panose="02010600030101010101" pitchFamily="2" charset="-122"/>
              </a:rPr>
              <a:t>!</a:t>
            </a:r>
            <a:endParaRPr lang="zh-CN" altLang="zh-CN" sz="1200" kern="100" dirty="0">
              <a:latin typeface="+mj-ea"/>
              <a:ea typeface="+mj-ea"/>
              <a:cs typeface="Times New Roman" panose="02020603050405020304" pitchFamily="18" charset="0"/>
            </a:endParaRPr>
          </a:p>
          <a:p>
            <a:pPr algn="just">
              <a:lnSpc>
                <a:spcPct val="150000"/>
              </a:lnSpc>
              <a:spcAft>
                <a:spcPts val="0"/>
              </a:spcAft>
            </a:pPr>
            <a:r>
              <a:rPr lang="zh-CN" altLang="zh-CN" sz="1200" b="1" kern="100" dirty="0">
                <a:solidFill>
                  <a:srgbClr val="FEA900"/>
                </a:solidFill>
                <a:latin typeface="+mj-ea"/>
                <a:ea typeface="+mj-ea"/>
                <a:cs typeface="宋体" panose="02010600030101010101" pitchFamily="2" charset="-122"/>
              </a:rPr>
              <a:t>②客户到店等候时</a:t>
            </a:r>
            <a:endParaRPr lang="en-US" altLang="zh-CN" sz="1200" b="1" kern="100" dirty="0">
              <a:solidFill>
                <a:srgbClr val="FEA900"/>
              </a:solidFill>
              <a:latin typeface="+mj-ea"/>
              <a:ea typeface="+mj-ea"/>
              <a:cs typeface="Times New Roman" panose="02020603050405020304" pitchFamily="18" charset="0"/>
            </a:endParaRPr>
          </a:p>
          <a:p>
            <a:pPr algn="just">
              <a:lnSpc>
                <a:spcPct val="150000"/>
              </a:lnSpc>
              <a:spcAft>
                <a:spcPts val="0"/>
              </a:spcAft>
            </a:pPr>
            <a:r>
              <a:rPr lang="en-US" altLang="zh-CN" sz="1200" b="1" kern="100" dirty="0">
                <a:solidFill>
                  <a:srgbClr val="000000"/>
                </a:solidFill>
                <a:latin typeface="+mj-ea"/>
                <a:ea typeface="+mj-ea"/>
                <a:cs typeface="Times New Roman" panose="02020603050405020304" pitchFamily="18" charset="0"/>
              </a:rPr>
              <a:t>       </a:t>
            </a:r>
            <a:r>
              <a:rPr lang="zh-CN" altLang="zh-CN" sz="1200" b="1" kern="100" dirty="0">
                <a:solidFill>
                  <a:srgbClr val="000000"/>
                </a:solidFill>
                <a:latin typeface="+mj-ea"/>
                <a:ea typeface="+mj-ea"/>
                <a:cs typeface="宋体" panose="02010600030101010101" pitchFamily="2" charset="-122"/>
              </a:rPr>
              <a:t>参考话术：</a:t>
            </a:r>
            <a:r>
              <a:rPr lang="zh-CN" altLang="zh-CN" sz="1200" kern="100" dirty="0">
                <a:solidFill>
                  <a:srgbClr val="000000"/>
                </a:solidFill>
                <a:latin typeface="+mj-ea"/>
                <a:ea typeface="+mj-ea"/>
                <a:cs typeface="宋体" panose="02010600030101010101" pitchFamily="2" charset="-122"/>
              </a:rPr>
              <a:t>导购：您好！请问有什么帮到您？客户：我想办理</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业务。导购（根据客户需求回应后）：您的所办理的业务需要到等候前台处理，您可先扫码取号并加入我们企微，后续可随时微信联系咨询，谢谢！</a:t>
            </a:r>
            <a:endParaRPr lang="en-US" altLang="zh-CN" sz="1200" kern="100" dirty="0">
              <a:latin typeface="+mj-ea"/>
              <a:ea typeface="+mj-ea"/>
              <a:cs typeface="Times New Roman" panose="02020603050405020304" pitchFamily="18" charset="0"/>
            </a:endParaRPr>
          </a:p>
          <a:p>
            <a:pPr algn="just">
              <a:lnSpc>
                <a:spcPct val="150000"/>
              </a:lnSpc>
              <a:spcAft>
                <a:spcPts val="0"/>
              </a:spcAft>
            </a:pPr>
            <a:r>
              <a:rPr lang="en-US" altLang="zh-CN" sz="1200" b="1" kern="100" dirty="0">
                <a:solidFill>
                  <a:srgbClr val="000000"/>
                </a:solidFill>
                <a:latin typeface="+mj-ea"/>
                <a:ea typeface="+mj-ea"/>
                <a:cs typeface="Times New Roman" panose="02020603050405020304" pitchFamily="18" charset="0"/>
              </a:rPr>
              <a:t>       </a:t>
            </a:r>
            <a:r>
              <a:rPr lang="zh-CN" altLang="zh-CN" sz="1200" b="1" kern="100" dirty="0">
                <a:solidFill>
                  <a:srgbClr val="000000"/>
                </a:solidFill>
                <a:latin typeface="+mj-ea"/>
                <a:ea typeface="+mj-ea"/>
                <a:cs typeface="宋体" panose="02010600030101010101" pitchFamily="2" charset="-122"/>
              </a:rPr>
              <a:t>参考话术：</a:t>
            </a:r>
            <a:r>
              <a:rPr lang="zh-CN" altLang="zh-CN" sz="1200" kern="100" dirty="0">
                <a:solidFill>
                  <a:srgbClr val="000000"/>
                </a:solidFill>
                <a:latin typeface="+mj-ea"/>
                <a:ea typeface="+mj-ea"/>
                <a:cs typeface="宋体" panose="02010600030101010101" pitchFamily="2" charset="-122"/>
              </a:rPr>
              <a:t>（</a:t>
            </a:r>
            <a:r>
              <a:rPr lang="zh-CN" altLang="en-US" sz="1200" kern="100" dirty="0">
                <a:solidFill>
                  <a:srgbClr val="000000"/>
                </a:solidFill>
                <a:latin typeface="+mj-ea"/>
                <a:ea typeface="+mj-ea"/>
                <a:cs typeface="宋体" panose="02010600030101010101" pitchFamily="2" charset="-122"/>
              </a:rPr>
              <a:t>客户购买终端</a:t>
            </a:r>
            <a:r>
              <a:rPr lang="zh-CN" altLang="zh-CN" sz="1200" kern="100" dirty="0">
                <a:solidFill>
                  <a:srgbClr val="000000"/>
                </a:solidFill>
                <a:latin typeface="+mj-ea"/>
                <a:ea typeface="+mj-ea"/>
                <a:cs typeface="宋体" panose="02010600030101010101" pitchFamily="2" charset="-122"/>
              </a:rPr>
              <a:t>交易成功）亲！感谢您的购买了该终端，加了我们门店微信未？来加入我们后续可以为您提供一些终端售后的服务咨询哟。（交易失败）亲！您可再考虑下，现优惠如暂时未能满足您，加一下我们门店微信，方便后续为您推送更多优惠信息，谢谢！</a:t>
            </a:r>
            <a:endParaRPr lang="zh-CN" altLang="zh-CN" sz="1200" kern="100" dirty="0">
              <a:latin typeface="+mj-ea"/>
              <a:ea typeface="+mj-ea"/>
              <a:cs typeface="Times New Roman" panose="02020603050405020304" pitchFamily="18" charset="0"/>
            </a:endParaRPr>
          </a:p>
          <a:p>
            <a:pPr algn="just">
              <a:lnSpc>
                <a:spcPct val="150000"/>
              </a:lnSpc>
              <a:spcAft>
                <a:spcPts val="0"/>
              </a:spcAft>
            </a:pPr>
            <a:r>
              <a:rPr lang="zh-CN" altLang="zh-CN" sz="1200" b="1" kern="100" dirty="0">
                <a:solidFill>
                  <a:srgbClr val="FEA900"/>
                </a:solidFill>
                <a:latin typeface="+mj-ea"/>
                <a:ea typeface="+mj-ea"/>
                <a:cs typeface="宋体" panose="02010600030101010101" pitchFamily="2" charset="-122"/>
              </a:rPr>
              <a:t>③客户业务办理阶段</a:t>
            </a:r>
            <a:endParaRPr lang="en-US" altLang="zh-CN" sz="1200" b="1" kern="100" dirty="0">
              <a:solidFill>
                <a:srgbClr val="FEA900"/>
              </a:solidFill>
              <a:latin typeface="+mj-ea"/>
              <a:ea typeface="+mj-ea"/>
              <a:cs typeface="Times New Roman" panose="02020603050405020304" pitchFamily="18" charset="0"/>
            </a:endParaRPr>
          </a:p>
          <a:p>
            <a:pPr algn="just">
              <a:lnSpc>
                <a:spcPct val="150000"/>
              </a:lnSpc>
              <a:spcAft>
                <a:spcPts val="0"/>
              </a:spcAft>
            </a:pPr>
            <a:r>
              <a:rPr lang="en-US" altLang="zh-CN" sz="1200" b="1" kern="100" dirty="0">
                <a:solidFill>
                  <a:srgbClr val="000000"/>
                </a:solidFill>
                <a:latin typeface="+mj-ea"/>
                <a:ea typeface="+mj-ea"/>
                <a:cs typeface="Times New Roman" panose="02020603050405020304" pitchFamily="18" charset="0"/>
              </a:rPr>
              <a:t>      </a:t>
            </a:r>
            <a:r>
              <a:rPr lang="zh-CN" altLang="zh-CN" sz="1200" b="1" kern="100" dirty="0">
                <a:solidFill>
                  <a:srgbClr val="000000"/>
                </a:solidFill>
                <a:latin typeface="+mj-ea"/>
                <a:ea typeface="+mj-ea"/>
                <a:cs typeface="宋体" panose="02010600030101010101" pitchFamily="2" charset="-122"/>
              </a:rPr>
              <a:t>参考话术：</a:t>
            </a:r>
            <a:r>
              <a:rPr lang="zh-CN" altLang="zh-CN" sz="1200" kern="100" dirty="0">
                <a:solidFill>
                  <a:srgbClr val="000000"/>
                </a:solidFill>
                <a:latin typeface="+mj-ea"/>
                <a:ea typeface="+mj-ea"/>
                <a:cs typeface="宋体" panose="02010600030101010101" pitchFamily="2" charset="-122"/>
              </a:rPr>
              <a:t>您好！您所需要的业务已受理完成了，感谢您到我们门店受理</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业务，现在加入我们门店微信，还能额外获取流量包、消费红包等，现在为您领取，好吗？</a:t>
            </a:r>
            <a:endParaRPr lang="zh-CN" altLang="zh-CN" sz="1200" kern="100" dirty="0">
              <a:latin typeface="+mj-ea"/>
              <a:ea typeface="+mj-ea"/>
              <a:cs typeface="Times New Roman" panose="02020603050405020304" pitchFamily="18" charset="0"/>
            </a:endParaRPr>
          </a:p>
          <a:p>
            <a:pPr algn="just">
              <a:lnSpc>
                <a:spcPct val="150000"/>
              </a:lnSpc>
              <a:spcAft>
                <a:spcPts val="0"/>
              </a:spcAft>
            </a:pPr>
            <a:r>
              <a:rPr lang="zh-CN" altLang="zh-CN" sz="1200" b="1" kern="100" dirty="0">
                <a:solidFill>
                  <a:srgbClr val="FEA900"/>
                </a:solidFill>
                <a:latin typeface="+mj-ea"/>
                <a:ea typeface="+mj-ea"/>
                <a:cs typeface="宋体" panose="02010600030101010101" pitchFamily="2" charset="-122"/>
              </a:rPr>
              <a:t>④客户离店后</a:t>
            </a:r>
            <a:endParaRPr lang="zh-CN" altLang="zh-CN" sz="1200" b="1" kern="100" dirty="0">
              <a:solidFill>
                <a:srgbClr val="FEA900"/>
              </a:solidFill>
              <a:latin typeface="+mj-ea"/>
              <a:ea typeface="+mj-ea"/>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zh-CN" altLang="zh-CN" sz="1200" kern="100" dirty="0">
                <a:solidFill>
                  <a:srgbClr val="000000"/>
                </a:solidFill>
                <a:latin typeface="+mj-ea"/>
                <a:ea typeface="+mj-ea"/>
                <a:cs typeface="宋体" panose="02010600030101010101" pitchFamily="2" charset="-122"/>
              </a:rPr>
              <a:t>一周一次盘点当周内到店客户，选取还未加入到门店企微的客户，通过客户手机号码主动发起邀请客户添加好友领取会员卡。</a:t>
            </a:r>
            <a:endParaRPr lang="en-US" altLang="zh-CN" sz="1200" kern="100" dirty="0">
              <a:latin typeface="+mj-ea"/>
              <a:ea typeface="+mj-ea"/>
              <a:cs typeface="Times New Roman" panose="02020603050405020304" pitchFamily="18" charset="0"/>
            </a:endParaRPr>
          </a:p>
          <a:p>
            <a:pPr lvl="0" algn="just">
              <a:lnSpc>
                <a:spcPct val="150000"/>
              </a:lnSpc>
              <a:spcAft>
                <a:spcPts val="0"/>
              </a:spcAft>
            </a:pPr>
            <a:r>
              <a:rPr lang="en-US" altLang="zh-CN" sz="1200" b="1" kern="100" dirty="0">
                <a:solidFill>
                  <a:srgbClr val="000000"/>
                </a:solidFill>
                <a:latin typeface="+mj-ea"/>
                <a:ea typeface="+mj-ea"/>
                <a:cs typeface="Times New Roman" panose="02020603050405020304" pitchFamily="18" charset="0"/>
              </a:rPr>
              <a:t>     </a:t>
            </a:r>
            <a:r>
              <a:rPr lang="zh-CN" altLang="zh-CN" sz="1200" b="1" kern="100" dirty="0">
                <a:solidFill>
                  <a:srgbClr val="000000"/>
                </a:solidFill>
                <a:latin typeface="+mj-ea"/>
                <a:ea typeface="+mj-ea"/>
                <a:cs typeface="宋体" panose="02010600030101010101" pitchFamily="2" charset="-122"/>
              </a:rPr>
              <a:t>参考话术：</a:t>
            </a:r>
            <a:r>
              <a:rPr lang="zh-CN" altLang="zh-CN" sz="1200" kern="100" dirty="0">
                <a:solidFill>
                  <a:srgbClr val="000000"/>
                </a:solidFill>
                <a:latin typeface="+mj-ea"/>
                <a:ea typeface="+mj-ea"/>
                <a:cs typeface="宋体" panose="02010600030101010101" pitchFamily="2" charset="-122"/>
              </a:rPr>
              <a:t>“亲，感谢您近期光临</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门店，为更好的为您提供售后服务，诚意邀请您成为我们的企微会员，快来领取</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业务优惠。</a:t>
            </a:r>
            <a:endParaRPr lang="zh-CN" altLang="zh-CN" sz="1200"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391206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F7481E4-7634-4173-8849-48C5A4A7DAA7}"/>
              </a:ext>
            </a:extLst>
          </p:cNvPr>
          <p:cNvSpPr/>
          <p:nvPr/>
        </p:nvSpPr>
        <p:spPr>
          <a:xfrm>
            <a:off x="752475" y="950709"/>
            <a:ext cx="8503781" cy="369332"/>
          </a:xfrm>
          <a:prstGeom prst="rect">
            <a:avLst/>
          </a:prstGeom>
        </p:spPr>
        <p:txBody>
          <a:bodyPr wrap="square">
            <a:spAutoFit/>
          </a:bodyPr>
          <a:lstStyle/>
          <a:p>
            <a:pPr marL="171450" indent="-171450">
              <a:buFont typeface="Wingdings" panose="05000000000000000000" pitchFamily="2" charset="2"/>
              <a:buChar char="Ø"/>
            </a:pPr>
            <a:r>
              <a:rPr lang="zh-CN" altLang="en-US" b="1" dirty="0"/>
              <a:t>吸粉话术：装维场景</a:t>
            </a:r>
            <a:endParaRPr lang="en-US" altLang="zh-CN" b="1" dirty="0"/>
          </a:p>
        </p:txBody>
      </p:sp>
      <p:sp>
        <p:nvSpPr>
          <p:cNvPr id="7" name="矩形 6">
            <a:extLst>
              <a:ext uri="{FF2B5EF4-FFF2-40B4-BE49-F238E27FC236}">
                <a16:creationId xmlns:a16="http://schemas.microsoft.com/office/drawing/2014/main" id="{DB306E09-67F1-4A5B-AD98-04AE6021273B}"/>
              </a:ext>
            </a:extLst>
          </p:cNvPr>
          <p:cNvSpPr/>
          <p:nvPr/>
        </p:nvSpPr>
        <p:spPr>
          <a:xfrm>
            <a:off x="402376" y="1574675"/>
            <a:ext cx="9455259" cy="3605282"/>
          </a:xfrm>
          <a:prstGeom prst="rect">
            <a:avLst/>
          </a:prstGeom>
        </p:spPr>
        <p:txBody>
          <a:bodyPr wrap="square">
            <a:spAutoFit/>
          </a:bodyPr>
          <a:lstStyle/>
          <a:p>
            <a:pPr indent="306070" algn="just">
              <a:lnSpc>
                <a:spcPct val="150000"/>
              </a:lnSpc>
              <a:spcAft>
                <a:spcPts val="0"/>
              </a:spcAft>
            </a:pPr>
            <a:r>
              <a:rPr lang="zh-CN" altLang="zh-CN" sz="1400" b="1" kern="100" dirty="0">
                <a:ea typeface="仿宋" panose="02010609060101010101" pitchFamily="49" charset="-122"/>
                <a:cs typeface="宋体" panose="02010600030101010101" pitchFamily="2" charset="-122"/>
              </a:rPr>
              <a:t>场景</a:t>
            </a:r>
            <a:r>
              <a:rPr lang="en-US" altLang="zh-CN" sz="1400" b="1" kern="100" dirty="0">
                <a:ea typeface="仿宋" panose="02010609060101010101" pitchFamily="49" charset="-122"/>
                <a:cs typeface="宋体" panose="02010600030101010101" pitchFamily="2" charset="-122"/>
              </a:rPr>
              <a:t>1</a:t>
            </a:r>
            <a:r>
              <a:rPr lang="zh-CN" altLang="zh-CN" sz="1400" b="1" kern="100" dirty="0">
                <a:ea typeface="仿宋" panose="02010609060101010101" pitchFamily="49" charset="-122"/>
                <a:cs typeface="宋体" panose="02010600030101010101" pitchFamily="2" charset="-122"/>
              </a:rPr>
              <a:t>：</a:t>
            </a:r>
            <a:r>
              <a:rPr lang="zh-CN" altLang="zh-CN" sz="1400" kern="100" dirty="0">
                <a:solidFill>
                  <a:srgbClr val="000000"/>
                </a:solidFill>
                <a:ea typeface="仿宋" panose="02010609060101010101" pitchFamily="49" charset="-122"/>
                <a:cs typeface="宋体" panose="02010600030101010101" pitchFamily="2" charset="-122"/>
              </a:rPr>
              <a:t>装维师傅给客户安装好宽带后，客户可正常上网了。师傅向客户解释，由于需要对自己的工作做出评价，请客户加企业微信，给客户发满意度调查链接。</a:t>
            </a:r>
            <a:endParaRPr lang="zh-CN" altLang="zh-CN" sz="1400" kern="100" dirty="0">
              <a:ea typeface="宋体" panose="02010600030101010101" pitchFamily="2" charset="-122"/>
              <a:cs typeface="Times New Roman" panose="02020603050405020304" pitchFamily="18" charset="0"/>
            </a:endParaRPr>
          </a:p>
          <a:p>
            <a:pPr indent="306070" algn="just">
              <a:lnSpc>
                <a:spcPct val="150000"/>
              </a:lnSpc>
              <a:spcAft>
                <a:spcPts val="0"/>
              </a:spcAft>
            </a:pPr>
            <a:r>
              <a:rPr lang="zh-CN" altLang="zh-CN" sz="1400" b="1" kern="100" dirty="0">
                <a:solidFill>
                  <a:srgbClr val="FEA900"/>
                </a:solidFill>
                <a:ea typeface="仿宋" panose="02010609060101010101" pitchFamily="49" charset="-122"/>
                <a:cs typeface="宋体" panose="02010600030101010101" pitchFamily="2" charset="-122"/>
              </a:rPr>
              <a:t>参考话术：</a:t>
            </a:r>
            <a:r>
              <a:rPr lang="zh-CN" altLang="zh-CN" sz="1400" kern="100" dirty="0">
                <a:solidFill>
                  <a:srgbClr val="FEA900"/>
                </a:solidFill>
                <a:ea typeface="仿宋" panose="02010609060101010101" pitchFamily="49" charset="-122"/>
                <a:cs typeface="宋体" panose="02010600030101010101" pitchFamily="2" charset="-122"/>
              </a:rPr>
              <a:t>您好。您的宽带已经安装好，麻烦上网测试一下。由于公司对我的工作有考核，可以加我的企业微信吗？加我的企业微信，其实我看不到您的隐私信息、朋友圈那些的，我给您发评价链接。如果满意我这次的服务，请给我好评，谢谢。</a:t>
            </a:r>
            <a:endParaRPr lang="zh-CN" altLang="zh-CN" sz="1400" kern="100" dirty="0">
              <a:solidFill>
                <a:srgbClr val="FEA900"/>
              </a:solidFill>
              <a:ea typeface="宋体" panose="02010600030101010101" pitchFamily="2" charset="-122"/>
              <a:cs typeface="Times New Roman" panose="02020603050405020304" pitchFamily="18" charset="0"/>
            </a:endParaRPr>
          </a:p>
          <a:p>
            <a:pPr indent="304800" algn="just">
              <a:lnSpc>
                <a:spcPct val="150000"/>
              </a:lnSpc>
              <a:spcAft>
                <a:spcPts val="0"/>
              </a:spcAft>
            </a:pPr>
            <a:r>
              <a:rPr lang="en-US" altLang="zh-CN" sz="1400" kern="100" dirty="0">
                <a:solidFill>
                  <a:srgbClr val="000000"/>
                </a:solidFill>
                <a:latin typeface="仿宋" panose="02010609060101010101" pitchFamily="49" charset="-122"/>
                <a:ea typeface="宋体" panose="02010600030101010101" pitchFamily="2" charset="-122"/>
                <a:cs typeface="宋体" panose="02010600030101010101" pitchFamily="2" charset="-122"/>
              </a:rPr>
              <a:t> </a:t>
            </a:r>
            <a:r>
              <a:rPr lang="zh-CN" altLang="zh-CN" sz="1400" b="1" kern="100" dirty="0">
                <a:ea typeface="仿宋" panose="02010609060101010101" pitchFamily="49" charset="-122"/>
                <a:cs typeface="宋体" panose="02010600030101010101" pitchFamily="2" charset="-122"/>
              </a:rPr>
              <a:t>场景</a:t>
            </a:r>
            <a:r>
              <a:rPr lang="en-US" altLang="zh-CN" sz="1400" b="1" kern="100" dirty="0">
                <a:ea typeface="仿宋" panose="02010609060101010101" pitchFamily="49" charset="-122"/>
                <a:cs typeface="宋体" panose="02010600030101010101" pitchFamily="2" charset="-122"/>
              </a:rPr>
              <a:t>2</a:t>
            </a:r>
            <a:r>
              <a:rPr lang="zh-CN" altLang="zh-CN" sz="1400" b="1" kern="100" dirty="0">
                <a:ea typeface="仿宋" panose="02010609060101010101" pitchFamily="49" charset="-122"/>
                <a:cs typeface="宋体" panose="02010600030101010101" pitchFamily="2" charset="-122"/>
              </a:rPr>
              <a:t>：</a:t>
            </a:r>
            <a:r>
              <a:rPr lang="zh-CN" altLang="zh-CN" sz="1400" kern="100" dirty="0">
                <a:solidFill>
                  <a:srgbClr val="000000"/>
                </a:solidFill>
                <a:ea typeface="仿宋" panose="02010609060101010101" pitchFamily="49" charset="-122"/>
                <a:cs typeface="宋体" panose="02010600030101010101" pitchFamily="2" charset="-122"/>
              </a:rPr>
              <a:t>装维师傅给客户安装好宽带后，客户可正常上网了。师傅告诉客户，加了师傅的企业微信，在宽带使用过程中遇到的问题，比如小故障的简单排除、忘记账号密码等，就可以随时通过客户自己的微信找到师傅。师傅看到后会尽快回复。</a:t>
            </a:r>
            <a:endParaRPr lang="zh-CN" altLang="zh-CN" sz="1400" kern="100" dirty="0">
              <a:ea typeface="宋体" panose="02010600030101010101" pitchFamily="2" charset="-122"/>
              <a:cs typeface="Times New Roman" panose="02020603050405020304" pitchFamily="18" charset="0"/>
            </a:endParaRPr>
          </a:p>
          <a:p>
            <a:pPr indent="306070" algn="just">
              <a:lnSpc>
                <a:spcPct val="150000"/>
              </a:lnSpc>
              <a:spcAft>
                <a:spcPts val="0"/>
              </a:spcAft>
            </a:pPr>
            <a:r>
              <a:rPr lang="zh-CN" altLang="zh-CN" sz="1400" b="1" kern="100" dirty="0">
                <a:solidFill>
                  <a:srgbClr val="FFC000"/>
                </a:solidFill>
                <a:ea typeface="仿宋" panose="02010609060101010101" pitchFamily="49" charset="-122"/>
                <a:cs typeface="宋体" panose="02010600030101010101" pitchFamily="2" charset="-122"/>
              </a:rPr>
              <a:t>参考话术：</a:t>
            </a:r>
            <a:r>
              <a:rPr lang="zh-CN" altLang="zh-CN" sz="1400" kern="100" dirty="0">
                <a:solidFill>
                  <a:srgbClr val="FFC000"/>
                </a:solidFill>
                <a:ea typeface="仿宋" panose="02010609060101010101" pitchFamily="49" charset="-122"/>
                <a:cs typeface="宋体" panose="02010600030101010101" pitchFamily="2" charset="-122"/>
              </a:rPr>
              <a:t>您好。您的宽带已经安装好，麻烦上网测试一下。建议加我的企业微信，以后使用过程中有任何疑问，可以给我留言，我看到后会尽快回复的。给您说明一下，加企业微信，其实我看不到您的隐私信息、朋友圈那些的，请放心。</a:t>
            </a:r>
            <a:endParaRPr lang="zh-CN" altLang="zh-CN" sz="1400" kern="100" dirty="0">
              <a:solidFill>
                <a:srgbClr val="FFC000"/>
              </a:solidFill>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0603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F7481E4-7634-4173-8849-48C5A4A7DAA7}"/>
              </a:ext>
            </a:extLst>
          </p:cNvPr>
          <p:cNvSpPr/>
          <p:nvPr/>
        </p:nvSpPr>
        <p:spPr>
          <a:xfrm>
            <a:off x="752475" y="950709"/>
            <a:ext cx="8503781" cy="369332"/>
          </a:xfrm>
          <a:prstGeom prst="rect">
            <a:avLst/>
          </a:prstGeom>
        </p:spPr>
        <p:txBody>
          <a:bodyPr wrap="square">
            <a:spAutoFit/>
          </a:bodyPr>
          <a:lstStyle/>
          <a:p>
            <a:pPr marL="171450" indent="-171450">
              <a:buFont typeface="Wingdings" panose="05000000000000000000" pitchFamily="2" charset="2"/>
              <a:buChar char="Ø"/>
            </a:pPr>
            <a:r>
              <a:rPr lang="zh-CN" altLang="en-US" b="1" dirty="0"/>
              <a:t>吸粉话术：吸粉欢迎语</a:t>
            </a:r>
            <a:endParaRPr lang="en-US" altLang="zh-CN" b="1" dirty="0"/>
          </a:p>
        </p:txBody>
      </p:sp>
      <p:sp>
        <p:nvSpPr>
          <p:cNvPr id="5" name="矩形 4">
            <a:extLst>
              <a:ext uri="{FF2B5EF4-FFF2-40B4-BE49-F238E27FC236}">
                <a16:creationId xmlns:a16="http://schemas.microsoft.com/office/drawing/2014/main" id="{FC96D156-DEF0-4C98-A832-2487C6DCBDF4}"/>
              </a:ext>
            </a:extLst>
          </p:cNvPr>
          <p:cNvSpPr/>
          <p:nvPr/>
        </p:nvSpPr>
        <p:spPr>
          <a:xfrm>
            <a:off x="386645" y="1854569"/>
            <a:ext cx="3485444" cy="1384995"/>
          </a:xfrm>
          <a:prstGeom prst="rect">
            <a:avLst/>
          </a:prstGeom>
        </p:spPr>
        <p:txBody>
          <a:bodyPr wrap="square">
            <a:spAutoFit/>
          </a:bodyPr>
          <a:lstStyle/>
          <a:p>
            <a:r>
              <a:rPr lang="zh-CN" altLang="en-US" sz="1400" dirty="0"/>
              <a:t>嗨！我是您的移动服务经理，小小心意为您奉上。</a:t>
            </a:r>
            <a:endParaRPr lang="en-US" altLang="zh-CN" sz="1400" dirty="0"/>
          </a:p>
          <a:p>
            <a:r>
              <a:rPr lang="zh-CN" altLang="en-US" sz="1400" dirty="0"/>
              <a:t>①领</a:t>
            </a:r>
            <a:r>
              <a:rPr lang="en-US" altLang="zh-CN" sz="1400" dirty="0"/>
              <a:t>0</a:t>
            </a:r>
            <a:r>
              <a:rPr lang="zh-CN" altLang="en-US" sz="1400" dirty="0"/>
              <a:t>元</a:t>
            </a:r>
            <a:r>
              <a:rPr lang="en-US" altLang="zh-CN" sz="1400" dirty="0"/>
              <a:t>10GB7</a:t>
            </a:r>
            <a:r>
              <a:rPr lang="zh-CN" altLang="en-US" sz="1400" dirty="0"/>
              <a:t>天流量包</a:t>
            </a:r>
            <a:r>
              <a:rPr lang="en-US" altLang="zh-CN" sz="1400" dirty="0">
                <a:hlinkClick r:id="rId7"/>
              </a:rPr>
              <a:t>https://dx.10086.cn/EsUS</a:t>
            </a:r>
            <a:endParaRPr lang="en-US" altLang="zh-CN" sz="1400" dirty="0"/>
          </a:p>
          <a:p>
            <a:r>
              <a:rPr lang="en-US" altLang="zh-CN" sz="1400" dirty="0"/>
              <a:t>②38</a:t>
            </a:r>
            <a:r>
              <a:rPr lang="zh-CN" altLang="en-US" sz="1400" dirty="0"/>
              <a:t>元套餐以上再领</a:t>
            </a:r>
            <a:r>
              <a:rPr lang="en-US" altLang="zh-CN" sz="1400" dirty="0"/>
              <a:t>10GB</a:t>
            </a:r>
            <a:r>
              <a:rPr lang="zh-CN" altLang="en-US" sz="1400" dirty="0"/>
              <a:t>新春包</a:t>
            </a:r>
            <a:r>
              <a:rPr lang="en-US" altLang="zh-CN" sz="1400" dirty="0">
                <a:hlinkClick r:id="rId8"/>
              </a:rPr>
              <a:t>https://dx.10086.cn/ucfLEA</a:t>
            </a:r>
            <a:endParaRPr lang="zh-CN" altLang="en-US" sz="1400" dirty="0"/>
          </a:p>
        </p:txBody>
      </p:sp>
      <p:sp>
        <p:nvSpPr>
          <p:cNvPr id="7" name="文本框 6">
            <a:extLst>
              <a:ext uri="{FF2B5EF4-FFF2-40B4-BE49-F238E27FC236}">
                <a16:creationId xmlns:a16="http://schemas.microsoft.com/office/drawing/2014/main" id="{E352EBA8-0E0A-4620-B43C-5F7E5DF2CF91}"/>
              </a:ext>
            </a:extLst>
          </p:cNvPr>
          <p:cNvSpPr txBox="1"/>
          <p:nvPr/>
        </p:nvSpPr>
        <p:spPr>
          <a:xfrm>
            <a:off x="1426273" y="1462028"/>
            <a:ext cx="877163" cy="369332"/>
          </a:xfrm>
          <a:prstGeom prst="rect">
            <a:avLst/>
          </a:prstGeom>
          <a:noFill/>
        </p:spPr>
        <p:txBody>
          <a:bodyPr wrap="none" rtlCol="0">
            <a:spAutoFit/>
          </a:bodyPr>
          <a:lstStyle/>
          <a:p>
            <a:r>
              <a:rPr lang="zh-CN" altLang="en-US" b="1" dirty="0">
                <a:solidFill>
                  <a:srgbClr val="FFC000"/>
                </a:solidFill>
              </a:rPr>
              <a:t>直接型</a:t>
            </a:r>
          </a:p>
        </p:txBody>
      </p:sp>
      <p:sp>
        <p:nvSpPr>
          <p:cNvPr id="8" name="矩形 7">
            <a:extLst>
              <a:ext uri="{FF2B5EF4-FFF2-40B4-BE49-F238E27FC236}">
                <a16:creationId xmlns:a16="http://schemas.microsoft.com/office/drawing/2014/main" id="{49C17124-A52E-44C2-94A1-BD61BAC9A924}"/>
              </a:ext>
            </a:extLst>
          </p:cNvPr>
          <p:cNvSpPr/>
          <p:nvPr/>
        </p:nvSpPr>
        <p:spPr>
          <a:xfrm>
            <a:off x="386645" y="3221303"/>
            <a:ext cx="3654777" cy="523220"/>
          </a:xfrm>
          <a:prstGeom prst="rect">
            <a:avLst/>
          </a:prstGeom>
        </p:spPr>
        <p:txBody>
          <a:bodyPr wrap="square">
            <a:spAutoFit/>
          </a:bodyPr>
          <a:lstStyle/>
          <a:p>
            <a:r>
              <a:rPr lang="zh-CN" altLang="en-US" sz="1400" dirty="0"/>
              <a:t>嗨！我是您的移动服务经理领10GB流量包https://dx.10086.cn/EsUS</a:t>
            </a:r>
          </a:p>
        </p:txBody>
      </p:sp>
      <p:sp>
        <p:nvSpPr>
          <p:cNvPr id="15" name="文本框 14">
            <a:extLst>
              <a:ext uri="{FF2B5EF4-FFF2-40B4-BE49-F238E27FC236}">
                <a16:creationId xmlns:a16="http://schemas.microsoft.com/office/drawing/2014/main" id="{8E9DA28A-6592-4296-87E0-3FE866B1A1E6}"/>
              </a:ext>
            </a:extLst>
          </p:cNvPr>
          <p:cNvSpPr txBox="1"/>
          <p:nvPr/>
        </p:nvSpPr>
        <p:spPr>
          <a:xfrm>
            <a:off x="8395158" y="1430151"/>
            <a:ext cx="877163" cy="369332"/>
          </a:xfrm>
          <a:prstGeom prst="rect">
            <a:avLst/>
          </a:prstGeom>
          <a:noFill/>
        </p:spPr>
        <p:txBody>
          <a:bodyPr wrap="none" rtlCol="0">
            <a:spAutoFit/>
          </a:bodyPr>
          <a:lstStyle/>
          <a:p>
            <a:r>
              <a:rPr lang="zh-CN" altLang="en-US" b="1" dirty="0">
                <a:solidFill>
                  <a:srgbClr val="FFC000"/>
                </a:solidFill>
              </a:rPr>
              <a:t>话题型</a:t>
            </a:r>
          </a:p>
        </p:txBody>
      </p:sp>
      <p:sp>
        <p:nvSpPr>
          <p:cNvPr id="9" name="矩形 8">
            <a:extLst>
              <a:ext uri="{FF2B5EF4-FFF2-40B4-BE49-F238E27FC236}">
                <a16:creationId xmlns:a16="http://schemas.microsoft.com/office/drawing/2014/main" id="{44F6C9E9-54B2-4F49-BB49-0D7A07ABE616}"/>
              </a:ext>
            </a:extLst>
          </p:cNvPr>
          <p:cNvSpPr/>
          <p:nvPr/>
        </p:nvSpPr>
        <p:spPr>
          <a:xfrm>
            <a:off x="7553891" y="1833131"/>
            <a:ext cx="2527933" cy="1600438"/>
          </a:xfrm>
          <a:prstGeom prst="rect">
            <a:avLst/>
          </a:prstGeom>
        </p:spPr>
        <p:txBody>
          <a:bodyPr wrap="square">
            <a:spAutoFit/>
          </a:bodyPr>
          <a:lstStyle/>
          <a:p>
            <a:r>
              <a:rPr lang="zh-CN" altLang="en-US" sz="1400" dirty="0"/>
              <a:t>你我同心，反诈同行！杜绝一切电信网络诈骗！嗨！我是您的移动服务经理，感谢您下载国家反诈中心APP，现赠送10GB7天流量给您，点击链接进行领取https://dx.10086.cn/EsUS</a:t>
            </a:r>
          </a:p>
        </p:txBody>
      </p:sp>
      <p:sp>
        <p:nvSpPr>
          <p:cNvPr id="19" name="文本框 18">
            <a:extLst>
              <a:ext uri="{FF2B5EF4-FFF2-40B4-BE49-F238E27FC236}">
                <a16:creationId xmlns:a16="http://schemas.microsoft.com/office/drawing/2014/main" id="{DF649F9D-36B1-42E8-BE51-9EC87FF3FAB4}"/>
              </a:ext>
            </a:extLst>
          </p:cNvPr>
          <p:cNvSpPr txBox="1"/>
          <p:nvPr/>
        </p:nvSpPr>
        <p:spPr>
          <a:xfrm>
            <a:off x="5050386" y="1443464"/>
            <a:ext cx="877163" cy="369332"/>
          </a:xfrm>
          <a:prstGeom prst="rect">
            <a:avLst/>
          </a:prstGeom>
          <a:noFill/>
        </p:spPr>
        <p:txBody>
          <a:bodyPr wrap="none" rtlCol="0">
            <a:spAutoFit/>
          </a:bodyPr>
          <a:lstStyle/>
          <a:p>
            <a:r>
              <a:rPr lang="zh-CN" altLang="en-US" b="1" dirty="0">
                <a:solidFill>
                  <a:srgbClr val="FFC000"/>
                </a:solidFill>
              </a:rPr>
              <a:t>互动型</a:t>
            </a:r>
          </a:p>
        </p:txBody>
      </p:sp>
      <p:sp>
        <p:nvSpPr>
          <p:cNvPr id="10" name="矩形 9">
            <a:extLst>
              <a:ext uri="{FF2B5EF4-FFF2-40B4-BE49-F238E27FC236}">
                <a16:creationId xmlns:a16="http://schemas.microsoft.com/office/drawing/2014/main" id="{F51D418C-A12C-4575-858F-F8161B3211AD}"/>
              </a:ext>
            </a:extLst>
          </p:cNvPr>
          <p:cNvSpPr/>
          <p:nvPr/>
        </p:nvSpPr>
        <p:spPr>
          <a:xfrm>
            <a:off x="4517320" y="1845209"/>
            <a:ext cx="2820458" cy="1600438"/>
          </a:xfrm>
          <a:prstGeom prst="rect">
            <a:avLst/>
          </a:prstGeom>
        </p:spPr>
        <p:txBody>
          <a:bodyPr wrap="square">
            <a:spAutoFit/>
          </a:bodyPr>
          <a:lstStyle/>
          <a:p>
            <a:r>
              <a:rPr lang="zh-CN" altLang="en-US" sz="1400" dirty="0"/>
              <a:t>嗨，尊贵的佛山移动用户!</a:t>
            </a:r>
            <a:endParaRPr lang="en-US" altLang="zh-CN" sz="1400" dirty="0"/>
          </a:p>
          <a:p>
            <a:r>
              <a:rPr lang="zh-CN" altLang="en-US" sz="1400" dirty="0"/>
              <a:t>送您移动大礼包一份</a:t>
            </a:r>
            <a:endParaRPr lang="en-US" altLang="zh-CN" sz="1400" dirty="0"/>
          </a:p>
          <a:p>
            <a:r>
              <a:rPr lang="zh-CN" altLang="en-US" sz="1400" dirty="0"/>
              <a:t>点击小程序领取会员卡</a:t>
            </a:r>
            <a:endParaRPr lang="en-US" altLang="zh-CN" sz="1400" dirty="0"/>
          </a:p>
          <a:p>
            <a:r>
              <a:rPr lang="zh-CN" altLang="en-US" sz="1400" dirty="0"/>
              <a:t>领取成功后发送“1”</a:t>
            </a:r>
            <a:endParaRPr lang="en-US" altLang="zh-CN" sz="1400" dirty="0"/>
          </a:p>
          <a:p>
            <a:endParaRPr lang="en-US" altLang="zh-CN" sz="1400" dirty="0"/>
          </a:p>
          <a:p>
            <a:r>
              <a:rPr lang="zh-CN" altLang="en-US" sz="1400" dirty="0"/>
              <a:t>给我当前咨询的朋友比较多，看到马上会回复</a:t>
            </a:r>
          </a:p>
        </p:txBody>
      </p:sp>
      <p:sp>
        <p:nvSpPr>
          <p:cNvPr id="21" name="文本框 20">
            <a:extLst>
              <a:ext uri="{FF2B5EF4-FFF2-40B4-BE49-F238E27FC236}">
                <a16:creationId xmlns:a16="http://schemas.microsoft.com/office/drawing/2014/main" id="{64F63F6B-186A-4DC2-B1FB-D8AB7A75FD76}"/>
              </a:ext>
            </a:extLst>
          </p:cNvPr>
          <p:cNvSpPr txBox="1"/>
          <p:nvPr/>
        </p:nvSpPr>
        <p:spPr>
          <a:xfrm>
            <a:off x="5077596" y="3744523"/>
            <a:ext cx="877163" cy="369332"/>
          </a:xfrm>
          <a:prstGeom prst="rect">
            <a:avLst/>
          </a:prstGeom>
          <a:noFill/>
        </p:spPr>
        <p:txBody>
          <a:bodyPr wrap="none" rtlCol="0">
            <a:spAutoFit/>
          </a:bodyPr>
          <a:lstStyle/>
          <a:p>
            <a:r>
              <a:rPr lang="zh-CN" altLang="en-US" b="1" dirty="0">
                <a:solidFill>
                  <a:srgbClr val="FFC000"/>
                </a:solidFill>
              </a:rPr>
              <a:t>活动型</a:t>
            </a:r>
          </a:p>
        </p:txBody>
      </p:sp>
      <p:sp>
        <p:nvSpPr>
          <p:cNvPr id="11" name="矩形 10">
            <a:extLst>
              <a:ext uri="{FF2B5EF4-FFF2-40B4-BE49-F238E27FC236}">
                <a16:creationId xmlns:a16="http://schemas.microsoft.com/office/drawing/2014/main" id="{1DA03625-3F67-4EC3-8504-1A6EBAEC1AF9}"/>
              </a:ext>
            </a:extLst>
          </p:cNvPr>
          <p:cNvSpPr/>
          <p:nvPr/>
        </p:nvSpPr>
        <p:spPr>
          <a:xfrm>
            <a:off x="4519058" y="4223965"/>
            <a:ext cx="5081604" cy="1169551"/>
          </a:xfrm>
          <a:prstGeom prst="rect">
            <a:avLst/>
          </a:prstGeom>
        </p:spPr>
        <p:txBody>
          <a:bodyPr wrap="square">
            <a:spAutoFit/>
          </a:bodyPr>
          <a:lstStyle/>
          <a:p>
            <a:r>
              <a:rPr lang="zh-CN" altLang="en-US" sz="1400" dirty="0"/>
              <a:t>嗨！我是您的江门移动福利官，</a:t>
            </a:r>
          </a:p>
          <a:p>
            <a:r>
              <a:rPr lang="zh-CN" altLang="en-US" sz="1400" dirty="0"/>
              <a:t>本周超级星期四福利又来啦，领取10GB流量包https://dx.10086.cn/0JMFNV7b</a:t>
            </a:r>
          </a:p>
          <a:p>
            <a:endParaRPr lang="zh-CN" altLang="en-US" sz="1400" dirty="0"/>
          </a:p>
          <a:p>
            <a:r>
              <a:rPr lang="zh-CN" altLang="en-US" sz="1400" dirty="0"/>
              <a:t>领取后，再享2G流量+400G云盘限时优惠，办理请扣“1”</a:t>
            </a:r>
          </a:p>
        </p:txBody>
      </p:sp>
      <p:sp>
        <p:nvSpPr>
          <p:cNvPr id="12" name="矩形 11">
            <a:extLst>
              <a:ext uri="{FF2B5EF4-FFF2-40B4-BE49-F238E27FC236}">
                <a16:creationId xmlns:a16="http://schemas.microsoft.com/office/drawing/2014/main" id="{A67F4EAC-0DDC-48B6-8B6B-55C08105A8F4}"/>
              </a:ext>
            </a:extLst>
          </p:cNvPr>
          <p:cNvSpPr/>
          <p:nvPr/>
        </p:nvSpPr>
        <p:spPr>
          <a:xfrm>
            <a:off x="353918" y="3929189"/>
            <a:ext cx="3483537" cy="1600438"/>
          </a:xfrm>
          <a:prstGeom prst="rect">
            <a:avLst/>
          </a:prstGeom>
        </p:spPr>
        <p:txBody>
          <a:bodyPr wrap="square">
            <a:spAutoFit/>
          </a:bodyPr>
          <a:lstStyle/>
          <a:p>
            <a:r>
              <a:rPr lang="zh-CN" altLang="en-US" sz="1400" dirty="0"/>
              <a:t>亲亲～ 我是您的专属微管家！送您两份见面礼（红包+流量）！留意我的动态，关注更多福利和优惠！敬请期待哟~10元</a:t>
            </a:r>
            <a:endParaRPr lang="en-US" altLang="zh-CN" sz="1400" dirty="0"/>
          </a:p>
          <a:p>
            <a:r>
              <a:rPr lang="zh-CN" altLang="en-US" sz="1400" dirty="0"/>
              <a:t>消费红包：</a:t>
            </a:r>
            <a:r>
              <a:rPr lang="zh-CN" altLang="en-US" sz="1400" dirty="0">
                <a:hlinkClick r:id="rId9"/>
              </a:rPr>
              <a:t>https://dx.10086.cn/u9YCCw2G</a:t>
            </a:r>
            <a:endParaRPr lang="en-US" altLang="zh-CN" sz="1400" dirty="0"/>
          </a:p>
          <a:p>
            <a:r>
              <a:rPr lang="zh-CN" altLang="en-US" sz="1400" dirty="0"/>
              <a:t>流量：</a:t>
            </a:r>
            <a:endParaRPr lang="en-US" altLang="zh-CN" sz="1400" dirty="0"/>
          </a:p>
          <a:p>
            <a:r>
              <a:rPr lang="zh-CN" altLang="en-US" sz="1400" dirty="0"/>
              <a:t>https://dx.10086.cn/GVwDCw</a:t>
            </a:r>
          </a:p>
        </p:txBody>
      </p:sp>
      <p:sp>
        <p:nvSpPr>
          <p:cNvPr id="13" name="文本框 12">
            <a:extLst>
              <a:ext uri="{FF2B5EF4-FFF2-40B4-BE49-F238E27FC236}">
                <a16:creationId xmlns:a16="http://schemas.microsoft.com/office/drawing/2014/main" id="{4D271406-FD8F-4C88-826A-CF60913DFA66}"/>
              </a:ext>
            </a:extLst>
          </p:cNvPr>
          <p:cNvSpPr txBox="1"/>
          <p:nvPr/>
        </p:nvSpPr>
        <p:spPr>
          <a:xfrm>
            <a:off x="5434693" y="494268"/>
            <a:ext cx="1635384" cy="461665"/>
          </a:xfrm>
          <a:prstGeom prst="rect">
            <a:avLst/>
          </a:prstGeom>
          <a:noFill/>
        </p:spPr>
        <p:txBody>
          <a:bodyPr wrap="none" rtlCol="0">
            <a:spAutoFit/>
          </a:bodyPr>
          <a:lstStyle/>
          <a:p>
            <a:r>
              <a:rPr lang="zh-CN" altLang="en-US" sz="1200" dirty="0"/>
              <a:t>绑号率：</a:t>
            </a:r>
            <a:r>
              <a:rPr lang="en-US" altLang="zh-CN" sz="1200" dirty="0"/>
              <a:t>60-75%</a:t>
            </a:r>
          </a:p>
          <a:p>
            <a:r>
              <a:rPr lang="zh-CN" altLang="en-US" sz="1200" dirty="0"/>
              <a:t>业务办理率：</a:t>
            </a:r>
            <a:r>
              <a:rPr lang="en-US" altLang="zh-CN" sz="1200" dirty="0"/>
              <a:t>30-45%</a:t>
            </a:r>
            <a:endParaRPr lang="zh-CN" altLang="en-US" sz="1200" dirty="0"/>
          </a:p>
        </p:txBody>
      </p:sp>
    </p:spTree>
    <p:extLst>
      <p:ext uri="{BB962C8B-B14F-4D97-AF65-F5344CB8AC3E}">
        <p14:creationId xmlns:p14="http://schemas.microsoft.com/office/powerpoint/2010/main" val="1364060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43155" y="444046"/>
            <a:ext cx="2441695" cy="338554"/>
          </a:xfrm>
          <a:prstGeom prst="rect">
            <a:avLst/>
          </a:prstGeom>
          <a:noFill/>
        </p:spPr>
        <p:txBody>
          <a:bodyPr wrap="none" rtlCol="0">
            <a:spAutoFit/>
          </a:bodyPr>
          <a:lstStyle/>
          <a:p>
            <a:pPr algn="ctr"/>
            <a:r>
              <a:rPr lang="zh-CN" altLang="en-US" sz="1600" b="1" dirty="0"/>
              <a:t>案例中亮点及可复用的点</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a:extLst>
              <a:ext uri="{FF2B5EF4-FFF2-40B4-BE49-F238E27FC236}">
                <a16:creationId xmlns:a16="http://schemas.microsoft.com/office/drawing/2014/main" id="{4758BE95-FB76-43F6-8370-96065851244D}"/>
              </a:ext>
            </a:extLst>
          </p:cNvPr>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a:extLst>
              <a:ext uri="{FF2B5EF4-FFF2-40B4-BE49-F238E27FC236}">
                <a16:creationId xmlns:a16="http://schemas.microsoft.com/office/drawing/2014/main" id="{CC11E799-7843-4CB9-941D-EF2B5D101391}"/>
              </a:ext>
            </a:extLst>
          </p:cNvPr>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DEA0BE1D-50FA-44D2-A947-2792E67E87DA}"/>
              </a:ext>
            </a:extLst>
          </p:cNvPr>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7" name="矩形 16">
            <a:extLst>
              <a:ext uri="{FF2B5EF4-FFF2-40B4-BE49-F238E27FC236}">
                <a16:creationId xmlns:a16="http://schemas.microsoft.com/office/drawing/2014/main" id="{1D08F5CF-DD3F-4AB6-BF76-4095FF806FDB}"/>
              </a:ext>
            </a:extLst>
          </p:cNvPr>
          <p:cNvSpPr/>
          <p:nvPr/>
        </p:nvSpPr>
        <p:spPr>
          <a:xfrm>
            <a:off x="2264002" y="1757186"/>
            <a:ext cx="6258282" cy="1477328"/>
          </a:xfrm>
          <a:prstGeom prst="rect">
            <a:avLst/>
          </a:prstGeom>
        </p:spPr>
        <p:txBody>
          <a:bodyPr wrap="square">
            <a:spAutoFit/>
          </a:bodyPr>
          <a:lstStyle/>
          <a:p>
            <a:pPr algn="just"/>
            <a:r>
              <a:rPr lang="en-US" altLang="zh-CN" b="1" dirty="0">
                <a:solidFill>
                  <a:srgbClr val="333333"/>
                </a:solidFill>
                <a:latin typeface="-apple-system"/>
              </a:rPr>
              <a:t>1</a:t>
            </a:r>
            <a:r>
              <a:rPr lang="zh-CN" altLang="en-US" b="1" dirty="0">
                <a:solidFill>
                  <a:srgbClr val="333333"/>
                </a:solidFill>
                <a:latin typeface="-apple-system"/>
              </a:rPr>
              <a:t>、目前阶段，各个渠道场景吸粉的触点及方式；大部分是根据移动本身的资源特点而制定。</a:t>
            </a:r>
            <a:endParaRPr lang="en-US" altLang="zh-CN" b="1" dirty="0">
              <a:solidFill>
                <a:srgbClr val="333333"/>
              </a:solidFill>
              <a:latin typeface="-apple-system"/>
            </a:endParaRPr>
          </a:p>
          <a:p>
            <a:pPr algn="just"/>
            <a:endParaRPr lang="en-US" altLang="zh-CN" b="1" dirty="0">
              <a:solidFill>
                <a:srgbClr val="333333"/>
              </a:solidFill>
              <a:latin typeface="-apple-system"/>
            </a:endParaRPr>
          </a:p>
          <a:p>
            <a:pPr algn="just"/>
            <a:r>
              <a:rPr lang="en-US" altLang="zh-CN" b="1" dirty="0">
                <a:solidFill>
                  <a:srgbClr val="333333"/>
                </a:solidFill>
                <a:latin typeface="-apple-system"/>
              </a:rPr>
              <a:t>2</a:t>
            </a:r>
            <a:r>
              <a:rPr lang="zh-CN" altLang="en-US" b="1" dirty="0">
                <a:solidFill>
                  <a:srgbClr val="333333"/>
                </a:solidFill>
                <a:latin typeface="-apple-system"/>
              </a:rPr>
              <a:t>、拉新的产品选择低价高频产品，及话术引导</a:t>
            </a:r>
            <a:r>
              <a:rPr lang="en-US" altLang="zh-CN" b="1" dirty="0">
                <a:solidFill>
                  <a:srgbClr val="333333"/>
                </a:solidFill>
                <a:latin typeface="-apple-system"/>
              </a:rPr>
              <a:t>+</a:t>
            </a:r>
            <a:r>
              <a:rPr lang="zh-CN" altLang="en-US" b="1" dirty="0">
                <a:solidFill>
                  <a:srgbClr val="333333"/>
                </a:solidFill>
                <a:latin typeface="-apple-system"/>
              </a:rPr>
              <a:t>链接，可以提高实际绑号率。</a:t>
            </a:r>
            <a:endParaRPr lang="en-US" altLang="zh-CN" b="1" dirty="0">
              <a:solidFill>
                <a:srgbClr val="333333"/>
              </a:solidFill>
              <a:latin typeface="-apple-system"/>
            </a:endParaRPr>
          </a:p>
        </p:txBody>
      </p:sp>
    </p:spTree>
    <p:extLst>
      <p:ext uri="{BB962C8B-B14F-4D97-AF65-F5344CB8AC3E}">
        <p14:creationId xmlns:p14="http://schemas.microsoft.com/office/powerpoint/2010/main" val="253248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2646878" cy="338554"/>
          </a:xfrm>
          <a:prstGeom prst="rect">
            <a:avLst/>
          </a:prstGeom>
          <a:noFill/>
        </p:spPr>
        <p:txBody>
          <a:bodyPr wrap="none" rtlCol="0">
            <a:spAutoFit/>
          </a:bodyPr>
          <a:lstStyle/>
          <a:p>
            <a:pPr lvl="0"/>
            <a:r>
              <a:rPr lang="zh-CN" altLang="en-US" sz="1600" b="1" dirty="0">
                <a:solidFill>
                  <a:schemeClr val="tx1"/>
                </a:solidFill>
              </a:rPr>
              <a:t>案例中待优化点及改善方案</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571CF5C-760E-4189-868D-08D8A1A17052}"/>
              </a:ext>
            </a:extLst>
          </p:cNvPr>
          <p:cNvSpPr/>
          <p:nvPr/>
        </p:nvSpPr>
        <p:spPr>
          <a:xfrm>
            <a:off x="495440" y="966371"/>
            <a:ext cx="9258653" cy="4247317"/>
          </a:xfrm>
          <a:prstGeom prst="rect">
            <a:avLst/>
          </a:prstGeom>
        </p:spPr>
        <p:txBody>
          <a:bodyPr wrap="square">
            <a:spAutoFit/>
          </a:bodyPr>
          <a:lstStyle/>
          <a:p>
            <a:pPr marL="342900" lvl="0" indent="-342900" algn="just">
              <a:spcAft>
                <a:spcPts val="0"/>
              </a:spcAft>
              <a:buFont typeface="+mj-ea"/>
              <a:buAutoNum type="circleNumDbPlain"/>
            </a:pPr>
            <a:r>
              <a:rPr lang="zh-CN" altLang="en-US" b="1" kern="100" dirty="0">
                <a:latin typeface="等线" panose="02010600030101010101" pitchFamily="2" charset="-122"/>
                <a:ea typeface="等线" panose="02010600030101010101" pitchFamily="2" charset="-122"/>
                <a:cs typeface="Times New Roman" panose="02020603050405020304" pitchFamily="18" charset="0"/>
              </a:rPr>
              <a:t>粉丝裂变拉新方式欠缺：</a:t>
            </a:r>
            <a:r>
              <a:rPr lang="zh-CN" altLang="en-US" kern="100" dirty="0">
                <a:latin typeface="等线" panose="02010600030101010101" pitchFamily="2" charset="-122"/>
                <a:ea typeface="等线" panose="02010600030101010101" pitchFamily="2" charset="-122"/>
                <a:cs typeface="Times New Roman" panose="02020603050405020304" pitchFamily="18" charset="0"/>
              </a:rPr>
              <a:t>因移动架构体制复杂及工具不完善，导致粉丝裂变做法受限，试过通过问卷及朋友圈形式做过，但效果不佳。目前还没找到更好的方式来做。</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lvl="0" algn="just">
              <a:spcAft>
                <a:spcPts val="0"/>
              </a:spcAft>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spcAft>
                <a:spcPts val="0"/>
              </a:spcAft>
              <a:buFont typeface="+mj-ea"/>
              <a:buAutoNum type="circleNumDbPlain"/>
            </a:pP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lvl="0" algn="just">
              <a:spcAft>
                <a:spcPts val="0"/>
              </a:spcAft>
            </a:pPr>
            <a:r>
              <a:rPr lang="zh-CN" altLang="en-US" b="1" kern="100" dirty="0">
                <a:latin typeface="等线" panose="02010600030101010101" pitchFamily="2" charset="-122"/>
                <a:ea typeface="等线" panose="02010600030101010101" pitchFamily="2" charset="-122"/>
                <a:cs typeface="Times New Roman" panose="02020603050405020304" pitchFamily="18" charset="0"/>
              </a:rPr>
              <a:t>② 社会渠道难控制：</a:t>
            </a:r>
            <a:r>
              <a:rPr lang="zh-CN" altLang="en-US" kern="100" dirty="0">
                <a:latin typeface="等线" panose="02010600030101010101" pitchFamily="2" charset="-122"/>
                <a:ea typeface="等线" panose="02010600030101010101" pitchFamily="2" charset="-122"/>
                <a:cs typeface="Times New Roman" panose="02020603050405020304" pitchFamily="18" charset="0"/>
              </a:rPr>
              <a:t>渠道吸粉过程中，部分地区</a:t>
            </a:r>
            <a:r>
              <a:rPr lang="zh-CN" altLang="en-US" b="1" kern="100" dirty="0">
                <a:latin typeface="等线" panose="02010600030101010101" pitchFamily="2" charset="-122"/>
                <a:ea typeface="等线" panose="02010600030101010101" pitchFamily="2" charset="-122"/>
                <a:cs typeface="Times New Roman" panose="02020603050405020304" pitchFamily="18" charset="0"/>
              </a:rPr>
              <a:t>重粉</a:t>
            </a:r>
            <a:r>
              <a:rPr lang="zh-CN" altLang="en-US" kern="100" dirty="0">
                <a:latin typeface="等线" panose="02010600030101010101" pitchFamily="2" charset="-122"/>
                <a:ea typeface="等线" panose="02010600030101010101" pitchFamily="2" charset="-122"/>
                <a:cs typeface="Times New Roman" panose="02020603050405020304" pitchFamily="18" charset="0"/>
              </a:rPr>
              <a:t>过多，渠道和渠道之间相互导粉或买僵尸粉，导致整体粉丝质量差；大多渠道不愿意把客户添加到企微，觉得到时不做，粉丝也带不走。针对这个目前的调整方法是：</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spcAft>
                <a:spcPts val="0"/>
              </a:spcAft>
              <a:buFont typeface="Wingdings" panose="05000000000000000000" pitchFamily="2" charset="2"/>
              <a:buChar char="u"/>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285750" lvl="0" indent="-285750" algn="just">
              <a:spcAft>
                <a:spcPts val="0"/>
              </a:spcAft>
              <a:buFont typeface="Wingdings" panose="05000000000000000000" pitchFamily="2" charset="2"/>
              <a:buChar char="u"/>
            </a:pPr>
            <a:r>
              <a:rPr lang="zh-CN" altLang="en-US" kern="100" dirty="0">
                <a:latin typeface="等线" panose="02010600030101010101" pitchFamily="2" charset="-122"/>
                <a:ea typeface="等线" panose="02010600030101010101" pitchFamily="2" charset="-122"/>
                <a:cs typeface="Times New Roman" panose="02020603050405020304" pitchFamily="18" charset="0"/>
              </a:rPr>
              <a:t>打通码店，实现计酬，激发渠道吸粉的动力；</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285750" lvl="0" indent="-285750" algn="just">
              <a:spcAft>
                <a:spcPts val="0"/>
              </a:spcAft>
              <a:buFont typeface="Wingdings" panose="05000000000000000000" pitchFamily="2" charset="2"/>
              <a:buChar char="u"/>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285750" lvl="0" indent="-285750" algn="just">
              <a:spcAft>
                <a:spcPts val="0"/>
              </a:spcAft>
              <a:buFont typeface="Wingdings" panose="05000000000000000000" pitchFamily="2" charset="2"/>
              <a:buChar char="u"/>
            </a:pPr>
            <a:r>
              <a:rPr lang="zh-CN" altLang="en-US" kern="100" dirty="0">
                <a:latin typeface="等线" panose="02010600030101010101" pitchFamily="2" charset="-122"/>
                <a:ea typeface="等线" panose="02010600030101010101" pitchFamily="2" charset="-122"/>
                <a:cs typeface="Times New Roman" panose="02020603050405020304" pitchFamily="18" charset="0"/>
              </a:rPr>
              <a:t>统一输出口径：赋能精准目标客户，更容易提高门店销售。</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285750" lvl="0" indent="-285750" algn="just">
              <a:spcAft>
                <a:spcPts val="0"/>
              </a:spcAft>
              <a:buFont typeface="Wingdings" panose="05000000000000000000" pitchFamily="2" charset="2"/>
              <a:buChar char="u"/>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285750" lvl="0" indent="-285750" algn="just">
              <a:spcAft>
                <a:spcPts val="0"/>
              </a:spcAft>
              <a:buFont typeface="Wingdings" panose="05000000000000000000" pitchFamily="2" charset="2"/>
              <a:buChar char="u"/>
            </a:pPr>
            <a:r>
              <a:rPr lang="zh-CN" altLang="en-US" kern="100" dirty="0">
                <a:latin typeface="等线" panose="02010600030101010101" pitchFamily="2" charset="-122"/>
                <a:ea typeface="等线" panose="02010600030101010101" pitchFamily="2" charset="-122"/>
                <a:cs typeface="Times New Roman" panose="02020603050405020304" pitchFamily="18" charset="0"/>
              </a:rPr>
              <a:t>进行劳动竞赛，实现酬金</a:t>
            </a:r>
            <a:r>
              <a:rPr lang="en-US" altLang="zh-CN" kern="100" dirty="0">
                <a:latin typeface="等线" panose="02010600030101010101" pitchFamily="2" charset="-122"/>
                <a:ea typeface="等线" panose="02010600030101010101" pitchFamily="2" charset="-122"/>
                <a:cs typeface="Times New Roman" panose="02020603050405020304" pitchFamily="18" charset="0"/>
              </a:rPr>
              <a:t>+</a:t>
            </a:r>
            <a:r>
              <a:rPr lang="zh-CN" altLang="en-US" kern="100" dirty="0">
                <a:latin typeface="等线" panose="02010600030101010101" pitchFamily="2" charset="-122"/>
                <a:ea typeface="等线" panose="02010600030101010101" pitchFamily="2" charset="-122"/>
                <a:cs typeface="Times New Roman" panose="02020603050405020304" pitchFamily="18" charset="0"/>
              </a:rPr>
              <a:t>奖励机制，渠道做目标可获得双倍酬劳。</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285750" lvl="0" indent="-285750" algn="just">
              <a:spcAft>
                <a:spcPts val="0"/>
              </a:spcAft>
              <a:buFont typeface="Wingdings" panose="05000000000000000000" pitchFamily="2" charset="2"/>
              <a:buChar char="u"/>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285750" lvl="0" indent="-285750" algn="just">
              <a:spcAft>
                <a:spcPts val="0"/>
              </a:spcAft>
              <a:buFont typeface="Wingdings" panose="05000000000000000000" pitchFamily="2" charset="2"/>
              <a:buChar char="u"/>
            </a:pPr>
            <a:r>
              <a:rPr lang="zh-CN" altLang="en-US" kern="100" dirty="0">
                <a:latin typeface="等线" panose="02010600030101010101" pitchFamily="2" charset="-122"/>
                <a:ea typeface="等线" panose="02010600030101010101" pitchFamily="2" charset="-122"/>
                <a:cs typeface="Times New Roman" panose="02020603050405020304" pitchFamily="18" charset="0"/>
              </a:rPr>
              <a:t>重点抓渠道大商优先支撑及赋能，打造标杆，引发中小渠道重视。</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632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53560"/>
            <a:ext cx="2031325" cy="338554"/>
          </a:xfrm>
          <a:prstGeom prst="rect">
            <a:avLst/>
          </a:prstGeom>
          <a:noFill/>
        </p:spPr>
        <p:txBody>
          <a:bodyPr wrap="none" rtlCol="0">
            <a:spAutoFit/>
          </a:bodyPr>
          <a:lstStyle/>
          <a:p>
            <a:pPr algn="ctr"/>
            <a:r>
              <a:rPr lang="zh-CN" altLang="en-US" sz="1600" b="1" dirty="0">
                <a:solidFill>
                  <a:schemeClr val="tx1"/>
                </a:solidFill>
              </a:rPr>
              <a:t>针对案例的延伸思考</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DB6CEA6-2936-4849-A3DC-E72B9175AD7A}"/>
              </a:ext>
            </a:extLst>
          </p:cNvPr>
          <p:cNvSpPr/>
          <p:nvPr/>
        </p:nvSpPr>
        <p:spPr>
          <a:xfrm>
            <a:off x="820841" y="2083976"/>
            <a:ext cx="8889682" cy="2120452"/>
          </a:xfrm>
          <a:prstGeom prst="rect">
            <a:avLst/>
          </a:prstGeom>
        </p:spPr>
        <p:txBody>
          <a:bodyPr wrap="square">
            <a:spAutoFit/>
          </a:bodyPr>
          <a:lstStyle/>
          <a:p>
            <a:pPr>
              <a:lnSpc>
                <a:spcPct val="150000"/>
              </a:lnSpc>
            </a:pPr>
            <a:r>
              <a:rPr lang="en-US" altLang="zh-CN" b="1" dirty="0">
                <a:latin typeface="-apple-system"/>
              </a:rPr>
              <a:t>1</a:t>
            </a:r>
            <a:r>
              <a:rPr lang="zh-CN" altLang="en-US" b="1" dirty="0">
                <a:latin typeface="-apple-system"/>
              </a:rPr>
              <a:t>，针对线下渠道吸粉，</a:t>
            </a:r>
            <a:r>
              <a:rPr lang="zh-CN" altLang="en-US" dirty="0">
                <a:latin typeface="-apple-system"/>
              </a:rPr>
              <a:t>是一个逐步渐进的过程，先抓大商，再做中小渠道，树立标杆。</a:t>
            </a:r>
            <a:endParaRPr lang="en-US" altLang="zh-CN" dirty="0">
              <a:latin typeface="-apple-system"/>
            </a:endParaRPr>
          </a:p>
          <a:p>
            <a:pPr>
              <a:lnSpc>
                <a:spcPct val="150000"/>
              </a:lnSpc>
            </a:pPr>
            <a:endParaRPr lang="en-US" altLang="zh-CN" dirty="0">
              <a:latin typeface="-apple-system"/>
            </a:endParaRPr>
          </a:p>
          <a:p>
            <a:pPr>
              <a:lnSpc>
                <a:spcPct val="150000"/>
              </a:lnSpc>
            </a:pPr>
            <a:r>
              <a:rPr lang="en-US" altLang="zh-CN" dirty="0">
                <a:latin typeface="-apple-system"/>
              </a:rPr>
              <a:t>2</a:t>
            </a:r>
            <a:r>
              <a:rPr lang="zh-CN" altLang="en-US" dirty="0">
                <a:latin typeface="-apple-system"/>
              </a:rPr>
              <a:t>，</a:t>
            </a:r>
            <a:r>
              <a:rPr lang="zh-CN" altLang="en-US" b="1" dirty="0">
                <a:latin typeface="-apple-system"/>
              </a:rPr>
              <a:t>可借用移动本身资源，挖掘更多吸粉触点。</a:t>
            </a:r>
            <a:r>
              <a:rPr lang="zh-CN" altLang="en-US" dirty="0">
                <a:latin typeface="-apple-system"/>
              </a:rPr>
              <a:t>目前移动的资源很多还没正式动起来，譬如集团资源、社会资源、各部门的联动（直播、</a:t>
            </a:r>
            <a:r>
              <a:rPr lang="en-US" altLang="zh-CN" dirty="0">
                <a:latin typeface="-apple-system"/>
              </a:rPr>
              <a:t>10086</a:t>
            </a:r>
            <a:r>
              <a:rPr lang="zh-CN" altLang="en-US" dirty="0">
                <a:latin typeface="-apple-system"/>
              </a:rPr>
              <a:t>外包）等，包括主通客户数的利用，目前全省平均渗透率仅</a:t>
            </a:r>
            <a:r>
              <a:rPr lang="en-US" altLang="zh-CN" dirty="0">
                <a:latin typeface="-apple-system"/>
              </a:rPr>
              <a:t>6%,</a:t>
            </a:r>
            <a:r>
              <a:rPr lang="zh-CN" altLang="en-US" dirty="0">
                <a:latin typeface="-apple-system"/>
              </a:rPr>
              <a:t>说明还很多移动客户没加进来。</a:t>
            </a:r>
            <a:endParaRPr lang="en-US" altLang="zh-CN" dirty="0">
              <a:latin typeface="-apple-system"/>
            </a:endParaRPr>
          </a:p>
        </p:txBody>
      </p:sp>
      <p:sp>
        <p:nvSpPr>
          <p:cNvPr id="5" name="文本框 4">
            <a:extLst>
              <a:ext uri="{FF2B5EF4-FFF2-40B4-BE49-F238E27FC236}">
                <a16:creationId xmlns:a16="http://schemas.microsoft.com/office/drawing/2014/main" id="{703F8F7B-316B-4EC8-AB26-AD3A229200ED}"/>
              </a:ext>
            </a:extLst>
          </p:cNvPr>
          <p:cNvSpPr txBox="1"/>
          <p:nvPr/>
        </p:nvSpPr>
        <p:spPr>
          <a:xfrm>
            <a:off x="4492978" y="870083"/>
            <a:ext cx="877163" cy="369332"/>
          </a:xfrm>
          <a:prstGeom prst="rect">
            <a:avLst/>
          </a:prstGeom>
          <a:noFill/>
        </p:spPr>
        <p:txBody>
          <a:bodyPr wrap="none" rtlCol="0">
            <a:spAutoFit/>
          </a:bodyPr>
          <a:lstStyle/>
          <a:p>
            <a:r>
              <a:rPr lang="zh-CN" altLang="en-US" b="1" dirty="0"/>
              <a:t>小结：</a:t>
            </a:r>
          </a:p>
        </p:txBody>
      </p:sp>
    </p:spTree>
    <p:extLst>
      <p:ext uri="{BB962C8B-B14F-4D97-AF65-F5344CB8AC3E}">
        <p14:creationId xmlns:p14="http://schemas.microsoft.com/office/powerpoint/2010/main" val="3180192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grpSp>
        <p:nvGrpSpPr>
          <p:cNvPr id="16" name="组合 15">
            <a:extLst>
              <a:ext uri="{FF2B5EF4-FFF2-40B4-BE49-F238E27FC236}">
                <a16:creationId xmlns:a16="http://schemas.microsoft.com/office/drawing/2014/main" id="{F60F1A44-7BF6-4774-8C18-41D689FFE90F}"/>
              </a:ext>
            </a:extLst>
          </p:cNvPr>
          <p:cNvGrpSpPr/>
          <p:nvPr/>
        </p:nvGrpSpPr>
        <p:grpSpPr>
          <a:xfrm>
            <a:off x="752475" y="464185"/>
            <a:ext cx="341630" cy="280035"/>
            <a:chOff x="4729" y="1585"/>
            <a:chExt cx="842" cy="708"/>
          </a:xfrm>
        </p:grpSpPr>
        <p:pic>
          <p:nvPicPr>
            <p:cNvPr id="17" name="图片 16" descr="resource">
              <a:extLst>
                <a:ext uri="{FF2B5EF4-FFF2-40B4-BE49-F238E27FC236}">
                  <a16:creationId xmlns:a16="http://schemas.microsoft.com/office/drawing/2014/main" id="{C1B24F8E-01D1-4F68-BF3D-435475074AF3}"/>
                </a:ext>
              </a:extLst>
            </p:cNvPr>
            <p:cNvPicPr>
              <a:picLocks noChangeAspect="1"/>
            </p:cNvPicPr>
            <p:nvPr/>
          </p:nvPicPr>
          <p:blipFill>
            <a:blip r:embed="rId4"/>
            <a:stretch>
              <a:fillRect/>
            </a:stretch>
          </p:blipFill>
          <p:spPr>
            <a:xfrm>
              <a:off x="5235" y="1585"/>
              <a:ext cx="337" cy="709"/>
            </a:xfrm>
            <a:prstGeom prst="rect">
              <a:avLst/>
            </a:prstGeom>
          </p:spPr>
        </p:pic>
        <p:pic>
          <p:nvPicPr>
            <p:cNvPr id="18" name="图片 17" descr="resource">
              <a:extLst>
                <a:ext uri="{FF2B5EF4-FFF2-40B4-BE49-F238E27FC236}">
                  <a16:creationId xmlns:a16="http://schemas.microsoft.com/office/drawing/2014/main" id="{4A191917-AAD9-4393-9C9B-405B66E941CC}"/>
                </a:ext>
              </a:extLst>
            </p:cNvPr>
            <p:cNvPicPr>
              <a:picLocks noChangeAspect="1"/>
            </p:cNvPicPr>
            <p:nvPr/>
          </p:nvPicPr>
          <p:blipFill>
            <a:blip r:embed="rId5"/>
            <a:stretch>
              <a:fillRect/>
            </a:stretch>
          </p:blipFill>
          <p:spPr>
            <a:xfrm>
              <a:off x="4982" y="1585"/>
              <a:ext cx="337" cy="709"/>
            </a:xfrm>
            <a:prstGeom prst="rect">
              <a:avLst/>
            </a:prstGeom>
          </p:spPr>
        </p:pic>
        <p:pic>
          <p:nvPicPr>
            <p:cNvPr id="19" name="图片 18" descr="resource">
              <a:extLst>
                <a:ext uri="{FF2B5EF4-FFF2-40B4-BE49-F238E27FC236}">
                  <a16:creationId xmlns:a16="http://schemas.microsoft.com/office/drawing/2014/main" id="{55E0D448-13F1-45CB-BF41-5629E0F67E7F}"/>
                </a:ext>
              </a:extLst>
            </p:cNvPr>
            <p:cNvPicPr>
              <a:picLocks noChangeAspect="1"/>
            </p:cNvPicPr>
            <p:nvPr/>
          </p:nvPicPr>
          <p:blipFill>
            <a:blip r:embed="rId4"/>
            <a:stretch>
              <a:fillRect/>
            </a:stretch>
          </p:blipFill>
          <p:spPr>
            <a:xfrm>
              <a:off x="4729" y="1585"/>
              <a:ext cx="337" cy="709"/>
            </a:xfrm>
            <a:prstGeom prst="rect">
              <a:avLst/>
            </a:prstGeom>
          </p:spPr>
        </p:pic>
      </p:grpSp>
      <p:sp>
        <p:nvSpPr>
          <p:cNvPr id="27" name="文本框 26">
            <a:extLst>
              <a:ext uri="{FF2B5EF4-FFF2-40B4-BE49-F238E27FC236}">
                <a16:creationId xmlns:a16="http://schemas.microsoft.com/office/drawing/2014/main" id="{D92A0EB9-A3B9-4FF1-8D7C-E2BA2B2E608F}"/>
              </a:ext>
            </a:extLst>
          </p:cNvPr>
          <p:cNvSpPr txBox="1"/>
          <p:nvPr/>
        </p:nvSpPr>
        <p:spPr>
          <a:xfrm>
            <a:off x="7409342" y="4206233"/>
            <a:ext cx="2377574" cy="369332"/>
          </a:xfrm>
          <a:prstGeom prst="rect">
            <a:avLst/>
          </a:prstGeom>
          <a:noFill/>
        </p:spPr>
        <p:txBody>
          <a:bodyPr wrap="none" rtlCol="0">
            <a:spAutoFit/>
          </a:bodyPr>
          <a:lstStyle/>
          <a:p>
            <a:r>
              <a:rPr lang="zh-CN" altLang="en-US" dirty="0"/>
              <a:t>扫码为我进行打分哦</a:t>
            </a:r>
            <a:r>
              <a:rPr lang="en-US" altLang="zh-CN" dirty="0"/>
              <a:t>~</a:t>
            </a:r>
            <a:endParaRPr lang="zh-CN" altLang="en-US" dirty="0"/>
          </a:p>
        </p:txBody>
      </p:sp>
      <p:sp>
        <p:nvSpPr>
          <p:cNvPr id="28" name="ExtraShape1">
            <a:extLst>
              <a:ext uri="{FF2B5EF4-FFF2-40B4-BE49-F238E27FC236}">
                <a16:creationId xmlns:a16="http://schemas.microsoft.com/office/drawing/2014/main" id="{795787AE-B4A3-45AA-816F-40CD8C188F81}"/>
              </a:ext>
            </a:extLst>
          </p:cNvPr>
          <p:cNvSpPr/>
          <p:nvPr/>
        </p:nvSpPr>
        <p:spPr>
          <a:xfrm>
            <a:off x="342356" y="1656892"/>
            <a:ext cx="1025539" cy="1025539"/>
          </a:xfrm>
          <a:prstGeom prst="ellipse">
            <a:avLst/>
          </a:prstGeom>
          <a:solidFill>
            <a:schemeClr val="tx2">
              <a:lumMod val="20000"/>
              <a:lumOff val="80000"/>
            </a:schemeClr>
          </a:solidFill>
          <a:ln>
            <a:noFill/>
          </a:ln>
        </p:spPr>
        <p:txBody>
          <a:bodyPr rtlCol="0" anchor="ctr"/>
          <a:lstStyle/>
          <a:p>
            <a:pPr algn="ctr"/>
            <a:r>
              <a:rPr lang="zh-CN" altLang="en-US" b="1" dirty="0"/>
              <a:t>开场收尾</a:t>
            </a:r>
          </a:p>
        </p:txBody>
      </p:sp>
      <p:cxnSp>
        <p:nvCxnSpPr>
          <p:cNvPr id="29" name="ExtraShape1">
            <a:extLst>
              <a:ext uri="{FF2B5EF4-FFF2-40B4-BE49-F238E27FC236}">
                <a16:creationId xmlns:a16="http://schemas.microsoft.com/office/drawing/2014/main" id="{CB4F6420-F331-4717-B54C-D868AAF45619}"/>
              </a:ext>
            </a:extLst>
          </p:cNvPr>
          <p:cNvCxnSpPr>
            <a:cxnSpLocks/>
          </p:cNvCxnSpPr>
          <p:nvPr/>
        </p:nvCxnSpPr>
        <p:spPr>
          <a:xfrm>
            <a:off x="1486932" y="2316970"/>
            <a:ext cx="813817" cy="425175"/>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ExtraShape2">
            <a:extLst>
              <a:ext uri="{FF2B5EF4-FFF2-40B4-BE49-F238E27FC236}">
                <a16:creationId xmlns:a16="http://schemas.microsoft.com/office/drawing/2014/main" id="{F35F2524-B1D0-40BF-9234-ADA750BE40CF}"/>
              </a:ext>
            </a:extLst>
          </p:cNvPr>
          <p:cNvSpPr/>
          <p:nvPr/>
        </p:nvSpPr>
        <p:spPr>
          <a:xfrm rot="10800000" flipV="1">
            <a:off x="2432836" y="2580085"/>
            <a:ext cx="1025539" cy="1025539"/>
          </a:xfrm>
          <a:prstGeom prst="ellipse">
            <a:avLst/>
          </a:prstGeom>
          <a:solidFill>
            <a:schemeClr val="tx2">
              <a:lumMod val="20000"/>
              <a:lumOff val="80000"/>
            </a:schemeClr>
          </a:solidFill>
          <a:ln>
            <a:noFill/>
          </a:ln>
        </p:spPr>
        <p:txBody>
          <a:bodyPr rtlCol="0" anchor="ctr"/>
          <a:lstStyle/>
          <a:p>
            <a:pPr algn="ctr"/>
            <a:r>
              <a:rPr lang="zh-CN" altLang="en-US" b="1" dirty="0"/>
              <a:t>内容</a:t>
            </a:r>
          </a:p>
        </p:txBody>
      </p:sp>
      <p:cxnSp>
        <p:nvCxnSpPr>
          <p:cNvPr id="31" name="ExtraShape2">
            <a:extLst>
              <a:ext uri="{FF2B5EF4-FFF2-40B4-BE49-F238E27FC236}">
                <a16:creationId xmlns:a16="http://schemas.microsoft.com/office/drawing/2014/main" id="{26D787D2-A083-4901-8BEF-D2BE8E9F9DD1}"/>
              </a:ext>
            </a:extLst>
          </p:cNvPr>
          <p:cNvCxnSpPr>
            <a:cxnSpLocks/>
          </p:cNvCxnSpPr>
          <p:nvPr/>
        </p:nvCxnSpPr>
        <p:spPr>
          <a:xfrm rot="20700000" flipV="1">
            <a:off x="3570737" y="2742145"/>
            <a:ext cx="1157719" cy="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ExtraShape3">
            <a:extLst>
              <a:ext uri="{FF2B5EF4-FFF2-40B4-BE49-F238E27FC236}">
                <a16:creationId xmlns:a16="http://schemas.microsoft.com/office/drawing/2014/main" id="{19110BD8-2381-4864-95ED-B9EF6920BD3B}"/>
              </a:ext>
            </a:extLst>
          </p:cNvPr>
          <p:cNvSpPr/>
          <p:nvPr/>
        </p:nvSpPr>
        <p:spPr>
          <a:xfrm>
            <a:off x="4822569" y="1885438"/>
            <a:ext cx="1025539" cy="1025539"/>
          </a:xfrm>
          <a:prstGeom prst="ellipse">
            <a:avLst/>
          </a:prstGeom>
          <a:solidFill>
            <a:schemeClr val="tx2">
              <a:lumMod val="20000"/>
              <a:lumOff val="80000"/>
            </a:schemeClr>
          </a:solidFill>
          <a:ln>
            <a:noFill/>
          </a:ln>
        </p:spPr>
        <p:txBody>
          <a:bodyPr rtlCol="0" anchor="ctr"/>
          <a:lstStyle/>
          <a:p>
            <a:pPr algn="ctr"/>
            <a:r>
              <a:rPr lang="zh-CN" altLang="en-US" b="1" dirty="0"/>
              <a:t>语言</a:t>
            </a:r>
          </a:p>
        </p:txBody>
      </p:sp>
      <p:cxnSp>
        <p:nvCxnSpPr>
          <p:cNvPr id="37" name="ExtraShape3">
            <a:extLst>
              <a:ext uri="{FF2B5EF4-FFF2-40B4-BE49-F238E27FC236}">
                <a16:creationId xmlns:a16="http://schemas.microsoft.com/office/drawing/2014/main" id="{CE308CD6-2246-4DEF-92A0-F54BE62CDA8E}"/>
              </a:ext>
            </a:extLst>
          </p:cNvPr>
          <p:cNvCxnSpPr>
            <a:cxnSpLocks/>
          </p:cNvCxnSpPr>
          <p:nvPr/>
        </p:nvCxnSpPr>
        <p:spPr>
          <a:xfrm>
            <a:off x="5419304" y="2968681"/>
            <a:ext cx="535173" cy="93386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ExtraShape4">
            <a:extLst>
              <a:ext uri="{FF2B5EF4-FFF2-40B4-BE49-F238E27FC236}">
                <a16:creationId xmlns:a16="http://schemas.microsoft.com/office/drawing/2014/main" id="{9C333F6A-251F-48D7-8BBA-3A86E032DE35}"/>
              </a:ext>
            </a:extLst>
          </p:cNvPr>
          <p:cNvSpPr/>
          <p:nvPr/>
        </p:nvSpPr>
        <p:spPr>
          <a:xfrm rot="10800000" flipV="1">
            <a:off x="5758760" y="3960245"/>
            <a:ext cx="1025539" cy="1025539"/>
          </a:xfrm>
          <a:prstGeom prst="ellipse">
            <a:avLst/>
          </a:prstGeom>
          <a:solidFill>
            <a:schemeClr val="tx2">
              <a:lumMod val="20000"/>
              <a:lumOff val="80000"/>
            </a:schemeClr>
          </a:solidFill>
          <a:ln>
            <a:noFill/>
          </a:ln>
        </p:spPr>
        <p:txBody>
          <a:bodyPr rtlCol="0" anchor="ctr"/>
          <a:lstStyle/>
          <a:p>
            <a:pPr algn="ctr"/>
            <a:r>
              <a:rPr lang="zh-CN" altLang="en-US" b="1" dirty="0"/>
              <a:t>时间</a:t>
            </a:r>
          </a:p>
        </p:txBody>
      </p:sp>
      <p:sp>
        <p:nvSpPr>
          <p:cNvPr id="39" name="文本框 38">
            <a:extLst>
              <a:ext uri="{FF2B5EF4-FFF2-40B4-BE49-F238E27FC236}">
                <a16:creationId xmlns:a16="http://schemas.microsoft.com/office/drawing/2014/main" id="{D2F45CEC-3B39-41B7-AC8E-E38039AB561F}"/>
              </a:ext>
            </a:extLst>
          </p:cNvPr>
          <p:cNvSpPr txBox="1"/>
          <p:nvPr/>
        </p:nvSpPr>
        <p:spPr>
          <a:xfrm>
            <a:off x="1192936" y="464185"/>
            <a:ext cx="595035" cy="338554"/>
          </a:xfrm>
          <a:prstGeom prst="rect">
            <a:avLst/>
          </a:prstGeom>
          <a:noFill/>
        </p:spPr>
        <p:txBody>
          <a:bodyPr wrap="none" rtlCol="0">
            <a:spAutoFit/>
          </a:bodyPr>
          <a:lstStyle/>
          <a:p>
            <a:pPr algn="ctr"/>
            <a:r>
              <a:rPr lang="zh-CN" altLang="en-US" sz="1600" b="1" dirty="0">
                <a:solidFill>
                  <a:schemeClr val="tx1"/>
                </a:solidFill>
                <a:sym typeface="+mn-ea"/>
              </a:rPr>
              <a:t>评分</a:t>
            </a:r>
          </a:p>
        </p:txBody>
      </p:sp>
      <p:sp>
        <p:nvSpPr>
          <p:cNvPr id="40" name="ValueText4">
            <a:extLst>
              <a:ext uri="{FF2B5EF4-FFF2-40B4-BE49-F238E27FC236}">
                <a16:creationId xmlns:a16="http://schemas.microsoft.com/office/drawing/2014/main" id="{CFB6B903-5816-402B-B4E9-C2BD516A1D63}"/>
              </a:ext>
            </a:extLst>
          </p:cNvPr>
          <p:cNvSpPr txBox="1"/>
          <p:nvPr/>
        </p:nvSpPr>
        <p:spPr>
          <a:xfrm>
            <a:off x="6358643" y="3435611"/>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5">
                    <a:lumMod val="100000"/>
                  </a:schemeClr>
                </a:solidFill>
                <a:latin typeface="Impact" panose="020B0806030902050204" pitchFamily="34" charset="0"/>
              </a:rPr>
              <a:t>20%</a:t>
            </a:r>
            <a:endParaRPr lang="en-US" sz="700" dirty="0">
              <a:solidFill>
                <a:schemeClr val="accent5">
                  <a:lumMod val="100000"/>
                </a:schemeClr>
              </a:solidFill>
              <a:latin typeface="Impact" panose="020B0806030902050204" pitchFamily="34" charset="0"/>
            </a:endParaRPr>
          </a:p>
        </p:txBody>
      </p:sp>
      <p:sp>
        <p:nvSpPr>
          <p:cNvPr id="41" name="ValueText1">
            <a:extLst>
              <a:ext uri="{FF2B5EF4-FFF2-40B4-BE49-F238E27FC236}">
                <a16:creationId xmlns:a16="http://schemas.microsoft.com/office/drawing/2014/main" id="{20C8AA09-2A8F-448B-A2A4-7DD4486D4864}"/>
              </a:ext>
            </a:extLst>
          </p:cNvPr>
          <p:cNvSpPr txBox="1"/>
          <p:nvPr/>
        </p:nvSpPr>
        <p:spPr>
          <a:xfrm>
            <a:off x="557843" y="2853772"/>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2">
                    <a:lumMod val="100000"/>
                  </a:schemeClr>
                </a:solidFill>
                <a:latin typeface="Impact" panose="020B0806030902050204" pitchFamily="34" charset="0"/>
              </a:rPr>
              <a:t>20%</a:t>
            </a:r>
            <a:endParaRPr lang="en-US" sz="700" dirty="0">
              <a:solidFill>
                <a:schemeClr val="accent2">
                  <a:lumMod val="100000"/>
                </a:schemeClr>
              </a:solidFill>
              <a:latin typeface="Impact" panose="020B0806030902050204" pitchFamily="34" charset="0"/>
            </a:endParaRPr>
          </a:p>
        </p:txBody>
      </p:sp>
      <p:sp>
        <p:nvSpPr>
          <p:cNvPr id="42" name="ValueText2">
            <a:extLst>
              <a:ext uri="{FF2B5EF4-FFF2-40B4-BE49-F238E27FC236}">
                <a16:creationId xmlns:a16="http://schemas.microsoft.com/office/drawing/2014/main" id="{DC732422-2CA4-4207-AD64-C044AC298DFB}"/>
              </a:ext>
            </a:extLst>
          </p:cNvPr>
          <p:cNvSpPr txBox="1"/>
          <p:nvPr/>
        </p:nvSpPr>
        <p:spPr>
          <a:xfrm>
            <a:off x="2650697" y="1932763"/>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3">
                    <a:lumMod val="100000"/>
                  </a:schemeClr>
                </a:solidFill>
                <a:latin typeface="Impact" panose="020B0806030902050204" pitchFamily="34" charset="0"/>
              </a:rPr>
              <a:t>30%</a:t>
            </a:r>
            <a:endParaRPr lang="en-US" sz="700" dirty="0">
              <a:solidFill>
                <a:schemeClr val="accent3">
                  <a:lumMod val="100000"/>
                </a:schemeClr>
              </a:solidFill>
              <a:latin typeface="Impact" panose="020B0806030902050204" pitchFamily="34" charset="0"/>
            </a:endParaRPr>
          </a:p>
        </p:txBody>
      </p:sp>
      <p:sp>
        <p:nvSpPr>
          <p:cNvPr id="43" name="ValueText3">
            <a:extLst>
              <a:ext uri="{FF2B5EF4-FFF2-40B4-BE49-F238E27FC236}">
                <a16:creationId xmlns:a16="http://schemas.microsoft.com/office/drawing/2014/main" id="{1ECBFA68-CD83-40DC-BB5D-4A63BFEA2247}"/>
              </a:ext>
            </a:extLst>
          </p:cNvPr>
          <p:cNvSpPr txBox="1"/>
          <p:nvPr/>
        </p:nvSpPr>
        <p:spPr>
          <a:xfrm>
            <a:off x="4706294" y="3027462"/>
            <a:ext cx="534602" cy="408149"/>
          </a:xfrm>
          <a:prstGeom prst="rect">
            <a:avLst/>
          </a:prstGeom>
          <a:noFill/>
        </p:spPr>
        <p:txBody>
          <a:bodyPr wrap="square" tIns="90000" bIns="90000" anchor="ctr" anchorCtr="0">
            <a:prstTxWarp prst="textPlain">
              <a:avLst/>
            </a:prstTxWarp>
            <a:noAutofit/>
          </a:bodyPr>
          <a:lstStyle/>
          <a:p>
            <a:r>
              <a:rPr lang="en-US" altLang="zh-CN" sz="700" dirty="0">
                <a:solidFill>
                  <a:schemeClr val="accent4">
                    <a:lumMod val="100000"/>
                  </a:schemeClr>
                </a:solidFill>
                <a:latin typeface="Impact" panose="020B0806030902050204" pitchFamily="34" charset="0"/>
              </a:rPr>
              <a:t>30</a:t>
            </a:r>
            <a:r>
              <a:rPr lang="en-US" sz="700" dirty="0">
                <a:solidFill>
                  <a:schemeClr val="accent4">
                    <a:lumMod val="100000"/>
                  </a:schemeClr>
                </a:solidFill>
                <a:latin typeface="Impact" panose="020B0806030902050204" pitchFamily="34" charset="0"/>
              </a:rPr>
              <a:t>%</a:t>
            </a:r>
          </a:p>
        </p:txBody>
      </p:sp>
      <p:pic>
        <p:nvPicPr>
          <p:cNvPr id="5" name="图片 4">
            <a:extLst>
              <a:ext uri="{FF2B5EF4-FFF2-40B4-BE49-F238E27FC236}">
                <a16:creationId xmlns:a16="http://schemas.microsoft.com/office/drawing/2014/main" id="{2FA59553-4B0A-4801-A62B-96C5127559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9037" y="1932763"/>
            <a:ext cx="1756517" cy="1770740"/>
          </a:xfrm>
          <a:prstGeom prst="rect">
            <a:avLst/>
          </a:prstGeom>
        </p:spPr>
      </p:pic>
    </p:spTree>
    <p:custDataLst>
      <p:tags r:id="rId1"/>
    </p:custDataLst>
    <p:extLst>
      <p:ext uri="{BB962C8B-B14F-4D97-AF65-F5344CB8AC3E}">
        <p14:creationId xmlns:p14="http://schemas.microsoft.com/office/powerpoint/2010/main" val="206707490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4"/>
            <a:stretch>
              <a:fillRect/>
            </a:stretch>
          </p:blipFill>
          <p:spPr>
            <a:xfrm>
              <a:off x="6614" y="7591"/>
              <a:ext cx="1139" cy="1144"/>
            </a:xfrm>
            <a:prstGeom prst="rect">
              <a:avLst/>
            </a:prstGeom>
          </p:spPr>
        </p:pic>
        <p:pic>
          <p:nvPicPr>
            <p:cNvPr id="42" name="图片 41"/>
            <p:cNvPicPr>
              <a:picLocks noChangeAspect="1"/>
            </p:cNvPicPr>
            <p:nvPr/>
          </p:nvPicPr>
          <p:blipFill>
            <a:blip r:embed="rId5"/>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p>
          <a:p>
            <a:pPr algn="ctr">
              <a:lnSpc>
                <a:spcPct val="110000"/>
              </a:lnSpc>
            </a:pPr>
            <a:r>
              <a:rPr lang="en-US" altLang="zh-CN" sz="900" b="1">
                <a:latin typeface="+mj-lt"/>
                <a:ea typeface="微软雅黑" panose="020B0503020204020204" charset="-122"/>
                <a:cs typeface="+mj-lt"/>
              </a:rPr>
              <a:t>+86   139  0227  0098</a:t>
            </a: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p>
        </p:txBody>
      </p:sp>
      <p:pic>
        <p:nvPicPr>
          <p:cNvPr id="11" name="图片 10"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595035" cy="338554"/>
          </a:xfrm>
          <a:prstGeom prst="rect">
            <a:avLst/>
          </a:prstGeom>
          <a:noFill/>
        </p:spPr>
        <p:txBody>
          <a:bodyPr wrap="none" rtlCol="0">
            <a:spAutoFit/>
          </a:bodyPr>
          <a:lstStyle/>
          <a:p>
            <a:pPr algn="ctr"/>
            <a:r>
              <a:rPr lang="zh-CN" altLang="en-US" sz="1600" b="1" dirty="0">
                <a:sym typeface="+mn-ea"/>
              </a:rPr>
              <a:t>目录</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图示 4">
            <a:extLst>
              <a:ext uri="{FF2B5EF4-FFF2-40B4-BE49-F238E27FC236}">
                <a16:creationId xmlns:a16="http://schemas.microsoft.com/office/drawing/2014/main" id="{C14E9581-4CC1-4466-9C15-4B4A5B6AC1BE}"/>
              </a:ext>
            </a:extLst>
          </p:cNvPr>
          <p:cNvGraphicFramePr/>
          <p:nvPr>
            <p:extLst>
              <p:ext uri="{D42A27DB-BD31-4B8C-83A1-F6EECF244321}">
                <p14:modId xmlns:p14="http://schemas.microsoft.com/office/powerpoint/2010/main" val="3874836798"/>
              </p:ext>
            </p:extLst>
          </p:nvPr>
        </p:nvGraphicFramePr>
        <p:xfrm>
          <a:off x="1606635" y="1458463"/>
          <a:ext cx="5271243" cy="32566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7915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66DABBAE-DA9A-4141-8E72-89CBD1578E64}"/>
              </a:ext>
            </a:extLst>
          </p:cNvPr>
          <p:cNvSpPr/>
          <p:nvPr/>
        </p:nvSpPr>
        <p:spPr>
          <a:xfrm>
            <a:off x="1517831" y="1096225"/>
            <a:ext cx="2534503" cy="4193057"/>
          </a:xfrm>
          <a:prstGeom prst="rect">
            <a:avLst/>
          </a:prstGeom>
          <a:noFill/>
          <a:ln w="28575">
            <a:solidFill>
              <a:srgbClr val="FEA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grpSp>
        <p:nvGrpSpPr>
          <p:cNvPr id="5" name="组合 4">
            <a:extLst>
              <a:ext uri="{FF2B5EF4-FFF2-40B4-BE49-F238E27FC236}">
                <a16:creationId xmlns:a16="http://schemas.microsoft.com/office/drawing/2014/main" id="{28609AEE-557F-4E10-AF59-6899E5869E79}"/>
              </a:ext>
            </a:extLst>
          </p:cNvPr>
          <p:cNvGrpSpPr/>
          <p:nvPr/>
        </p:nvGrpSpPr>
        <p:grpSpPr>
          <a:xfrm>
            <a:off x="1990165" y="1532500"/>
            <a:ext cx="6791201" cy="485770"/>
            <a:chOff x="1990165" y="1532500"/>
            <a:chExt cx="6791201" cy="485770"/>
          </a:xfrm>
        </p:grpSpPr>
        <p:sp>
          <p:nvSpPr>
            <p:cNvPr id="17" name="矩形: 圆角 16">
              <a:extLst>
                <a:ext uri="{FF2B5EF4-FFF2-40B4-BE49-F238E27FC236}">
                  <a16:creationId xmlns:a16="http://schemas.microsoft.com/office/drawing/2014/main" id="{2C1988CA-D225-44B8-9E0C-0AF353362FC0}"/>
                </a:ext>
              </a:extLst>
            </p:cNvPr>
            <p:cNvSpPr/>
            <p:nvPr/>
          </p:nvSpPr>
          <p:spPr>
            <a:xfrm>
              <a:off x="7053366" y="1550270"/>
              <a:ext cx="1728000" cy="468000"/>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转化阶段</a:t>
              </a:r>
            </a:p>
          </p:txBody>
        </p:sp>
        <p:sp>
          <p:nvSpPr>
            <p:cNvPr id="18" name="矩形: 圆角 17">
              <a:extLst>
                <a:ext uri="{FF2B5EF4-FFF2-40B4-BE49-F238E27FC236}">
                  <a16:creationId xmlns:a16="http://schemas.microsoft.com/office/drawing/2014/main" id="{3DD33889-BB8B-478E-BD2B-9CE6E8AE1EBF}"/>
                </a:ext>
              </a:extLst>
            </p:cNvPr>
            <p:cNvSpPr/>
            <p:nvPr/>
          </p:nvSpPr>
          <p:spPr>
            <a:xfrm>
              <a:off x="4575037" y="1532500"/>
              <a:ext cx="1728000" cy="468000"/>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绑号阶段</a:t>
              </a:r>
            </a:p>
          </p:txBody>
        </p:sp>
        <p:sp>
          <p:nvSpPr>
            <p:cNvPr id="19" name="矩形: 圆角 18">
              <a:extLst>
                <a:ext uri="{FF2B5EF4-FFF2-40B4-BE49-F238E27FC236}">
                  <a16:creationId xmlns:a16="http://schemas.microsoft.com/office/drawing/2014/main" id="{AF6C1410-D199-4F1A-A646-17CBC5C7AAC1}"/>
                </a:ext>
              </a:extLst>
            </p:cNvPr>
            <p:cNvSpPr/>
            <p:nvPr/>
          </p:nvSpPr>
          <p:spPr>
            <a:xfrm>
              <a:off x="1990165" y="1532500"/>
              <a:ext cx="1728000" cy="468000"/>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吸粉阶段</a:t>
              </a:r>
            </a:p>
          </p:txBody>
        </p:sp>
        <p:sp>
          <p:nvSpPr>
            <p:cNvPr id="23" name="箭头: 右 22">
              <a:extLst>
                <a:ext uri="{FF2B5EF4-FFF2-40B4-BE49-F238E27FC236}">
                  <a16:creationId xmlns:a16="http://schemas.microsoft.com/office/drawing/2014/main" id="{4F44934C-7552-4F3A-8D70-1E60D86E8BF0}"/>
                </a:ext>
              </a:extLst>
            </p:cNvPr>
            <p:cNvSpPr/>
            <p:nvPr/>
          </p:nvSpPr>
          <p:spPr>
            <a:xfrm>
              <a:off x="6340143" y="1621417"/>
              <a:ext cx="676117" cy="289477"/>
            </a:xfrm>
            <a:prstGeom prst="rightArrow">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id="{830EACDD-EA21-454F-91A2-6FF226B93F14}"/>
                </a:ext>
              </a:extLst>
            </p:cNvPr>
            <p:cNvSpPr/>
            <p:nvPr/>
          </p:nvSpPr>
          <p:spPr>
            <a:xfrm>
              <a:off x="3816893" y="1621761"/>
              <a:ext cx="676117" cy="289477"/>
            </a:xfrm>
            <a:prstGeom prst="rightArrow">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a:extLst>
              <a:ext uri="{FF2B5EF4-FFF2-40B4-BE49-F238E27FC236}">
                <a16:creationId xmlns:a16="http://schemas.microsoft.com/office/drawing/2014/main" id="{D51C75D4-5180-47EA-95F8-C4A0E40784DA}"/>
              </a:ext>
            </a:extLst>
          </p:cNvPr>
          <p:cNvSpPr txBox="1"/>
          <p:nvPr/>
        </p:nvSpPr>
        <p:spPr>
          <a:xfrm>
            <a:off x="1977467" y="2304527"/>
            <a:ext cx="1816523" cy="2769989"/>
          </a:xfrm>
          <a:prstGeom prst="rect">
            <a:avLst/>
          </a:prstGeom>
          <a:noFill/>
        </p:spPr>
        <p:txBody>
          <a:bodyPr wrap="none" rtlCol="0">
            <a:spAutoFit/>
          </a:bodyPr>
          <a:lstStyle/>
          <a:p>
            <a:pPr marL="171450" indent="-171450">
              <a:buFont typeface="Wingdings" panose="05000000000000000000" pitchFamily="2" charset="2"/>
              <a:buChar char="Ø"/>
            </a:pPr>
            <a:r>
              <a:rPr lang="zh-CN" altLang="en-US" b="1" dirty="0"/>
              <a:t>吸粉场景</a:t>
            </a:r>
            <a:r>
              <a:rPr lang="en-US" altLang="zh-CN" b="1" dirty="0"/>
              <a:t>/</a:t>
            </a:r>
            <a:r>
              <a:rPr lang="zh-CN" altLang="en-US" b="1" dirty="0"/>
              <a:t>触点</a:t>
            </a:r>
            <a:endParaRPr lang="en-US" altLang="zh-CN" b="1" dirty="0"/>
          </a:p>
          <a:p>
            <a:pPr marL="171450" indent="-171450">
              <a:buFont typeface="Wingdings" panose="05000000000000000000" pitchFamily="2" charset="2"/>
              <a:buChar char="Ø"/>
            </a:pPr>
            <a:endParaRPr lang="en-US" altLang="zh-CN" b="1" dirty="0"/>
          </a:p>
          <a:p>
            <a:pPr marL="171450" indent="-171450">
              <a:buFont typeface="Wingdings" panose="05000000000000000000" pitchFamily="2" charset="2"/>
              <a:buChar char="Ø"/>
            </a:pPr>
            <a:r>
              <a:rPr lang="zh-CN" altLang="en-US" b="1" dirty="0"/>
              <a:t>吸粉流程</a:t>
            </a:r>
            <a:endParaRPr lang="en-US" altLang="zh-CN" b="1" dirty="0"/>
          </a:p>
          <a:p>
            <a:endParaRPr lang="en-US" altLang="zh-CN" b="1" dirty="0"/>
          </a:p>
          <a:p>
            <a:pPr marL="171450" indent="-171450">
              <a:buFont typeface="Wingdings" panose="05000000000000000000" pitchFamily="2" charset="2"/>
              <a:buChar char="Ø"/>
            </a:pPr>
            <a:r>
              <a:rPr lang="zh-CN" altLang="en-US" b="1" dirty="0"/>
              <a:t>吸粉产品</a:t>
            </a:r>
            <a:endParaRPr lang="en-US" altLang="zh-CN" b="1" dirty="0"/>
          </a:p>
          <a:p>
            <a:pPr marL="171450" indent="-171450">
              <a:buFont typeface="Wingdings" panose="05000000000000000000" pitchFamily="2" charset="2"/>
              <a:buChar char="Ø"/>
            </a:pPr>
            <a:endParaRPr lang="en-US" altLang="zh-CN" b="1" dirty="0"/>
          </a:p>
          <a:p>
            <a:pPr marL="171450" indent="-171450">
              <a:buFont typeface="Wingdings" panose="05000000000000000000" pitchFamily="2" charset="2"/>
              <a:buChar char="Ø"/>
            </a:pPr>
            <a:r>
              <a:rPr lang="zh-CN" altLang="en-US" b="1" dirty="0"/>
              <a:t>吸粉物料</a:t>
            </a:r>
            <a:endParaRPr lang="en-US" altLang="zh-CN" b="1" dirty="0"/>
          </a:p>
          <a:p>
            <a:endParaRPr lang="en-US" altLang="zh-CN" b="1" dirty="0"/>
          </a:p>
          <a:p>
            <a:pPr marL="171450" indent="-171450">
              <a:buFont typeface="Wingdings" panose="05000000000000000000" pitchFamily="2" charset="2"/>
              <a:buChar char="Ø"/>
            </a:pPr>
            <a:r>
              <a:rPr lang="zh-CN" altLang="en-US" b="1" dirty="0"/>
              <a:t>吸粉话术</a:t>
            </a:r>
            <a:endParaRPr lang="en-US" altLang="zh-CN" b="1" dirty="0"/>
          </a:p>
          <a:p>
            <a:pPr algn="ctr"/>
            <a:endParaRPr lang="en-US" altLang="zh-CN" sz="1200" b="1" dirty="0"/>
          </a:p>
        </p:txBody>
      </p:sp>
      <p:sp>
        <p:nvSpPr>
          <p:cNvPr id="22" name="矩形 21">
            <a:extLst>
              <a:ext uri="{FF2B5EF4-FFF2-40B4-BE49-F238E27FC236}">
                <a16:creationId xmlns:a16="http://schemas.microsoft.com/office/drawing/2014/main" id="{0C9774DE-619C-4064-880A-FB9DBBF74346}"/>
              </a:ext>
            </a:extLst>
          </p:cNvPr>
          <p:cNvSpPr/>
          <p:nvPr/>
        </p:nvSpPr>
        <p:spPr>
          <a:xfrm>
            <a:off x="4581097" y="3067585"/>
            <a:ext cx="4944538" cy="1477328"/>
          </a:xfrm>
          <a:prstGeom prst="rect">
            <a:avLst/>
          </a:prstGeom>
        </p:spPr>
        <p:txBody>
          <a:bodyPr wrap="square">
            <a:spAutoFit/>
          </a:bodyPr>
          <a:lstStyle/>
          <a:p>
            <a:pPr marL="285750" indent="-285750">
              <a:buFont typeface="Wingdings" panose="05000000000000000000" pitchFamily="2" charset="2"/>
              <a:buChar char="n"/>
            </a:pPr>
            <a:r>
              <a:rPr lang="zh-CN" altLang="en-US" b="1" dirty="0"/>
              <a:t>本次复盘主要整合吸粉动作部分</a:t>
            </a:r>
            <a:endParaRPr lang="en-US" altLang="zh-CN" b="1" dirty="0"/>
          </a:p>
          <a:p>
            <a:pPr marL="285750" indent="-285750">
              <a:buFont typeface="Wingdings" panose="05000000000000000000" pitchFamily="2" charset="2"/>
              <a:buChar char="n"/>
            </a:pPr>
            <a:endParaRPr lang="en-US" altLang="zh-CN" b="1" dirty="0"/>
          </a:p>
          <a:p>
            <a:endParaRPr lang="en-US" altLang="zh-CN" b="1" dirty="0"/>
          </a:p>
          <a:p>
            <a:r>
              <a:rPr lang="zh-CN" altLang="en-US" b="1" dirty="0"/>
              <a:t>本次目的：针对移动企微吸粉动作进行归纳，后期方便地市运营人员培训。</a:t>
            </a:r>
            <a:endParaRPr lang="en-US" altLang="zh-CN" b="1" dirty="0"/>
          </a:p>
        </p:txBody>
      </p:sp>
    </p:spTree>
    <p:extLst>
      <p:ext uri="{BB962C8B-B14F-4D97-AF65-F5344CB8AC3E}">
        <p14:creationId xmlns:p14="http://schemas.microsoft.com/office/powerpoint/2010/main" val="201875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67C7E604-FEAD-4848-A4C4-0991FC432BF1}"/>
              </a:ext>
            </a:extLst>
          </p:cNvPr>
          <p:cNvSpPr/>
          <p:nvPr/>
        </p:nvSpPr>
        <p:spPr>
          <a:xfrm>
            <a:off x="752475" y="950709"/>
            <a:ext cx="8503781" cy="369332"/>
          </a:xfrm>
          <a:prstGeom prst="rect">
            <a:avLst/>
          </a:prstGeom>
        </p:spPr>
        <p:txBody>
          <a:bodyPr wrap="square">
            <a:spAutoFit/>
          </a:bodyPr>
          <a:lstStyle/>
          <a:p>
            <a:pPr marL="171450" indent="-171450">
              <a:buFont typeface="Wingdings" panose="05000000000000000000" pitchFamily="2" charset="2"/>
              <a:buChar char="Ø"/>
            </a:pPr>
            <a:r>
              <a:rPr lang="zh-CN" altLang="en-US" b="1" dirty="0"/>
              <a:t>吸粉场景</a:t>
            </a:r>
            <a:r>
              <a:rPr lang="en-US" altLang="zh-CN" b="1" dirty="0"/>
              <a:t>/</a:t>
            </a:r>
            <a:r>
              <a:rPr lang="zh-CN" altLang="en-US" b="1" dirty="0"/>
              <a:t>触点： 线下渠道（分场景）</a:t>
            </a:r>
            <a:endParaRPr lang="en-US" altLang="zh-CN" b="1" dirty="0"/>
          </a:p>
        </p:txBody>
      </p:sp>
      <p:sp>
        <p:nvSpPr>
          <p:cNvPr id="12" name="矩形 11">
            <a:extLst>
              <a:ext uri="{FF2B5EF4-FFF2-40B4-BE49-F238E27FC236}">
                <a16:creationId xmlns:a16="http://schemas.microsoft.com/office/drawing/2014/main" id="{D25B3A3B-656D-4085-8FAB-72925597E8B3}"/>
              </a:ext>
            </a:extLst>
          </p:cNvPr>
          <p:cNvSpPr/>
          <p:nvPr/>
        </p:nvSpPr>
        <p:spPr>
          <a:xfrm>
            <a:off x="4458653" y="1595182"/>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行随销</a:t>
            </a:r>
          </a:p>
        </p:txBody>
      </p:sp>
      <p:sp>
        <p:nvSpPr>
          <p:cNvPr id="13" name="矩形 12">
            <a:extLst>
              <a:ext uri="{FF2B5EF4-FFF2-40B4-BE49-F238E27FC236}">
                <a16:creationId xmlns:a16="http://schemas.microsoft.com/office/drawing/2014/main" id="{7A24B1D7-4ED1-4472-A914-263389DC0BEF}"/>
              </a:ext>
            </a:extLst>
          </p:cNvPr>
          <p:cNvSpPr/>
          <p:nvPr/>
        </p:nvSpPr>
        <p:spPr>
          <a:xfrm>
            <a:off x="2597014" y="1595182"/>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社会渠道</a:t>
            </a:r>
          </a:p>
        </p:txBody>
      </p:sp>
      <p:sp>
        <p:nvSpPr>
          <p:cNvPr id="14" name="矩形 13">
            <a:extLst>
              <a:ext uri="{FF2B5EF4-FFF2-40B4-BE49-F238E27FC236}">
                <a16:creationId xmlns:a16="http://schemas.microsoft.com/office/drawing/2014/main" id="{B18D75A8-0277-4851-B084-52CF77261E32}"/>
              </a:ext>
            </a:extLst>
          </p:cNvPr>
          <p:cNvSpPr/>
          <p:nvPr/>
        </p:nvSpPr>
        <p:spPr>
          <a:xfrm>
            <a:off x="727288" y="1582169"/>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t>自控自营</a:t>
            </a:r>
            <a:endParaRPr lang="zh-CN" altLang="en-US" b="1" dirty="0"/>
          </a:p>
        </p:txBody>
      </p:sp>
      <p:sp>
        <p:nvSpPr>
          <p:cNvPr id="15" name="矩形 14">
            <a:extLst>
              <a:ext uri="{FF2B5EF4-FFF2-40B4-BE49-F238E27FC236}">
                <a16:creationId xmlns:a16="http://schemas.microsoft.com/office/drawing/2014/main" id="{1728AA16-1422-40AD-8418-54339AFB1BCE}"/>
              </a:ext>
            </a:extLst>
          </p:cNvPr>
          <p:cNvSpPr/>
          <p:nvPr/>
        </p:nvSpPr>
        <p:spPr>
          <a:xfrm>
            <a:off x="6320292" y="1608193"/>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集客</a:t>
            </a:r>
          </a:p>
        </p:txBody>
      </p:sp>
      <p:sp>
        <p:nvSpPr>
          <p:cNvPr id="16" name="文本框 15">
            <a:extLst>
              <a:ext uri="{FF2B5EF4-FFF2-40B4-BE49-F238E27FC236}">
                <a16:creationId xmlns:a16="http://schemas.microsoft.com/office/drawing/2014/main" id="{0D126C2A-F963-4838-9878-B5C577B3AD4B}"/>
              </a:ext>
            </a:extLst>
          </p:cNvPr>
          <p:cNvSpPr txBox="1"/>
          <p:nvPr/>
        </p:nvSpPr>
        <p:spPr>
          <a:xfrm>
            <a:off x="855126" y="2329145"/>
            <a:ext cx="1082348" cy="523220"/>
          </a:xfrm>
          <a:prstGeom prst="rect">
            <a:avLst/>
          </a:prstGeom>
          <a:noFill/>
        </p:spPr>
        <p:txBody>
          <a:bodyPr wrap="none" rtlCol="0">
            <a:spAutoFit/>
          </a:bodyPr>
          <a:lstStyle/>
          <a:p>
            <a:pPr algn="ctr"/>
            <a:r>
              <a:rPr lang="zh-CN" altLang="en-US" sz="1400" b="1" dirty="0"/>
              <a:t>目标考核</a:t>
            </a:r>
            <a:endParaRPr lang="en-US" altLang="zh-CN" sz="1400" b="1" dirty="0"/>
          </a:p>
          <a:p>
            <a:pPr algn="ctr"/>
            <a:r>
              <a:rPr lang="zh-CN" altLang="en-US" sz="1400" b="1" dirty="0"/>
              <a:t>合伙人功能</a:t>
            </a:r>
            <a:endParaRPr lang="en-US" altLang="zh-CN" sz="1400" b="1" dirty="0"/>
          </a:p>
        </p:txBody>
      </p:sp>
      <p:sp>
        <p:nvSpPr>
          <p:cNvPr id="17" name="文本框 16">
            <a:extLst>
              <a:ext uri="{FF2B5EF4-FFF2-40B4-BE49-F238E27FC236}">
                <a16:creationId xmlns:a16="http://schemas.microsoft.com/office/drawing/2014/main" id="{C3349384-C283-449B-9DC7-ECE24AF520E8}"/>
              </a:ext>
            </a:extLst>
          </p:cNvPr>
          <p:cNvSpPr txBox="1"/>
          <p:nvPr/>
        </p:nvSpPr>
        <p:spPr>
          <a:xfrm>
            <a:off x="2823313" y="2329145"/>
            <a:ext cx="902811" cy="738664"/>
          </a:xfrm>
          <a:prstGeom prst="rect">
            <a:avLst/>
          </a:prstGeom>
          <a:noFill/>
        </p:spPr>
        <p:txBody>
          <a:bodyPr wrap="none" rtlCol="0">
            <a:spAutoFit/>
          </a:bodyPr>
          <a:lstStyle/>
          <a:p>
            <a:r>
              <a:rPr lang="zh-CN" altLang="en-US" sz="1400" b="1" dirty="0"/>
              <a:t>目标考核</a:t>
            </a:r>
            <a:endParaRPr lang="en-US" altLang="zh-CN" sz="1400" b="1" dirty="0"/>
          </a:p>
          <a:p>
            <a:r>
              <a:rPr lang="zh-CN" altLang="en-US" sz="1400" b="1" dirty="0"/>
              <a:t>酬金激励</a:t>
            </a:r>
            <a:endParaRPr lang="en-US" altLang="zh-CN" sz="1400" b="1" dirty="0"/>
          </a:p>
          <a:p>
            <a:r>
              <a:rPr lang="zh-CN" altLang="en-US" sz="1400" b="1" dirty="0"/>
              <a:t>劳动竞赛</a:t>
            </a:r>
            <a:endParaRPr lang="en-US" altLang="zh-CN" sz="1400" b="1" dirty="0"/>
          </a:p>
        </p:txBody>
      </p:sp>
      <p:sp>
        <p:nvSpPr>
          <p:cNvPr id="20" name="文本框 19">
            <a:extLst>
              <a:ext uri="{FF2B5EF4-FFF2-40B4-BE49-F238E27FC236}">
                <a16:creationId xmlns:a16="http://schemas.microsoft.com/office/drawing/2014/main" id="{14552472-8A67-4EFC-A9A6-6D2BF3C91118}"/>
              </a:ext>
            </a:extLst>
          </p:cNvPr>
          <p:cNvSpPr txBox="1"/>
          <p:nvPr/>
        </p:nvSpPr>
        <p:spPr>
          <a:xfrm>
            <a:off x="6595807" y="2339855"/>
            <a:ext cx="902811" cy="307777"/>
          </a:xfrm>
          <a:prstGeom prst="rect">
            <a:avLst/>
          </a:prstGeom>
          <a:noFill/>
        </p:spPr>
        <p:txBody>
          <a:bodyPr wrap="none" rtlCol="0">
            <a:spAutoFit/>
          </a:bodyPr>
          <a:lstStyle/>
          <a:p>
            <a:r>
              <a:rPr lang="zh-CN" altLang="en-US" sz="1400" b="1" dirty="0"/>
              <a:t>目标考核</a:t>
            </a:r>
            <a:endParaRPr lang="en-US" altLang="zh-CN" sz="1400" b="1" dirty="0"/>
          </a:p>
        </p:txBody>
      </p:sp>
      <p:sp>
        <p:nvSpPr>
          <p:cNvPr id="23" name="文本框 22">
            <a:extLst>
              <a:ext uri="{FF2B5EF4-FFF2-40B4-BE49-F238E27FC236}">
                <a16:creationId xmlns:a16="http://schemas.microsoft.com/office/drawing/2014/main" id="{E13B31D0-FD3E-4713-BBEC-4AABF84AA718}"/>
              </a:ext>
            </a:extLst>
          </p:cNvPr>
          <p:cNvSpPr txBox="1"/>
          <p:nvPr/>
        </p:nvSpPr>
        <p:spPr>
          <a:xfrm>
            <a:off x="4734168" y="2339855"/>
            <a:ext cx="902811" cy="738664"/>
          </a:xfrm>
          <a:prstGeom prst="rect">
            <a:avLst/>
          </a:prstGeom>
          <a:noFill/>
        </p:spPr>
        <p:txBody>
          <a:bodyPr wrap="none" rtlCol="0">
            <a:spAutoFit/>
          </a:bodyPr>
          <a:lstStyle/>
          <a:p>
            <a:r>
              <a:rPr lang="zh-CN" altLang="en-US" sz="1400" b="1" dirty="0"/>
              <a:t>目标考核</a:t>
            </a:r>
            <a:endParaRPr lang="en-US" altLang="zh-CN" sz="1400" b="1" dirty="0"/>
          </a:p>
          <a:p>
            <a:r>
              <a:rPr lang="zh-CN" altLang="en-US" sz="1400" b="1" dirty="0"/>
              <a:t>酬金激励</a:t>
            </a:r>
            <a:endParaRPr lang="en-US" altLang="zh-CN" sz="1400" b="1" dirty="0"/>
          </a:p>
          <a:p>
            <a:r>
              <a:rPr lang="zh-CN" altLang="en-US" sz="1400" b="1" dirty="0"/>
              <a:t>劳动竞赛</a:t>
            </a:r>
            <a:endParaRPr lang="en-US" altLang="zh-CN" sz="1400" b="1" dirty="0"/>
          </a:p>
        </p:txBody>
      </p:sp>
      <p:sp>
        <p:nvSpPr>
          <p:cNvPr id="25" name="矩形 24">
            <a:extLst>
              <a:ext uri="{FF2B5EF4-FFF2-40B4-BE49-F238E27FC236}">
                <a16:creationId xmlns:a16="http://schemas.microsoft.com/office/drawing/2014/main" id="{9C9A81D4-29AB-46EC-A0CD-5AAE14B3F393}"/>
              </a:ext>
            </a:extLst>
          </p:cNvPr>
          <p:cNvSpPr/>
          <p:nvPr/>
        </p:nvSpPr>
        <p:spPr>
          <a:xfrm>
            <a:off x="8233161" y="1608193"/>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在线公司（</a:t>
            </a:r>
            <a:r>
              <a:rPr lang="en-US" altLang="zh-CN" dirty="0"/>
              <a:t>10086</a:t>
            </a:r>
            <a:r>
              <a:rPr lang="zh-CN" altLang="en-US" dirty="0"/>
              <a:t>）</a:t>
            </a:r>
          </a:p>
        </p:txBody>
      </p:sp>
      <p:sp>
        <p:nvSpPr>
          <p:cNvPr id="26" name="文本框 25">
            <a:extLst>
              <a:ext uri="{FF2B5EF4-FFF2-40B4-BE49-F238E27FC236}">
                <a16:creationId xmlns:a16="http://schemas.microsoft.com/office/drawing/2014/main" id="{5E1E1597-C221-47CE-AAD6-9ACCF3D9CB00}"/>
              </a:ext>
            </a:extLst>
          </p:cNvPr>
          <p:cNvSpPr txBox="1"/>
          <p:nvPr/>
        </p:nvSpPr>
        <p:spPr>
          <a:xfrm>
            <a:off x="8508676" y="2339855"/>
            <a:ext cx="902811" cy="523220"/>
          </a:xfrm>
          <a:prstGeom prst="rect">
            <a:avLst/>
          </a:prstGeom>
          <a:noFill/>
        </p:spPr>
        <p:txBody>
          <a:bodyPr wrap="none" rtlCol="0">
            <a:spAutoFit/>
          </a:bodyPr>
          <a:lstStyle/>
          <a:p>
            <a:r>
              <a:rPr lang="zh-CN" altLang="en-US" sz="1400" b="1" dirty="0"/>
              <a:t>自定目标</a:t>
            </a:r>
            <a:endParaRPr lang="en-US" altLang="zh-CN" sz="1400" b="1" dirty="0"/>
          </a:p>
          <a:p>
            <a:r>
              <a:rPr lang="zh-CN" altLang="en-US" sz="1400" b="1" dirty="0"/>
              <a:t>支撑赋能</a:t>
            </a:r>
            <a:endParaRPr lang="en-US" altLang="zh-CN" sz="1400" b="1" dirty="0"/>
          </a:p>
        </p:txBody>
      </p:sp>
      <p:sp>
        <p:nvSpPr>
          <p:cNvPr id="7" name="矩形 6">
            <a:extLst>
              <a:ext uri="{FF2B5EF4-FFF2-40B4-BE49-F238E27FC236}">
                <a16:creationId xmlns:a16="http://schemas.microsoft.com/office/drawing/2014/main" id="{4C1C75A0-C64E-4BB3-850D-5A8A73866D74}"/>
              </a:ext>
            </a:extLst>
          </p:cNvPr>
          <p:cNvSpPr/>
          <p:nvPr/>
        </p:nvSpPr>
        <p:spPr>
          <a:xfrm>
            <a:off x="752475" y="2329145"/>
            <a:ext cx="8934529" cy="738664"/>
          </a:xfrm>
          <a:prstGeom prst="rect">
            <a:avLst/>
          </a:prstGeom>
          <a:noFill/>
          <a:ln>
            <a:solidFill>
              <a:srgbClr val="FEA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B4B6DF09-5418-4C3A-8800-9F878ADB87F1}"/>
              </a:ext>
            </a:extLst>
          </p:cNvPr>
          <p:cNvSpPr txBox="1"/>
          <p:nvPr/>
        </p:nvSpPr>
        <p:spPr>
          <a:xfrm>
            <a:off x="4959613" y="4504073"/>
            <a:ext cx="4493538" cy="338554"/>
          </a:xfrm>
          <a:prstGeom prst="rect">
            <a:avLst/>
          </a:prstGeom>
          <a:noFill/>
        </p:spPr>
        <p:txBody>
          <a:bodyPr wrap="none" rtlCol="0">
            <a:spAutoFit/>
          </a:bodyPr>
          <a:lstStyle/>
          <a:p>
            <a:pPr algn="ctr"/>
            <a:r>
              <a:rPr lang="zh-CN" altLang="en-US" sz="1600" b="1" dirty="0">
                <a:solidFill>
                  <a:srgbClr val="FFC000"/>
                </a:solidFill>
              </a:rPr>
              <a:t>主要由移动根据地市主通客户数制定目标及执行</a:t>
            </a:r>
            <a:endParaRPr lang="en-US" altLang="zh-CN" sz="1600" b="1" dirty="0">
              <a:solidFill>
                <a:srgbClr val="FFC000"/>
              </a:solidFill>
            </a:endParaRPr>
          </a:p>
        </p:txBody>
      </p:sp>
      <p:sp>
        <p:nvSpPr>
          <p:cNvPr id="9" name="文本框 8">
            <a:extLst>
              <a:ext uri="{FF2B5EF4-FFF2-40B4-BE49-F238E27FC236}">
                <a16:creationId xmlns:a16="http://schemas.microsoft.com/office/drawing/2014/main" id="{8FEC1E97-8E0C-4A1B-AA7D-B206A87F7CE5}"/>
              </a:ext>
            </a:extLst>
          </p:cNvPr>
          <p:cNvSpPr txBox="1"/>
          <p:nvPr/>
        </p:nvSpPr>
        <p:spPr>
          <a:xfrm>
            <a:off x="1249301" y="3918105"/>
            <a:ext cx="8032968" cy="369332"/>
          </a:xfrm>
          <a:prstGeom prst="rect">
            <a:avLst/>
          </a:prstGeom>
          <a:noFill/>
        </p:spPr>
        <p:txBody>
          <a:bodyPr wrap="none" rtlCol="0">
            <a:spAutoFit/>
          </a:bodyPr>
          <a:lstStyle/>
          <a:p>
            <a:r>
              <a:rPr lang="zh-CN" altLang="en-US" dirty="0"/>
              <a:t>步骤：下指标</a:t>
            </a:r>
            <a:r>
              <a:rPr lang="en-US" altLang="zh-CN" dirty="0"/>
              <a:t>——</a:t>
            </a:r>
            <a:r>
              <a:rPr lang="zh-CN" altLang="en-US" dirty="0"/>
              <a:t>企微操作培训</a:t>
            </a:r>
            <a:r>
              <a:rPr lang="en-US" altLang="zh-CN" dirty="0"/>
              <a:t>——</a:t>
            </a:r>
            <a:r>
              <a:rPr lang="zh-CN" altLang="en-US" dirty="0"/>
              <a:t>导购引导吸粉</a:t>
            </a:r>
            <a:r>
              <a:rPr lang="en-US" altLang="zh-CN" dirty="0"/>
              <a:t>——</a:t>
            </a:r>
            <a:r>
              <a:rPr lang="zh-CN" altLang="en-US" dirty="0"/>
              <a:t>数据跟踪</a:t>
            </a:r>
            <a:r>
              <a:rPr lang="en-US" altLang="zh-CN" dirty="0"/>
              <a:t>——</a:t>
            </a:r>
            <a:r>
              <a:rPr lang="zh-CN" altLang="en-US" dirty="0"/>
              <a:t>通报进度</a:t>
            </a:r>
          </a:p>
        </p:txBody>
      </p:sp>
      <p:pic>
        <p:nvPicPr>
          <p:cNvPr id="19" name="图片 18">
            <a:extLst>
              <a:ext uri="{FF2B5EF4-FFF2-40B4-BE49-F238E27FC236}">
                <a16:creationId xmlns:a16="http://schemas.microsoft.com/office/drawing/2014/main" id="{F699FB53-BB36-4B65-B416-63405F038ED3}"/>
              </a:ext>
            </a:extLst>
          </p:cNvPr>
          <p:cNvPicPr>
            <a:picLocks noChangeAspect="1"/>
          </p:cNvPicPr>
          <p:nvPr/>
        </p:nvPicPr>
        <p:blipFill>
          <a:blip r:embed="rId7"/>
          <a:stretch>
            <a:fillRect/>
          </a:stretch>
        </p:blipFill>
        <p:spPr>
          <a:xfrm>
            <a:off x="820841" y="4430907"/>
            <a:ext cx="3641512" cy="1134775"/>
          </a:xfrm>
          <a:prstGeom prst="rect">
            <a:avLst/>
          </a:prstGeom>
        </p:spPr>
      </p:pic>
      <p:sp>
        <p:nvSpPr>
          <p:cNvPr id="27" name="文本框 26">
            <a:extLst>
              <a:ext uri="{FF2B5EF4-FFF2-40B4-BE49-F238E27FC236}">
                <a16:creationId xmlns:a16="http://schemas.microsoft.com/office/drawing/2014/main" id="{EF43B5C9-E434-44B8-8F31-585F52BD9637}"/>
              </a:ext>
            </a:extLst>
          </p:cNvPr>
          <p:cNvSpPr txBox="1"/>
          <p:nvPr/>
        </p:nvSpPr>
        <p:spPr>
          <a:xfrm>
            <a:off x="4998277" y="4842627"/>
            <a:ext cx="4801314" cy="646331"/>
          </a:xfrm>
          <a:prstGeom prst="rect">
            <a:avLst/>
          </a:prstGeom>
          <a:noFill/>
        </p:spPr>
        <p:txBody>
          <a:bodyPr wrap="none" rtlCol="0">
            <a:spAutoFit/>
          </a:bodyPr>
          <a:lstStyle/>
          <a:p>
            <a:r>
              <a:rPr lang="zh-CN" altLang="en-US" b="1" dirty="0"/>
              <a:t>目标考核要增加权重指标分进行效果才明显。</a:t>
            </a:r>
            <a:endParaRPr lang="en-US" altLang="zh-CN" b="1" dirty="0"/>
          </a:p>
          <a:p>
            <a:pPr algn="ctr"/>
            <a:r>
              <a:rPr lang="zh-CN" altLang="en-US" b="1" dirty="0"/>
              <a:t>指标分</a:t>
            </a:r>
            <a:r>
              <a:rPr lang="en-US" altLang="zh-CN" b="1" dirty="0"/>
              <a:t>=</a:t>
            </a:r>
            <a:r>
              <a:rPr lang="zh-CN" altLang="en-US" b="1" dirty="0"/>
              <a:t>金钱</a:t>
            </a:r>
          </a:p>
        </p:txBody>
      </p:sp>
      <p:sp>
        <p:nvSpPr>
          <p:cNvPr id="28" name="矩形 27">
            <a:extLst>
              <a:ext uri="{FF2B5EF4-FFF2-40B4-BE49-F238E27FC236}">
                <a16:creationId xmlns:a16="http://schemas.microsoft.com/office/drawing/2014/main" id="{4A3BD37B-8C15-4DF3-A603-7F64CF1BBCF6}"/>
              </a:ext>
            </a:extLst>
          </p:cNvPr>
          <p:cNvSpPr/>
          <p:nvPr/>
        </p:nvSpPr>
        <p:spPr>
          <a:xfrm>
            <a:off x="109531" y="2513811"/>
            <a:ext cx="646331" cy="369332"/>
          </a:xfrm>
          <a:prstGeom prst="rect">
            <a:avLst/>
          </a:prstGeom>
        </p:spPr>
        <p:txBody>
          <a:bodyPr wrap="none">
            <a:spAutoFit/>
          </a:bodyPr>
          <a:lstStyle/>
          <a:p>
            <a:r>
              <a:rPr lang="zh-CN" altLang="en-US" b="1" dirty="0">
                <a:solidFill>
                  <a:srgbClr val="FFC000"/>
                </a:solidFill>
              </a:rPr>
              <a:t>形式</a:t>
            </a:r>
            <a:endParaRPr lang="zh-CN" altLang="en-US" dirty="0"/>
          </a:p>
        </p:txBody>
      </p:sp>
      <p:sp>
        <p:nvSpPr>
          <p:cNvPr id="37" name="矩形 36">
            <a:extLst>
              <a:ext uri="{FF2B5EF4-FFF2-40B4-BE49-F238E27FC236}">
                <a16:creationId xmlns:a16="http://schemas.microsoft.com/office/drawing/2014/main" id="{818990E4-9EDA-4A1F-9397-5957FAFE8838}"/>
              </a:ext>
            </a:extLst>
          </p:cNvPr>
          <p:cNvSpPr/>
          <p:nvPr/>
        </p:nvSpPr>
        <p:spPr>
          <a:xfrm>
            <a:off x="752475" y="3160706"/>
            <a:ext cx="8934529" cy="738664"/>
          </a:xfrm>
          <a:prstGeom prst="rect">
            <a:avLst/>
          </a:prstGeom>
          <a:noFill/>
          <a:ln>
            <a:solidFill>
              <a:srgbClr val="FEA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AFCCF752-1C96-4F16-9532-5DB33C52706D}"/>
              </a:ext>
            </a:extLst>
          </p:cNvPr>
          <p:cNvSpPr/>
          <p:nvPr/>
        </p:nvSpPr>
        <p:spPr>
          <a:xfrm>
            <a:off x="109531" y="3345372"/>
            <a:ext cx="646331" cy="369332"/>
          </a:xfrm>
          <a:prstGeom prst="rect">
            <a:avLst/>
          </a:prstGeom>
        </p:spPr>
        <p:txBody>
          <a:bodyPr wrap="none">
            <a:spAutoFit/>
          </a:bodyPr>
          <a:lstStyle/>
          <a:p>
            <a:r>
              <a:rPr lang="zh-CN" altLang="en-US" b="1" dirty="0">
                <a:solidFill>
                  <a:srgbClr val="FFC000"/>
                </a:solidFill>
              </a:rPr>
              <a:t>方式</a:t>
            </a:r>
            <a:endParaRPr lang="zh-CN" altLang="en-US" dirty="0"/>
          </a:p>
        </p:txBody>
      </p:sp>
      <p:sp>
        <p:nvSpPr>
          <p:cNvPr id="29" name="文本框 28">
            <a:extLst>
              <a:ext uri="{FF2B5EF4-FFF2-40B4-BE49-F238E27FC236}">
                <a16:creationId xmlns:a16="http://schemas.microsoft.com/office/drawing/2014/main" id="{D411D452-3017-4FDB-97EC-3442B43F2359}"/>
              </a:ext>
            </a:extLst>
          </p:cNvPr>
          <p:cNvSpPr txBox="1"/>
          <p:nvPr/>
        </p:nvSpPr>
        <p:spPr>
          <a:xfrm>
            <a:off x="996190" y="3365156"/>
            <a:ext cx="800219" cy="276999"/>
          </a:xfrm>
          <a:prstGeom prst="rect">
            <a:avLst/>
          </a:prstGeom>
          <a:noFill/>
        </p:spPr>
        <p:txBody>
          <a:bodyPr wrap="none" rtlCol="0">
            <a:spAutoFit/>
          </a:bodyPr>
          <a:lstStyle/>
          <a:p>
            <a:pPr algn="ctr"/>
            <a:r>
              <a:rPr lang="zh-CN" altLang="en-US" sz="1200" b="1" dirty="0"/>
              <a:t>门店吸粉</a:t>
            </a:r>
            <a:endParaRPr lang="en-US" altLang="zh-CN" sz="1200" b="1" dirty="0"/>
          </a:p>
        </p:txBody>
      </p:sp>
      <p:sp>
        <p:nvSpPr>
          <p:cNvPr id="39" name="文本框 38">
            <a:extLst>
              <a:ext uri="{FF2B5EF4-FFF2-40B4-BE49-F238E27FC236}">
                <a16:creationId xmlns:a16="http://schemas.microsoft.com/office/drawing/2014/main" id="{659FA305-29F0-4F3F-B7AD-205B7A32E198}"/>
              </a:ext>
            </a:extLst>
          </p:cNvPr>
          <p:cNvSpPr txBox="1"/>
          <p:nvPr/>
        </p:nvSpPr>
        <p:spPr>
          <a:xfrm>
            <a:off x="2874608" y="3366140"/>
            <a:ext cx="800219" cy="276999"/>
          </a:xfrm>
          <a:prstGeom prst="rect">
            <a:avLst/>
          </a:prstGeom>
          <a:noFill/>
        </p:spPr>
        <p:txBody>
          <a:bodyPr wrap="none" rtlCol="0">
            <a:spAutoFit/>
          </a:bodyPr>
          <a:lstStyle/>
          <a:p>
            <a:pPr algn="ctr"/>
            <a:r>
              <a:rPr lang="zh-CN" altLang="en-US" sz="1200" b="1" dirty="0"/>
              <a:t>门店吸粉</a:t>
            </a:r>
            <a:endParaRPr lang="en-US" altLang="zh-CN" sz="1200" b="1" dirty="0"/>
          </a:p>
        </p:txBody>
      </p:sp>
      <p:sp>
        <p:nvSpPr>
          <p:cNvPr id="46" name="文本框 45">
            <a:extLst>
              <a:ext uri="{FF2B5EF4-FFF2-40B4-BE49-F238E27FC236}">
                <a16:creationId xmlns:a16="http://schemas.microsoft.com/office/drawing/2014/main" id="{0DAC98C9-78BF-4C0A-A136-6FEFC83E46D6}"/>
              </a:ext>
            </a:extLst>
          </p:cNvPr>
          <p:cNvSpPr txBox="1"/>
          <p:nvPr/>
        </p:nvSpPr>
        <p:spPr>
          <a:xfrm>
            <a:off x="4805725" y="3123034"/>
            <a:ext cx="800219" cy="1015663"/>
          </a:xfrm>
          <a:prstGeom prst="rect">
            <a:avLst/>
          </a:prstGeom>
          <a:noFill/>
        </p:spPr>
        <p:txBody>
          <a:bodyPr wrap="none" rtlCol="0">
            <a:spAutoFit/>
          </a:bodyPr>
          <a:lstStyle/>
          <a:p>
            <a:pPr algn="ctr"/>
            <a:r>
              <a:rPr lang="zh-CN" altLang="en-US" sz="1200" b="1" dirty="0"/>
              <a:t>上门安装</a:t>
            </a:r>
            <a:endParaRPr lang="en-US" altLang="zh-CN" sz="1200" b="1" dirty="0"/>
          </a:p>
          <a:p>
            <a:pPr algn="ctr"/>
            <a:r>
              <a:rPr lang="zh-CN" altLang="en-US" sz="1200" b="1" dirty="0"/>
              <a:t>设备留码</a:t>
            </a:r>
            <a:endParaRPr lang="en-US" altLang="zh-CN" sz="1200" b="1" dirty="0"/>
          </a:p>
          <a:p>
            <a:pPr algn="ctr"/>
            <a:r>
              <a:rPr lang="zh-CN" altLang="en-US" sz="1200" b="1" dirty="0"/>
              <a:t>地推活动</a:t>
            </a:r>
            <a:endParaRPr lang="en-US" altLang="zh-CN" sz="1200" b="1" dirty="0"/>
          </a:p>
          <a:p>
            <a:pPr algn="ctr"/>
            <a:r>
              <a:rPr lang="zh-CN" altLang="en-US" sz="1200" b="1" dirty="0"/>
              <a:t>发展下线</a:t>
            </a:r>
            <a:endParaRPr lang="en-US" altLang="zh-CN" sz="1200" b="1" dirty="0"/>
          </a:p>
          <a:p>
            <a:pPr algn="ctr"/>
            <a:endParaRPr lang="en-US" altLang="zh-CN" sz="1200" b="1" dirty="0"/>
          </a:p>
        </p:txBody>
      </p:sp>
      <p:sp>
        <p:nvSpPr>
          <p:cNvPr id="47" name="文本框 46">
            <a:extLst>
              <a:ext uri="{FF2B5EF4-FFF2-40B4-BE49-F238E27FC236}">
                <a16:creationId xmlns:a16="http://schemas.microsoft.com/office/drawing/2014/main" id="{92B889D4-D8AA-4707-886D-3E8F35848A8E}"/>
              </a:ext>
            </a:extLst>
          </p:cNvPr>
          <p:cNvSpPr txBox="1"/>
          <p:nvPr/>
        </p:nvSpPr>
        <p:spPr>
          <a:xfrm>
            <a:off x="6570157" y="3242217"/>
            <a:ext cx="954107" cy="646331"/>
          </a:xfrm>
          <a:prstGeom prst="rect">
            <a:avLst/>
          </a:prstGeom>
          <a:noFill/>
        </p:spPr>
        <p:txBody>
          <a:bodyPr wrap="none" rtlCol="0">
            <a:spAutoFit/>
          </a:bodyPr>
          <a:lstStyle/>
          <a:p>
            <a:pPr algn="ctr"/>
            <a:r>
              <a:rPr lang="zh-CN" altLang="en-US" sz="1200" b="1" dirty="0"/>
              <a:t>线下场景</a:t>
            </a:r>
            <a:endParaRPr lang="en-US" altLang="zh-CN" sz="1200" b="1" dirty="0"/>
          </a:p>
          <a:p>
            <a:pPr algn="ctr"/>
            <a:r>
              <a:rPr lang="zh-CN" altLang="en-US" sz="1200" b="1" dirty="0"/>
              <a:t>集团群推广</a:t>
            </a:r>
            <a:endParaRPr lang="en-US" altLang="zh-CN" sz="1200" b="1" dirty="0"/>
          </a:p>
          <a:p>
            <a:pPr algn="ctr"/>
            <a:r>
              <a:rPr lang="zh-CN" altLang="en-US" sz="1200" b="1" dirty="0"/>
              <a:t>集团合作</a:t>
            </a:r>
            <a:endParaRPr lang="en-US" altLang="zh-CN" sz="1200" b="1" dirty="0"/>
          </a:p>
        </p:txBody>
      </p:sp>
      <p:sp>
        <p:nvSpPr>
          <p:cNvPr id="48" name="文本框 47">
            <a:extLst>
              <a:ext uri="{FF2B5EF4-FFF2-40B4-BE49-F238E27FC236}">
                <a16:creationId xmlns:a16="http://schemas.microsoft.com/office/drawing/2014/main" id="{9A793EF9-C0A3-4E34-8E0B-8887FC85461C}"/>
              </a:ext>
            </a:extLst>
          </p:cNvPr>
          <p:cNvSpPr txBox="1"/>
          <p:nvPr/>
        </p:nvSpPr>
        <p:spPr>
          <a:xfrm>
            <a:off x="8526244" y="3287737"/>
            <a:ext cx="800219" cy="461665"/>
          </a:xfrm>
          <a:prstGeom prst="rect">
            <a:avLst/>
          </a:prstGeom>
          <a:noFill/>
        </p:spPr>
        <p:txBody>
          <a:bodyPr wrap="none" rtlCol="0">
            <a:spAutoFit/>
          </a:bodyPr>
          <a:lstStyle/>
          <a:p>
            <a:pPr algn="ctr"/>
            <a:r>
              <a:rPr lang="zh-CN" altLang="en-US" sz="1200" b="1" dirty="0"/>
              <a:t>打电话</a:t>
            </a:r>
            <a:endParaRPr lang="en-US" altLang="zh-CN" sz="1200" b="1" dirty="0"/>
          </a:p>
          <a:p>
            <a:pPr algn="ctr"/>
            <a:r>
              <a:rPr lang="zh-CN" altLang="en-US" sz="1200" b="1" dirty="0"/>
              <a:t>售后回访</a:t>
            </a:r>
            <a:endParaRPr lang="en-US" altLang="zh-CN" sz="1200" b="1" dirty="0"/>
          </a:p>
        </p:txBody>
      </p:sp>
    </p:spTree>
    <p:extLst>
      <p:ext uri="{BB962C8B-B14F-4D97-AF65-F5344CB8AC3E}">
        <p14:creationId xmlns:p14="http://schemas.microsoft.com/office/powerpoint/2010/main" val="150595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67C7E604-FEAD-4848-A4C4-0991FC432BF1}"/>
              </a:ext>
            </a:extLst>
          </p:cNvPr>
          <p:cNvSpPr/>
          <p:nvPr/>
        </p:nvSpPr>
        <p:spPr>
          <a:xfrm>
            <a:off x="752475" y="950709"/>
            <a:ext cx="8503781" cy="369332"/>
          </a:xfrm>
          <a:prstGeom prst="rect">
            <a:avLst/>
          </a:prstGeom>
        </p:spPr>
        <p:txBody>
          <a:bodyPr wrap="square">
            <a:spAutoFit/>
          </a:bodyPr>
          <a:lstStyle/>
          <a:p>
            <a:pPr marL="171450" indent="-171450">
              <a:buFont typeface="Wingdings" panose="05000000000000000000" pitchFamily="2" charset="2"/>
              <a:buChar char="Ø"/>
            </a:pPr>
            <a:r>
              <a:rPr lang="zh-CN" altLang="en-US" b="1" dirty="0"/>
              <a:t>吸粉场景</a:t>
            </a:r>
            <a:r>
              <a:rPr lang="en-US" altLang="zh-CN" b="1" dirty="0"/>
              <a:t>/</a:t>
            </a:r>
            <a:r>
              <a:rPr lang="zh-CN" altLang="en-US" b="1" dirty="0"/>
              <a:t>触点： 线下渠道（分场景）</a:t>
            </a:r>
            <a:endParaRPr lang="en-US" altLang="zh-CN" b="1" dirty="0"/>
          </a:p>
        </p:txBody>
      </p:sp>
      <p:sp>
        <p:nvSpPr>
          <p:cNvPr id="12" name="矩形 11">
            <a:extLst>
              <a:ext uri="{FF2B5EF4-FFF2-40B4-BE49-F238E27FC236}">
                <a16:creationId xmlns:a16="http://schemas.microsoft.com/office/drawing/2014/main" id="{D25B3A3B-656D-4085-8FAB-72925597E8B3}"/>
              </a:ext>
            </a:extLst>
          </p:cNvPr>
          <p:cNvSpPr/>
          <p:nvPr/>
        </p:nvSpPr>
        <p:spPr>
          <a:xfrm>
            <a:off x="4458653" y="1595182"/>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行随销</a:t>
            </a:r>
          </a:p>
        </p:txBody>
      </p:sp>
      <p:sp>
        <p:nvSpPr>
          <p:cNvPr id="13" name="矩形 12">
            <a:extLst>
              <a:ext uri="{FF2B5EF4-FFF2-40B4-BE49-F238E27FC236}">
                <a16:creationId xmlns:a16="http://schemas.microsoft.com/office/drawing/2014/main" id="{7A24B1D7-4ED1-4472-A914-263389DC0BEF}"/>
              </a:ext>
            </a:extLst>
          </p:cNvPr>
          <p:cNvSpPr/>
          <p:nvPr/>
        </p:nvSpPr>
        <p:spPr>
          <a:xfrm>
            <a:off x="2597014" y="1595182"/>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社会渠道</a:t>
            </a:r>
          </a:p>
        </p:txBody>
      </p:sp>
      <p:sp>
        <p:nvSpPr>
          <p:cNvPr id="14" name="矩形 13">
            <a:extLst>
              <a:ext uri="{FF2B5EF4-FFF2-40B4-BE49-F238E27FC236}">
                <a16:creationId xmlns:a16="http://schemas.microsoft.com/office/drawing/2014/main" id="{B18D75A8-0277-4851-B084-52CF77261E32}"/>
              </a:ext>
            </a:extLst>
          </p:cNvPr>
          <p:cNvSpPr/>
          <p:nvPr/>
        </p:nvSpPr>
        <p:spPr>
          <a:xfrm>
            <a:off x="727288" y="1582169"/>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t>自控自营</a:t>
            </a:r>
            <a:endParaRPr lang="zh-CN" altLang="en-US" b="1" dirty="0"/>
          </a:p>
        </p:txBody>
      </p:sp>
      <p:sp>
        <p:nvSpPr>
          <p:cNvPr id="15" name="矩形 14">
            <a:extLst>
              <a:ext uri="{FF2B5EF4-FFF2-40B4-BE49-F238E27FC236}">
                <a16:creationId xmlns:a16="http://schemas.microsoft.com/office/drawing/2014/main" id="{1728AA16-1422-40AD-8418-54339AFB1BCE}"/>
              </a:ext>
            </a:extLst>
          </p:cNvPr>
          <p:cNvSpPr/>
          <p:nvPr/>
        </p:nvSpPr>
        <p:spPr>
          <a:xfrm>
            <a:off x="6320292" y="1608193"/>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集客</a:t>
            </a:r>
          </a:p>
        </p:txBody>
      </p:sp>
      <p:sp>
        <p:nvSpPr>
          <p:cNvPr id="25" name="矩形 24">
            <a:extLst>
              <a:ext uri="{FF2B5EF4-FFF2-40B4-BE49-F238E27FC236}">
                <a16:creationId xmlns:a16="http://schemas.microsoft.com/office/drawing/2014/main" id="{9C9A81D4-29AB-46EC-A0CD-5AAE14B3F393}"/>
              </a:ext>
            </a:extLst>
          </p:cNvPr>
          <p:cNvSpPr/>
          <p:nvPr/>
        </p:nvSpPr>
        <p:spPr>
          <a:xfrm>
            <a:off x="8233161" y="1608193"/>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在线公司（</a:t>
            </a:r>
            <a:r>
              <a:rPr lang="en-US" altLang="zh-CN" dirty="0"/>
              <a:t>10086</a:t>
            </a:r>
            <a:r>
              <a:rPr lang="zh-CN" altLang="en-US" dirty="0"/>
              <a:t>）</a:t>
            </a:r>
          </a:p>
        </p:txBody>
      </p:sp>
      <p:sp>
        <p:nvSpPr>
          <p:cNvPr id="37" name="矩形 36">
            <a:extLst>
              <a:ext uri="{FF2B5EF4-FFF2-40B4-BE49-F238E27FC236}">
                <a16:creationId xmlns:a16="http://schemas.microsoft.com/office/drawing/2014/main" id="{818990E4-9EDA-4A1F-9397-5957FAFE8838}"/>
              </a:ext>
            </a:extLst>
          </p:cNvPr>
          <p:cNvSpPr/>
          <p:nvPr/>
        </p:nvSpPr>
        <p:spPr>
          <a:xfrm>
            <a:off x="756927" y="2332157"/>
            <a:ext cx="8934529" cy="738664"/>
          </a:xfrm>
          <a:prstGeom prst="rect">
            <a:avLst/>
          </a:prstGeom>
          <a:noFill/>
          <a:ln>
            <a:solidFill>
              <a:srgbClr val="FEA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AFCCF752-1C96-4F16-9532-5DB33C52706D}"/>
              </a:ext>
            </a:extLst>
          </p:cNvPr>
          <p:cNvSpPr/>
          <p:nvPr/>
        </p:nvSpPr>
        <p:spPr>
          <a:xfrm>
            <a:off x="113983" y="2516823"/>
            <a:ext cx="646331" cy="369332"/>
          </a:xfrm>
          <a:prstGeom prst="rect">
            <a:avLst/>
          </a:prstGeom>
        </p:spPr>
        <p:txBody>
          <a:bodyPr wrap="none">
            <a:spAutoFit/>
          </a:bodyPr>
          <a:lstStyle/>
          <a:p>
            <a:r>
              <a:rPr lang="zh-CN" altLang="en-US" b="1" dirty="0">
                <a:solidFill>
                  <a:srgbClr val="FFC000"/>
                </a:solidFill>
              </a:rPr>
              <a:t>方式</a:t>
            </a:r>
            <a:endParaRPr lang="zh-CN" altLang="en-US" dirty="0"/>
          </a:p>
        </p:txBody>
      </p:sp>
      <p:sp>
        <p:nvSpPr>
          <p:cNvPr id="29" name="文本框 28">
            <a:extLst>
              <a:ext uri="{FF2B5EF4-FFF2-40B4-BE49-F238E27FC236}">
                <a16:creationId xmlns:a16="http://schemas.microsoft.com/office/drawing/2014/main" id="{D411D452-3017-4FDB-97EC-3442B43F2359}"/>
              </a:ext>
            </a:extLst>
          </p:cNvPr>
          <p:cNvSpPr txBox="1"/>
          <p:nvPr/>
        </p:nvSpPr>
        <p:spPr>
          <a:xfrm>
            <a:off x="1000642" y="2536607"/>
            <a:ext cx="800219" cy="276999"/>
          </a:xfrm>
          <a:prstGeom prst="rect">
            <a:avLst/>
          </a:prstGeom>
          <a:noFill/>
        </p:spPr>
        <p:txBody>
          <a:bodyPr wrap="none" rtlCol="0">
            <a:spAutoFit/>
          </a:bodyPr>
          <a:lstStyle/>
          <a:p>
            <a:pPr algn="ctr"/>
            <a:r>
              <a:rPr lang="zh-CN" altLang="en-US" sz="1200" b="1" dirty="0"/>
              <a:t>门店吸粉</a:t>
            </a:r>
            <a:endParaRPr lang="en-US" altLang="zh-CN" sz="1200" b="1" dirty="0"/>
          </a:p>
        </p:txBody>
      </p:sp>
      <p:sp>
        <p:nvSpPr>
          <p:cNvPr id="39" name="文本框 38">
            <a:extLst>
              <a:ext uri="{FF2B5EF4-FFF2-40B4-BE49-F238E27FC236}">
                <a16:creationId xmlns:a16="http://schemas.microsoft.com/office/drawing/2014/main" id="{659FA305-29F0-4F3F-B7AD-205B7A32E198}"/>
              </a:ext>
            </a:extLst>
          </p:cNvPr>
          <p:cNvSpPr txBox="1"/>
          <p:nvPr/>
        </p:nvSpPr>
        <p:spPr>
          <a:xfrm>
            <a:off x="2879060" y="2537591"/>
            <a:ext cx="800219" cy="276999"/>
          </a:xfrm>
          <a:prstGeom prst="rect">
            <a:avLst/>
          </a:prstGeom>
          <a:noFill/>
        </p:spPr>
        <p:txBody>
          <a:bodyPr wrap="none" rtlCol="0">
            <a:spAutoFit/>
          </a:bodyPr>
          <a:lstStyle/>
          <a:p>
            <a:pPr algn="ctr"/>
            <a:r>
              <a:rPr lang="zh-CN" altLang="en-US" sz="1200" b="1" dirty="0"/>
              <a:t>门店吸粉</a:t>
            </a:r>
            <a:endParaRPr lang="en-US" altLang="zh-CN" sz="1200" b="1" dirty="0"/>
          </a:p>
        </p:txBody>
      </p:sp>
      <p:sp>
        <p:nvSpPr>
          <p:cNvPr id="46" name="文本框 45">
            <a:extLst>
              <a:ext uri="{FF2B5EF4-FFF2-40B4-BE49-F238E27FC236}">
                <a16:creationId xmlns:a16="http://schemas.microsoft.com/office/drawing/2014/main" id="{0DAC98C9-78BF-4C0A-A136-6FEFC83E46D6}"/>
              </a:ext>
            </a:extLst>
          </p:cNvPr>
          <p:cNvSpPr txBox="1"/>
          <p:nvPr/>
        </p:nvSpPr>
        <p:spPr>
          <a:xfrm>
            <a:off x="4810177" y="2294485"/>
            <a:ext cx="800219" cy="1015663"/>
          </a:xfrm>
          <a:prstGeom prst="rect">
            <a:avLst/>
          </a:prstGeom>
          <a:noFill/>
        </p:spPr>
        <p:txBody>
          <a:bodyPr wrap="none" rtlCol="0">
            <a:spAutoFit/>
          </a:bodyPr>
          <a:lstStyle/>
          <a:p>
            <a:pPr algn="ctr"/>
            <a:r>
              <a:rPr lang="zh-CN" altLang="en-US" sz="1200" b="1" dirty="0"/>
              <a:t>上门安装</a:t>
            </a:r>
            <a:endParaRPr lang="en-US" altLang="zh-CN" sz="1200" b="1" dirty="0"/>
          </a:p>
          <a:p>
            <a:pPr algn="ctr"/>
            <a:r>
              <a:rPr lang="zh-CN" altLang="en-US" sz="1200" b="1" dirty="0"/>
              <a:t>设备留码</a:t>
            </a:r>
            <a:endParaRPr lang="en-US" altLang="zh-CN" sz="1200" b="1" dirty="0"/>
          </a:p>
          <a:p>
            <a:pPr algn="ctr"/>
            <a:r>
              <a:rPr lang="zh-CN" altLang="en-US" sz="1200" b="1" dirty="0"/>
              <a:t>地推活动</a:t>
            </a:r>
            <a:endParaRPr lang="en-US" altLang="zh-CN" sz="1200" b="1" dirty="0"/>
          </a:p>
          <a:p>
            <a:pPr algn="ctr"/>
            <a:r>
              <a:rPr lang="zh-CN" altLang="en-US" sz="1200" b="1" dirty="0"/>
              <a:t>发展下线</a:t>
            </a:r>
            <a:endParaRPr lang="en-US" altLang="zh-CN" sz="1200" b="1" dirty="0"/>
          </a:p>
          <a:p>
            <a:pPr algn="ctr"/>
            <a:endParaRPr lang="en-US" altLang="zh-CN" sz="1200" b="1" dirty="0"/>
          </a:p>
        </p:txBody>
      </p:sp>
      <p:sp>
        <p:nvSpPr>
          <p:cNvPr id="47" name="文本框 46">
            <a:extLst>
              <a:ext uri="{FF2B5EF4-FFF2-40B4-BE49-F238E27FC236}">
                <a16:creationId xmlns:a16="http://schemas.microsoft.com/office/drawing/2014/main" id="{92B889D4-D8AA-4707-886D-3E8F35848A8E}"/>
              </a:ext>
            </a:extLst>
          </p:cNvPr>
          <p:cNvSpPr txBox="1"/>
          <p:nvPr/>
        </p:nvSpPr>
        <p:spPr>
          <a:xfrm>
            <a:off x="6574609" y="2413668"/>
            <a:ext cx="954107" cy="646331"/>
          </a:xfrm>
          <a:prstGeom prst="rect">
            <a:avLst/>
          </a:prstGeom>
          <a:noFill/>
        </p:spPr>
        <p:txBody>
          <a:bodyPr wrap="none" rtlCol="0">
            <a:spAutoFit/>
          </a:bodyPr>
          <a:lstStyle/>
          <a:p>
            <a:pPr algn="ctr"/>
            <a:r>
              <a:rPr lang="zh-CN" altLang="en-US" sz="1200" b="1" dirty="0"/>
              <a:t>线下场景</a:t>
            </a:r>
            <a:endParaRPr lang="en-US" altLang="zh-CN" sz="1200" b="1" dirty="0"/>
          </a:p>
          <a:p>
            <a:pPr algn="ctr"/>
            <a:r>
              <a:rPr lang="zh-CN" altLang="en-US" sz="1200" b="1" dirty="0"/>
              <a:t>集团群推广</a:t>
            </a:r>
            <a:endParaRPr lang="en-US" altLang="zh-CN" sz="1200" b="1" dirty="0"/>
          </a:p>
          <a:p>
            <a:pPr algn="ctr"/>
            <a:r>
              <a:rPr lang="zh-CN" altLang="en-US" sz="1200" b="1" dirty="0"/>
              <a:t>集团合作</a:t>
            </a:r>
            <a:endParaRPr lang="en-US" altLang="zh-CN" sz="1200" b="1" dirty="0"/>
          </a:p>
        </p:txBody>
      </p:sp>
      <p:sp>
        <p:nvSpPr>
          <p:cNvPr id="48" name="文本框 47">
            <a:extLst>
              <a:ext uri="{FF2B5EF4-FFF2-40B4-BE49-F238E27FC236}">
                <a16:creationId xmlns:a16="http://schemas.microsoft.com/office/drawing/2014/main" id="{9A793EF9-C0A3-4E34-8E0B-8887FC85461C}"/>
              </a:ext>
            </a:extLst>
          </p:cNvPr>
          <p:cNvSpPr txBox="1"/>
          <p:nvPr/>
        </p:nvSpPr>
        <p:spPr>
          <a:xfrm>
            <a:off x="8530696" y="2459188"/>
            <a:ext cx="800219" cy="461665"/>
          </a:xfrm>
          <a:prstGeom prst="rect">
            <a:avLst/>
          </a:prstGeom>
          <a:noFill/>
        </p:spPr>
        <p:txBody>
          <a:bodyPr wrap="none" rtlCol="0">
            <a:spAutoFit/>
          </a:bodyPr>
          <a:lstStyle/>
          <a:p>
            <a:pPr algn="ctr"/>
            <a:r>
              <a:rPr lang="zh-CN" altLang="en-US" sz="1200" b="1" dirty="0"/>
              <a:t>打电话</a:t>
            </a:r>
            <a:endParaRPr lang="en-US" altLang="zh-CN" sz="1200" b="1" dirty="0"/>
          </a:p>
          <a:p>
            <a:pPr algn="ctr"/>
            <a:r>
              <a:rPr lang="zh-CN" altLang="en-US" sz="1200" b="1" dirty="0"/>
              <a:t>售后回访</a:t>
            </a:r>
            <a:endParaRPr lang="en-US" altLang="zh-CN" sz="1200" b="1" dirty="0"/>
          </a:p>
        </p:txBody>
      </p:sp>
      <p:sp>
        <p:nvSpPr>
          <p:cNvPr id="5" name="文本框 4">
            <a:extLst>
              <a:ext uri="{FF2B5EF4-FFF2-40B4-BE49-F238E27FC236}">
                <a16:creationId xmlns:a16="http://schemas.microsoft.com/office/drawing/2014/main" id="{A309BEA8-1E15-4D43-86F5-7904F9A57883}"/>
              </a:ext>
            </a:extLst>
          </p:cNvPr>
          <p:cNvSpPr txBox="1"/>
          <p:nvPr/>
        </p:nvSpPr>
        <p:spPr>
          <a:xfrm>
            <a:off x="784795" y="3399282"/>
            <a:ext cx="1338828" cy="2031325"/>
          </a:xfrm>
          <a:prstGeom prst="rect">
            <a:avLst/>
          </a:prstGeom>
          <a:noFill/>
        </p:spPr>
        <p:txBody>
          <a:bodyPr wrap="none" rtlCol="0">
            <a:spAutoFit/>
          </a:bodyPr>
          <a:lstStyle/>
          <a:p>
            <a:pPr algn="ctr"/>
            <a:r>
              <a:rPr lang="zh-CN" altLang="en-US" dirty="0"/>
              <a:t>门口</a:t>
            </a:r>
            <a:endParaRPr lang="en-US" altLang="zh-CN" dirty="0"/>
          </a:p>
          <a:p>
            <a:pPr algn="ctr"/>
            <a:r>
              <a:rPr lang="zh-CN" altLang="en-US" dirty="0"/>
              <a:t>人工取号区</a:t>
            </a:r>
            <a:endParaRPr lang="en-US" altLang="zh-CN" dirty="0"/>
          </a:p>
          <a:p>
            <a:pPr algn="ctr"/>
            <a:r>
              <a:rPr lang="zh-CN" altLang="en-US" dirty="0"/>
              <a:t>自助取号区</a:t>
            </a:r>
            <a:endParaRPr lang="en-US" altLang="zh-CN" dirty="0"/>
          </a:p>
          <a:p>
            <a:pPr algn="ctr"/>
            <a:r>
              <a:rPr lang="zh-CN" altLang="en-US" dirty="0"/>
              <a:t>休息区</a:t>
            </a:r>
            <a:endParaRPr lang="en-US" altLang="zh-CN" dirty="0"/>
          </a:p>
          <a:p>
            <a:pPr algn="ctr"/>
            <a:r>
              <a:rPr lang="zh-CN" altLang="en-US" dirty="0"/>
              <a:t>终端区</a:t>
            </a:r>
            <a:endParaRPr lang="en-US" altLang="zh-CN" dirty="0"/>
          </a:p>
          <a:p>
            <a:pPr algn="ctr"/>
            <a:r>
              <a:rPr lang="zh-CN" altLang="en-US" dirty="0"/>
              <a:t>业务窗口</a:t>
            </a:r>
            <a:endParaRPr lang="en-US" altLang="zh-CN" dirty="0"/>
          </a:p>
          <a:p>
            <a:endParaRPr lang="zh-CN" altLang="en-US" dirty="0"/>
          </a:p>
        </p:txBody>
      </p:sp>
      <p:sp>
        <p:nvSpPr>
          <p:cNvPr id="40" name="文本框 39">
            <a:extLst>
              <a:ext uri="{FF2B5EF4-FFF2-40B4-BE49-F238E27FC236}">
                <a16:creationId xmlns:a16="http://schemas.microsoft.com/office/drawing/2014/main" id="{02E9BF80-4E66-4ABE-9D14-A26C3D30FF7F}"/>
              </a:ext>
            </a:extLst>
          </p:cNvPr>
          <p:cNvSpPr txBox="1"/>
          <p:nvPr/>
        </p:nvSpPr>
        <p:spPr>
          <a:xfrm>
            <a:off x="2568149" y="3399282"/>
            <a:ext cx="1380506" cy="1200329"/>
          </a:xfrm>
          <a:prstGeom prst="rect">
            <a:avLst/>
          </a:prstGeom>
          <a:noFill/>
        </p:spPr>
        <p:txBody>
          <a:bodyPr wrap="none" rtlCol="0">
            <a:spAutoFit/>
          </a:bodyPr>
          <a:lstStyle/>
          <a:p>
            <a:pPr algn="ctr"/>
            <a:r>
              <a:rPr lang="zh-CN" altLang="en-US" dirty="0"/>
              <a:t>门店导购</a:t>
            </a:r>
            <a:endParaRPr lang="en-US" altLang="zh-CN" dirty="0"/>
          </a:p>
          <a:p>
            <a:pPr algn="ctr"/>
            <a:r>
              <a:rPr lang="zh-CN" altLang="en-US" dirty="0"/>
              <a:t>自助取号区</a:t>
            </a:r>
            <a:endParaRPr lang="en-US" altLang="zh-CN" dirty="0"/>
          </a:p>
          <a:p>
            <a:pPr algn="ctr"/>
            <a:r>
              <a:rPr lang="zh-CN" altLang="en-US" dirty="0"/>
              <a:t>业务窗口</a:t>
            </a:r>
            <a:endParaRPr lang="en-US" altLang="zh-CN" dirty="0"/>
          </a:p>
          <a:p>
            <a:endParaRPr lang="zh-CN" altLang="en-US" dirty="0"/>
          </a:p>
        </p:txBody>
      </p:sp>
      <p:sp>
        <p:nvSpPr>
          <p:cNvPr id="41" name="文本框 40">
            <a:extLst>
              <a:ext uri="{FF2B5EF4-FFF2-40B4-BE49-F238E27FC236}">
                <a16:creationId xmlns:a16="http://schemas.microsoft.com/office/drawing/2014/main" id="{9D70DC75-1EC0-46F2-9030-A85D438AAD69}"/>
              </a:ext>
            </a:extLst>
          </p:cNvPr>
          <p:cNvSpPr txBox="1"/>
          <p:nvPr/>
        </p:nvSpPr>
        <p:spPr>
          <a:xfrm>
            <a:off x="4423293" y="3365813"/>
            <a:ext cx="1402948" cy="1477328"/>
          </a:xfrm>
          <a:prstGeom prst="rect">
            <a:avLst/>
          </a:prstGeom>
          <a:noFill/>
        </p:spPr>
        <p:txBody>
          <a:bodyPr wrap="none" rtlCol="0">
            <a:spAutoFit/>
          </a:bodyPr>
          <a:lstStyle/>
          <a:p>
            <a:pPr algn="ctr"/>
            <a:r>
              <a:rPr lang="zh-CN" altLang="en-US" dirty="0"/>
              <a:t>客户家里</a:t>
            </a:r>
            <a:endParaRPr lang="en-US" altLang="zh-CN" dirty="0"/>
          </a:p>
          <a:p>
            <a:pPr algn="ctr"/>
            <a:r>
              <a:rPr lang="zh-CN" altLang="en-US" dirty="0"/>
              <a:t>小区</a:t>
            </a:r>
            <a:r>
              <a:rPr lang="en-US" altLang="zh-CN" dirty="0"/>
              <a:t>/</a:t>
            </a:r>
            <a:r>
              <a:rPr lang="zh-CN" altLang="en-US" dirty="0"/>
              <a:t>社区店</a:t>
            </a:r>
            <a:endParaRPr lang="en-US" altLang="zh-CN" dirty="0"/>
          </a:p>
          <a:p>
            <a:pPr algn="ctr"/>
            <a:r>
              <a:rPr lang="zh-CN" altLang="en-US" dirty="0"/>
              <a:t>校园厅</a:t>
            </a:r>
            <a:endParaRPr lang="en-US" altLang="zh-CN" dirty="0"/>
          </a:p>
          <a:p>
            <a:pPr algn="ctr"/>
            <a:r>
              <a:rPr lang="zh-CN" altLang="en-US" dirty="0"/>
              <a:t>学生行销</a:t>
            </a:r>
            <a:endParaRPr lang="en-US" altLang="zh-CN" dirty="0"/>
          </a:p>
          <a:p>
            <a:pPr algn="ctr"/>
            <a:r>
              <a:rPr lang="en-US" altLang="zh-CN" dirty="0"/>
              <a:t>…</a:t>
            </a:r>
            <a:endParaRPr lang="zh-CN" altLang="en-US" dirty="0"/>
          </a:p>
        </p:txBody>
      </p:sp>
      <p:sp>
        <p:nvSpPr>
          <p:cNvPr id="42" name="矩形 41">
            <a:extLst>
              <a:ext uri="{FF2B5EF4-FFF2-40B4-BE49-F238E27FC236}">
                <a16:creationId xmlns:a16="http://schemas.microsoft.com/office/drawing/2014/main" id="{B7D81BD2-27CA-4F2D-B80C-F35C412ED04B}"/>
              </a:ext>
            </a:extLst>
          </p:cNvPr>
          <p:cNvSpPr/>
          <p:nvPr/>
        </p:nvSpPr>
        <p:spPr>
          <a:xfrm>
            <a:off x="106144" y="4105218"/>
            <a:ext cx="646331" cy="369332"/>
          </a:xfrm>
          <a:prstGeom prst="rect">
            <a:avLst/>
          </a:prstGeom>
        </p:spPr>
        <p:txBody>
          <a:bodyPr wrap="none">
            <a:spAutoFit/>
          </a:bodyPr>
          <a:lstStyle/>
          <a:p>
            <a:r>
              <a:rPr lang="zh-CN" altLang="en-US" b="1" dirty="0">
                <a:solidFill>
                  <a:srgbClr val="FEA900"/>
                </a:solidFill>
                <a:latin typeface="+mj-ea"/>
                <a:ea typeface="+mj-ea"/>
              </a:rPr>
              <a:t>触点</a:t>
            </a:r>
          </a:p>
        </p:txBody>
      </p:sp>
      <p:sp>
        <p:nvSpPr>
          <p:cNvPr id="43" name="文本框 42">
            <a:extLst>
              <a:ext uri="{FF2B5EF4-FFF2-40B4-BE49-F238E27FC236}">
                <a16:creationId xmlns:a16="http://schemas.microsoft.com/office/drawing/2014/main" id="{CDC15EC6-1616-4B7B-B393-76AC5B21571D}"/>
              </a:ext>
            </a:extLst>
          </p:cNvPr>
          <p:cNvSpPr txBox="1"/>
          <p:nvPr/>
        </p:nvSpPr>
        <p:spPr>
          <a:xfrm>
            <a:off x="8599420" y="3344273"/>
            <a:ext cx="646331" cy="923330"/>
          </a:xfrm>
          <a:prstGeom prst="rect">
            <a:avLst/>
          </a:prstGeom>
          <a:noFill/>
        </p:spPr>
        <p:txBody>
          <a:bodyPr wrap="none" rtlCol="0">
            <a:spAutoFit/>
          </a:bodyPr>
          <a:lstStyle/>
          <a:p>
            <a:pPr algn="ctr"/>
            <a:r>
              <a:rPr lang="zh-CN" altLang="en-US" dirty="0"/>
              <a:t>电话</a:t>
            </a:r>
            <a:endParaRPr lang="en-US" altLang="zh-CN" dirty="0"/>
          </a:p>
          <a:p>
            <a:pPr algn="ctr"/>
            <a:r>
              <a:rPr lang="zh-CN" altLang="en-US" dirty="0"/>
              <a:t>短信</a:t>
            </a:r>
            <a:endParaRPr lang="en-US" altLang="zh-CN" dirty="0"/>
          </a:p>
          <a:p>
            <a:pPr algn="ctr"/>
            <a:r>
              <a:rPr lang="en-US" altLang="zh-CN" dirty="0"/>
              <a:t>…</a:t>
            </a:r>
            <a:endParaRPr lang="zh-CN" altLang="en-US" dirty="0"/>
          </a:p>
        </p:txBody>
      </p:sp>
      <p:sp>
        <p:nvSpPr>
          <p:cNvPr id="44" name="文本框 43">
            <a:extLst>
              <a:ext uri="{FF2B5EF4-FFF2-40B4-BE49-F238E27FC236}">
                <a16:creationId xmlns:a16="http://schemas.microsoft.com/office/drawing/2014/main" id="{A4813A12-A3B4-4094-961F-B4DFD1A532F2}"/>
              </a:ext>
            </a:extLst>
          </p:cNvPr>
          <p:cNvSpPr txBox="1"/>
          <p:nvPr/>
        </p:nvSpPr>
        <p:spPr>
          <a:xfrm>
            <a:off x="6467791" y="3386517"/>
            <a:ext cx="1107996" cy="923330"/>
          </a:xfrm>
          <a:prstGeom prst="rect">
            <a:avLst/>
          </a:prstGeom>
          <a:noFill/>
        </p:spPr>
        <p:txBody>
          <a:bodyPr wrap="none" rtlCol="0">
            <a:spAutoFit/>
          </a:bodyPr>
          <a:lstStyle/>
          <a:p>
            <a:pPr algn="ctr"/>
            <a:r>
              <a:rPr lang="zh-CN" altLang="en-US" dirty="0"/>
              <a:t>集团群</a:t>
            </a:r>
            <a:endParaRPr lang="en-US" altLang="zh-CN" dirty="0"/>
          </a:p>
          <a:p>
            <a:pPr algn="ctr"/>
            <a:r>
              <a:rPr lang="zh-CN" altLang="en-US" dirty="0"/>
              <a:t>集团现场</a:t>
            </a:r>
            <a:endParaRPr lang="en-US" altLang="zh-CN" dirty="0"/>
          </a:p>
          <a:p>
            <a:pPr algn="ctr"/>
            <a:r>
              <a:rPr lang="en-US" altLang="zh-CN" dirty="0"/>
              <a:t>…</a:t>
            </a:r>
            <a:endParaRPr lang="zh-CN" altLang="en-US" dirty="0"/>
          </a:p>
        </p:txBody>
      </p:sp>
    </p:spTree>
    <p:extLst>
      <p:ext uri="{BB962C8B-B14F-4D97-AF65-F5344CB8AC3E}">
        <p14:creationId xmlns:p14="http://schemas.microsoft.com/office/powerpoint/2010/main" val="306778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31914"/>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1041D0E3-A07F-4910-8237-4E91C71A4A5C}"/>
              </a:ext>
            </a:extLst>
          </p:cNvPr>
          <p:cNvSpPr/>
          <p:nvPr/>
        </p:nvSpPr>
        <p:spPr>
          <a:xfrm>
            <a:off x="752475" y="950709"/>
            <a:ext cx="8503781" cy="369332"/>
          </a:xfrm>
          <a:prstGeom prst="rect">
            <a:avLst/>
          </a:prstGeom>
        </p:spPr>
        <p:txBody>
          <a:bodyPr wrap="square">
            <a:spAutoFit/>
          </a:bodyPr>
          <a:lstStyle/>
          <a:p>
            <a:pPr marL="171450" indent="-171450">
              <a:buFont typeface="Wingdings" panose="05000000000000000000" pitchFamily="2" charset="2"/>
              <a:buChar char="Ø"/>
            </a:pPr>
            <a:r>
              <a:rPr lang="zh-CN" altLang="en-US" b="1" dirty="0"/>
              <a:t>线上吸粉触点： 公众号、</a:t>
            </a:r>
            <a:r>
              <a:rPr lang="en-US" altLang="zh-CN" b="1" dirty="0"/>
              <a:t>86APP</a:t>
            </a:r>
            <a:r>
              <a:rPr lang="zh-CN" altLang="en-US" b="1" dirty="0"/>
              <a:t>、信箱推送（效果弱，不推荐）</a:t>
            </a:r>
            <a:endParaRPr lang="en-US" altLang="zh-CN" b="1" dirty="0"/>
          </a:p>
        </p:txBody>
      </p:sp>
      <p:sp>
        <p:nvSpPr>
          <p:cNvPr id="13" name="矩形 12">
            <a:extLst>
              <a:ext uri="{FF2B5EF4-FFF2-40B4-BE49-F238E27FC236}">
                <a16:creationId xmlns:a16="http://schemas.microsoft.com/office/drawing/2014/main" id="{6B2341FC-9711-4A15-9693-2B0B08ED8E71}"/>
              </a:ext>
            </a:extLst>
          </p:cNvPr>
          <p:cNvSpPr/>
          <p:nvPr/>
        </p:nvSpPr>
        <p:spPr>
          <a:xfrm>
            <a:off x="7104275" y="1327402"/>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86APP</a:t>
            </a:r>
            <a:endParaRPr lang="zh-CN" altLang="en-US" b="1" dirty="0"/>
          </a:p>
        </p:txBody>
      </p:sp>
      <p:sp>
        <p:nvSpPr>
          <p:cNvPr id="14" name="矩形 13">
            <a:extLst>
              <a:ext uri="{FF2B5EF4-FFF2-40B4-BE49-F238E27FC236}">
                <a16:creationId xmlns:a16="http://schemas.microsoft.com/office/drawing/2014/main" id="{3D06CFE8-D988-4F36-B3EF-98CCB508251E}"/>
              </a:ext>
            </a:extLst>
          </p:cNvPr>
          <p:cNvSpPr/>
          <p:nvPr/>
        </p:nvSpPr>
        <p:spPr>
          <a:xfrm>
            <a:off x="2683047" y="1327402"/>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公众号</a:t>
            </a:r>
          </a:p>
        </p:txBody>
      </p:sp>
      <p:pic>
        <p:nvPicPr>
          <p:cNvPr id="1026" name="图片 1">
            <a:extLst>
              <a:ext uri="{FF2B5EF4-FFF2-40B4-BE49-F238E27FC236}">
                <a16:creationId xmlns:a16="http://schemas.microsoft.com/office/drawing/2014/main" id="{EA6600F5-D406-4CBD-9C1B-0CD9921247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4188" y="2283707"/>
            <a:ext cx="1600200" cy="287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1616512716(1)">
            <a:extLst>
              <a:ext uri="{FF2B5EF4-FFF2-40B4-BE49-F238E27FC236}">
                <a16:creationId xmlns:a16="http://schemas.microsoft.com/office/drawing/2014/main" id="{11928F1B-5C5B-45FF-BC41-4400E8A2DF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976" y="2351529"/>
            <a:ext cx="2782888"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1616512892(1)">
            <a:extLst>
              <a:ext uri="{FF2B5EF4-FFF2-40B4-BE49-F238E27FC236}">
                <a16:creationId xmlns:a16="http://schemas.microsoft.com/office/drawing/2014/main" id="{FDD6BC6A-E2BF-4320-A1EE-AEE745E4CC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1258" y="2333052"/>
            <a:ext cx="1600200" cy="27813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8601E368-EBC2-4EE2-B6EE-A944B6CBF676}"/>
              </a:ext>
            </a:extLst>
          </p:cNvPr>
          <p:cNvSpPr txBox="1"/>
          <p:nvPr/>
        </p:nvSpPr>
        <p:spPr>
          <a:xfrm>
            <a:off x="1853682" y="1948671"/>
            <a:ext cx="2877711" cy="307777"/>
          </a:xfrm>
          <a:prstGeom prst="rect">
            <a:avLst/>
          </a:prstGeom>
          <a:noFill/>
        </p:spPr>
        <p:txBody>
          <a:bodyPr wrap="none" rtlCol="0">
            <a:spAutoFit/>
          </a:bodyPr>
          <a:lstStyle/>
          <a:p>
            <a:r>
              <a:rPr lang="zh-CN" altLang="en-US" sz="1400" b="1" dirty="0"/>
              <a:t>头条推文、文章触点、关键词推送</a:t>
            </a:r>
          </a:p>
        </p:txBody>
      </p:sp>
      <p:sp>
        <p:nvSpPr>
          <p:cNvPr id="22" name="文本框 21">
            <a:extLst>
              <a:ext uri="{FF2B5EF4-FFF2-40B4-BE49-F238E27FC236}">
                <a16:creationId xmlns:a16="http://schemas.microsoft.com/office/drawing/2014/main" id="{C2497FD5-9E26-4648-98DF-9BEACE178862}"/>
              </a:ext>
            </a:extLst>
          </p:cNvPr>
          <p:cNvSpPr txBox="1"/>
          <p:nvPr/>
        </p:nvSpPr>
        <p:spPr>
          <a:xfrm>
            <a:off x="6741795" y="1964641"/>
            <a:ext cx="2178802" cy="307777"/>
          </a:xfrm>
          <a:prstGeom prst="rect">
            <a:avLst/>
          </a:prstGeom>
          <a:noFill/>
        </p:spPr>
        <p:txBody>
          <a:bodyPr wrap="none" rtlCol="0">
            <a:spAutoFit/>
          </a:bodyPr>
          <a:lstStyle/>
          <a:p>
            <a:r>
              <a:rPr lang="zh-CN" altLang="en-US" sz="1400" b="1" dirty="0"/>
              <a:t>资源位、红包雨、</a:t>
            </a:r>
            <a:r>
              <a:rPr lang="en-US" altLang="zh-CN" sz="1400" b="1" dirty="0"/>
              <a:t>86</a:t>
            </a:r>
            <a:r>
              <a:rPr lang="zh-CN" altLang="en-US" sz="1400" b="1" dirty="0"/>
              <a:t>直播</a:t>
            </a:r>
          </a:p>
        </p:txBody>
      </p:sp>
      <p:pic>
        <p:nvPicPr>
          <p:cNvPr id="8" name="图片 7">
            <a:extLst>
              <a:ext uri="{FF2B5EF4-FFF2-40B4-BE49-F238E27FC236}">
                <a16:creationId xmlns:a16="http://schemas.microsoft.com/office/drawing/2014/main" id="{900595B6-4F72-42A0-81A8-A6F86FEF7D9C}"/>
              </a:ext>
            </a:extLst>
          </p:cNvPr>
          <p:cNvPicPr>
            <a:picLocks noChangeAspect="1"/>
          </p:cNvPicPr>
          <p:nvPr/>
        </p:nvPicPr>
        <p:blipFill>
          <a:blip r:embed="rId10"/>
          <a:stretch>
            <a:fillRect/>
          </a:stretch>
        </p:blipFill>
        <p:spPr>
          <a:xfrm>
            <a:off x="7206263" y="2272418"/>
            <a:ext cx="1433945" cy="2830645"/>
          </a:xfrm>
          <a:prstGeom prst="rect">
            <a:avLst/>
          </a:prstGeom>
        </p:spPr>
      </p:pic>
      <p:pic>
        <p:nvPicPr>
          <p:cNvPr id="10" name="图片 9">
            <a:extLst>
              <a:ext uri="{FF2B5EF4-FFF2-40B4-BE49-F238E27FC236}">
                <a16:creationId xmlns:a16="http://schemas.microsoft.com/office/drawing/2014/main" id="{5BF39C80-41CF-458B-BD6F-0EE43D2AEB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09721" y="2283707"/>
            <a:ext cx="1366795" cy="2466798"/>
          </a:xfrm>
          <a:prstGeom prst="rect">
            <a:avLst/>
          </a:prstGeom>
        </p:spPr>
      </p:pic>
      <p:sp>
        <p:nvSpPr>
          <p:cNvPr id="11" name="矩形 10">
            <a:extLst>
              <a:ext uri="{FF2B5EF4-FFF2-40B4-BE49-F238E27FC236}">
                <a16:creationId xmlns:a16="http://schemas.microsoft.com/office/drawing/2014/main" id="{5C4D71A1-C6E9-45F9-AEB3-E641EA18672D}"/>
              </a:ext>
            </a:extLst>
          </p:cNvPr>
          <p:cNvSpPr/>
          <p:nvPr/>
        </p:nvSpPr>
        <p:spPr>
          <a:xfrm>
            <a:off x="957778" y="5197871"/>
            <a:ext cx="9033242" cy="369332"/>
          </a:xfrm>
          <a:prstGeom prst="rect">
            <a:avLst/>
          </a:prstGeom>
        </p:spPr>
        <p:txBody>
          <a:bodyPr wrap="none">
            <a:spAutoFit/>
          </a:bodyPr>
          <a:lstStyle/>
          <a:p>
            <a:r>
              <a:rPr lang="zh-CN" altLang="en-US" b="1" dirty="0">
                <a:solidFill>
                  <a:srgbClr val="FFC000"/>
                </a:solidFill>
              </a:rPr>
              <a:t>部分地市公司需要跨部门沟通工作，资源位有限，需提前申请。公众号</a:t>
            </a:r>
            <a:r>
              <a:rPr lang="en-US" altLang="zh-CN" b="1" dirty="0">
                <a:solidFill>
                  <a:srgbClr val="FFC000"/>
                </a:solidFill>
              </a:rPr>
              <a:t>\APP</a:t>
            </a:r>
            <a:r>
              <a:rPr lang="zh-CN" altLang="en-US" b="1" dirty="0">
                <a:solidFill>
                  <a:srgbClr val="FFC000"/>
                </a:solidFill>
              </a:rPr>
              <a:t>可同时进行</a:t>
            </a:r>
            <a:endParaRPr lang="en-US" altLang="zh-CN" b="1" dirty="0">
              <a:solidFill>
                <a:srgbClr val="FFC000"/>
              </a:solidFill>
            </a:endParaRPr>
          </a:p>
        </p:txBody>
      </p:sp>
      <p:sp>
        <p:nvSpPr>
          <p:cNvPr id="27" name="矩形 26">
            <a:extLst>
              <a:ext uri="{FF2B5EF4-FFF2-40B4-BE49-F238E27FC236}">
                <a16:creationId xmlns:a16="http://schemas.microsoft.com/office/drawing/2014/main" id="{9AC774AE-6E52-44F0-A62C-87012EEC71BD}"/>
              </a:ext>
            </a:extLst>
          </p:cNvPr>
          <p:cNvSpPr/>
          <p:nvPr/>
        </p:nvSpPr>
        <p:spPr>
          <a:xfrm>
            <a:off x="8582639" y="4736422"/>
            <a:ext cx="1620957" cy="523220"/>
          </a:xfrm>
          <a:prstGeom prst="rect">
            <a:avLst/>
          </a:prstGeom>
        </p:spPr>
        <p:txBody>
          <a:bodyPr wrap="none">
            <a:spAutoFit/>
          </a:bodyPr>
          <a:lstStyle/>
          <a:p>
            <a:pPr algn="ctr"/>
            <a:r>
              <a:rPr lang="zh-CN" altLang="en-US" sz="1400" b="1" dirty="0"/>
              <a:t>引导到公众号吸粉</a:t>
            </a:r>
            <a:endParaRPr lang="en-US" altLang="zh-CN" sz="1400" b="1" dirty="0"/>
          </a:p>
          <a:p>
            <a:pPr algn="ctr"/>
            <a:r>
              <a:rPr lang="zh-CN" altLang="en-US" sz="1400" b="1" dirty="0"/>
              <a:t>直接二维码吸粉</a:t>
            </a:r>
            <a:endParaRPr lang="en-US" altLang="zh-CN" sz="1400" b="1" dirty="0"/>
          </a:p>
        </p:txBody>
      </p:sp>
      <p:sp>
        <p:nvSpPr>
          <p:cNvPr id="9" name="文本框 8">
            <a:extLst>
              <a:ext uri="{FF2B5EF4-FFF2-40B4-BE49-F238E27FC236}">
                <a16:creationId xmlns:a16="http://schemas.microsoft.com/office/drawing/2014/main" id="{22F5BDDA-227B-4F1F-AD47-C145CCAF1C6E}"/>
              </a:ext>
            </a:extLst>
          </p:cNvPr>
          <p:cNvSpPr txBox="1"/>
          <p:nvPr/>
        </p:nvSpPr>
        <p:spPr>
          <a:xfrm>
            <a:off x="1619805" y="4781136"/>
            <a:ext cx="1008609" cy="246221"/>
          </a:xfrm>
          <a:prstGeom prst="rect">
            <a:avLst/>
          </a:prstGeom>
          <a:noFill/>
        </p:spPr>
        <p:txBody>
          <a:bodyPr wrap="none" rtlCol="0">
            <a:spAutoFit/>
          </a:bodyPr>
          <a:lstStyle/>
          <a:p>
            <a:r>
              <a:rPr lang="en-US" altLang="zh-CN" sz="1000" b="1" dirty="0"/>
              <a:t>50-60%</a:t>
            </a:r>
            <a:r>
              <a:rPr lang="zh-CN" altLang="en-US" sz="1000" b="1" dirty="0"/>
              <a:t>导粉率</a:t>
            </a:r>
          </a:p>
        </p:txBody>
      </p:sp>
    </p:spTree>
    <p:extLst>
      <p:ext uri="{BB962C8B-B14F-4D97-AF65-F5344CB8AC3E}">
        <p14:creationId xmlns:p14="http://schemas.microsoft.com/office/powerpoint/2010/main" val="44717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31914"/>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1041D0E3-A07F-4910-8237-4E91C71A4A5C}"/>
              </a:ext>
            </a:extLst>
          </p:cNvPr>
          <p:cNvSpPr/>
          <p:nvPr/>
        </p:nvSpPr>
        <p:spPr>
          <a:xfrm>
            <a:off x="692320" y="792911"/>
            <a:ext cx="8503781" cy="369332"/>
          </a:xfrm>
          <a:prstGeom prst="rect">
            <a:avLst/>
          </a:prstGeom>
        </p:spPr>
        <p:txBody>
          <a:bodyPr wrap="square">
            <a:spAutoFit/>
          </a:bodyPr>
          <a:lstStyle/>
          <a:p>
            <a:pPr marL="171450" indent="-171450">
              <a:buFont typeface="Wingdings" panose="05000000000000000000" pitchFamily="2" charset="2"/>
              <a:buChar char="Ø"/>
            </a:pPr>
            <a:r>
              <a:rPr lang="zh-CN" altLang="en-US" b="1" dirty="0"/>
              <a:t>吸粉触点： 短信、资源合作</a:t>
            </a:r>
            <a:endParaRPr lang="en-US" altLang="zh-CN" b="1" dirty="0"/>
          </a:p>
        </p:txBody>
      </p:sp>
      <p:sp>
        <p:nvSpPr>
          <p:cNvPr id="13" name="矩形 12">
            <a:extLst>
              <a:ext uri="{FF2B5EF4-FFF2-40B4-BE49-F238E27FC236}">
                <a16:creationId xmlns:a16="http://schemas.microsoft.com/office/drawing/2014/main" id="{6B2341FC-9711-4A15-9693-2B0B08ED8E71}"/>
              </a:ext>
            </a:extLst>
          </p:cNvPr>
          <p:cNvSpPr/>
          <p:nvPr/>
        </p:nvSpPr>
        <p:spPr>
          <a:xfrm>
            <a:off x="6633623" y="1247625"/>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资源合作</a:t>
            </a:r>
          </a:p>
        </p:txBody>
      </p:sp>
      <p:sp>
        <p:nvSpPr>
          <p:cNvPr id="14" name="矩形 13">
            <a:extLst>
              <a:ext uri="{FF2B5EF4-FFF2-40B4-BE49-F238E27FC236}">
                <a16:creationId xmlns:a16="http://schemas.microsoft.com/office/drawing/2014/main" id="{3D06CFE8-D988-4F36-B3EF-98CCB508251E}"/>
              </a:ext>
            </a:extLst>
          </p:cNvPr>
          <p:cNvSpPr/>
          <p:nvPr/>
        </p:nvSpPr>
        <p:spPr>
          <a:xfrm>
            <a:off x="2225125" y="1190802"/>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短信</a:t>
            </a:r>
          </a:p>
        </p:txBody>
      </p:sp>
      <p:pic>
        <p:nvPicPr>
          <p:cNvPr id="7" name="图片 6">
            <a:extLst>
              <a:ext uri="{FF2B5EF4-FFF2-40B4-BE49-F238E27FC236}">
                <a16:creationId xmlns:a16="http://schemas.microsoft.com/office/drawing/2014/main" id="{D853B041-CB8E-40DC-A2B5-92F255D98455}"/>
              </a:ext>
            </a:extLst>
          </p:cNvPr>
          <p:cNvPicPr>
            <a:picLocks noChangeAspect="1"/>
          </p:cNvPicPr>
          <p:nvPr/>
        </p:nvPicPr>
        <p:blipFill>
          <a:blip r:embed="rId7"/>
          <a:stretch>
            <a:fillRect/>
          </a:stretch>
        </p:blipFill>
        <p:spPr>
          <a:xfrm>
            <a:off x="5280547" y="2403489"/>
            <a:ext cx="2860834" cy="1605881"/>
          </a:xfrm>
          <a:prstGeom prst="rect">
            <a:avLst/>
          </a:prstGeom>
        </p:spPr>
      </p:pic>
      <p:pic>
        <p:nvPicPr>
          <p:cNvPr id="8" name="图片 7">
            <a:extLst>
              <a:ext uri="{FF2B5EF4-FFF2-40B4-BE49-F238E27FC236}">
                <a16:creationId xmlns:a16="http://schemas.microsoft.com/office/drawing/2014/main" id="{731BE3E8-16A8-48A3-A93D-3CB5BE6F1FC8}"/>
              </a:ext>
            </a:extLst>
          </p:cNvPr>
          <p:cNvPicPr>
            <a:picLocks noChangeAspect="1"/>
          </p:cNvPicPr>
          <p:nvPr/>
        </p:nvPicPr>
        <p:blipFill>
          <a:blip r:embed="rId8"/>
          <a:stretch>
            <a:fillRect/>
          </a:stretch>
        </p:blipFill>
        <p:spPr>
          <a:xfrm>
            <a:off x="7304067" y="2711756"/>
            <a:ext cx="2153867" cy="1531575"/>
          </a:xfrm>
          <a:prstGeom prst="rect">
            <a:avLst/>
          </a:prstGeom>
        </p:spPr>
      </p:pic>
      <p:pic>
        <p:nvPicPr>
          <p:cNvPr id="10" name="图片 9">
            <a:extLst>
              <a:ext uri="{FF2B5EF4-FFF2-40B4-BE49-F238E27FC236}">
                <a16:creationId xmlns:a16="http://schemas.microsoft.com/office/drawing/2014/main" id="{89477B72-DE2C-418E-8614-F878A575F5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1087" y="3494651"/>
            <a:ext cx="1542440" cy="1507171"/>
          </a:xfrm>
          <a:prstGeom prst="rect">
            <a:avLst/>
          </a:prstGeom>
        </p:spPr>
      </p:pic>
      <p:sp>
        <p:nvSpPr>
          <p:cNvPr id="11" name="文本框 10">
            <a:extLst>
              <a:ext uri="{FF2B5EF4-FFF2-40B4-BE49-F238E27FC236}">
                <a16:creationId xmlns:a16="http://schemas.microsoft.com/office/drawing/2014/main" id="{0DDBA5A4-63C2-4344-B362-5DE700015D82}"/>
              </a:ext>
            </a:extLst>
          </p:cNvPr>
          <p:cNvSpPr txBox="1"/>
          <p:nvPr/>
        </p:nvSpPr>
        <p:spPr>
          <a:xfrm>
            <a:off x="5383079" y="1914747"/>
            <a:ext cx="3954929" cy="307777"/>
          </a:xfrm>
          <a:prstGeom prst="rect">
            <a:avLst/>
          </a:prstGeom>
          <a:noFill/>
        </p:spPr>
        <p:txBody>
          <a:bodyPr wrap="none" rtlCol="0">
            <a:spAutoFit/>
          </a:bodyPr>
          <a:lstStyle/>
          <a:p>
            <a:r>
              <a:rPr lang="zh-CN" altLang="en-US" sz="1400" b="1" dirty="0"/>
              <a:t>利用移动资源合作：电视台、报纸、商场活动等</a:t>
            </a:r>
            <a:endParaRPr lang="en-US" altLang="zh-CN" sz="1400" b="1" dirty="0"/>
          </a:p>
        </p:txBody>
      </p:sp>
      <p:sp>
        <p:nvSpPr>
          <p:cNvPr id="19" name="文本框 18">
            <a:extLst>
              <a:ext uri="{FF2B5EF4-FFF2-40B4-BE49-F238E27FC236}">
                <a16:creationId xmlns:a16="http://schemas.microsoft.com/office/drawing/2014/main" id="{BADE6860-8BC0-4BD5-A90E-D4A026F2097D}"/>
              </a:ext>
            </a:extLst>
          </p:cNvPr>
          <p:cNvSpPr txBox="1"/>
          <p:nvPr/>
        </p:nvSpPr>
        <p:spPr>
          <a:xfrm>
            <a:off x="1333655" y="1914747"/>
            <a:ext cx="3236784" cy="307777"/>
          </a:xfrm>
          <a:prstGeom prst="rect">
            <a:avLst/>
          </a:prstGeom>
          <a:noFill/>
        </p:spPr>
        <p:txBody>
          <a:bodyPr wrap="none" rtlCol="0">
            <a:spAutoFit/>
          </a:bodyPr>
          <a:lstStyle/>
          <a:p>
            <a:r>
              <a:rPr lang="zh-CN" altLang="en-US" sz="1400" b="1" dirty="0"/>
              <a:t>电视台、报纸、商场活动等移动的资源</a:t>
            </a:r>
          </a:p>
        </p:txBody>
      </p:sp>
      <p:pic>
        <p:nvPicPr>
          <p:cNvPr id="15" name="图片 14">
            <a:extLst>
              <a:ext uri="{FF2B5EF4-FFF2-40B4-BE49-F238E27FC236}">
                <a16:creationId xmlns:a16="http://schemas.microsoft.com/office/drawing/2014/main" id="{785FCA6C-E994-4857-B8DD-1EA85A694B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4517" y="2475631"/>
            <a:ext cx="2915057" cy="1533739"/>
          </a:xfrm>
          <a:prstGeom prst="rect">
            <a:avLst/>
          </a:prstGeom>
        </p:spPr>
      </p:pic>
      <p:sp>
        <p:nvSpPr>
          <p:cNvPr id="22" name="矩形 21">
            <a:extLst>
              <a:ext uri="{FF2B5EF4-FFF2-40B4-BE49-F238E27FC236}">
                <a16:creationId xmlns:a16="http://schemas.microsoft.com/office/drawing/2014/main" id="{03AE6D15-76BB-4DC6-AE5B-0BBB66AA6517}"/>
              </a:ext>
            </a:extLst>
          </p:cNvPr>
          <p:cNvSpPr/>
          <p:nvPr/>
        </p:nvSpPr>
        <p:spPr>
          <a:xfrm>
            <a:off x="2878402" y="5260258"/>
            <a:ext cx="5262979" cy="369332"/>
          </a:xfrm>
          <a:prstGeom prst="rect">
            <a:avLst/>
          </a:prstGeom>
        </p:spPr>
        <p:txBody>
          <a:bodyPr wrap="none">
            <a:spAutoFit/>
          </a:bodyPr>
          <a:lstStyle/>
          <a:p>
            <a:r>
              <a:rPr lang="zh-CN" altLang="en-US" b="1" dirty="0">
                <a:solidFill>
                  <a:srgbClr val="FFC000"/>
                </a:solidFill>
              </a:rPr>
              <a:t>短信吸粉效果一般，资源合作要看铺开推广的力度</a:t>
            </a:r>
            <a:endParaRPr lang="en-US" altLang="zh-CN" b="1" dirty="0">
              <a:solidFill>
                <a:srgbClr val="FFC000"/>
              </a:solidFill>
            </a:endParaRPr>
          </a:p>
        </p:txBody>
      </p:sp>
      <p:sp>
        <p:nvSpPr>
          <p:cNvPr id="23" name="矩形 22">
            <a:extLst>
              <a:ext uri="{FF2B5EF4-FFF2-40B4-BE49-F238E27FC236}">
                <a16:creationId xmlns:a16="http://schemas.microsoft.com/office/drawing/2014/main" id="{07F37BB7-8AC8-4D65-926D-4185938C09EB}"/>
              </a:ext>
            </a:extLst>
          </p:cNvPr>
          <p:cNvSpPr/>
          <p:nvPr/>
        </p:nvSpPr>
        <p:spPr>
          <a:xfrm>
            <a:off x="1936382" y="4199316"/>
            <a:ext cx="2031325" cy="369332"/>
          </a:xfrm>
          <a:prstGeom prst="rect">
            <a:avLst/>
          </a:prstGeom>
        </p:spPr>
        <p:txBody>
          <a:bodyPr wrap="none">
            <a:spAutoFit/>
          </a:bodyPr>
          <a:lstStyle/>
          <a:p>
            <a:r>
              <a:rPr lang="zh-CN" altLang="en-US" b="1" dirty="0"/>
              <a:t>引导到公众号吸粉</a:t>
            </a:r>
            <a:endParaRPr lang="en-US" altLang="zh-CN" b="1" dirty="0"/>
          </a:p>
        </p:txBody>
      </p:sp>
      <p:sp>
        <p:nvSpPr>
          <p:cNvPr id="24" name="矩形 23">
            <a:extLst>
              <a:ext uri="{FF2B5EF4-FFF2-40B4-BE49-F238E27FC236}">
                <a16:creationId xmlns:a16="http://schemas.microsoft.com/office/drawing/2014/main" id="{D0BFF8FF-09C1-47D1-86C6-D1DE7727F4D6}"/>
              </a:ext>
            </a:extLst>
          </p:cNvPr>
          <p:cNvSpPr/>
          <p:nvPr/>
        </p:nvSpPr>
        <p:spPr>
          <a:xfrm>
            <a:off x="7426609" y="4218537"/>
            <a:ext cx="2031325" cy="646331"/>
          </a:xfrm>
          <a:prstGeom prst="rect">
            <a:avLst/>
          </a:prstGeom>
        </p:spPr>
        <p:txBody>
          <a:bodyPr wrap="none">
            <a:spAutoFit/>
          </a:bodyPr>
          <a:lstStyle/>
          <a:p>
            <a:pPr algn="ctr"/>
            <a:r>
              <a:rPr lang="zh-CN" altLang="en-US" b="1" dirty="0"/>
              <a:t>引导到公众号吸粉</a:t>
            </a:r>
            <a:endParaRPr lang="en-US" altLang="zh-CN" b="1" dirty="0"/>
          </a:p>
          <a:p>
            <a:pPr algn="ctr"/>
            <a:r>
              <a:rPr lang="zh-CN" altLang="en-US" b="1" dirty="0"/>
              <a:t>现场易拉宝吸粉</a:t>
            </a:r>
            <a:endParaRPr lang="en-US" altLang="zh-CN" b="1" dirty="0"/>
          </a:p>
        </p:txBody>
      </p:sp>
      <p:sp>
        <p:nvSpPr>
          <p:cNvPr id="9" name="文本框 8">
            <a:extLst>
              <a:ext uri="{FF2B5EF4-FFF2-40B4-BE49-F238E27FC236}">
                <a16:creationId xmlns:a16="http://schemas.microsoft.com/office/drawing/2014/main" id="{8981D505-48EC-4E9C-8C72-D94683666F15}"/>
              </a:ext>
            </a:extLst>
          </p:cNvPr>
          <p:cNvSpPr txBox="1"/>
          <p:nvPr/>
        </p:nvSpPr>
        <p:spPr>
          <a:xfrm>
            <a:off x="2178236" y="4560874"/>
            <a:ext cx="1500732" cy="276999"/>
          </a:xfrm>
          <a:prstGeom prst="rect">
            <a:avLst/>
          </a:prstGeom>
          <a:noFill/>
        </p:spPr>
        <p:txBody>
          <a:bodyPr wrap="none" rtlCol="0">
            <a:spAutoFit/>
          </a:bodyPr>
          <a:lstStyle/>
          <a:p>
            <a:r>
              <a:rPr lang="zh-CN" altLang="en-US" sz="1200" b="1" dirty="0"/>
              <a:t>吸粉率目前大约</a:t>
            </a:r>
            <a:r>
              <a:rPr lang="en-US" altLang="zh-CN" sz="1200" b="1" dirty="0"/>
              <a:t>4‰</a:t>
            </a:r>
            <a:endParaRPr lang="zh-CN" altLang="en-US" sz="1200" b="1" dirty="0"/>
          </a:p>
        </p:txBody>
      </p:sp>
    </p:spTree>
    <p:extLst>
      <p:ext uri="{BB962C8B-B14F-4D97-AF65-F5344CB8AC3E}">
        <p14:creationId xmlns:p14="http://schemas.microsoft.com/office/powerpoint/2010/main" val="238259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E133DBF8-1EDF-4327-B227-A564B21BBF36}"/>
              </a:ext>
            </a:extLst>
          </p:cNvPr>
          <p:cNvSpPr/>
          <p:nvPr/>
        </p:nvSpPr>
        <p:spPr>
          <a:xfrm>
            <a:off x="727288" y="2504602"/>
            <a:ext cx="3323569" cy="2961497"/>
          </a:xfrm>
          <a:prstGeom prst="rect">
            <a:avLst/>
          </a:prstGeom>
          <a:noFill/>
          <a:ln w="38100">
            <a:solidFill>
              <a:srgbClr val="FEA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A065545-CB15-4069-813D-94AF87033D8A}"/>
              </a:ext>
            </a:extLst>
          </p:cNvPr>
          <p:cNvSpPr/>
          <p:nvPr/>
        </p:nvSpPr>
        <p:spPr>
          <a:xfrm>
            <a:off x="752475" y="950709"/>
            <a:ext cx="8503781" cy="369332"/>
          </a:xfrm>
          <a:prstGeom prst="rect">
            <a:avLst/>
          </a:prstGeom>
        </p:spPr>
        <p:txBody>
          <a:bodyPr wrap="square">
            <a:spAutoFit/>
          </a:bodyPr>
          <a:lstStyle/>
          <a:p>
            <a:pPr marL="171450" indent="-171450">
              <a:buFont typeface="Wingdings" panose="05000000000000000000" pitchFamily="2" charset="2"/>
              <a:buChar char="Ø"/>
            </a:pPr>
            <a:r>
              <a:rPr lang="zh-CN" altLang="en-US" b="1" dirty="0"/>
              <a:t>吸粉流程： 线下渠道（分场景）</a:t>
            </a:r>
            <a:endParaRPr lang="en-US" altLang="zh-CN" b="1" dirty="0"/>
          </a:p>
        </p:txBody>
      </p:sp>
      <p:sp>
        <p:nvSpPr>
          <p:cNvPr id="13" name="矩形 12">
            <a:extLst>
              <a:ext uri="{FF2B5EF4-FFF2-40B4-BE49-F238E27FC236}">
                <a16:creationId xmlns:a16="http://schemas.microsoft.com/office/drawing/2014/main" id="{A7E1694D-C6B9-48D4-94D8-E948B292A702}"/>
              </a:ext>
            </a:extLst>
          </p:cNvPr>
          <p:cNvSpPr/>
          <p:nvPr/>
        </p:nvSpPr>
        <p:spPr>
          <a:xfrm>
            <a:off x="5264889" y="1592053"/>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行随销</a:t>
            </a:r>
          </a:p>
        </p:txBody>
      </p:sp>
      <p:sp>
        <p:nvSpPr>
          <p:cNvPr id="14" name="矩形 13">
            <a:extLst>
              <a:ext uri="{FF2B5EF4-FFF2-40B4-BE49-F238E27FC236}">
                <a16:creationId xmlns:a16="http://schemas.microsoft.com/office/drawing/2014/main" id="{9DB84BD2-895E-43DE-B455-9889388FB135}"/>
              </a:ext>
            </a:extLst>
          </p:cNvPr>
          <p:cNvSpPr/>
          <p:nvPr/>
        </p:nvSpPr>
        <p:spPr>
          <a:xfrm>
            <a:off x="2457987" y="1592053"/>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社会渠道</a:t>
            </a:r>
          </a:p>
        </p:txBody>
      </p:sp>
      <p:sp>
        <p:nvSpPr>
          <p:cNvPr id="15" name="矩形 14">
            <a:extLst>
              <a:ext uri="{FF2B5EF4-FFF2-40B4-BE49-F238E27FC236}">
                <a16:creationId xmlns:a16="http://schemas.microsoft.com/office/drawing/2014/main" id="{EAA368A7-C1E0-41D6-959A-936D1F7D95B5}"/>
              </a:ext>
            </a:extLst>
          </p:cNvPr>
          <p:cNvSpPr/>
          <p:nvPr/>
        </p:nvSpPr>
        <p:spPr>
          <a:xfrm>
            <a:off x="957778" y="1592053"/>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t>自控自营</a:t>
            </a:r>
            <a:endParaRPr lang="zh-CN" altLang="en-US" b="1" dirty="0"/>
          </a:p>
        </p:txBody>
      </p:sp>
      <p:sp>
        <p:nvSpPr>
          <p:cNvPr id="16" name="矩形 15">
            <a:extLst>
              <a:ext uri="{FF2B5EF4-FFF2-40B4-BE49-F238E27FC236}">
                <a16:creationId xmlns:a16="http://schemas.microsoft.com/office/drawing/2014/main" id="{B7C16122-56AB-43C7-A489-76F114A437DE}"/>
              </a:ext>
            </a:extLst>
          </p:cNvPr>
          <p:cNvSpPr/>
          <p:nvPr/>
        </p:nvSpPr>
        <p:spPr>
          <a:xfrm>
            <a:off x="8071792" y="1585504"/>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集客</a:t>
            </a:r>
          </a:p>
        </p:txBody>
      </p:sp>
      <p:sp>
        <p:nvSpPr>
          <p:cNvPr id="5" name="Rectangle 2">
            <a:extLst>
              <a:ext uri="{FF2B5EF4-FFF2-40B4-BE49-F238E27FC236}">
                <a16:creationId xmlns:a16="http://schemas.microsoft.com/office/drawing/2014/main" id="{7E18356A-2924-47B5-A2FD-565514A1B096}"/>
              </a:ext>
            </a:extLst>
          </p:cNvPr>
          <p:cNvSpPr>
            <a:spLocks noChangeArrowheads="1"/>
          </p:cNvSpPr>
          <p:nvPr/>
        </p:nvSpPr>
        <p:spPr bwMode="auto">
          <a:xfrm>
            <a:off x="4469544" y="2462525"/>
            <a:ext cx="72230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0" name="文本框 9">
            <a:extLst>
              <a:ext uri="{FF2B5EF4-FFF2-40B4-BE49-F238E27FC236}">
                <a16:creationId xmlns:a16="http://schemas.microsoft.com/office/drawing/2014/main" id="{9EBF04FC-56D6-4EF8-BB0A-9AF04CFA0127}"/>
              </a:ext>
            </a:extLst>
          </p:cNvPr>
          <p:cNvSpPr txBox="1"/>
          <p:nvPr/>
        </p:nvSpPr>
        <p:spPr>
          <a:xfrm>
            <a:off x="709683" y="2573000"/>
            <a:ext cx="3298196" cy="2893100"/>
          </a:xfrm>
          <a:prstGeom prst="rect">
            <a:avLst/>
          </a:prstGeom>
          <a:noFill/>
        </p:spPr>
        <p:txBody>
          <a:bodyPr wrap="square" rtlCol="0">
            <a:spAutoFit/>
          </a:bodyPr>
          <a:lstStyle/>
          <a:p>
            <a:r>
              <a:rPr lang="zh-CN" altLang="en-US" sz="1400" dirty="0"/>
              <a:t>形成</a:t>
            </a:r>
            <a:r>
              <a:rPr lang="en-US" altLang="zh-CN" sz="1400" dirty="0"/>
              <a:t>SOP</a:t>
            </a:r>
            <a:r>
              <a:rPr lang="zh-CN" altLang="en-US" sz="1400" dirty="0"/>
              <a:t>流程覆盖门店</a:t>
            </a:r>
            <a:endParaRPr lang="en-US" altLang="zh-CN" sz="1400" dirty="0"/>
          </a:p>
          <a:p>
            <a:endParaRPr lang="en-US" altLang="zh-CN" sz="1400" dirty="0"/>
          </a:p>
          <a:p>
            <a:r>
              <a:rPr lang="zh-CN" altLang="zh-CN" sz="1400" dirty="0"/>
              <a:t>①加粉账号：厅内宣传统一使用店面经理</a:t>
            </a:r>
            <a:r>
              <a:rPr lang="en-US" altLang="zh-CN" sz="1400" dirty="0"/>
              <a:t>/</a:t>
            </a:r>
            <a:r>
              <a:rPr lang="zh-CN" altLang="zh-CN" sz="1400" dirty="0"/>
              <a:t>督导经理</a:t>
            </a:r>
            <a:r>
              <a:rPr lang="en-US" altLang="zh-CN" sz="1400" dirty="0"/>
              <a:t>/</a:t>
            </a:r>
            <a:r>
              <a:rPr lang="zh-CN" altLang="zh-CN" sz="1400" dirty="0"/>
              <a:t>店长（首选自有人员）的企微账号加粉； </a:t>
            </a:r>
          </a:p>
          <a:p>
            <a:r>
              <a:rPr lang="zh-CN" altLang="zh-CN" sz="1400" dirty="0"/>
              <a:t>②到厅客户</a:t>
            </a:r>
            <a:r>
              <a:rPr lang="en-US" altLang="zh-CN" sz="1400" dirty="0"/>
              <a:t>100%</a:t>
            </a:r>
            <a:r>
              <a:rPr lang="zh-CN" altLang="zh-CN" sz="1400" dirty="0"/>
              <a:t>加粉：对于每一位到厅的客户都</a:t>
            </a:r>
            <a:r>
              <a:rPr lang="en-US" altLang="zh-CN" sz="1400" dirty="0"/>
              <a:t>100%</a:t>
            </a:r>
            <a:r>
              <a:rPr lang="zh-CN" altLang="zh-CN" sz="1400" dirty="0"/>
              <a:t>邀请加为企微好友（设置免验证通过）；将加粉二维码截图打印出来张贴在厅店门口显眼位置及前台坐席工号牌</a:t>
            </a:r>
            <a:r>
              <a:rPr lang="zh-CN" altLang="en-US" sz="1400" dirty="0"/>
              <a:t>。</a:t>
            </a:r>
            <a:endParaRPr lang="en-US" altLang="zh-CN" sz="1400" dirty="0"/>
          </a:p>
          <a:p>
            <a:endParaRPr lang="zh-CN" altLang="zh-CN" sz="1400" dirty="0"/>
          </a:p>
          <a:p>
            <a:r>
              <a:rPr lang="zh-CN" altLang="zh-CN" sz="1400" b="1" dirty="0"/>
              <a:t>在客户“进门前、到店时、办理中、离店后”关键接触点</a:t>
            </a:r>
            <a:endParaRPr lang="zh-CN" altLang="en-US" sz="1400" b="1" dirty="0"/>
          </a:p>
        </p:txBody>
      </p:sp>
      <p:pic>
        <p:nvPicPr>
          <p:cNvPr id="18" name="图片 17">
            <a:extLst>
              <a:ext uri="{FF2B5EF4-FFF2-40B4-BE49-F238E27FC236}">
                <a16:creationId xmlns:a16="http://schemas.microsoft.com/office/drawing/2014/main" id="{0C36F920-1313-4893-B45E-597A8625FA6C}"/>
              </a:ext>
            </a:extLst>
          </p:cNvPr>
          <p:cNvPicPr>
            <a:picLocks noChangeAspect="1"/>
          </p:cNvPicPr>
          <p:nvPr/>
        </p:nvPicPr>
        <p:blipFill>
          <a:blip r:embed="rId7"/>
          <a:stretch>
            <a:fillRect/>
          </a:stretch>
        </p:blipFill>
        <p:spPr>
          <a:xfrm>
            <a:off x="4608841" y="2438704"/>
            <a:ext cx="2765938" cy="3027395"/>
          </a:xfrm>
          <a:prstGeom prst="rect">
            <a:avLst/>
          </a:prstGeom>
        </p:spPr>
      </p:pic>
      <p:sp>
        <p:nvSpPr>
          <p:cNvPr id="19" name="矩形 18">
            <a:extLst>
              <a:ext uri="{FF2B5EF4-FFF2-40B4-BE49-F238E27FC236}">
                <a16:creationId xmlns:a16="http://schemas.microsoft.com/office/drawing/2014/main" id="{917B9CC8-1501-416E-9840-5EEDDD434DBA}"/>
              </a:ext>
            </a:extLst>
          </p:cNvPr>
          <p:cNvSpPr/>
          <p:nvPr/>
        </p:nvSpPr>
        <p:spPr>
          <a:xfrm>
            <a:off x="7514076" y="2573000"/>
            <a:ext cx="2425451" cy="2829685"/>
          </a:xfrm>
          <a:prstGeom prst="rect">
            <a:avLst/>
          </a:prstGeom>
        </p:spPr>
        <p:txBody>
          <a:bodyPr wrap="square">
            <a:spAutoFit/>
          </a:bodyPr>
          <a:lstStyle/>
          <a:p>
            <a:pPr indent="306070" algn="just">
              <a:lnSpc>
                <a:spcPct val="150000"/>
              </a:lnSpc>
              <a:spcAft>
                <a:spcPts val="0"/>
              </a:spcAft>
            </a:pPr>
            <a:r>
              <a:rPr lang="zh-CN" altLang="zh-CN" sz="1200" b="1" kern="100" dirty="0">
                <a:solidFill>
                  <a:srgbClr val="000000"/>
                </a:solidFill>
                <a:latin typeface="+mj-ea"/>
                <a:ea typeface="+mj-ea"/>
                <a:cs typeface="宋体" panose="02010600030101010101" pitchFamily="2" charset="-122"/>
              </a:rPr>
              <a:t>线下场景</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集团服务日</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厂区招聘日</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现场促销</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客户经理拜访</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宿舍</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饭堂：提前拉粉准备</a:t>
            </a:r>
            <a:r>
              <a:rPr lang="zh-CN" altLang="en-US"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小礼品</a:t>
            </a:r>
            <a:r>
              <a:rPr lang="zh-CN" altLang="en-US" sz="1200" kern="100" dirty="0">
                <a:solidFill>
                  <a:srgbClr val="000000"/>
                </a:solidFill>
                <a:latin typeface="+mj-ea"/>
                <a:ea typeface="+mj-ea"/>
                <a:cs typeface="宋体" panose="02010600030101010101" pitchFamily="2" charset="-122"/>
              </a:rPr>
              <a:t>等</a:t>
            </a:r>
            <a:r>
              <a:rPr lang="zh-CN" altLang="zh-CN" sz="1200" kern="100" dirty="0">
                <a:solidFill>
                  <a:srgbClr val="000000"/>
                </a:solidFill>
                <a:latin typeface="+mj-ea"/>
                <a:ea typeface="+mj-ea"/>
                <a:cs typeface="宋体" panose="02010600030101010101" pitchFamily="2" charset="-122"/>
              </a:rPr>
              <a:t>。</a:t>
            </a:r>
            <a:endParaRPr lang="zh-CN" altLang="zh-CN" sz="1200" kern="100" dirty="0">
              <a:latin typeface="+mj-ea"/>
              <a:ea typeface="+mj-ea"/>
              <a:cs typeface="Times New Roman" panose="02020603050405020304" pitchFamily="18" charset="0"/>
            </a:endParaRPr>
          </a:p>
          <a:p>
            <a:pPr indent="306070" algn="just">
              <a:lnSpc>
                <a:spcPct val="150000"/>
              </a:lnSpc>
              <a:spcAft>
                <a:spcPts val="0"/>
              </a:spcAft>
            </a:pPr>
            <a:r>
              <a:rPr lang="zh-CN" altLang="zh-CN" sz="1200" b="1" kern="100" dirty="0">
                <a:solidFill>
                  <a:srgbClr val="000000"/>
                </a:solidFill>
                <a:latin typeface="+mj-ea"/>
                <a:ea typeface="+mj-ea"/>
                <a:cs typeface="宋体" panose="02010600030101010101" pitchFamily="2" charset="-122"/>
              </a:rPr>
              <a:t>线上场景</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发布拉粉短信</a:t>
            </a:r>
            <a:r>
              <a:rPr lang="en-US" altLang="zh-CN" sz="1200" kern="100" dirty="0">
                <a:solidFill>
                  <a:srgbClr val="000000"/>
                </a:solidFill>
                <a:latin typeface="+mj-ea"/>
                <a:ea typeface="+mj-ea"/>
                <a:cs typeface="宋体" panose="02010600030101010101" pitchFamily="2" charset="-122"/>
              </a:rPr>
              <a:t>/</a:t>
            </a:r>
            <a:r>
              <a:rPr lang="zh-CN" altLang="zh-CN" sz="1200" kern="100" dirty="0">
                <a:solidFill>
                  <a:srgbClr val="000000"/>
                </a:solidFill>
                <a:latin typeface="+mj-ea"/>
                <a:ea typeface="+mj-ea"/>
                <a:cs typeface="宋体" panose="02010600030101010101" pitchFamily="2" charset="-122"/>
              </a:rPr>
              <a:t>图文；与关联人组建社群，提前预热相关优惠及放出企微二维码；或私聊发二维码给关联人，让关联人在其企业内部社群发布企微二维码，渗透客户企业内部。</a:t>
            </a:r>
            <a:endParaRPr lang="zh-CN" altLang="zh-CN" sz="1200" kern="100" dirty="0">
              <a:latin typeface="+mj-ea"/>
              <a:ea typeface="+mj-ea"/>
              <a:cs typeface="Times New Roman" panose="02020603050405020304" pitchFamily="18" charset="0"/>
            </a:endParaRPr>
          </a:p>
        </p:txBody>
      </p:sp>
      <p:sp>
        <p:nvSpPr>
          <p:cNvPr id="31" name="矩形 30">
            <a:extLst>
              <a:ext uri="{FF2B5EF4-FFF2-40B4-BE49-F238E27FC236}">
                <a16:creationId xmlns:a16="http://schemas.microsoft.com/office/drawing/2014/main" id="{480BEEF6-0C91-4D63-848A-2D790F2BE20F}"/>
              </a:ext>
            </a:extLst>
          </p:cNvPr>
          <p:cNvSpPr/>
          <p:nvPr/>
        </p:nvSpPr>
        <p:spPr>
          <a:xfrm>
            <a:off x="7514076" y="2483564"/>
            <a:ext cx="2541490" cy="2961497"/>
          </a:xfrm>
          <a:prstGeom prst="rect">
            <a:avLst/>
          </a:prstGeom>
          <a:noFill/>
          <a:ln w="38100">
            <a:solidFill>
              <a:srgbClr val="FEA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9063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A065545-CB15-4069-813D-94AF87033D8A}"/>
              </a:ext>
            </a:extLst>
          </p:cNvPr>
          <p:cNvSpPr/>
          <p:nvPr/>
        </p:nvSpPr>
        <p:spPr>
          <a:xfrm>
            <a:off x="752475" y="950709"/>
            <a:ext cx="8503781" cy="369332"/>
          </a:xfrm>
          <a:prstGeom prst="rect">
            <a:avLst/>
          </a:prstGeom>
        </p:spPr>
        <p:txBody>
          <a:bodyPr wrap="square">
            <a:spAutoFit/>
          </a:bodyPr>
          <a:lstStyle/>
          <a:p>
            <a:pPr marL="171450" indent="-171450">
              <a:buFont typeface="Wingdings" panose="05000000000000000000" pitchFamily="2" charset="2"/>
              <a:buChar char="Ø"/>
            </a:pPr>
            <a:r>
              <a:rPr lang="zh-CN" altLang="en-US" b="1" dirty="0"/>
              <a:t>吸粉流程： 线上渠道</a:t>
            </a:r>
            <a:endParaRPr lang="en-US" altLang="zh-CN" b="1" dirty="0"/>
          </a:p>
        </p:txBody>
      </p:sp>
      <p:sp>
        <p:nvSpPr>
          <p:cNvPr id="14" name="矩形 13">
            <a:extLst>
              <a:ext uri="{FF2B5EF4-FFF2-40B4-BE49-F238E27FC236}">
                <a16:creationId xmlns:a16="http://schemas.microsoft.com/office/drawing/2014/main" id="{9DB84BD2-895E-43DE-B455-9889388FB135}"/>
              </a:ext>
            </a:extLst>
          </p:cNvPr>
          <p:cNvSpPr/>
          <p:nvPr/>
        </p:nvSpPr>
        <p:spPr>
          <a:xfrm>
            <a:off x="957778" y="2462525"/>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86APP</a:t>
            </a:r>
            <a:endParaRPr lang="zh-CN" altLang="en-US" b="1" dirty="0">
              <a:solidFill>
                <a:schemeClr val="bg1"/>
              </a:solidFill>
            </a:endParaRPr>
          </a:p>
        </p:txBody>
      </p:sp>
      <p:sp>
        <p:nvSpPr>
          <p:cNvPr id="15" name="矩形 14">
            <a:extLst>
              <a:ext uri="{FF2B5EF4-FFF2-40B4-BE49-F238E27FC236}">
                <a16:creationId xmlns:a16="http://schemas.microsoft.com/office/drawing/2014/main" id="{EAA368A7-C1E0-41D6-959A-936D1F7D95B5}"/>
              </a:ext>
            </a:extLst>
          </p:cNvPr>
          <p:cNvSpPr/>
          <p:nvPr/>
        </p:nvSpPr>
        <p:spPr>
          <a:xfrm>
            <a:off x="957778" y="1592053"/>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公众号</a:t>
            </a:r>
          </a:p>
        </p:txBody>
      </p:sp>
      <p:sp>
        <p:nvSpPr>
          <p:cNvPr id="5" name="Rectangle 2">
            <a:extLst>
              <a:ext uri="{FF2B5EF4-FFF2-40B4-BE49-F238E27FC236}">
                <a16:creationId xmlns:a16="http://schemas.microsoft.com/office/drawing/2014/main" id="{7E18356A-2924-47B5-A2FD-565514A1B096}"/>
              </a:ext>
            </a:extLst>
          </p:cNvPr>
          <p:cNvSpPr>
            <a:spLocks noChangeArrowheads="1"/>
          </p:cNvSpPr>
          <p:nvPr/>
        </p:nvSpPr>
        <p:spPr bwMode="auto">
          <a:xfrm>
            <a:off x="4469544" y="2462525"/>
            <a:ext cx="72230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22" name="矩形 21">
            <a:extLst>
              <a:ext uri="{FF2B5EF4-FFF2-40B4-BE49-F238E27FC236}">
                <a16:creationId xmlns:a16="http://schemas.microsoft.com/office/drawing/2014/main" id="{F3B9D2EC-D9DE-401A-BC43-57F7FAB62343}"/>
              </a:ext>
            </a:extLst>
          </p:cNvPr>
          <p:cNvSpPr/>
          <p:nvPr/>
        </p:nvSpPr>
        <p:spPr>
          <a:xfrm>
            <a:off x="923492" y="3332997"/>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短信</a:t>
            </a:r>
          </a:p>
        </p:txBody>
      </p:sp>
      <p:sp>
        <p:nvSpPr>
          <p:cNvPr id="23" name="矩形 22">
            <a:extLst>
              <a:ext uri="{FF2B5EF4-FFF2-40B4-BE49-F238E27FC236}">
                <a16:creationId xmlns:a16="http://schemas.microsoft.com/office/drawing/2014/main" id="{19911F7E-CBA8-4761-B0D1-19FCAE083329}"/>
              </a:ext>
            </a:extLst>
          </p:cNvPr>
          <p:cNvSpPr/>
          <p:nvPr/>
        </p:nvSpPr>
        <p:spPr>
          <a:xfrm>
            <a:off x="923492" y="4205592"/>
            <a:ext cx="1453843" cy="621269"/>
          </a:xfrm>
          <a:prstGeom prst="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资源合作</a:t>
            </a:r>
          </a:p>
        </p:txBody>
      </p:sp>
      <p:sp>
        <p:nvSpPr>
          <p:cNvPr id="7" name="右大括号 6">
            <a:extLst>
              <a:ext uri="{FF2B5EF4-FFF2-40B4-BE49-F238E27FC236}">
                <a16:creationId xmlns:a16="http://schemas.microsoft.com/office/drawing/2014/main" id="{3A66EA4F-D3F3-429B-9489-29073B77BEDC}"/>
              </a:ext>
            </a:extLst>
          </p:cNvPr>
          <p:cNvSpPr/>
          <p:nvPr/>
        </p:nvSpPr>
        <p:spPr>
          <a:xfrm>
            <a:off x="2630311" y="1794933"/>
            <a:ext cx="395111" cy="2856084"/>
          </a:xfrm>
          <a:prstGeom prst="rightBrace">
            <a:avLst/>
          </a:prstGeom>
          <a:solidFill>
            <a:srgbClr val="F8F8F8"/>
          </a:solidFill>
          <a:ln>
            <a:solidFill>
              <a:srgbClr val="120C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EA900"/>
              </a:solidFill>
            </a:endParaRPr>
          </a:p>
        </p:txBody>
      </p:sp>
      <p:grpSp>
        <p:nvGrpSpPr>
          <p:cNvPr id="8" name="组合 7">
            <a:extLst>
              <a:ext uri="{FF2B5EF4-FFF2-40B4-BE49-F238E27FC236}">
                <a16:creationId xmlns:a16="http://schemas.microsoft.com/office/drawing/2014/main" id="{AEEA3979-620D-4F47-8380-66B5C7B8833E}"/>
              </a:ext>
            </a:extLst>
          </p:cNvPr>
          <p:cNvGrpSpPr/>
          <p:nvPr/>
        </p:nvGrpSpPr>
        <p:grpSpPr>
          <a:xfrm>
            <a:off x="3383895" y="1932905"/>
            <a:ext cx="6403662" cy="2663654"/>
            <a:chOff x="1148090" y="1626124"/>
            <a:chExt cx="6403662" cy="2663654"/>
          </a:xfrm>
        </p:grpSpPr>
        <p:sp>
          <p:nvSpPr>
            <p:cNvPr id="51" name="矩形 50">
              <a:extLst>
                <a:ext uri="{FF2B5EF4-FFF2-40B4-BE49-F238E27FC236}">
                  <a16:creationId xmlns:a16="http://schemas.microsoft.com/office/drawing/2014/main" id="{9153E815-DBBE-4087-9F9E-8DCC55E08DD2}"/>
                </a:ext>
              </a:extLst>
            </p:cNvPr>
            <p:cNvSpPr/>
            <p:nvPr/>
          </p:nvSpPr>
          <p:spPr>
            <a:xfrm>
              <a:off x="4734177" y="2089971"/>
              <a:ext cx="1143007" cy="51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添加企微</a:t>
              </a:r>
            </a:p>
          </p:txBody>
        </p:sp>
        <p:sp>
          <p:nvSpPr>
            <p:cNvPr id="52" name="矩形 51">
              <a:extLst>
                <a:ext uri="{FF2B5EF4-FFF2-40B4-BE49-F238E27FC236}">
                  <a16:creationId xmlns:a16="http://schemas.microsoft.com/office/drawing/2014/main" id="{62293E88-F25C-4AE1-8A66-BDC513FC778A}"/>
                </a:ext>
              </a:extLst>
            </p:cNvPr>
            <p:cNvSpPr/>
            <p:nvPr/>
          </p:nvSpPr>
          <p:spPr>
            <a:xfrm>
              <a:off x="3059609" y="2089971"/>
              <a:ext cx="1143007" cy="51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利益驱动</a:t>
              </a:r>
            </a:p>
          </p:txBody>
        </p:sp>
        <p:sp>
          <p:nvSpPr>
            <p:cNvPr id="53" name="矩形 52">
              <a:extLst>
                <a:ext uri="{FF2B5EF4-FFF2-40B4-BE49-F238E27FC236}">
                  <a16:creationId xmlns:a16="http://schemas.microsoft.com/office/drawing/2014/main" id="{E52B9D29-0A74-47C6-9FE9-65F55564C2FE}"/>
                </a:ext>
              </a:extLst>
            </p:cNvPr>
            <p:cNvSpPr/>
            <p:nvPr/>
          </p:nvSpPr>
          <p:spPr>
            <a:xfrm>
              <a:off x="1357256" y="2089971"/>
              <a:ext cx="1143007" cy="51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推文引导</a:t>
              </a:r>
            </a:p>
          </p:txBody>
        </p:sp>
        <p:sp>
          <p:nvSpPr>
            <p:cNvPr id="54" name="矩形 53">
              <a:extLst>
                <a:ext uri="{FF2B5EF4-FFF2-40B4-BE49-F238E27FC236}">
                  <a16:creationId xmlns:a16="http://schemas.microsoft.com/office/drawing/2014/main" id="{A3F7B13E-5293-4F20-9972-3AEDEB50290A}"/>
                </a:ext>
              </a:extLst>
            </p:cNvPr>
            <p:cNvSpPr/>
            <p:nvPr/>
          </p:nvSpPr>
          <p:spPr>
            <a:xfrm>
              <a:off x="6408745" y="2089971"/>
              <a:ext cx="1143007" cy="51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导购互动</a:t>
              </a:r>
            </a:p>
          </p:txBody>
        </p:sp>
        <p:sp>
          <p:nvSpPr>
            <p:cNvPr id="56" name="箭头: 右 55">
              <a:extLst>
                <a:ext uri="{FF2B5EF4-FFF2-40B4-BE49-F238E27FC236}">
                  <a16:creationId xmlns:a16="http://schemas.microsoft.com/office/drawing/2014/main" id="{10B70BB4-05D3-4082-8032-FE6BE23803D0}"/>
                </a:ext>
              </a:extLst>
            </p:cNvPr>
            <p:cNvSpPr/>
            <p:nvPr/>
          </p:nvSpPr>
          <p:spPr>
            <a:xfrm>
              <a:off x="4216461" y="2210950"/>
              <a:ext cx="531561" cy="241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箭头: 右 56">
              <a:extLst>
                <a:ext uri="{FF2B5EF4-FFF2-40B4-BE49-F238E27FC236}">
                  <a16:creationId xmlns:a16="http://schemas.microsoft.com/office/drawing/2014/main" id="{83C7E46F-6E09-4553-B934-C66C636126ED}"/>
                </a:ext>
              </a:extLst>
            </p:cNvPr>
            <p:cNvSpPr/>
            <p:nvPr/>
          </p:nvSpPr>
          <p:spPr>
            <a:xfrm>
              <a:off x="2525666" y="2210950"/>
              <a:ext cx="531561" cy="241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箭头: 右 57">
              <a:extLst>
                <a:ext uri="{FF2B5EF4-FFF2-40B4-BE49-F238E27FC236}">
                  <a16:creationId xmlns:a16="http://schemas.microsoft.com/office/drawing/2014/main" id="{D637C7CC-C3B5-455F-A838-9FCA966E7353}"/>
                </a:ext>
              </a:extLst>
            </p:cNvPr>
            <p:cNvSpPr/>
            <p:nvPr/>
          </p:nvSpPr>
          <p:spPr>
            <a:xfrm>
              <a:off x="5877184" y="2203802"/>
              <a:ext cx="531561" cy="241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C5EB4B5B-20F8-4C31-BB24-421392D870FB}"/>
                </a:ext>
              </a:extLst>
            </p:cNvPr>
            <p:cNvSpPr/>
            <p:nvPr/>
          </p:nvSpPr>
          <p:spPr>
            <a:xfrm>
              <a:off x="1148090" y="1626124"/>
              <a:ext cx="3381163" cy="2663654"/>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a:extLst>
                <a:ext uri="{FF2B5EF4-FFF2-40B4-BE49-F238E27FC236}">
                  <a16:creationId xmlns:a16="http://schemas.microsoft.com/office/drawing/2014/main" id="{C0D85A5F-A603-4D54-A9E7-46D316E053F1}"/>
                </a:ext>
              </a:extLst>
            </p:cNvPr>
            <p:cNvSpPr txBox="1"/>
            <p:nvPr/>
          </p:nvSpPr>
          <p:spPr>
            <a:xfrm>
              <a:off x="1721010" y="1735052"/>
              <a:ext cx="415498" cy="369332"/>
            </a:xfrm>
            <a:prstGeom prst="rect">
              <a:avLst/>
            </a:prstGeom>
            <a:noFill/>
          </p:spPr>
          <p:txBody>
            <a:bodyPr wrap="none" rtlCol="0">
              <a:spAutoFit/>
            </a:bodyPr>
            <a:lstStyle/>
            <a:p>
              <a:r>
                <a:rPr lang="zh-CN" altLang="en-US" dirty="0"/>
                <a:t>①</a:t>
              </a:r>
            </a:p>
          </p:txBody>
        </p:sp>
        <p:sp>
          <p:nvSpPr>
            <p:cNvPr id="62" name="文本框 61">
              <a:extLst>
                <a:ext uri="{FF2B5EF4-FFF2-40B4-BE49-F238E27FC236}">
                  <a16:creationId xmlns:a16="http://schemas.microsoft.com/office/drawing/2014/main" id="{79E85EFF-CED9-46CD-933A-F05744C80EA4}"/>
                </a:ext>
              </a:extLst>
            </p:cNvPr>
            <p:cNvSpPr txBox="1"/>
            <p:nvPr/>
          </p:nvSpPr>
          <p:spPr>
            <a:xfrm>
              <a:off x="3416413" y="1750301"/>
              <a:ext cx="415498" cy="369332"/>
            </a:xfrm>
            <a:prstGeom prst="rect">
              <a:avLst/>
            </a:prstGeom>
            <a:noFill/>
          </p:spPr>
          <p:txBody>
            <a:bodyPr wrap="none" rtlCol="0">
              <a:spAutoFit/>
            </a:bodyPr>
            <a:lstStyle/>
            <a:p>
              <a:r>
                <a:rPr lang="zh-CN" altLang="en-US" dirty="0"/>
                <a:t>②</a:t>
              </a:r>
            </a:p>
          </p:txBody>
        </p:sp>
        <p:sp>
          <p:nvSpPr>
            <p:cNvPr id="63" name="文本框 62">
              <a:extLst>
                <a:ext uri="{FF2B5EF4-FFF2-40B4-BE49-F238E27FC236}">
                  <a16:creationId xmlns:a16="http://schemas.microsoft.com/office/drawing/2014/main" id="{A77E4A5A-715A-471E-AE94-A765DFCF733F}"/>
                </a:ext>
              </a:extLst>
            </p:cNvPr>
            <p:cNvSpPr txBox="1"/>
            <p:nvPr/>
          </p:nvSpPr>
          <p:spPr>
            <a:xfrm>
              <a:off x="5125438" y="1771111"/>
              <a:ext cx="415498" cy="369332"/>
            </a:xfrm>
            <a:prstGeom prst="rect">
              <a:avLst/>
            </a:prstGeom>
            <a:noFill/>
          </p:spPr>
          <p:txBody>
            <a:bodyPr wrap="none" rtlCol="0">
              <a:spAutoFit/>
            </a:bodyPr>
            <a:lstStyle/>
            <a:p>
              <a:r>
                <a:rPr lang="zh-CN" altLang="en-US" dirty="0"/>
                <a:t>③</a:t>
              </a:r>
            </a:p>
          </p:txBody>
        </p:sp>
        <p:sp>
          <p:nvSpPr>
            <p:cNvPr id="64" name="文本框 63">
              <a:extLst>
                <a:ext uri="{FF2B5EF4-FFF2-40B4-BE49-F238E27FC236}">
                  <a16:creationId xmlns:a16="http://schemas.microsoft.com/office/drawing/2014/main" id="{F2AA9352-515A-4563-9196-6CCFAC527B06}"/>
                </a:ext>
              </a:extLst>
            </p:cNvPr>
            <p:cNvSpPr txBox="1"/>
            <p:nvPr/>
          </p:nvSpPr>
          <p:spPr>
            <a:xfrm>
              <a:off x="6783867" y="1755329"/>
              <a:ext cx="415498" cy="369332"/>
            </a:xfrm>
            <a:prstGeom prst="rect">
              <a:avLst/>
            </a:prstGeom>
            <a:noFill/>
          </p:spPr>
          <p:txBody>
            <a:bodyPr wrap="none" rtlCol="0">
              <a:spAutoFit/>
            </a:bodyPr>
            <a:lstStyle/>
            <a:p>
              <a:r>
                <a:rPr lang="zh-CN" altLang="en-US" dirty="0"/>
                <a:t>④</a:t>
              </a:r>
            </a:p>
          </p:txBody>
        </p:sp>
        <p:cxnSp>
          <p:nvCxnSpPr>
            <p:cNvPr id="66" name="连接符: 肘形 65">
              <a:extLst>
                <a:ext uri="{FF2B5EF4-FFF2-40B4-BE49-F238E27FC236}">
                  <a16:creationId xmlns:a16="http://schemas.microsoft.com/office/drawing/2014/main" id="{7840BCDD-EEF3-40FB-B58F-D855599402CB}"/>
                </a:ext>
              </a:extLst>
            </p:cNvPr>
            <p:cNvCxnSpPr>
              <a:cxnSpLocks/>
              <a:stCxn id="51" idx="2"/>
              <a:endCxn id="54" idx="2"/>
            </p:cNvCxnSpPr>
            <p:nvPr/>
          </p:nvCxnSpPr>
          <p:spPr>
            <a:xfrm rot="16200000" flipH="1">
              <a:off x="6142965" y="1771976"/>
              <a:ext cx="12700" cy="1674568"/>
            </a:xfrm>
            <a:prstGeom prst="bentConnector3">
              <a:avLst>
                <a:gd name="adj1" fmla="val 2422220"/>
              </a:avLst>
            </a:prstGeom>
          </p:spPr>
          <p:style>
            <a:lnRef idx="1">
              <a:schemeClr val="accent1"/>
            </a:lnRef>
            <a:fillRef idx="0">
              <a:schemeClr val="accent1"/>
            </a:fillRef>
            <a:effectRef idx="0">
              <a:schemeClr val="accent1"/>
            </a:effectRef>
            <a:fontRef idx="minor">
              <a:schemeClr val="tx1"/>
            </a:fontRef>
          </p:style>
        </p:cxnSp>
        <p:sp>
          <p:nvSpPr>
            <p:cNvPr id="67" name="文本框 66">
              <a:extLst>
                <a:ext uri="{FF2B5EF4-FFF2-40B4-BE49-F238E27FC236}">
                  <a16:creationId xmlns:a16="http://schemas.microsoft.com/office/drawing/2014/main" id="{0AA74DB7-2AFC-4472-877A-D0D3EBB30B1A}"/>
                </a:ext>
              </a:extLst>
            </p:cNvPr>
            <p:cNvSpPr txBox="1"/>
            <p:nvPr/>
          </p:nvSpPr>
          <p:spPr>
            <a:xfrm>
              <a:off x="5719091" y="3128548"/>
              <a:ext cx="1107996" cy="1015663"/>
            </a:xfrm>
            <a:prstGeom prst="rect">
              <a:avLst/>
            </a:prstGeom>
            <a:noFill/>
          </p:spPr>
          <p:txBody>
            <a:bodyPr wrap="none" rtlCol="0">
              <a:spAutoFit/>
            </a:bodyPr>
            <a:lstStyle/>
            <a:p>
              <a:pPr algn="ctr"/>
              <a:r>
                <a:rPr lang="zh-CN" altLang="en-US" sz="1200" b="1" dirty="0"/>
                <a:t>添加客户</a:t>
              </a:r>
              <a:endParaRPr lang="en-US" altLang="zh-CN" sz="1200" b="1" dirty="0"/>
            </a:p>
            <a:p>
              <a:pPr algn="ctr"/>
              <a:endParaRPr lang="en-US" altLang="zh-CN" sz="1200" b="1" dirty="0"/>
            </a:p>
            <a:p>
              <a:pPr algn="ctr"/>
              <a:r>
                <a:rPr lang="zh-CN" altLang="en-US" sz="1200" b="1" dirty="0"/>
                <a:t>解答客户问题</a:t>
              </a:r>
              <a:endParaRPr lang="en-US" altLang="zh-CN" sz="1200" b="1" dirty="0"/>
            </a:p>
            <a:p>
              <a:pPr algn="ctr"/>
              <a:endParaRPr lang="en-US" altLang="zh-CN" sz="1200" b="1" dirty="0"/>
            </a:p>
            <a:p>
              <a:pPr algn="ctr"/>
              <a:r>
                <a:rPr lang="zh-CN" altLang="en-US" sz="1200" b="1" dirty="0"/>
                <a:t>可形成标签</a:t>
              </a:r>
              <a:endParaRPr lang="en-US" altLang="zh-CN" sz="1200" b="1" dirty="0"/>
            </a:p>
          </p:txBody>
        </p:sp>
        <p:sp>
          <p:nvSpPr>
            <p:cNvPr id="70" name="文本框 69">
              <a:extLst>
                <a:ext uri="{FF2B5EF4-FFF2-40B4-BE49-F238E27FC236}">
                  <a16:creationId xmlns:a16="http://schemas.microsoft.com/office/drawing/2014/main" id="{BB6FB96F-D9BB-4924-B014-CEA6272939CB}"/>
                </a:ext>
              </a:extLst>
            </p:cNvPr>
            <p:cNvSpPr txBox="1"/>
            <p:nvPr/>
          </p:nvSpPr>
          <p:spPr>
            <a:xfrm>
              <a:off x="1929671" y="2958467"/>
              <a:ext cx="1723549" cy="1015663"/>
            </a:xfrm>
            <a:prstGeom prst="rect">
              <a:avLst/>
            </a:prstGeom>
            <a:noFill/>
          </p:spPr>
          <p:txBody>
            <a:bodyPr wrap="none" rtlCol="0">
              <a:spAutoFit/>
            </a:bodyPr>
            <a:lstStyle/>
            <a:p>
              <a:pPr algn="ctr"/>
              <a:r>
                <a:rPr lang="zh-CN" altLang="en-US" sz="1200" b="1" dirty="0"/>
                <a:t>资源位配置、活码配置</a:t>
              </a:r>
              <a:endParaRPr lang="en-US" altLang="zh-CN" sz="1200" b="1" dirty="0"/>
            </a:p>
            <a:p>
              <a:pPr algn="ctr"/>
              <a:endParaRPr lang="en-US" altLang="zh-CN" sz="1200" b="1" dirty="0"/>
            </a:p>
            <a:p>
              <a:pPr algn="ctr"/>
              <a:r>
                <a:rPr lang="zh-CN" altLang="en-US" sz="1200" b="1" dirty="0"/>
                <a:t>借助热点活动人气</a:t>
              </a:r>
              <a:endParaRPr lang="en-US" altLang="zh-CN" sz="1200" b="1" dirty="0"/>
            </a:p>
            <a:p>
              <a:pPr algn="ctr"/>
              <a:endParaRPr lang="en-US" altLang="zh-CN" sz="1200" b="1" dirty="0"/>
            </a:p>
            <a:p>
              <a:pPr algn="ctr"/>
              <a:r>
                <a:rPr lang="zh-CN" altLang="en-US" sz="1200" b="1" dirty="0"/>
                <a:t>提前测试流程</a:t>
              </a:r>
              <a:endParaRPr lang="en-US" altLang="zh-CN" sz="1200" b="1" dirty="0"/>
            </a:p>
          </p:txBody>
        </p:sp>
      </p:grpSp>
    </p:spTree>
    <p:extLst>
      <p:ext uri="{BB962C8B-B14F-4D97-AF65-F5344CB8AC3E}">
        <p14:creationId xmlns:p14="http://schemas.microsoft.com/office/powerpoint/2010/main" val="1478293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ITEM_CNT"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2688</TotalTime>
  <Words>2267</Words>
  <Application>Microsoft Office PowerPoint</Application>
  <PresentationFormat>自定义</PresentationFormat>
  <Paragraphs>271</Paragraphs>
  <Slides>19</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-apple-system</vt:lpstr>
      <vt:lpstr>等线</vt:lpstr>
      <vt:lpstr>仿宋</vt:lpstr>
      <vt:lpstr>微软雅黑</vt:lpstr>
      <vt:lpstr>Arial</vt:lpstr>
      <vt:lpstr>Calibri</vt:lpstr>
      <vt:lpstr>Impact</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Liang</cp:lastModifiedBy>
  <cp:revision>539</cp:revision>
  <dcterms:created xsi:type="dcterms:W3CDTF">2019-12-22T05:53:00Z</dcterms:created>
  <dcterms:modified xsi:type="dcterms:W3CDTF">2021-08-23T06:47:07Z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