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64" r:id="rId2"/>
    <p:sldId id="3122" r:id="rId3"/>
    <p:sldId id="3154" r:id="rId4"/>
    <p:sldId id="3089" r:id="rId5"/>
    <p:sldId id="3173" r:id="rId6"/>
    <p:sldId id="3174" r:id="rId7"/>
    <p:sldId id="3175" r:id="rId8"/>
    <p:sldId id="3188" r:id="rId9"/>
    <p:sldId id="3190" r:id="rId10"/>
    <p:sldId id="3179" r:id="rId11"/>
    <p:sldId id="3153" r:id="rId12"/>
    <p:sldId id="3180" r:id="rId13"/>
    <p:sldId id="3191" r:id="rId14"/>
    <p:sldId id="3192" r:id="rId15"/>
    <p:sldId id="3080" r:id="rId16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00"/>
    <a:srgbClr val="FFA900"/>
    <a:srgbClr val="F2AB3C"/>
    <a:srgbClr val="030061"/>
    <a:srgbClr val="4472C4"/>
    <a:srgbClr val="BA986F"/>
    <a:srgbClr val="B9976F"/>
    <a:srgbClr val="3C82BD"/>
    <a:srgbClr val="FFC000"/>
    <a:srgbClr val="5A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88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29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6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2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8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32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1408684" y="-1"/>
            <a:ext cx="8851330" cy="5219040"/>
          </a:xfrm>
          <a:prstGeom prst="rect">
            <a:avLst/>
          </a:prstGeom>
        </p:spPr>
        <p:txBody>
          <a:bodyPr lIns="95051" rIns="95051"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3817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9950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6519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">
        <p:pull/>
      </p:transition>
    </mc:Choice>
    <mc:Fallback xmlns="">
      <p:transition spd="slow" advTm="11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07425" y="167640"/>
            <a:ext cx="1358900" cy="520065"/>
            <a:chOff x="13503" y="400"/>
            <a:chExt cx="2140" cy="819"/>
          </a:xfrm>
        </p:grpSpPr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503" y="400"/>
              <a:ext cx="768" cy="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组合 9"/>
            <p:cNvGrpSpPr/>
            <p:nvPr/>
          </p:nvGrpSpPr>
          <p:grpSpPr>
            <a:xfrm>
              <a:off x="13945" y="507"/>
              <a:ext cx="1698" cy="713"/>
              <a:chOff x="13273" y="518"/>
              <a:chExt cx="1698" cy="71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273" y="919"/>
                <a:ext cx="1698" cy="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700" b="1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START-UP  PRIVATE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278" y="518"/>
                <a:ext cx="168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点燃私域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1813728" y="1919522"/>
            <a:ext cx="830918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</a:rPr>
              <a:t>移动</a:t>
            </a:r>
            <a:r>
              <a:rPr lang="en-US" altLang="zh-CN" sz="4000" b="1" dirty="0">
                <a:solidFill>
                  <a:schemeClr val="bg1"/>
                </a:solidFill>
              </a:rPr>
              <a:t>APP</a:t>
            </a:r>
            <a:r>
              <a:rPr lang="zh-CN" altLang="en-US" sz="4000" b="1" dirty="0">
                <a:solidFill>
                  <a:schemeClr val="bg1"/>
                </a:solidFill>
              </a:rPr>
              <a:t>红包雨小案例复盘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2635537" y="2893102"/>
            <a:ext cx="6162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运营商事业部：泰坦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926458" y="2715972"/>
            <a:ext cx="60837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2040751" y="2880783"/>
            <a:ext cx="639149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案例中亮点及可复用的点</a:t>
            </a:r>
          </a:p>
          <a:p>
            <a:pPr lvl="0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/>
          <p:nvPr/>
        </p:nvSpPr>
        <p:spPr>
          <a:xfrm>
            <a:off x="2337056" y="2823806"/>
            <a:ext cx="6601614" cy="344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</a:rPr>
              <a:t>APP 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</a:rPr>
              <a:t>、公众号 、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</a:rPr>
              <a:t>企业微信等多渠道相互导粉，有利于粉丝留存。</a:t>
            </a:r>
            <a:endParaRPr lang="zh-CN" altLang="zh-CN" sz="16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2337057" y="1270185"/>
            <a:ext cx="6299427" cy="517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选择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</a:rPr>
              <a:t>APP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红包雨的功能吸粉，把单向触达变成双向沟通；红包雨是客户打开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</a:rPr>
              <a:t>APP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的第一个高频触点，并且不容易关闭。</a:t>
            </a:r>
          </a:p>
        </p:txBody>
      </p:sp>
      <p:sp>
        <p:nvSpPr>
          <p:cNvPr id="955" name="Shape 955"/>
          <p:cNvSpPr/>
          <p:nvPr/>
        </p:nvSpPr>
        <p:spPr>
          <a:xfrm>
            <a:off x="2396369" y="1908046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58" name="Group 958"/>
          <p:cNvGrpSpPr/>
          <p:nvPr/>
        </p:nvGrpSpPr>
        <p:grpSpPr>
          <a:xfrm>
            <a:off x="1623529" y="1327916"/>
            <a:ext cx="578615" cy="587801"/>
            <a:chOff x="-1" y="-1"/>
            <a:chExt cx="699914" cy="699914"/>
          </a:xfrm>
        </p:grpSpPr>
        <p:sp>
          <p:nvSpPr>
            <p:cNvPr id="956" name="Shape 956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-1" y="72461"/>
              <a:ext cx="699914" cy="554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altLang="zh-CN" sz="2560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sp>
        <p:nvSpPr>
          <p:cNvPr id="969" name="Shape 969"/>
          <p:cNvSpPr/>
          <p:nvPr/>
        </p:nvSpPr>
        <p:spPr>
          <a:xfrm>
            <a:off x="2396369" y="3340265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72" name="Group 972"/>
          <p:cNvGrpSpPr/>
          <p:nvPr/>
        </p:nvGrpSpPr>
        <p:grpSpPr>
          <a:xfrm>
            <a:off x="1623529" y="2781326"/>
            <a:ext cx="578615" cy="587800"/>
            <a:chOff x="-1" y="-1"/>
            <a:chExt cx="699914" cy="699914"/>
          </a:xfrm>
        </p:grpSpPr>
        <p:sp>
          <p:nvSpPr>
            <p:cNvPr id="970" name="Shape 970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2560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F650888-107B-4C92-8F47-040273F0E710}"/>
              </a:ext>
            </a:extLst>
          </p:cNvPr>
          <p:cNvSpPr txBox="1"/>
          <p:nvPr/>
        </p:nvSpPr>
        <p:spPr>
          <a:xfrm>
            <a:off x="3324042" y="502664"/>
            <a:ext cx="36058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案例中亮点及可复用的点</a:t>
            </a:r>
          </a:p>
        </p:txBody>
      </p:sp>
      <p:sp>
        <p:nvSpPr>
          <p:cNvPr id="34" name="Shape 968">
            <a:extLst>
              <a:ext uri="{FF2B5EF4-FFF2-40B4-BE49-F238E27FC236}">
                <a16:creationId xmlns:a16="http://schemas.microsoft.com/office/drawing/2014/main" id="{94DF8C9A-E5A9-49CD-9EE9-0E06616AD305}"/>
              </a:ext>
            </a:extLst>
          </p:cNvPr>
          <p:cNvSpPr/>
          <p:nvPr/>
        </p:nvSpPr>
        <p:spPr>
          <a:xfrm>
            <a:off x="2337056" y="4134257"/>
            <a:ext cx="7646916" cy="517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活动之前，人员、话术、路径模拟测试一个不能少，保证活动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开启的时候不手忙脚乱。</a:t>
            </a:r>
          </a:p>
        </p:txBody>
      </p:sp>
      <p:sp>
        <p:nvSpPr>
          <p:cNvPr id="35" name="Shape 969">
            <a:extLst>
              <a:ext uri="{FF2B5EF4-FFF2-40B4-BE49-F238E27FC236}">
                <a16:creationId xmlns:a16="http://schemas.microsoft.com/office/drawing/2014/main" id="{4B7D4D83-89CB-4AA3-8EBA-25C603CBC988}"/>
              </a:ext>
            </a:extLst>
          </p:cNvPr>
          <p:cNvSpPr/>
          <p:nvPr/>
        </p:nvSpPr>
        <p:spPr>
          <a:xfrm>
            <a:off x="2423288" y="4779787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36" name="Group 972">
            <a:extLst>
              <a:ext uri="{FF2B5EF4-FFF2-40B4-BE49-F238E27FC236}">
                <a16:creationId xmlns:a16="http://schemas.microsoft.com/office/drawing/2014/main" id="{31266C8C-BE26-4D9C-9E13-1B475C18C4DD}"/>
              </a:ext>
            </a:extLst>
          </p:cNvPr>
          <p:cNvGrpSpPr/>
          <p:nvPr/>
        </p:nvGrpSpPr>
        <p:grpSpPr>
          <a:xfrm>
            <a:off x="1623529" y="4191988"/>
            <a:ext cx="578615" cy="587800"/>
            <a:chOff x="-1" y="-1"/>
            <a:chExt cx="699914" cy="699914"/>
          </a:xfrm>
        </p:grpSpPr>
        <p:sp>
          <p:nvSpPr>
            <p:cNvPr id="38" name="Shape 970">
              <a:extLst>
                <a:ext uri="{FF2B5EF4-FFF2-40B4-BE49-F238E27FC236}">
                  <a16:creationId xmlns:a16="http://schemas.microsoft.com/office/drawing/2014/main" id="{E3767E8D-2BBC-42C8-8EB7-6659551A2A94}"/>
                </a:ext>
              </a:extLst>
            </p:cNvPr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9" name="Shape 971">
              <a:extLst>
                <a:ext uri="{FF2B5EF4-FFF2-40B4-BE49-F238E27FC236}">
                  <a16:creationId xmlns:a16="http://schemas.microsoft.com/office/drawing/2014/main" id="{01ABDC13-0443-45D5-8EAC-8C7A71F6F68E}"/>
                </a:ext>
              </a:extLst>
            </p:cNvPr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2560" dirty="0">
                  <a:solidFill>
                    <a:schemeClr val="bg1"/>
                  </a:solidFill>
                  <a:latin typeface="+mn-ea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1923520" y="2879725"/>
            <a:ext cx="695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案例中待优化点及改善方案</a:t>
            </a: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A3604-309E-4F4D-8E7C-7D63DE1C5753}"/>
              </a:ext>
            </a:extLst>
          </p:cNvPr>
          <p:cNvSpPr txBox="1"/>
          <p:nvPr/>
        </p:nvSpPr>
        <p:spPr>
          <a:xfrm>
            <a:off x="1514303" y="683853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可优化点：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 APP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红包雨活动优化</a:t>
            </a:r>
          </a:p>
        </p:txBody>
      </p:sp>
      <p:pic>
        <p:nvPicPr>
          <p:cNvPr id="11" name="图片 10" descr="6cbb99ef223632543a553a50f4a903f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03" y="1403019"/>
            <a:ext cx="1571454" cy="34028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CC4569-1858-4BED-BDAA-029E53D57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1" y="1403020"/>
            <a:ext cx="1571742" cy="3402898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B070F74F-F6EC-40BE-BA85-3C4CDB3C8D0D}"/>
              </a:ext>
            </a:extLst>
          </p:cNvPr>
          <p:cNvSpPr/>
          <p:nvPr/>
        </p:nvSpPr>
        <p:spPr>
          <a:xfrm>
            <a:off x="3149555" y="2507591"/>
            <a:ext cx="566681" cy="7442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12C0CD-E6F5-4AB7-88FF-2F4E0790F009}"/>
              </a:ext>
            </a:extLst>
          </p:cNvPr>
          <p:cNvSpPr txBox="1"/>
          <p:nvPr/>
        </p:nvSpPr>
        <p:spPr>
          <a:xfrm>
            <a:off x="5605678" y="1441629"/>
            <a:ext cx="3729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APP</a:t>
            </a:r>
            <a:r>
              <a:rPr lang="zh-CN" altLang="en-US" sz="1600" b="1" dirty="0">
                <a:solidFill>
                  <a:schemeClr val="bg1"/>
                </a:solidFill>
              </a:rPr>
              <a:t>红包雨的承接页调整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从</a:t>
            </a:r>
            <a:r>
              <a:rPr lang="en-US" altLang="zh-CN" sz="1400" dirty="0">
                <a:solidFill>
                  <a:schemeClr val="bg1"/>
                </a:solidFill>
              </a:rPr>
              <a:t>APP</a:t>
            </a:r>
            <a:r>
              <a:rPr lang="zh-CN" altLang="en-US" sz="1400" dirty="0">
                <a:solidFill>
                  <a:schemeClr val="bg1"/>
                </a:solidFill>
              </a:rPr>
              <a:t>上的吸粉二维码页面调整成公众号推文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867C57-E6F8-4554-A250-5C1F6430A125}"/>
              </a:ext>
            </a:extLst>
          </p:cNvPr>
          <p:cNvSpPr/>
          <p:nvPr/>
        </p:nvSpPr>
        <p:spPr>
          <a:xfrm>
            <a:off x="5595045" y="2799851"/>
            <a:ext cx="3474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活动福利调整：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元消费红包调整成</a:t>
            </a:r>
            <a:r>
              <a:rPr lang="en-US" altLang="zh-CN" sz="1400" dirty="0">
                <a:solidFill>
                  <a:schemeClr val="bg1"/>
                </a:solidFill>
              </a:rPr>
              <a:t>10G</a:t>
            </a:r>
            <a:r>
              <a:rPr lang="zh-CN" altLang="en-US" sz="1400" dirty="0">
                <a:solidFill>
                  <a:schemeClr val="bg1"/>
                </a:solidFill>
              </a:rPr>
              <a:t>流量包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836CEEE-76E0-4A2A-BF41-0878E68B0D47}"/>
              </a:ext>
            </a:extLst>
          </p:cNvPr>
          <p:cNvSpPr/>
          <p:nvPr/>
        </p:nvSpPr>
        <p:spPr>
          <a:xfrm>
            <a:off x="5584412" y="3831438"/>
            <a:ext cx="38891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活码的调整</a:t>
            </a:r>
            <a:r>
              <a:rPr lang="zh-CN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：</a:t>
            </a:r>
            <a:endParaRPr lang="en-US" altLang="zh-CN" sz="16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之前的活码里的账号是固定的，优化后可随时增减账号。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8BB95E-FFDF-465E-9D34-0F396C5417D4}"/>
              </a:ext>
            </a:extLst>
          </p:cNvPr>
          <p:cNvSpPr txBox="1"/>
          <p:nvPr/>
        </p:nvSpPr>
        <p:spPr>
          <a:xfrm>
            <a:off x="5605678" y="3278552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EA900"/>
                </a:solidFill>
              </a:rPr>
              <a:t>流量包相对接受程度更高。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C02384-06ED-4D5D-95EE-99B77B749C87}"/>
              </a:ext>
            </a:extLst>
          </p:cNvPr>
          <p:cNvSpPr txBox="1"/>
          <p:nvPr/>
        </p:nvSpPr>
        <p:spPr>
          <a:xfrm>
            <a:off x="5616311" y="1932959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EA900"/>
                </a:solidFill>
              </a:rPr>
              <a:t>因为</a:t>
            </a:r>
            <a:r>
              <a:rPr lang="en-US" altLang="zh-CN" sz="1400" dirty="0">
                <a:solidFill>
                  <a:srgbClr val="FEA900"/>
                </a:solidFill>
              </a:rPr>
              <a:t>APP</a:t>
            </a:r>
            <a:r>
              <a:rPr lang="zh-CN" altLang="en-US" sz="1400" dirty="0">
                <a:solidFill>
                  <a:srgbClr val="FEA900"/>
                </a:solidFill>
              </a:rPr>
              <a:t>的页面不能直接扫码，动作繁琐，另方面同时</a:t>
            </a:r>
            <a:endParaRPr lang="en-US" altLang="zh-CN" sz="1400" dirty="0">
              <a:solidFill>
                <a:srgbClr val="FEA900"/>
              </a:solidFill>
            </a:endParaRPr>
          </a:p>
          <a:p>
            <a:r>
              <a:rPr lang="zh-CN" altLang="en-US" sz="1400" dirty="0">
                <a:solidFill>
                  <a:srgbClr val="FEA900"/>
                </a:solidFill>
              </a:rPr>
              <a:t>增加了公众号的活跃度。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C931781-EBEB-462C-90F9-61C32A522DBA}"/>
              </a:ext>
            </a:extLst>
          </p:cNvPr>
          <p:cNvSpPr txBox="1"/>
          <p:nvPr/>
        </p:nvSpPr>
        <p:spPr>
          <a:xfrm>
            <a:off x="5595045" y="452844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EA900"/>
                </a:solidFill>
              </a:rPr>
              <a:t>更好监控账号吸粉动态，不容易被禁用，目前移动老</a:t>
            </a:r>
            <a:endParaRPr lang="en-US" altLang="zh-CN" sz="1400" dirty="0">
              <a:solidFill>
                <a:srgbClr val="FEA900"/>
              </a:solidFill>
            </a:endParaRPr>
          </a:p>
          <a:p>
            <a:r>
              <a:rPr lang="zh-CN" altLang="en-US" sz="1400" dirty="0">
                <a:solidFill>
                  <a:srgbClr val="FEA900"/>
                </a:solidFill>
              </a:rPr>
              <a:t>账号一天最多可承接</a:t>
            </a:r>
            <a:r>
              <a:rPr lang="en-US" altLang="zh-CN" sz="1400" dirty="0">
                <a:solidFill>
                  <a:srgbClr val="FEA900"/>
                </a:solidFill>
              </a:rPr>
              <a:t>1000</a:t>
            </a:r>
            <a:r>
              <a:rPr lang="zh-CN" altLang="en-US" sz="1400" dirty="0">
                <a:solidFill>
                  <a:srgbClr val="FEA900"/>
                </a:solidFill>
              </a:rPr>
              <a:t>粉丝，一超过马上会被禁用。</a:t>
            </a:r>
          </a:p>
        </p:txBody>
      </p:sp>
    </p:spTree>
    <p:extLst>
      <p:ext uri="{BB962C8B-B14F-4D97-AF65-F5344CB8AC3E}">
        <p14:creationId xmlns:p14="http://schemas.microsoft.com/office/powerpoint/2010/main" val="41243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795583-E30A-49B3-B0C3-F43F0299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3" y="1184776"/>
            <a:ext cx="2837312" cy="33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5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99635" y="4074795"/>
            <a:ext cx="756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3606483" y="625475"/>
            <a:ext cx="3423920" cy="13142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欢迎观看！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2035175" y="2207260"/>
            <a:ext cx="6363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最专业的团队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帮你管理最有价值的用户资产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19320" y="4093210"/>
            <a:ext cx="720000" cy="720000"/>
            <a:chOff x="6602" y="7573"/>
            <a:chExt cx="1162" cy="1180"/>
          </a:xfrm>
        </p:grpSpPr>
        <p:pic>
          <p:nvPicPr>
            <p:cNvPr id="7" name="图片 6" descr="015d8b6baa35987936daeba60c0d1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1255" y="4191953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1884045" y="4739005"/>
            <a:ext cx="1586865" cy="3894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某某某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+86   188  0000  0000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27825" y="4890770"/>
            <a:ext cx="146748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123456789@qq.com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51375" y="4890770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920" y="4314190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325" y="2112361"/>
            <a:ext cx="1715323" cy="1058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67" tIns="36567" rIns="36567" bIns="36567" numCol="1" spcCol="38100" rtlCol="0" anchor="t">
            <a:spAutoFit/>
          </a:bodyPr>
          <a:lstStyle/>
          <a:p>
            <a:pPr defTabSz="731520" hangingPunct="0"/>
            <a:r>
              <a:rPr lang="zh-CN" altLang="en-US" sz="6400" b="1" dirty="0">
                <a:solidFill>
                  <a:schemeClr val="bg1"/>
                </a:solidFill>
              </a:rPr>
              <a:t>目录</a:t>
            </a:r>
            <a:endParaRPr lang="zh-CN" altLang="en-US" sz="6400" b="1" dirty="0">
              <a:solidFill>
                <a:schemeClr val="bg1"/>
              </a:solidFill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333" y="3188028"/>
            <a:ext cx="1715315" cy="32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67" tIns="36567" rIns="36567" bIns="36567" numCol="1" spcCol="38100" rtlCol="0" anchor="t">
            <a:spAutoFit/>
          </a:bodyPr>
          <a:lstStyle/>
          <a:p>
            <a:pPr algn="dist" defTabSz="731520" hangingPunct="0"/>
            <a:r>
              <a:rPr lang="en-US" altLang="zh-CN" sz="1600" b="1" spc="48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CONTENTS</a:t>
            </a:r>
            <a:endParaRPr lang="zh-CN" altLang="en-US" sz="1600" b="1" spc="480" dirty="0">
              <a:solidFill>
                <a:schemeClr val="bg1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pic>
        <p:nvPicPr>
          <p:cNvPr id="43" name="图片 42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1305163"/>
            <a:ext cx="735965" cy="792480"/>
          </a:xfrm>
          <a:prstGeom prst="rect">
            <a:avLst/>
          </a:prstGeom>
        </p:spPr>
      </p:pic>
      <p:pic>
        <p:nvPicPr>
          <p:cNvPr id="44" name="图片 43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2086304"/>
            <a:ext cx="735965" cy="792480"/>
          </a:xfrm>
          <a:prstGeom prst="rect">
            <a:avLst/>
          </a:prstGeom>
        </p:spPr>
      </p:pic>
      <p:pic>
        <p:nvPicPr>
          <p:cNvPr id="45" name="图片 44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2867445"/>
            <a:ext cx="735965" cy="792480"/>
          </a:xfrm>
          <a:prstGeom prst="rect">
            <a:avLst/>
          </a:prstGeom>
        </p:spPr>
      </p:pic>
      <p:pic>
        <p:nvPicPr>
          <p:cNvPr id="46" name="图片 45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3648586"/>
            <a:ext cx="735965" cy="792480"/>
          </a:xfrm>
          <a:prstGeom prst="rect">
            <a:avLst/>
          </a:prstGeom>
        </p:spPr>
      </p:pic>
      <p:sp>
        <p:nvSpPr>
          <p:cNvPr id="15" name="文本框 9"/>
          <p:cNvSpPr txBox="1"/>
          <p:nvPr/>
        </p:nvSpPr>
        <p:spPr>
          <a:xfrm>
            <a:off x="4350638" y="1435602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01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4350638" y="2216745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02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4350638" y="2997888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03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56420" y="1471941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A900"/>
              </a:solidFill>
            </a:endParaRPr>
          </a:p>
        </p:txBody>
      </p:sp>
      <p:sp>
        <p:nvSpPr>
          <p:cNvPr id="24" name="文本框 12"/>
          <p:cNvSpPr txBox="1"/>
          <p:nvPr/>
        </p:nvSpPr>
        <p:spPr>
          <a:xfrm>
            <a:off x="4350638" y="3779031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04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256420" y="2250584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256420" y="3807870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256420" y="3029227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34910" y="2314701"/>
            <a:ext cx="3116243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案例概述（或运作流程）</a:t>
            </a:r>
          </a:p>
        </p:txBody>
      </p:sp>
      <p:sp>
        <p:nvSpPr>
          <p:cNvPr id="35" name="矩形 34"/>
          <p:cNvSpPr/>
          <p:nvPr/>
        </p:nvSpPr>
        <p:spPr>
          <a:xfrm>
            <a:off x="5334910" y="3100106"/>
            <a:ext cx="3116241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案例中亮点及可复用的点</a:t>
            </a:r>
          </a:p>
        </p:txBody>
      </p:sp>
      <p:sp>
        <p:nvSpPr>
          <p:cNvPr id="38" name="矩形 37"/>
          <p:cNvSpPr/>
          <p:nvPr/>
        </p:nvSpPr>
        <p:spPr>
          <a:xfrm>
            <a:off x="5334910" y="3885511"/>
            <a:ext cx="3375755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案例中待优化点及改善方案</a:t>
            </a:r>
          </a:p>
        </p:txBody>
      </p:sp>
      <p:sp>
        <p:nvSpPr>
          <p:cNvPr id="29" name="矩形 28"/>
          <p:cNvSpPr/>
          <p:nvPr/>
        </p:nvSpPr>
        <p:spPr>
          <a:xfrm>
            <a:off x="5334910" y="1529296"/>
            <a:ext cx="3116243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案例关键词</a:t>
            </a:r>
          </a:p>
        </p:txBody>
      </p:sp>
      <p:cxnSp>
        <p:nvCxnSpPr>
          <p:cNvPr id="25" name="直线连接符 24"/>
          <p:cNvCxnSpPr/>
          <p:nvPr/>
        </p:nvCxnSpPr>
        <p:spPr>
          <a:xfrm>
            <a:off x="3842651" y="1178705"/>
            <a:ext cx="0" cy="362369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3490981" y="2879725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案例关键词</a:t>
            </a: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133"/>
            <a:ext cx="159702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314257" y="2171839"/>
            <a:ext cx="56254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+mn-ea"/>
                <a:sym typeface="+mn-ea"/>
              </a:rPr>
              <a:t>APP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  <a:sym typeface="+mn-ea"/>
              </a:rPr>
              <a:t>导粉、拉新</a:t>
            </a:r>
            <a:endParaRPr lang="zh-CN" altLang="zh-CN" sz="4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2040751" y="2880783"/>
            <a:ext cx="639149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案例概述（或运作流程）</a:t>
            </a:r>
          </a:p>
          <a:p>
            <a:pPr lvl="0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6492" y="664679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案例：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APP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红包雨流程测试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0486419B-EE5A-428A-83DE-9A21AC9E061E}"/>
              </a:ext>
            </a:extLst>
          </p:cNvPr>
          <p:cNvSpPr txBox="1"/>
          <p:nvPr/>
        </p:nvSpPr>
        <p:spPr>
          <a:xfrm>
            <a:off x="3936365" y="1952352"/>
            <a:ext cx="586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活动时间：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11</a:t>
            </a:r>
            <a:r>
              <a:rPr lang="zh-CN" altLang="en-US" sz="1400" dirty="0">
                <a:solidFill>
                  <a:schemeClr val="bg1"/>
                </a:solidFill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</a:rPr>
              <a:t>00-24:00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392631-0BB0-4FE4-9489-7018BCBB4155}"/>
              </a:ext>
            </a:extLst>
          </p:cNvPr>
          <p:cNvSpPr/>
          <p:nvPr/>
        </p:nvSpPr>
        <p:spPr>
          <a:xfrm>
            <a:off x="3936365" y="2739810"/>
            <a:ext cx="6096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活动目的：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通过红包雨拉新客户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E6D251-A74B-4172-85C5-99E12740E0A8}"/>
              </a:ext>
            </a:extLst>
          </p:cNvPr>
          <p:cNvSpPr/>
          <p:nvPr/>
        </p:nvSpPr>
        <p:spPr>
          <a:xfrm>
            <a:off x="3936365" y="3546683"/>
            <a:ext cx="6096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活动福利：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元消费红包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pic>
        <p:nvPicPr>
          <p:cNvPr id="11" name="图片 10" descr="69fd3b17b0ef2d9792982887156a2bd">
            <a:extLst>
              <a:ext uri="{FF2B5EF4-FFF2-40B4-BE49-F238E27FC236}">
                <a16:creationId xmlns:a16="http://schemas.microsoft.com/office/drawing/2014/main" id="{7CBE3682-0994-453F-8E03-E2C772867E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486475" y="1488796"/>
            <a:ext cx="2204992" cy="33992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0C8817C-3EF7-46B5-9B7D-D66BA9F323A4}"/>
              </a:ext>
            </a:extLst>
          </p:cNvPr>
          <p:cNvSpPr/>
          <p:nvPr/>
        </p:nvSpPr>
        <p:spPr>
          <a:xfrm>
            <a:off x="3936365" y="4334092"/>
            <a:ext cx="5509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涉及的</a:t>
            </a:r>
            <a:r>
              <a:rPr lang="zh-CN" altLang="en-US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沟通</a:t>
            </a:r>
            <a:r>
              <a:rPr lang="zh-CN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人员：</a:t>
            </a:r>
            <a:endParaRPr lang="en-US" altLang="zh-CN" sz="16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负责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移动</a:t>
            </a:r>
            <a:r>
              <a:rPr lang="en-US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APP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的第三方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，市场部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对接人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移动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平面设计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，产品经理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19F39D-5DBD-44F8-B323-2BDDE67EF618}"/>
              </a:ext>
            </a:extLst>
          </p:cNvPr>
          <p:cNvSpPr txBox="1"/>
          <p:nvPr/>
        </p:nvSpPr>
        <p:spPr>
          <a:xfrm>
            <a:off x="3936365" y="142032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主题：</a:t>
            </a:r>
            <a:r>
              <a:rPr lang="zh-CN" altLang="en-US" sz="1400" dirty="0">
                <a:solidFill>
                  <a:schemeClr val="bg1"/>
                </a:solidFill>
              </a:rPr>
              <a:t>加企业微信 领</a:t>
            </a:r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元消费红包</a:t>
            </a:r>
          </a:p>
        </p:txBody>
      </p:sp>
    </p:spTree>
    <p:extLst>
      <p:ext uri="{BB962C8B-B14F-4D97-AF65-F5344CB8AC3E}">
        <p14:creationId xmlns:p14="http://schemas.microsoft.com/office/powerpoint/2010/main" val="28607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3C2D3AE-D2E7-4AE6-899E-6DFF43E3875E}"/>
              </a:ext>
            </a:extLst>
          </p:cNvPr>
          <p:cNvSpPr/>
          <p:nvPr/>
        </p:nvSpPr>
        <p:spPr bwMode="auto">
          <a:xfrm rot="16200000">
            <a:off x="7145929" y="1082049"/>
            <a:ext cx="552826" cy="2310615"/>
          </a:xfrm>
          <a:custGeom>
            <a:avLst/>
            <a:gdLst>
              <a:gd name="connsiteX0" fmla="*/ 0 w 658270"/>
              <a:gd name="connsiteY0" fmla="*/ 2751339 h 2751339"/>
              <a:gd name="connsiteX1" fmla="*/ 0 w 658270"/>
              <a:gd name="connsiteY1" fmla="*/ 123482 h 2751339"/>
              <a:gd name="connsiteX2" fmla="*/ 245389 w 658270"/>
              <a:gd name="connsiteY2" fmla="*/ 123482 h 2751339"/>
              <a:gd name="connsiteX3" fmla="*/ 335657 w 658270"/>
              <a:gd name="connsiteY3" fmla="*/ 0 h 2751339"/>
              <a:gd name="connsiteX4" fmla="*/ 425917 w 658270"/>
              <a:gd name="connsiteY4" fmla="*/ 123482 h 2751339"/>
              <a:gd name="connsiteX5" fmla="*/ 658270 w 658270"/>
              <a:gd name="connsiteY5" fmla="*/ 123482 h 2751339"/>
              <a:gd name="connsiteX6" fmla="*/ 658270 w 658270"/>
              <a:gd name="connsiteY6" fmla="*/ 2751339 h 27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70" h="2751339">
                <a:moveTo>
                  <a:pt x="0" y="2751339"/>
                </a:moveTo>
                <a:lnTo>
                  <a:pt x="0" y="123482"/>
                </a:lnTo>
                <a:lnTo>
                  <a:pt x="245389" y="123482"/>
                </a:lnTo>
                <a:lnTo>
                  <a:pt x="335657" y="0"/>
                </a:lnTo>
                <a:lnTo>
                  <a:pt x="425917" y="123482"/>
                </a:lnTo>
                <a:lnTo>
                  <a:pt x="658270" y="123482"/>
                </a:lnTo>
                <a:lnTo>
                  <a:pt x="658270" y="2751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05FCEB-536F-443D-8C1D-2A578E00A710}"/>
              </a:ext>
            </a:extLst>
          </p:cNvPr>
          <p:cNvGrpSpPr/>
          <p:nvPr/>
        </p:nvGrpSpPr>
        <p:grpSpPr>
          <a:xfrm>
            <a:off x="1959615" y="1960946"/>
            <a:ext cx="4520449" cy="552824"/>
            <a:chOff x="839418" y="3531364"/>
            <a:chExt cx="5382673" cy="658269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084CE58-AF94-444C-9B6A-A6BC2E79FEA8}"/>
                </a:ext>
              </a:extLst>
            </p:cNvPr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路径模拟</a:t>
              </a:r>
              <a:endParaRPr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048A2E9-9010-489D-9ED5-0D23B15A469E}"/>
                </a:ext>
              </a:extLst>
            </p:cNvPr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35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 </a:t>
              </a:r>
              <a:r>
                <a:rPr lang="zh-CN" altLang="en-US" sz="160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人员、账号、话术</a:t>
              </a:r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28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E87A915-642F-49DE-8A82-4FFBC36E755D}"/>
              </a:ext>
            </a:extLst>
          </p:cNvPr>
          <p:cNvSpPr txBox="1"/>
          <p:nvPr/>
        </p:nvSpPr>
        <p:spPr>
          <a:xfrm>
            <a:off x="6732641" y="206807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账号吸粉量观察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B8A8FDE-C9C9-472A-981B-5C4E5E28D438}"/>
              </a:ext>
            </a:extLst>
          </p:cNvPr>
          <p:cNvSpPr txBox="1"/>
          <p:nvPr/>
        </p:nvSpPr>
        <p:spPr>
          <a:xfrm>
            <a:off x="2664976" y="15535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活动前：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A3604-309E-4F4D-8E7C-7D63DE1C5753}"/>
              </a:ext>
            </a:extLst>
          </p:cNvPr>
          <p:cNvSpPr txBox="1"/>
          <p:nvPr/>
        </p:nvSpPr>
        <p:spPr>
          <a:xfrm>
            <a:off x="1766411" y="683185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案例：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APP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红包雨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活动前准备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0E8961-DA3D-4AF2-A147-CD787E58B04C}"/>
              </a:ext>
            </a:extLst>
          </p:cNvPr>
          <p:cNvSpPr txBox="1"/>
          <p:nvPr/>
        </p:nvSpPr>
        <p:spPr>
          <a:xfrm>
            <a:off x="4872255" y="155350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活动前：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3A697FA-E034-48FB-B6BC-3ECBC67D3473}"/>
              </a:ext>
            </a:extLst>
          </p:cNvPr>
          <p:cNvSpPr txBox="1"/>
          <p:nvPr/>
        </p:nvSpPr>
        <p:spPr>
          <a:xfrm>
            <a:off x="7091713" y="15488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活动中：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DFC465-9316-437E-B5FC-1B5594F9211E}"/>
              </a:ext>
            </a:extLst>
          </p:cNvPr>
          <p:cNvSpPr/>
          <p:nvPr/>
        </p:nvSpPr>
        <p:spPr>
          <a:xfrm>
            <a:off x="2442264" y="3125592"/>
            <a:ext cx="63517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、账号及活码准备</a:t>
            </a:r>
            <a:endParaRPr lang="zh-CN" altLang="zh-CN" sz="16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根据吸粉预估准备</a:t>
            </a:r>
            <a:r>
              <a:rPr lang="en-US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3-8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个账号，并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设置活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码及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欢迎语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CN" altLang="zh-CN" sz="1400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en-US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en-US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安排人员做接待</a:t>
            </a:r>
          </a:p>
          <a:p>
            <a:r>
              <a:rPr lang="en-US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en-US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16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知识库的准备</a:t>
            </a:r>
          </a:p>
          <a:p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除了活动产品话术，也要准备好其他业务话术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利用移动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知识库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作为补充</a:t>
            </a:r>
            <a:r>
              <a:rPr lang="zh-CN" altLang="zh-CN" sz="14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E343E-4BFC-4995-B7D4-6339F0B9A1FC}"/>
              </a:ext>
            </a:extLst>
          </p:cNvPr>
          <p:cNvSpPr/>
          <p:nvPr/>
        </p:nvSpPr>
        <p:spPr>
          <a:xfrm>
            <a:off x="1927489" y="1850493"/>
            <a:ext cx="2313536" cy="836719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3C2D3AE-D2E7-4AE6-899E-6DFF43E3875E}"/>
              </a:ext>
            </a:extLst>
          </p:cNvPr>
          <p:cNvSpPr/>
          <p:nvPr/>
        </p:nvSpPr>
        <p:spPr bwMode="auto">
          <a:xfrm rot="16200000">
            <a:off x="7145929" y="1082049"/>
            <a:ext cx="552826" cy="2310615"/>
          </a:xfrm>
          <a:custGeom>
            <a:avLst/>
            <a:gdLst>
              <a:gd name="connsiteX0" fmla="*/ 0 w 658270"/>
              <a:gd name="connsiteY0" fmla="*/ 2751339 h 2751339"/>
              <a:gd name="connsiteX1" fmla="*/ 0 w 658270"/>
              <a:gd name="connsiteY1" fmla="*/ 123482 h 2751339"/>
              <a:gd name="connsiteX2" fmla="*/ 245389 w 658270"/>
              <a:gd name="connsiteY2" fmla="*/ 123482 h 2751339"/>
              <a:gd name="connsiteX3" fmla="*/ 335657 w 658270"/>
              <a:gd name="connsiteY3" fmla="*/ 0 h 2751339"/>
              <a:gd name="connsiteX4" fmla="*/ 425917 w 658270"/>
              <a:gd name="connsiteY4" fmla="*/ 123482 h 2751339"/>
              <a:gd name="connsiteX5" fmla="*/ 658270 w 658270"/>
              <a:gd name="connsiteY5" fmla="*/ 123482 h 2751339"/>
              <a:gd name="connsiteX6" fmla="*/ 658270 w 658270"/>
              <a:gd name="connsiteY6" fmla="*/ 2751339 h 27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70" h="2751339">
                <a:moveTo>
                  <a:pt x="0" y="2751339"/>
                </a:moveTo>
                <a:lnTo>
                  <a:pt x="0" y="123482"/>
                </a:lnTo>
                <a:lnTo>
                  <a:pt x="245389" y="123482"/>
                </a:lnTo>
                <a:lnTo>
                  <a:pt x="335657" y="0"/>
                </a:lnTo>
                <a:lnTo>
                  <a:pt x="425917" y="123482"/>
                </a:lnTo>
                <a:lnTo>
                  <a:pt x="658270" y="123482"/>
                </a:lnTo>
                <a:lnTo>
                  <a:pt x="658270" y="2751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05FCEB-536F-443D-8C1D-2A578E00A710}"/>
              </a:ext>
            </a:extLst>
          </p:cNvPr>
          <p:cNvGrpSpPr/>
          <p:nvPr/>
        </p:nvGrpSpPr>
        <p:grpSpPr>
          <a:xfrm>
            <a:off x="1959615" y="1960946"/>
            <a:ext cx="4520449" cy="552824"/>
            <a:chOff x="839418" y="3531364"/>
            <a:chExt cx="5382673" cy="658269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084CE58-AF94-444C-9B6A-A6BC2E79FEA8}"/>
                </a:ext>
              </a:extLst>
            </p:cNvPr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路径模拟</a:t>
              </a:r>
              <a:endParaRPr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048A2E9-9010-489D-9ED5-0D23B15A469E}"/>
                </a:ext>
              </a:extLst>
            </p:cNvPr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35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 </a:t>
              </a:r>
              <a:r>
                <a:rPr lang="zh-CN" altLang="en-US" sz="160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人员、账号、话术</a:t>
              </a:r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28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E87A915-642F-49DE-8A82-4FFBC36E755D}"/>
              </a:ext>
            </a:extLst>
          </p:cNvPr>
          <p:cNvSpPr txBox="1"/>
          <p:nvPr/>
        </p:nvSpPr>
        <p:spPr>
          <a:xfrm>
            <a:off x="6732641" y="206807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账号吸粉量观察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B8A8FDE-C9C9-472A-981B-5C4E5E28D438}"/>
              </a:ext>
            </a:extLst>
          </p:cNvPr>
          <p:cNvSpPr txBox="1"/>
          <p:nvPr/>
        </p:nvSpPr>
        <p:spPr>
          <a:xfrm>
            <a:off x="2664976" y="15535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活动前：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A3604-309E-4F4D-8E7C-7D63DE1C5753}"/>
              </a:ext>
            </a:extLst>
          </p:cNvPr>
          <p:cNvSpPr txBox="1"/>
          <p:nvPr/>
        </p:nvSpPr>
        <p:spPr>
          <a:xfrm>
            <a:off x="1766411" y="683185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案例：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APP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红包雨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活动前准备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320B82-BDB5-4BA5-A53F-1C5F4FF8A067}"/>
              </a:ext>
            </a:extLst>
          </p:cNvPr>
          <p:cNvSpPr/>
          <p:nvPr/>
        </p:nvSpPr>
        <p:spPr>
          <a:xfrm>
            <a:off x="889124" y="2879725"/>
            <a:ext cx="9099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移动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APP</a:t>
            </a:r>
            <a:r>
              <a:rPr lang="zh-CN" altLang="zh-CN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设置红包雨弹窗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，上架好</a:t>
            </a:r>
            <a:r>
              <a:rPr lang="zh-CN" altLang="zh-CN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助理红包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，做好一张</a:t>
            </a:r>
            <a:r>
              <a:rPr lang="zh-CN" altLang="zh-CN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海报引导图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和设立好</a:t>
            </a: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活动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规则。</a:t>
            </a:r>
          </a:p>
          <a:p>
            <a:endParaRPr lang="en-US" altLang="zh-CN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CN" altLang="zh-CN" b="1" kern="100" dirty="0">
                <a:solidFill>
                  <a:srgbClr val="FFC000"/>
                </a:solidFill>
                <a:latin typeface="+mj-ea"/>
                <a:ea typeface="+mj-ea"/>
                <a:cs typeface="Times New Roman" panose="02020603050405020304" pitchFamily="18" charset="0"/>
              </a:rPr>
              <a:t>用户路径：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点开</a:t>
            </a:r>
            <a:r>
              <a:rPr lang="en-US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APP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——》点击红包——》弹出提示获得红包——》用户点开查看详情——》海报落地页引导添加企微——》用户添加完毕后——》</a:t>
            </a: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利用</a:t>
            </a:r>
            <a:r>
              <a:rPr lang="zh-CN" altLang="en-US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欢迎语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引导用户绑定会员卡——》用户截图绑定会员卡——》</a:t>
            </a: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导购</a:t>
            </a:r>
            <a:r>
              <a:rPr lang="zh-CN" altLang="zh-CN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发送红包领取链接（完成链路，可适当推荐业务办理）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0E8961-DA3D-4AF2-A147-CD787E58B04C}"/>
              </a:ext>
            </a:extLst>
          </p:cNvPr>
          <p:cNvSpPr txBox="1"/>
          <p:nvPr/>
        </p:nvSpPr>
        <p:spPr>
          <a:xfrm>
            <a:off x="4872255" y="155350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活动前：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3A697FA-E034-48FB-B6BC-3ECBC67D3473}"/>
              </a:ext>
            </a:extLst>
          </p:cNvPr>
          <p:cNvSpPr txBox="1"/>
          <p:nvPr/>
        </p:nvSpPr>
        <p:spPr>
          <a:xfrm>
            <a:off x="7091713" y="15488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活动中：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838963-3B9C-410F-876C-8BB3C0527F5C}"/>
              </a:ext>
            </a:extLst>
          </p:cNvPr>
          <p:cNvSpPr/>
          <p:nvPr/>
        </p:nvSpPr>
        <p:spPr>
          <a:xfrm>
            <a:off x="4079499" y="1860336"/>
            <a:ext cx="2313536" cy="836719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A3604-309E-4F4D-8E7C-7D63DE1C5753}"/>
              </a:ext>
            </a:extLst>
          </p:cNvPr>
          <p:cNvSpPr txBox="1"/>
          <p:nvPr/>
        </p:nvSpPr>
        <p:spPr>
          <a:xfrm>
            <a:off x="1766411" y="683185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案例：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APP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红包雨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活动展现</a:t>
            </a:r>
          </a:p>
        </p:txBody>
      </p:sp>
      <p:pic>
        <p:nvPicPr>
          <p:cNvPr id="15" name="图片 14" descr="69fd3b17b0ef2d9792982887156a2bd">
            <a:extLst>
              <a:ext uri="{FF2B5EF4-FFF2-40B4-BE49-F238E27FC236}">
                <a16:creationId xmlns:a16="http://schemas.microsoft.com/office/drawing/2014/main" id="{F2D6EC4B-62F6-41F1-819D-B43C0F870C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480475" y="1282691"/>
            <a:ext cx="2096135" cy="3402800"/>
          </a:xfrm>
          <a:prstGeom prst="rect">
            <a:avLst/>
          </a:prstGeom>
        </p:spPr>
      </p:pic>
      <p:pic>
        <p:nvPicPr>
          <p:cNvPr id="16" name="图片 15" descr="1f528bee71d228cf847c04bb6e8e806">
            <a:extLst>
              <a:ext uri="{FF2B5EF4-FFF2-40B4-BE49-F238E27FC236}">
                <a16:creationId xmlns:a16="http://schemas.microsoft.com/office/drawing/2014/main" id="{AAEE8CF5-D966-4BAB-AEB7-073BC92DCF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45546" y="1282691"/>
            <a:ext cx="1913256" cy="3402809"/>
          </a:xfrm>
          <a:prstGeom prst="rect">
            <a:avLst/>
          </a:prstGeom>
        </p:spPr>
      </p:pic>
      <p:pic>
        <p:nvPicPr>
          <p:cNvPr id="17" name="图片 16" descr="84985d7342830f47cfc5e7ba5767fcd">
            <a:extLst>
              <a:ext uri="{FF2B5EF4-FFF2-40B4-BE49-F238E27FC236}">
                <a16:creationId xmlns:a16="http://schemas.microsoft.com/office/drawing/2014/main" id="{5041F91A-5921-446D-AD23-0421F9D916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7738" y="1282691"/>
            <a:ext cx="1913256" cy="3402787"/>
          </a:xfrm>
          <a:prstGeom prst="rect">
            <a:avLst/>
          </a:prstGeom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1DC32C37-D152-478D-BB9D-83F0EFDDB034}"/>
              </a:ext>
            </a:extLst>
          </p:cNvPr>
          <p:cNvSpPr/>
          <p:nvPr/>
        </p:nvSpPr>
        <p:spPr>
          <a:xfrm>
            <a:off x="3638370" y="2486387"/>
            <a:ext cx="566681" cy="7442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D42269CA-FB66-4598-BFEF-1D1B1ABBEAD1}"/>
              </a:ext>
            </a:extLst>
          </p:cNvPr>
          <p:cNvSpPr/>
          <p:nvPr/>
        </p:nvSpPr>
        <p:spPr>
          <a:xfrm>
            <a:off x="6261057" y="2486387"/>
            <a:ext cx="566681" cy="7442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796E16-956A-4367-A2DE-EB68D108DFC9}"/>
              </a:ext>
            </a:extLst>
          </p:cNvPr>
          <p:cNvSpPr/>
          <p:nvPr/>
        </p:nvSpPr>
        <p:spPr>
          <a:xfrm>
            <a:off x="2223193" y="4905059"/>
            <a:ext cx="6517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活动数据：</a:t>
            </a:r>
            <a:r>
              <a:rPr lang="zh-CN" altLang="zh-CN" sz="1600" b="1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新增企微粉丝</a:t>
            </a:r>
            <a:r>
              <a:rPr lang="en-US" altLang="zh-CN" sz="1600" b="1" i="1" u="sng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2252</a:t>
            </a:r>
            <a:r>
              <a:rPr lang="zh-CN" altLang="zh-CN" sz="1600" b="1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个，绑定号码</a:t>
            </a:r>
            <a:r>
              <a:rPr lang="en-US" altLang="zh-CN" sz="1600" b="1" i="1" u="sng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1594</a:t>
            </a:r>
            <a:r>
              <a:rPr lang="zh-CN" altLang="zh-CN" sz="1600" b="1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个，绑号</a:t>
            </a:r>
            <a:r>
              <a:rPr lang="zh-CN" altLang="en-US" sz="1600" b="1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率</a:t>
            </a:r>
            <a:r>
              <a:rPr lang="en-US" altLang="zh-CN" sz="1600" b="1" i="1" u="sng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70%</a:t>
            </a:r>
            <a:r>
              <a:rPr lang="zh-CN" altLang="en-US" sz="1600" b="1" i="1" u="sng" kern="100" dirty="0">
                <a:solidFill>
                  <a:srgbClr val="FEA90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1600" b="1" i="1" u="sng" kern="100" dirty="0">
              <a:solidFill>
                <a:srgbClr val="FEA9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700</Words>
  <Application>Microsoft Office PowerPoint</Application>
  <PresentationFormat>自定义</PresentationFormat>
  <Paragraphs>98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 Unicode MS</vt:lpstr>
      <vt:lpstr>微软雅黑</vt:lpstr>
      <vt:lpstr>微软雅黑 Light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552</cp:revision>
  <dcterms:created xsi:type="dcterms:W3CDTF">2021-06-09T07:08:00Z</dcterms:created>
  <dcterms:modified xsi:type="dcterms:W3CDTF">2022-03-19T05:58:46Z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5C161A50F29444EA8FA2B6D6463CF057</vt:lpwstr>
  </property>
</Properties>
</file>