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51" r:id="rId8"/>
    <p:sldId id="2650" r:id="rId9"/>
    <p:sldId id="2652" r:id="rId10"/>
    <p:sldId id="2653" r:id="rId11"/>
    <p:sldId id="2659" r:id="rId12"/>
    <p:sldId id="2660" r:id="rId13"/>
    <p:sldId id="2661" r:id="rId14"/>
    <p:sldId id="2662" r:id="rId15"/>
    <p:sldId id="2663" r:id="rId16"/>
    <p:sldId id="2664" r:id="rId17"/>
    <p:sldId id="2668" r:id="rId18"/>
    <p:sldId id="2648" r:id="rId19"/>
    <p:sldId id="2649" r:id="rId20"/>
    <p:sldId id="2634" r:id="rId21"/>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A900"/>
    <a:srgbClr val="120C16"/>
    <a:srgbClr val="F8F8F8"/>
    <a:srgbClr val="6DF5ED"/>
    <a:srgbClr val="E93252"/>
    <a:srgbClr val="0358B2"/>
    <a:srgbClr val="0358B1"/>
    <a:srgbClr val="03589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5" d="100"/>
          <a:sy n="85"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dirty="0"/>
            <a:t>案例目标</a:t>
          </a:r>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dirty="0"/>
            <a:t>案例中待优化点及改善方案</a:t>
          </a:r>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案例目标</a:t>
          </a:r>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案例中待优化点及改善方案</a:t>
          </a:r>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609564" y="1483006"/>
            <a:ext cx="7040880" cy="2306955"/>
          </a:xfrm>
          <a:prstGeom prst="rect">
            <a:avLst/>
          </a:prstGeom>
          <a:noFill/>
        </p:spPr>
        <p:txBody>
          <a:bodyPr wrap="none" rtlCol="0">
            <a:spAutoFit/>
          </a:bodyPr>
          <a:lstStyle/>
          <a:p>
            <a:pPr algn="ctr"/>
            <a:r>
              <a:rPr lang="zh-CN" altLang="en-US" sz="3600" b="1" dirty="0">
                <a:solidFill>
                  <a:schemeClr val="tx1"/>
                </a:solidFill>
              </a:rPr>
              <a:t>关于广州电信社区店</a:t>
            </a:r>
            <a:r>
              <a:rPr lang="zh-CN" altLang="en-US" sz="3600" b="1" dirty="0"/>
              <a:t>吸粉案例复盘</a:t>
            </a:r>
            <a:endParaRPr lang="en-US" altLang="zh-CN" sz="3600" b="1" dirty="0"/>
          </a:p>
          <a:p>
            <a:pPr algn="ctr">
              <a:lnSpc>
                <a:spcPct val="150000"/>
              </a:lnSpc>
            </a:pPr>
            <a:r>
              <a:rPr lang="zh-CN" altLang="en-US" sz="3600" b="1" dirty="0">
                <a:solidFill>
                  <a:schemeClr val="tx1"/>
                </a:solidFill>
              </a:rPr>
              <a:t>   </a:t>
            </a:r>
            <a:r>
              <a:rPr lang="zh-CN" altLang="en-US" b="1" dirty="0"/>
              <a:t>部门：运营商事业部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姓名：郑洪林</a:t>
            </a:r>
            <a:endParaRPr lang="en-US" altLang="zh-CN" b="1" dirty="0">
              <a:solidFill>
                <a:schemeClr val="tx1"/>
              </a:solidFill>
            </a:endParaRPr>
          </a:p>
          <a:p>
            <a:pPr algn="ctr">
              <a:lnSpc>
                <a:spcPct val="150000"/>
              </a:lnSpc>
            </a:pPr>
            <a:r>
              <a:rPr lang="zh-CN" altLang="en-US" b="1" dirty="0"/>
              <a:t>花名：比邻</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2240846" y="920590"/>
            <a:ext cx="3644477" cy="369332"/>
          </a:xfrm>
          <a:prstGeom prst="rect">
            <a:avLst/>
          </a:prstGeom>
        </p:spPr>
        <p:txBody>
          <a:bodyPr wrap="square">
            <a:spAutoFit/>
          </a:bodyPr>
          <a:lstStyle/>
          <a:p>
            <a:pPr algn="just"/>
            <a:r>
              <a:rPr lang="zh-CN" altLang="en-US" b="1" dirty="0">
                <a:solidFill>
                  <a:srgbClr val="333333"/>
                </a:solidFill>
                <a:latin typeface="-apple-system"/>
              </a:rPr>
              <a:t>社区活动场景吸粉：联合贴膜吸粉</a:t>
            </a:r>
            <a:endParaRPr lang="zh-CN" altLang="en-US" dirty="0"/>
          </a:p>
        </p:txBody>
      </p:sp>
      <p:sp>
        <p:nvSpPr>
          <p:cNvPr id="26" name="圆角矩形 1"/>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社区店场景</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—2.1</a:t>
            </a:r>
            <a:endParaRPr lang="zh-CN" altLang="en-US" sz="1600" b="1" dirty="0"/>
          </a:p>
        </p:txBody>
      </p:sp>
      <p:grpSp>
        <p:nvGrpSpPr>
          <p:cNvPr id="23" name="组合 22"/>
          <p:cNvGrpSpPr/>
          <p:nvPr/>
        </p:nvGrpSpPr>
        <p:grpSpPr>
          <a:xfrm>
            <a:off x="541655" y="1720216"/>
            <a:ext cx="4588351" cy="1623060"/>
            <a:chOff x="672" y="2544"/>
            <a:chExt cx="7347" cy="2911"/>
          </a:xfrm>
        </p:grpSpPr>
        <p:sp>
          <p:nvSpPr>
            <p:cNvPr id="30" name="文本框 29"/>
            <p:cNvSpPr txBox="1"/>
            <p:nvPr/>
          </p:nvSpPr>
          <p:spPr>
            <a:xfrm>
              <a:off x="965" y="2765"/>
              <a:ext cx="6760" cy="1797"/>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线下促销吸粉</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sz="1400" dirty="0" err="1">
                  <a:latin typeface="微软雅黑" panose="020B0503020204020204" charset="-122"/>
                  <a:ea typeface="微软雅黑" panose="020B0503020204020204" charset="-122"/>
                </a:rPr>
                <a:t>促销现场放置企微二维码，扫码免费</a:t>
              </a:r>
              <a:r>
                <a:rPr lang="zh-CN" sz="1400" dirty="0">
                  <a:latin typeface="微软雅黑" panose="020B0503020204020204" charset="-122"/>
                  <a:ea typeface="微软雅黑" panose="020B0503020204020204" charset="-122"/>
                </a:rPr>
                <a:t>现场</a:t>
              </a:r>
              <a:r>
                <a:rPr sz="1400" dirty="0">
                  <a:latin typeface="微软雅黑" panose="020B0503020204020204" charset="-122"/>
                  <a:ea typeface="微软雅黑" panose="020B0503020204020204" charset="-122"/>
                </a:rPr>
                <a:t>贴膜，电信用户免费领取10G流量</a:t>
              </a:r>
              <a:endParaRPr sz="1400" dirty="0">
                <a:latin typeface="微软雅黑" panose="020B0503020204020204" charset="-122"/>
                <a:ea typeface="微软雅黑" panose="020B0503020204020204" charset="-122"/>
              </a:endParaRPr>
            </a:p>
          </p:txBody>
        </p:sp>
        <p:sp>
          <p:nvSpPr>
            <p:cNvPr id="38" name="圆角矩形 16"/>
            <p:cNvSpPr/>
            <p:nvPr/>
          </p:nvSpPr>
          <p:spPr>
            <a:xfrm>
              <a:off x="672" y="2544"/>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9" name="文本框 38"/>
          <p:cNvSpPr txBox="1"/>
          <p:nvPr/>
        </p:nvSpPr>
        <p:spPr>
          <a:xfrm>
            <a:off x="541655" y="3526852"/>
            <a:ext cx="5509260" cy="1721690"/>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200" dirty="0">
                <a:latin typeface="微软雅黑" panose="020B0503020204020204" charset="-122"/>
                <a:ea typeface="微软雅黑" panose="020B0503020204020204" charset="-122"/>
                <a:cs typeface="微软雅黑" panose="020B0503020204020204" charset="-122"/>
              </a:rPr>
              <a:t>①</a:t>
            </a:r>
            <a:r>
              <a:rPr lang="en-US" sz="1200" dirty="0" err="1">
                <a:solidFill>
                  <a:srgbClr val="000000"/>
                </a:solidFill>
                <a:latin typeface="微软雅黑" panose="020B0503020204020204" charset="-122"/>
                <a:ea typeface="微软雅黑" panose="020B0503020204020204" charset="-122"/>
                <a:cs typeface="仿宋" panose="02010609060101010101" charset="-122"/>
                <a:sym typeface="+mn-ea"/>
              </a:rPr>
              <a:t>您好，今天我们社区店有个活动，扫码登记可以免费贴膜哦</a:t>
            </a:r>
            <a:r>
              <a:rPr lang="zh-CN" altLang="en-US" sz="1200" dirty="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②我这边给您提供企微服务号，您后续有任何问题可以随时找我，现在扫码还可以免费贴膜哦；</a:t>
            </a:r>
            <a:endParaRPr lang="zh-CN" altLang="en-US" sz="120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③您扫码添加微信登记，就可享受免费贴膜服务，如果您是电信用户还可以免费领取</a:t>
            </a:r>
            <a:r>
              <a:rPr lang="en-US" altLang="zh-CN" sz="1200" dirty="0">
                <a:latin typeface="微软雅黑" panose="020B0503020204020204" charset="-122"/>
                <a:ea typeface="微软雅黑" panose="020B0503020204020204" charset="-122"/>
                <a:cs typeface="微软雅黑" panose="020B0503020204020204" charset="-122"/>
              </a:rPr>
              <a:t>10G</a:t>
            </a:r>
            <a:r>
              <a:rPr lang="zh-CN" altLang="en-US" sz="1200" dirty="0">
                <a:latin typeface="微软雅黑" panose="020B0503020204020204" charset="-122"/>
                <a:ea typeface="微软雅黑" panose="020B0503020204020204" charset="-122"/>
                <a:cs typeface="微软雅黑" panose="020B0503020204020204" charset="-122"/>
              </a:rPr>
              <a:t>流量；</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40" name="图片 39" descr="7ffe3919a04c2522174ac15d9a87853"/>
          <p:cNvPicPr>
            <a:picLocks noChangeAspect="1"/>
          </p:cNvPicPr>
          <p:nvPr/>
        </p:nvPicPr>
        <p:blipFill>
          <a:blip r:embed="rId6"/>
          <a:stretch>
            <a:fillRect/>
          </a:stretch>
        </p:blipFill>
        <p:spPr>
          <a:xfrm>
            <a:off x="6640641" y="906433"/>
            <a:ext cx="2993156" cy="3991271"/>
          </a:xfrm>
          <a:prstGeom prst="rect">
            <a:avLst/>
          </a:prstGeom>
        </p:spPr>
      </p:pic>
      <p:sp>
        <p:nvSpPr>
          <p:cNvPr id="41" name="文本框 40"/>
          <p:cNvSpPr txBox="1"/>
          <p:nvPr/>
        </p:nvSpPr>
        <p:spPr>
          <a:xfrm>
            <a:off x="7185502" y="4897704"/>
            <a:ext cx="2011680" cy="36830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下线促销现场贴膜</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社区活动场景吸粉：社区团购群吸粉</a:t>
            </a:r>
            <a:endParaRPr lang="zh-CN" altLang="en-US" dirty="0"/>
          </a:p>
        </p:txBody>
      </p:sp>
      <p:sp>
        <p:nvSpPr>
          <p:cNvPr id="26" name="圆角矩形 1"/>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社区店场景</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—2.2</a:t>
            </a:r>
            <a:endParaRPr lang="zh-CN" altLang="en-US" sz="1600" b="1" dirty="0"/>
          </a:p>
        </p:txBody>
      </p:sp>
      <p:grpSp>
        <p:nvGrpSpPr>
          <p:cNvPr id="24" name="组合 23"/>
          <p:cNvGrpSpPr/>
          <p:nvPr/>
        </p:nvGrpSpPr>
        <p:grpSpPr>
          <a:xfrm>
            <a:off x="429979" y="1607821"/>
            <a:ext cx="4515485" cy="1620801"/>
            <a:chOff x="672" y="2544"/>
            <a:chExt cx="7347" cy="2911"/>
          </a:xfrm>
        </p:grpSpPr>
        <p:sp>
          <p:nvSpPr>
            <p:cNvPr id="27" name="文本框 26"/>
            <p:cNvSpPr txBox="1"/>
            <p:nvPr/>
          </p:nvSpPr>
          <p:spPr>
            <a:xfrm>
              <a:off x="965" y="2765"/>
              <a:ext cx="6760" cy="1666"/>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社区团购微信群吸粉</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以</a:t>
              </a:r>
              <a:r>
                <a:rPr sz="1400" dirty="0" err="1">
                  <a:latin typeface="微软雅黑" panose="020B0503020204020204" charset="-122"/>
                  <a:ea typeface="微软雅黑" panose="020B0503020204020204" charset="-122"/>
                </a:rPr>
                <a:t>外卖券</a:t>
              </a:r>
              <a:r>
                <a:rPr sz="1400" dirty="0">
                  <a:latin typeface="微软雅黑" panose="020B0503020204020204" charset="-122"/>
                  <a:ea typeface="微软雅黑" panose="020B0503020204020204" charset="-122"/>
                </a:rPr>
                <a:t>/</a:t>
              </a:r>
              <a:r>
                <a:rPr sz="1400" dirty="0" err="1">
                  <a:latin typeface="微软雅黑" panose="020B0503020204020204" charset="-122"/>
                  <a:ea typeface="微软雅黑" panose="020B0503020204020204" charset="-122"/>
                </a:rPr>
                <a:t>周边商家代金券</a:t>
              </a:r>
              <a:r>
                <a:rPr lang="zh-CN" sz="1400" dirty="0">
                  <a:latin typeface="微软雅黑" panose="020B0503020204020204" charset="-122"/>
                  <a:ea typeface="微软雅黑" panose="020B0503020204020204" charset="-122"/>
                </a:rPr>
                <a:t>为福利点，</a:t>
              </a:r>
              <a:r>
                <a:rPr sz="1400" dirty="0" err="1">
                  <a:latin typeface="微软雅黑" panose="020B0503020204020204" charset="-122"/>
                  <a:ea typeface="微软雅黑" panose="020B0503020204020204" charset="-122"/>
                </a:rPr>
                <a:t>在社区团购群推送企微二维码，扫码</a:t>
              </a:r>
              <a:r>
                <a:rPr lang="zh-CN" sz="1400" dirty="0">
                  <a:latin typeface="微软雅黑" panose="020B0503020204020204" charset="-122"/>
                  <a:ea typeface="微软雅黑" panose="020B0503020204020204" charset="-122"/>
                </a:rPr>
                <a:t>可以</a:t>
              </a:r>
              <a:r>
                <a:rPr sz="1400" dirty="0">
                  <a:latin typeface="微软雅黑" panose="020B0503020204020204" charset="-122"/>
                  <a:ea typeface="微软雅黑" panose="020B0503020204020204" charset="-122"/>
                </a:rPr>
                <a:t>领</a:t>
              </a:r>
              <a:r>
                <a:rPr lang="zh-CN" sz="1400" dirty="0">
                  <a:latin typeface="微软雅黑" panose="020B0503020204020204" charset="-122"/>
                  <a:ea typeface="微软雅黑" panose="020B0503020204020204" charset="-122"/>
                </a:rPr>
                <a:t>取</a:t>
              </a:r>
              <a:r>
                <a:rPr sz="1400" dirty="0" err="1">
                  <a:latin typeface="微软雅黑" panose="020B0503020204020204" charset="-122"/>
                  <a:ea typeface="微软雅黑" panose="020B0503020204020204" charset="-122"/>
                </a:rPr>
                <a:t>福利</a:t>
              </a:r>
              <a:endParaRPr sz="1400" dirty="0">
                <a:latin typeface="微软雅黑" panose="020B0503020204020204" charset="-122"/>
                <a:ea typeface="微软雅黑" panose="020B0503020204020204" charset="-122"/>
              </a:endParaRPr>
            </a:p>
          </p:txBody>
        </p:sp>
        <p:sp>
          <p:nvSpPr>
            <p:cNvPr id="28" name="圆角矩形 16"/>
            <p:cNvSpPr/>
            <p:nvPr/>
          </p:nvSpPr>
          <p:spPr>
            <a:xfrm>
              <a:off x="672" y="2544"/>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9" name="下箭头 17"/>
          <p:cNvSpPr/>
          <p:nvPr/>
        </p:nvSpPr>
        <p:spPr>
          <a:xfrm rot="16200000">
            <a:off x="5478606" y="2877983"/>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1" name="文本框 30"/>
          <p:cNvSpPr txBox="1"/>
          <p:nvPr/>
        </p:nvSpPr>
        <p:spPr>
          <a:xfrm>
            <a:off x="274955" y="3419321"/>
            <a:ext cx="5509260" cy="1444691"/>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200" dirty="0">
                <a:latin typeface="微软雅黑" panose="020B0503020204020204" charset="-122"/>
                <a:ea typeface="微软雅黑" panose="020B0503020204020204" charset="-122"/>
              </a:rPr>
              <a:t>亲爱的@昵称，感谢您对我们社区团购业务的支持！我是广州电信XX社区的服务顾问XX，现广州电信结合我们社群团购为客户提供福利啦！，</a:t>
            </a:r>
            <a:r>
              <a:rPr sz="1200" dirty="0" err="1">
                <a:latin typeface="微软雅黑" panose="020B0503020204020204" charset="-122"/>
                <a:ea typeface="微软雅黑" panose="020B0503020204020204" charset="-122"/>
              </a:rPr>
              <a:t>参与抽奖活动，解锁夏日清凉福利及免费流量吧</a:t>
            </a:r>
            <a:r>
              <a:rPr sz="1200" dirty="0">
                <a:latin typeface="微软雅黑" panose="020B0503020204020204" charset="-122"/>
                <a:ea typeface="微软雅黑" panose="020B0503020204020204" charset="-122"/>
              </a:rPr>
              <a:t>！</a:t>
            </a:r>
            <a:endParaRPr sz="1200" dirty="0">
              <a:latin typeface="微软雅黑" panose="020B0503020204020204" charset="-122"/>
              <a:ea typeface="微软雅黑" panose="020B0503020204020204" charset="-122"/>
            </a:endParaRPr>
          </a:p>
          <a:p>
            <a:pPr indent="0" fontAlgn="auto">
              <a:lnSpc>
                <a:spcPct val="150000"/>
              </a:lnSpc>
            </a:pPr>
            <a:r>
              <a:rPr sz="1200" dirty="0">
                <a:latin typeface="微软雅黑" panose="020B0503020204020204" charset="-122"/>
                <a:ea typeface="微软雅黑" panose="020B0503020204020204" charset="-122"/>
              </a:rPr>
              <a:t>（配上抽奖H5，获取手机号码备注，赠送外卖券/</a:t>
            </a:r>
            <a:r>
              <a:rPr sz="1200" dirty="0" err="1">
                <a:latin typeface="微软雅黑" panose="020B0503020204020204" charset="-122"/>
                <a:ea typeface="微软雅黑" panose="020B0503020204020204" charset="-122"/>
              </a:rPr>
              <a:t>周边商家代金券</a:t>
            </a:r>
            <a:r>
              <a:rPr sz="1200" dirty="0">
                <a:latin typeface="微软雅黑" panose="020B0503020204020204" charset="-122"/>
                <a:ea typeface="微软雅黑" panose="020B0503020204020204" charset="-122"/>
              </a:rPr>
              <a:t>）</a:t>
            </a:r>
            <a:endParaRPr sz="1200" dirty="0">
              <a:latin typeface="微软雅黑" panose="020B0503020204020204" charset="-122"/>
              <a:ea typeface="微软雅黑" panose="020B0503020204020204" charset="-122"/>
            </a:endParaRPr>
          </a:p>
        </p:txBody>
      </p:sp>
      <p:sp>
        <p:nvSpPr>
          <p:cNvPr id="32" name="文本框 31"/>
          <p:cNvSpPr txBox="1"/>
          <p:nvPr/>
        </p:nvSpPr>
        <p:spPr>
          <a:xfrm>
            <a:off x="7454899" y="4721905"/>
            <a:ext cx="1722967" cy="338554"/>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福利海报参考</a:t>
            </a:r>
            <a:endParaRPr lang="zh-CN" altLang="en-US" sz="1600" dirty="0">
              <a:latin typeface="微软雅黑" panose="020B0503020204020204" charset="-122"/>
              <a:ea typeface="微软雅黑" panose="020B0503020204020204" charset="-122"/>
            </a:endParaRPr>
          </a:p>
        </p:txBody>
      </p:sp>
      <p:pic>
        <p:nvPicPr>
          <p:cNvPr id="42" name="图片 41" descr="海报"/>
          <p:cNvPicPr>
            <a:picLocks noChangeAspect="1"/>
          </p:cNvPicPr>
          <p:nvPr/>
        </p:nvPicPr>
        <p:blipFill>
          <a:blip r:embed="rId6"/>
          <a:stretch>
            <a:fillRect/>
          </a:stretch>
        </p:blipFill>
        <p:spPr>
          <a:xfrm>
            <a:off x="6703588" y="897890"/>
            <a:ext cx="2631158" cy="37218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社区场景吸粉：行销吸粉</a:t>
            </a:r>
            <a:endParaRPr lang="zh-CN" altLang="en-US" dirty="0"/>
          </a:p>
        </p:txBody>
      </p:sp>
      <p:sp>
        <p:nvSpPr>
          <p:cNvPr id="26" name="圆角矩形 1"/>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—3.1</a:t>
            </a:r>
            <a:endParaRPr lang="zh-CN" altLang="en-US" sz="1600" b="1" dirty="0"/>
          </a:p>
        </p:txBody>
      </p:sp>
      <p:grpSp>
        <p:nvGrpSpPr>
          <p:cNvPr id="30" name="组合 29"/>
          <p:cNvGrpSpPr/>
          <p:nvPr/>
        </p:nvGrpSpPr>
        <p:grpSpPr>
          <a:xfrm>
            <a:off x="472356" y="1634201"/>
            <a:ext cx="3718364" cy="1513523"/>
            <a:chOff x="515" y="1945"/>
            <a:chExt cx="7347" cy="2911"/>
          </a:xfrm>
        </p:grpSpPr>
        <p:sp>
          <p:nvSpPr>
            <p:cNvPr id="38" name="文本框 37"/>
            <p:cNvSpPr txBox="1"/>
            <p:nvPr/>
          </p:nvSpPr>
          <p:spPr>
            <a:xfrm>
              <a:off x="900" y="1986"/>
              <a:ext cx="6760" cy="2065"/>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客户面对面沟通，上门行销</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便捷准备</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个人名片二维码</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服务卡片</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，见缝插针吸粉</a:t>
              </a:r>
              <a:endParaRPr lang="zh-CN" altLang="en-US" sz="1400" dirty="0">
                <a:latin typeface="微软雅黑" panose="020B0503020204020204" charset="-122"/>
                <a:ea typeface="微软雅黑" panose="020B0503020204020204" charset="-122"/>
              </a:endParaRPr>
            </a:p>
          </p:txBody>
        </p:sp>
        <p:sp>
          <p:nvSpPr>
            <p:cNvPr id="39" name="圆角矩形 16"/>
            <p:cNvSpPr/>
            <p:nvPr/>
          </p:nvSpPr>
          <p:spPr>
            <a:xfrm>
              <a:off x="515" y="1945"/>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0" name="下箭头 17"/>
          <p:cNvSpPr/>
          <p:nvPr/>
        </p:nvSpPr>
        <p:spPr>
          <a:xfrm rot="16200000">
            <a:off x="4453890" y="3052445"/>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pic>
        <p:nvPicPr>
          <p:cNvPr id="41" name="图片 40"/>
          <p:cNvPicPr>
            <a:picLocks noChangeAspect="1"/>
          </p:cNvPicPr>
          <p:nvPr/>
        </p:nvPicPr>
        <p:blipFill>
          <a:blip r:embed="rId6"/>
          <a:stretch>
            <a:fillRect/>
          </a:stretch>
        </p:blipFill>
        <p:spPr>
          <a:xfrm>
            <a:off x="5786287" y="3596509"/>
            <a:ext cx="1225421" cy="1939077"/>
          </a:xfrm>
          <a:prstGeom prst="rect">
            <a:avLst/>
          </a:prstGeom>
          <a:ln w="12700" cmpd="sng">
            <a:solidFill>
              <a:schemeClr val="tx1"/>
            </a:solidFill>
            <a:prstDash val="solid"/>
          </a:ln>
          <a:effectLst>
            <a:outerShdw blurRad="50800" dist="38100" dir="2700000" algn="tl" rotWithShape="0">
              <a:prstClr val="black">
                <a:alpha val="40000"/>
              </a:prstClr>
            </a:outerShdw>
          </a:effectLst>
        </p:spPr>
      </p:pic>
      <p:pic>
        <p:nvPicPr>
          <p:cNvPr id="43" name="图片 42"/>
          <p:cNvPicPr>
            <a:picLocks noChangeAspect="1"/>
          </p:cNvPicPr>
          <p:nvPr/>
        </p:nvPicPr>
        <p:blipFill>
          <a:blip r:embed="rId7"/>
          <a:stretch>
            <a:fillRect/>
          </a:stretch>
        </p:blipFill>
        <p:spPr>
          <a:xfrm>
            <a:off x="5732283" y="1295350"/>
            <a:ext cx="1284427" cy="2292906"/>
          </a:xfrm>
          <a:prstGeom prst="rect">
            <a:avLst/>
          </a:prstGeom>
          <a:effectLst>
            <a:outerShdw blurRad="50800" dist="38100" dir="2700000" algn="tl" rotWithShape="0">
              <a:prstClr val="black">
                <a:alpha val="40000"/>
              </a:prstClr>
            </a:outerShdw>
          </a:effectLst>
        </p:spPr>
      </p:pic>
      <p:pic>
        <p:nvPicPr>
          <p:cNvPr id="44" name="图片 43" descr="通信服务卡正面"/>
          <p:cNvPicPr>
            <a:picLocks noChangeAspect="1"/>
          </p:cNvPicPr>
          <p:nvPr/>
        </p:nvPicPr>
        <p:blipFill>
          <a:blip r:embed="rId8"/>
          <a:stretch>
            <a:fillRect/>
          </a:stretch>
        </p:blipFill>
        <p:spPr>
          <a:xfrm>
            <a:off x="7213789" y="1556781"/>
            <a:ext cx="2643429" cy="1575956"/>
          </a:xfrm>
          <a:prstGeom prst="rect">
            <a:avLst/>
          </a:prstGeom>
          <a:effectLst>
            <a:outerShdw blurRad="50800" dist="38100" dir="2700000" algn="tl" rotWithShape="0">
              <a:prstClr val="black">
                <a:alpha val="40000"/>
              </a:prstClr>
            </a:outerShdw>
          </a:effectLst>
        </p:spPr>
      </p:pic>
      <p:pic>
        <p:nvPicPr>
          <p:cNvPr id="45" name="图片 44" descr="通信服务卡背面"/>
          <p:cNvPicPr>
            <a:picLocks noChangeAspect="1"/>
          </p:cNvPicPr>
          <p:nvPr/>
        </p:nvPicPr>
        <p:blipFill>
          <a:blip r:embed="rId9"/>
          <a:stretch>
            <a:fillRect/>
          </a:stretch>
        </p:blipFill>
        <p:spPr>
          <a:xfrm>
            <a:off x="7193515" y="3430623"/>
            <a:ext cx="2683978" cy="1575941"/>
          </a:xfrm>
          <a:prstGeom prst="rect">
            <a:avLst/>
          </a:prstGeom>
          <a:effectLst>
            <a:outerShdw blurRad="50800" dist="38100" dir="2700000" algn="tl" rotWithShape="0">
              <a:prstClr val="black">
                <a:alpha val="40000"/>
              </a:prstClr>
            </a:outerShdw>
          </a:effectLst>
        </p:spPr>
      </p:pic>
      <p:sp>
        <p:nvSpPr>
          <p:cNvPr id="46" name="文本框 45"/>
          <p:cNvSpPr txBox="1"/>
          <p:nvPr/>
        </p:nvSpPr>
        <p:spPr>
          <a:xfrm>
            <a:off x="424815" y="3596911"/>
            <a:ext cx="4544695" cy="1721690"/>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200" dirty="0">
                <a:latin typeface="微软雅黑" panose="020B0503020204020204" charset="-122"/>
                <a:ea typeface="微软雅黑" panose="020B0503020204020204" charset="-122"/>
                <a:cs typeface="微软雅黑" panose="020B0503020204020204" charset="-122"/>
              </a:rPr>
              <a:t>①您添加下我企微，我给您发</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使用技巧</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账单</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装维检测报告；</a:t>
            </a:r>
            <a:endParaRPr lang="zh-CN" altLang="en-US" sz="120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②我这边给您提供企微服务号，您后续有任何问题可以随时找我；</a:t>
            </a:r>
            <a:endParaRPr lang="zh-CN" altLang="en-US" sz="120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③您有需要可以保存这张服务卡，可享受</a:t>
            </a:r>
            <a:r>
              <a:rPr lang="en-US" altLang="zh-CN" sz="1200" dirty="0">
                <a:latin typeface="微软雅黑" panose="020B0503020204020204" charset="-122"/>
                <a:ea typeface="微软雅黑" panose="020B0503020204020204" charset="-122"/>
                <a:cs typeface="微软雅黑" panose="020B0503020204020204" charset="-122"/>
              </a:rPr>
              <a:t>X</a:t>
            </a:r>
            <a:r>
              <a:rPr lang="zh-CN" altLang="en-US" sz="1200" dirty="0">
                <a:latin typeface="微软雅黑" panose="020B0503020204020204" charset="-122"/>
                <a:ea typeface="微软雅黑" panose="020B0503020204020204" charset="-122"/>
                <a:cs typeface="微软雅黑" panose="020B0503020204020204" charset="-122"/>
              </a:rPr>
              <a:t>次免费</a:t>
            </a:r>
            <a:r>
              <a:rPr lang="en-US" altLang="zh-CN" sz="1200" dirty="0">
                <a:latin typeface="微软雅黑" panose="020B0503020204020204" charset="-122"/>
                <a:ea typeface="微软雅黑" panose="020B0503020204020204" charset="-122"/>
                <a:cs typeface="微软雅黑" panose="020B0503020204020204" charset="-122"/>
              </a:rPr>
              <a:t>X</a:t>
            </a:r>
            <a:r>
              <a:rPr lang="zh-CN" altLang="en-US" sz="1200" dirty="0">
                <a:latin typeface="微软雅黑" panose="020B0503020204020204" charset="-122"/>
                <a:ea typeface="微软雅黑" panose="020B0503020204020204" charset="-122"/>
                <a:cs typeface="微软雅黑" panose="020B0503020204020204" charset="-122"/>
              </a:rPr>
              <a:t>服务，扫码添加企微还可以领取</a:t>
            </a:r>
            <a:r>
              <a:rPr lang="en-US" altLang="zh-CN" sz="1200" dirty="0">
                <a:latin typeface="微软雅黑" panose="020B0503020204020204" charset="-122"/>
                <a:ea typeface="微软雅黑" panose="020B0503020204020204" charset="-122"/>
                <a:cs typeface="微软雅黑" panose="020B0503020204020204" charset="-122"/>
              </a:rPr>
              <a:t>10G</a:t>
            </a:r>
            <a:r>
              <a:rPr lang="zh-CN" altLang="en-US" sz="1200" dirty="0">
                <a:latin typeface="微软雅黑" panose="020B0503020204020204" charset="-122"/>
                <a:ea typeface="微软雅黑" panose="020B0503020204020204" charset="-122"/>
                <a:cs typeface="微软雅黑" panose="020B0503020204020204" charset="-122"/>
              </a:rPr>
              <a:t>流量；</a:t>
            </a:r>
            <a:endParaRPr lang="zh-CN" altLang="en-US" sz="12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社区场景吸粉：个人位置吸粉</a:t>
            </a:r>
            <a:endParaRPr lang="zh-CN" altLang="en-US" dirty="0"/>
          </a:p>
        </p:txBody>
      </p:sp>
      <p:sp>
        <p:nvSpPr>
          <p:cNvPr id="26" name="圆角矩形 1"/>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—3.2</a:t>
            </a:r>
            <a:endParaRPr lang="zh-CN" altLang="en-US" sz="1600" b="1" dirty="0"/>
          </a:p>
        </p:txBody>
      </p:sp>
      <p:sp>
        <p:nvSpPr>
          <p:cNvPr id="40" name="下箭头 17"/>
          <p:cNvSpPr/>
          <p:nvPr/>
        </p:nvSpPr>
        <p:spPr>
          <a:xfrm rot="16200000">
            <a:off x="4151453" y="2992319"/>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7" name="文本框 26"/>
          <p:cNvSpPr txBox="1"/>
          <p:nvPr/>
        </p:nvSpPr>
        <p:spPr>
          <a:xfrm>
            <a:off x="529749" y="2962157"/>
            <a:ext cx="3528060" cy="2373470"/>
          </a:xfrm>
          <a:prstGeom prst="rect">
            <a:avLst/>
          </a:prstGeom>
          <a:noFill/>
          <a:ln w="9525">
            <a:noFill/>
          </a:ln>
        </p:spPr>
        <p:txBody>
          <a:bodyPr wrap="square">
            <a:spAutoFit/>
          </a:bodyPr>
          <a:lstStyle/>
          <a:p>
            <a:pPr indent="0" fontAlgn="auto">
              <a:lnSpc>
                <a:spcPct val="150000"/>
              </a:lnSpc>
            </a:pPr>
            <a:r>
              <a:rPr lang="en-US" altLang="zh-CN" sz="1000" b="1" dirty="0">
                <a:latin typeface="微软雅黑" panose="020B0503020204020204" charset="-122"/>
                <a:ea typeface="微软雅黑" panose="020B0503020204020204" charset="-122"/>
                <a:cs typeface="微软雅黑" panose="020B0503020204020204" charset="-122"/>
              </a:rPr>
              <a:t>※</a:t>
            </a:r>
            <a:r>
              <a:rPr lang="zh-CN" altLang="en-US" sz="1000" b="1" dirty="0">
                <a:latin typeface="微软雅黑" panose="020B0503020204020204" charset="-122"/>
                <a:ea typeface="微软雅黑" panose="020B0503020204020204" charset="-122"/>
                <a:cs typeface="微软雅黑" panose="020B0503020204020204" charset="-122"/>
              </a:rPr>
              <a:t>服务标签话术参考</a:t>
            </a:r>
            <a:r>
              <a:rPr lang="en-US" altLang="zh-CN" sz="1000" b="1" dirty="0">
                <a:latin typeface="微软雅黑" panose="020B0503020204020204" charset="-122"/>
                <a:ea typeface="微软雅黑" panose="020B0503020204020204" charset="-122"/>
                <a:cs typeface="微软雅黑" panose="020B0503020204020204" charset="-122"/>
                <a:sym typeface="+mn-ea"/>
              </a:rPr>
              <a:t>※</a:t>
            </a:r>
            <a:endParaRPr lang="zh-CN" sz="10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①服务型：</a:t>
            </a:r>
            <a:endParaRPr lang="zh-CN" sz="10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咨询约我，升级5G、携号转网、全屋wifi、视频监控、高清电视、手机购买</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②人设型：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专业通信管家，一站式解决号卡宽带问题</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③福利型：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加我领</a:t>
            </a:r>
            <a:r>
              <a:rPr lang="en-US" altLang="zh-CN" sz="1000" b="0" dirty="0">
                <a:latin typeface="微软雅黑" panose="020B0503020204020204" charset="-122"/>
                <a:ea typeface="微软雅黑" panose="020B0503020204020204" charset="-122"/>
                <a:cs typeface="微软雅黑" panose="020B0503020204020204" charset="-122"/>
              </a:rPr>
              <a:t>10G</a:t>
            </a:r>
            <a:r>
              <a:rPr lang="zh-CN" altLang="en-US" sz="1000" b="0" dirty="0">
                <a:latin typeface="微软雅黑" panose="020B0503020204020204" charset="-122"/>
                <a:ea typeface="微软雅黑" panose="020B0503020204020204" charset="-122"/>
                <a:cs typeface="微软雅黑" panose="020B0503020204020204" charset="-122"/>
              </a:rPr>
              <a:t>免费流量！</a:t>
            </a:r>
            <a:endParaRPr lang="zh-CN" altLang="en-US"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④格言型：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5G冲浪就找我，包您满意！</a:t>
            </a:r>
            <a:endParaRPr lang="zh-CN" altLang="en-US" sz="1000" b="0" dirty="0">
              <a:latin typeface="微软雅黑" panose="020B0503020204020204" charset="-122"/>
              <a:ea typeface="微软雅黑" panose="020B0503020204020204" charset="-122"/>
              <a:cs typeface="微软雅黑" panose="020B0503020204020204" charset="-122"/>
            </a:endParaRPr>
          </a:p>
        </p:txBody>
      </p:sp>
      <p:grpSp>
        <p:nvGrpSpPr>
          <p:cNvPr id="28" name="组合 27"/>
          <p:cNvGrpSpPr/>
          <p:nvPr/>
        </p:nvGrpSpPr>
        <p:grpSpPr>
          <a:xfrm>
            <a:off x="551815" y="1612265"/>
            <a:ext cx="3184807" cy="1267985"/>
            <a:chOff x="672" y="2544"/>
            <a:chExt cx="5598" cy="2415"/>
          </a:xfrm>
        </p:grpSpPr>
        <p:sp>
          <p:nvSpPr>
            <p:cNvPr id="29" name="文本框 28"/>
            <p:cNvSpPr txBox="1"/>
            <p:nvPr/>
          </p:nvSpPr>
          <p:spPr>
            <a:xfrm>
              <a:off x="1261" y="2701"/>
              <a:ext cx="4352" cy="2258"/>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阵地触点引流</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相关功能</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附近客户经理推荐</a:t>
              </a:r>
              <a:endParaRPr lang="zh-CN" altLang="en-US" sz="1400" dirty="0">
                <a:latin typeface="微软雅黑" panose="020B0503020204020204" charset="-122"/>
                <a:ea typeface="微软雅黑" panose="020B0503020204020204" charset="-122"/>
              </a:endParaRPr>
            </a:p>
          </p:txBody>
        </p:sp>
        <p:sp>
          <p:nvSpPr>
            <p:cNvPr id="31" name="圆角矩形 12"/>
            <p:cNvSpPr/>
            <p:nvPr/>
          </p:nvSpPr>
          <p:spPr>
            <a:xfrm>
              <a:off x="672" y="2544"/>
              <a:ext cx="5598" cy="2414"/>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pic>
        <p:nvPicPr>
          <p:cNvPr id="32" name="图片 31"/>
          <p:cNvPicPr>
            <a:picLocks noChangeAspect="1"/>
          </p:cNvPicPr>
          <p:nvPr/>
        </p:nvPicPr>
        <p:blipFill>
          <a:blip r:embed="rId6"/>
          <a:stretch>
            <a:fillRect/>
          </a:stretch>
        </p:blipFill>
        <p:spPr>
          <a:xfrm>
            <a:off x="4816323" y="1424676"/>
            <a:ext cx="2489372" cy="2122028"/>
          </a:xfrm>
          <a:prstGeom prst="rect">
            <a:avLst/>
          </a:prstGeom>
          <a:effectLst>
            <a:outerShdw blurRad="50800" dist="38100" dir="8100000" algn="tr" rotWithShape="0">
              <a:prstClr val="black">
                <a:alpha val="40000"/>
              </a:prstClr>
            </a:outerShdw>
          </a:effectLst>
        </p:spPr>
      </p:pic>
      <p:sp>
        <p:nvSpPr>
          <p:cNvPr id="42" name="文本框 41"/>
          <p:cNvSpPr txBox="1"/>
          <p:nvPr/>
        </p:nvSpPr>
        <p:spPr>
          <a:xfrm>
            <a:off x="5109461" y="5125837"/>
            <a:ext cx="1903095" cy="461665"/>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开启</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我的服务位置</a:t>
            </a:r>
            <a:r>
              <a:rPr lang="en-US" altLang="zh-CN"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p>
            <a:pPr algn="ctr"/>
            <a:r>
              <a:rPr lang="zh-CN" altLang="en-US" sz="1200" b="1" dirty="0">
                <a:latin typeface="微软雅黑" panose="020B0503020204020204" charset="-122"/>
                <a:ea typeface="微软雅黑" panose="020B0503020204020204" charset="-122"/>
              </a:rPr>
              <a:t>企微小程序</a:t>
            </a:r>
            <a:endParaRPr lang="en-US" altLang="zh-CN" sz="1200" b="1" dirty="0">
              <a:latin typeface="微软雅黑" panose="020B0503020204020204" charset="-122"/>
              <a:ea typeface="微软雅黑" panose="020B0503020204020204" charset="-122"/>
            </a:endParaRPr>
          </a:p>
        </p:txBody>
      </p:sp>
      <p:pic>
        <p:nvPicPr>
          <p:cNvPr id="47" name="图片 46"/>
          <p:cNvPicPr>
            <a:picLocks noChangeAspect="1"/>
          </p:cNvPicPr>
          <p:nvPr/>
        </p:nvPicPr>
        <p:blipFill>
          <a:blip r:embed="rId7"/>
          <a:stretch>
            <a:fillRect/>
          </a:stretch>
        </p:blipFill>
        <p:spPr>
          <a:xfrm>
            <a:off x="4816323" y="3499035"/>
            <a:ext cx="2125554" cy="1563000"/>
          </a:xfrm>
          <a:prstGeom prst="rect">
            <a:avLst/>
          </a:prstGeom>
          <a:effectLst>
            <a:outerShdw blurRad="50800" dist="38100" dir="8100000" algn="tr" rotWithShape="0">
              <a:prstClr val="black">
                <a:alpha val="40000"/>
              </a:prstClr>
            </a:outerShdw>
          </a:effectLst>
        </p:spPr>
      </p:pic>
      <p:pic>
        <p:nvPicPr>
          <p:cNvPr id="48" name="图片 47"/>
          <p:cNvPicPr>
            <a:picLocks noChangeAspect="1"/>
          </p:cNvPicPr>
          <p:nvPr/>
        </p:nvPicPr>
        <p:blipFill>
          <a:blip r:embed="rId8"/>
          <a:stretch>
            <a:fillRect/>
          </a:stretch>
        </p:blipFill>
        <p:spPr>
          <a:xfrm>
            <a:off x="7563847" y="1184463"/>
            <a:ext cx="2372256" cy="3877572"/>
          </a:xfrm>
          <a:prstGeom prst="rect">
            <a:avLst/>
          </a:prstGeom>
          <a:effectLst>
            <a:outerShdw blurRad="50800" dist="38100" dir="8100000" algn="tr" rotWithShape="0">
              <a:prstClr val="black">
                <a:alpha val="40000"/>
              </a:prstClr>
            </a:outerShdw>
          </a:effectLst>
        </p:spPr>
      </p:pic>
      <p:sp>
        <p:nvSpPr>
          <p:cNvPr id="49" name="文本框 48"/>
          <p:cNvSpPr txBox="1"/>
          <p:nvPr/>
        </p:nvSpPr>
        <p:spPr>
          <a:xfrm>
            <a:off x="7827745" y="5142966"/>
            <a:ext cx="1903095" cy="646331"/>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“广东电信“</a:t>
            </a:r>
            <a:r>
              <a:rPr lang="zh-CN" altLang="en-US" sz="1200" dirty="0">
                <a:latin typeface="微软雅黑" panose="020B0503020204020204" charset="-122"/>
                <a:ea typeface="微软雅黑" panose="020B0503020204020204" charset="-122"/>
              </a:rPr>
              <a:t>公众号</a:t>
            </a:r>
            <a:endParaRPr lang="en-US" altLang="zh-CN" sz="1200" dirty="0">
              <a:latin typeface="微软雅黑" panose="020B0503020204020204" charset="-122"/>
              <a:ea typeface="微软雅黑" panose="020B0503020204020204" charset="-122"/>
            </a:endParaRPr>
          </a:p>
          <a:p>
            <a:pPr algn="ctr"/>
            <a:r>
              <a:rPr lang="zh-CN" altLang="en-US" sz="1200" dirty="0">
                <a:latin typeface="微软雅黑" panose="020B0503020204020204" charset="-122"/>
                <a:ea typeface="微软雅黑" panose="020B0503020204020204" charset="-122"/>
              </a:rPr>
              <a:t>个人中心</a:t>
            </a:r>
            <a:endParaRPr lang="en-US" altLang="zh-CN" sz="1200" dirty="0">
              <a:latin typeface="微软雅黑" panose="020B0503020204020204" charset="-122"/>
              <a:ea typeface="微软雅黑" panose="020B0503020204020204" charset="-122"/>
            </a:endParaRPr>
          </a:p>
          <a:p>
            <a:endParaRPr lang="en-US" altLang="zh-CN" sz="1200" b="1" dirty="0">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社区场景吸粉：存量个微用户吸粉</a:t>
            </a:r>
            <a:endParaRPr lang="zh-CN" altLang="en-US" dirty="0"/>
          </a:p>
        </p:txBody>
      </p:sp>
      <p:sp>
        <p:nvSpPr>
          <p:cNvPr id="26" name="圆角矩形 1"/>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—3.3</a:t>
            </a:r>
            <a:endParaRPr lang="zh-CN" altLang="en-US" sz="1600" b="1" dirty="0"/>
          </a:p>
        </p:txBody>
      </p:sp>
      <p:grpSp>
        <p:nvGrpSpPr>
          <p:cNvPr id="30" name="组合 29"/>
          <p:cNvGrpSpPr/>
          <p:nvPr/>
        </p:nvGrpSpPr>
        <p:grpSpPr>
          <a:xfrm>
            <a:off x="551815" y="1612265"/>
            <a:ext cx="3894455" cy="1614170"/>
            <a:chOff x="672" y="2544"/>
            <a:chExt cx="5598" cy="2917"/>
          </a:xfrm>
        </p:grpSpPr>
        <p:sp>
          <p:nvSpPr>
            <p:cNvPr id="38" name="文本框 37"/>
            <p:cNvSpPr txBox="1"/>
            <p:nvPr/>
          </p:nvSpPr>
          <p:spPr>
            <a:xfrm>
              <a:off x="984" y="2701"/>
              <a:ext cx="5049" cy="2648"/>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3</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个微引流</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相关功能</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导购通过在个微分享</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企微宠粉日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一人一码海报，引导个微好友加企微</a:t>
              </a:r>
              <a:endParaRPr lang="zh-CN" altLang="en-US" sz="1400" dirty="0">
                <a:latin typeface="微软雅黑" panose="020B0503020204020204" charset="-122"/>
                <a:ea typeface="微软雅黑" panose="020B0503020204020204" charset="-122"/>
              </a:endParaRPr>
            </a:p>
          </p:txBody>
        </p:sp>
        <p:sp>
          <p:nvSpPr>
            <p:cNvPr id="39" name="圆角矩形 12"/>
            <p:cNvSpPr/>
            <p:nvPr/>
          </p:nvSpPr>
          <p:spPr>
            <a:xfrm>
              <a:off x="672" y="2544"/>
              <a:ext cx="5598" cy="2917"/>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1" name="文本框 40"/>
          <p:cNvSpPr txBox="1"/>
          <p:nvPr/>
        </p:nvSpPr>
        <p:spPr>
          <a:xfrm>
            <a:off x="551815" y="3298191"/>
            <a:ext cx="4297680" cy="2275688"/>
          </a:xfrm>
          <a:prstGeom prst="rect">
            <a:avLst/>
          </a:prstGeom>
          <a:noFill/>
        </p:spPr>
        <p:txBody>
          <a:bodyPr wrap="square" rtlCol="0">
            <a:spAutoFit/>
          </a:bodyPr>
          <a:lstStyle/>
          <a:p>
            <a:pPr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使用贴士</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en-US" altLang="zh-CN"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200" b="1" dirty="0">
                <a:latin typeface="微软雅黑" panose="020B0503020204020204" charset="-122"/>
                <a:ea typeface="微软雅黑" panose="020B0503020204020204" charset="-122"/>
                <a:cs typeface="微软雅黑" panose="020B0503020204020204" charset="-122"/>
              </a:rPr>
              <a:t>吸粉前准备：</a:t>
            </a:r>
            <a:endParaRPr lang="zh-CN" altLang="en-US" sz="1200" b="1"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1</a:t>
            </a:r>
            <a:r>
              <a:rPr lang="zh-CN" altLang="en-US" sz="1200" dirty="0">
                <a:latin typeface="微软雅黑" panose="020B0503020204020204" charset="-122"/>
                <a:ea typeface="微软雅黑" panose="020B0503020204020204" charset="-122"/>
                <a:cs typeface="微软雅黑" panose="020B0503020204020204" charset="-122"/>
              </a:rPr>
              <a:t>、</a:t>
            </a:r>
            <a:r>
              <a:rPr lang="zh-CN" sz="1200" dirty="0">
                <a:latin typeface="微软雅黑" panose="020B0503020204020204" charset="-122"/>
                <a:ea typeface="微软雅黑" panose="020B0503020204020204" charset="-122"/>
                <a:cs typeface="微软雅黑" panose="020B0503020204020204" charset="-122"/>
              </a:rPr>
              <a:t>在企微公告</a:t>
            </a:r>
            <a:r>
              <a:rPr lang="zh-CN" altLang="en-US" sz="1200" dirty="0">
                <a:latin typeface="微软雅黑" panose="020B0503020204020204" charset="-122"/>
                <a:ea typeface="微软雅黑" panose="020B0503020204020204" charset="-122"/>
                <a:cs typeface="微软雅黑" panose="020B0503020204020204" charset="-122"/>
              </a:rPr>
              <a:t>预热</a:t>
            </a:r>
            <a:r>
              <a:rPr lang="zh-CN" sz="1200" dirty="0">
                <a:latin typeface="微软雅黑" panose="020B0503020204020204" charset="-122"/>
                <a:ea typeface="微软雅黑" panose="020B0503020204020204" charset="-122"/>
                <a:cs typeface="微软雅黑" panose="020B0503020204020204" charset="-122"/>
              </a:rPr>
              <a:t>周三企微宠粉日活动信息</a:t>
            </a:r>
            <a:endParaRPr lang="zh-CN"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2</a:t>
            </a:r>
            <a:r>
              <a:rPr lang="zh-CN" altLang="en-US" sz="1200" dirty="0">
                <a:latin typeface="微软雅黑" panose="020B0503020204020204" charset="-122"/>
                <a:ea typeface="微软雅黑" panose="020B0503020204020204" charset="-122"/>
                <a:cs typeface="微软雅黑" panose="020B0503020204020204" charset="-122"/>
              </a:rPr>
              <a:t>、在一人一码下载周三企微宠粉日活动海报</a:t>
            </a:r>
            <a:endParaRPr lang="zh-CN" altLang="en-US"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3</a:t>
            </a:r>
            <a:r>
              <a:rPr lang="zh-CN" altLang="en-US" sz="1200" dirty="0">
                <a:latin typeface="微软雅黑" panose="020B0503020204020204" charset="-122"/>
                <a:ea typeface="微软雅黑" panose="020B0503020204020204" charset="-122"/>
                <a:cs typeface="微软雅黑" panose="020B0503020204020204" charset="-122"/>
              </a:rPr>
              <a:t>、在个微通过朋友圈</a:t>
            </a:r>
            <a:r>
              <a:rPr lang="en-US" altLang="zh-CN" sz="1200" dirty="0">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群发分享海报</a:t>
            </a:r>
            <a:endParaRPr lang="zh-CN"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sz="1200" b="1" dirty="0">
                <a:latin typeface="微软雅黑" panose="020B0503020204020204" charset="-122"/>
                <a:ea typeface="微软雅黑" panose="020B0503020204020204" charset="-122"/>
                <a:cs typeface="微软雅黑" panose="020B0503020204020204" charset="-122"/>
              </a:rPr>
              <a:t>吸粉说明</a:t>
            </a:r>
            <a:r>
              <a:rPr lang="zh-CN" altLang="en-US" sz="1200" b="1" dirty="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用户要抢福利，前提需要加企微好友，才能进行抢购；同时抢购期间会自动完成号码备注。</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43" name="图片 42"/>
          <p:cNvPicPr>
            <a:picLocks noChangeAspect="1"/>
          </p:cNvPicPr>
          <p:nvPr>
            <p:custDataLst>
              <p:tags r:id="rId6"/>
            </p:custDataLst>
          </p:nvPr>
        </p:nvPicPr>
        <p:blipFill>
          <a:blip r:embed="rId7"/>
          <a:stretch>
            <a:fillRect/>
          </a:stretch>
        </p:blipFill>
        <p:spPr>
          <a:xfrm>
            <a:off x="5293466" y="1367216"/>
            <a:ext cx="1950156" cy="1492949"/>
          </a:xfrm>
          <a:prstGeom prst="rect">
            <a:avLst/>
          </a:prstGeom>
        </p:spPr>
      </p:pic>
      <p:pic>
        <p:nvPicPr>
          <p:cNvPr id="45" name="图片 44"/>
          <p:cNvPicPr>
            <a:picLocks noChangeAspect="1"/>
          </p:cNvPicPr>
          <p:nvPr/>
        </p:nvPicPr>
        <p:blipFill>
          <a:blip r:embed="rId8"/>
          <a:stretch>
            <a:fillRect/>
          </a:stretch>
        </p:blipFill>
        <p:spPr>
          <a:xfrm>
            <a:off x="7707277" y="1106998"/>
            <a:ext cx="1950155" cy="3811821"/>
          </a:xfrm>
          <a:prstGeom prst="rect">
            <a:avLst/>
          </a:prstGeom>
        </p:spPr>
      </p:pic>
      <p:pic>
        <p:nvPicPr>
          <p:cNvPr id="46" name="图片 45"/>
          <p:cNvPicPr>
            <a:picLocks noChangeAspect="1"/>
          </p:cNvPicPr>
          <p:nvPr/>
        </p:nvPicPr>
        <p:blipFill>
          <a:blip r:embed="rId9"/>
          <a:stretch>
            <a:fillRect/>
          </a:stretch>
        </p:blipFill>
        <p:spPr>
          <a:xfrm>
            <a:off x="5451173" y="3385592"/>
            <a:ext cx="1634740" cy="1892990"/>
          </a:xfrm>
          <a:prstGeom prst="rect">
            <a:avLst/>
          </a:prstGeom>
        </p:spPr>
      </p:pic>
      <p:sp>
        <p:nvSpPr>
          <p:cNvPr id="50" name="文本框 49"/>
          <p:cNvSpPr txBox="1"/>
          <p:nvPr/>
        </p:nvSpPr>
        <p:spPr>
          <a:xfrm>
            <a:off x="5163801" y="2874452"/>
            <a:ext cx="2209485" cy="30899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①预热：企微宠粉日活动公告</a:t>
            </a:r>
            <a:endParaRPr lang="zh-CN" altLang="en-US" sz="1200" b="1" dirty="0">
              <a:solidFill>
                <a:schemeClr val="tx1"/>
              </a:solidFill>
              <a:latin typeface="微软雅黑" panose="020B0503020204020204" charset="-122"/>
              <a:ea typeface="微软雅黑" panose="020B0503020204020204" charset="-122"/>
            </a:endParaRPr>
          </a:p>
        </p:txBody>
      </p:sp>
      <p:sp>
        <p:nvSpPr>
          <p:cNvPr id="51" name="文本框 50"/>
          <p:cNvSpPr txBox="1"/>
          <p:nvPr/>
        </p:nvSpPr>
        <p:spPr>
          <a:xfrm>
            <a:off x="5293466" y="5181339"/>
            <a:ext cx="2064385" cy="33083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③个微朋友圈分享活动海报</a:t>
            </a:r>
            <a:endParaRPr lang="zh-CN" altLang="en-US" sz="1200" b="1" dirty="0">
              <a:solidFill>
                <a:schemeClr val="tx1"/>
              </a:solidFill>
              <a:latin typeface="微软雅黑" panose="020B0503020204020204" charset="-122"/>
              <a:ea typeface="微软雅黑" panose="020B0503020204020204" charset="-122"/>
            </a:endParaRPr>
          </a:p>
        </p:txBody>
      </p:sp>
      <p:sp>
        <p:nvSpPr>
          <p:cNvPr id="52" name="文本框 51"/>
          <p:cNvSpPr txBox="1"/>
          <p:nvPr/>
        </p:nvSpPr>
        <p:spPr>
          <a:xfrm>
            <a:off x="7738578" y="4902027"/>
            <a:ext cx="1911985" cy="33083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②一人一码生成活动海报</a:t>
            </a:r>
            <a:endParaRPr lang="zh-CN" altLang="en-US" sz="1200" b="1" dirty="0">
              <a:solidFill>
                <a:schemeClr val="tx1"/>
              </a:solidFill>
              <a:latin typeface="微软雅黑" panose="020B0503020204020204" charset="-122"/>
              <a:ea typeface="微软雅黑" panose="020B0503020204020204" charset="-122"/>
            </a:endParaRPr>
          </a:p>
        </p:txBody>
      </p:sp>
      <p:sp>
        <p:nvSpPr>
          <p:cNvPr id="53" name="下箭头 17"/>
          <p:cNvSpPr/>
          <p:nvPr/>
        </p:nvSpPr>
        <p:spPr>
          <a:xfrm rot="16200000">
            <a:off x="7293575" y="1925412"/>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4" name="下箭头 17"/>
          <p:cNvSpPr/>
          <p:nvPr/>
        </p:nvSpPr>
        <p:spPr>
          <a:xfrm rot="16200000" flipV="1">
            <a:off x="7215647" y="4434046"/>
            <a:ext cx="436880" cy="43081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6" name="圆角矩形 1"/>
          <p:cNvSpPr/>
          <p:nvPr/>
        </p:nvSpPr>
        <p:spPr>
          <a:xfrm>
            <a:off x="429895" y="906145"/>
            <a:ext cx="2801620" cy="462280"/>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企微宠粉日活动路径</a:t>
            </a:r>
            <a:endParaRPr lang="zh-CN" altLang="en-US" sz="2000" b="1" dirty="0">
              <a:latin typeface="微软雅黑" panose="020B0503020204020204" charset="-122"/>
              <a:ea typeface="微软雅黑" panose="020B0503020204020204" charset="-122"/>
            </a:endParaRPr>
          </a:p>
        </p:txBody>
      </p:sp>
      <p:sp>
        <p:nvSpPr>
          <p:cNvPr id="37" name="文本框 36"/>
          <p:cNvSpPr txBox="1"/>
          <p:nvPr/>
        </p:nvSpPr>
        <p:spPr>
          <a:xfrm>
            <a:off x="1125419" y="429324"/>
            <a:ext cx="2861945" cy="337185"/>
          </a:xfrm>
          <a:prstGeom prst="rect">
            <a:avLst/>
          </a:prstGeom>
          <a:noFill/>
        </p:spPr>
        <p:txBody>
          <a:bodyPr wrap="none" rtlCol="0">
            <a:spAutoFit/>
          </a:bodyPr>
          <a:lstStyle/>
          <a:p>
            <a:pPr algn="ctr"/>
            <a:r>
              <a:rPr lang="zh-CN" altLang="en-US" sz="1600" b="1" dirty="0"/>
              <a:t>案例中亮点及可复用的点</a:t>
            </a:r>
            <a:r>
              <a:rPr lang="en-US" altLang="zh-CN" sz="1600" b="1" dirty="0"/>
              <a:t>—3.4</a:t>
            </a:r>
            <a:endParaRPr lang="zh-CN" altLang="en-US" sz="1600" b="1" dirty="0"/>
          </a:p>
        </p:txBody>
      </p:sp>
      <p:grpSp>
        <p:nvGrpSpPr>
          <p:cNvPr id="7" name="组合 6"/>
          <p:cNvGrpSpPr/>
          <p:nvPr/>
        </p:nvGrpSpPr>
        <p:grpSpPr>
          <a:xfrm>
            <a:off x="520700" y="2069465"/>
            <a:ext cx="9560560" cy="568960"/>
            <a:chOff x="1497" y="3174"/>
            <a:chExt cx="17182" cy="882"/>
          </a:xfrm>
        </p:grpSpPr>
        <p:sp>
          <p:nvSpPr>
            <p:cNvPr id="5" name="燕尾形 4"/>
            <p:cNvSpPr/>
            <p:nvPr/>
          </p:nvSpPr>
          <p:spPr>
            <a:xfrm>
              <a:off x="1497" y="3174"/>
              <a:ext cx="4415" cy="883"/>
            </a:xfrm>
            <a:prstGeom prst="chevron">
              <a:avLst/>
            </a:prstGeom>
            <a:solidFill>
              <a:srgbClr val="B3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收到海报扫码参与</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8" name="燕尾形 7"/>
            <p:cNvSpPr/>
            <p:nvPr/>
          </p:nvSpPr>
          <p:spPr>
            <a:xfrm>
              <a:off x="5753" y="3174"/>
              <a:ext cx="4415" cy="883"/>
            </a:xfrm>
            <a:prstGeom prst="chevron">
              <a:avLst/>
            </a:prstGeom>
            <a:solidFill>
              <a:srgbClr val="E0B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提示手机号绑定</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9" name="燕尾形 8"/>
            <p:cNvSpPr/>
            <p:nvPr/>
          </p:nvSpPr>
          <p:spPr>
            <a:xfrm>
              <a:off x="10009" y="3174"/>
              <a:ext cx="4415" cy="883"/>
            </a:xfrm>
            <a:prstGeom prst="chevron">
              <a:avLst/>
            </a:prstGeom>
            <a:solidFill>
              <a:srgbClr val="E4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sym typeface="+mn-ea"/>
                </a:rPr>
                <a:t>获取号码并备注</a:t>
              </a:r>
              <a:endParaRPr lang="zh-CN" altLang="en-US" sz="160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燕尾形 9"/>
            <p:cNvSpPr/>
            <p:nvPr/>
          </p:nvSpPr>
          <p:spPr>
            <a:xfrm>
              <a:off x="14265" y="3174"/>
              <a:ext cx="4415" cy="883"/>
            </a:xfrm>
            <a:prstGeom prst="chevron">
              <a:avLst/>
            </a:prstGeom>
            <a:solidFill>
              <a:srgbClr val="E7C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到点抢券</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
        <p:nvSpPr>
          <p:cNvPr id="16" name="文本框 15"/>
          <p:cNvSpPr txBox="1"/>
          <p:nvPr/>
        </p:nvSpPr>
        <p:spPr>
          <a:xfrm>
            <a:off x="520700" y="1604645"/>
            <a:ext cx="1649095" cy="368300"/>
          </a:xfrm>
          <a:prstGeom prst="rect">
            <a:avLst/>
          </a:prstGeom>
          <a:noFill/>
        </p:spPr>
        <p:txBody>
          <a:bodyPr wrap="square" rtlCol="0">
            <a:spAutoFit/>
          </a:bodyPr>
          <a:p>
            <a:r>
              <a:rPr lang="zh-CN" altLang="en-US" b="1"/>
              <a:t>存量用户：</a:t>
            </a:r>
            <a:endParaRPr lang="zh-CN" altLang="en-US" b="1"/>
          </a:p>
        </p:txBody>
      </p:sp>
      <p:sp>
        <p:nvSpPr>
          <p:cNvPr id="23" name="文本框 22"/>
          <p:cNvSpPr txBox="1"/>
          <p:nvPr/>
        </p:nvSpPr>
        <p:spPr>
          <a:xfrm>
            <a:off x="520700" y="3066415"/>
            <a:ext cx="1649095" cy="368300"/>
          </a:xfrm>
          <a:prstGeom prst="rect">
            <a:avLst/>
          </a:prstGeom>
          <a:noFill/>
        </p:spPr>
        <p:txBody>
          <a:bodyPr wrap="square" rtlCol="0">
            <a:spAutoFit/>
          </a:bodyPr>
          <a:p>
            <a:r>
              <a:rPr lang="zh-CN" altLang="en-US" b="1"/>
              <a:t>新加用户：</a:t>
            </a:r>
            <a:endParaRPr lang="zh-CN" altLang="en-US" b="1"/>
          </a:p>
        </p:txBody>
      </p:sp>
      <p:grpSp>
        <p:nvGrpSpPr>
          <p:cNvPr id="11" name="组合 10"/>
          <p:cNvGrpSpPr/>
          <p:nvPr/>
        </p:nvGrpSpPr>
        <p:grpSpPr>
          <a:xfrm>
            <a:off x="429895" y="3472180"/>
            <a:ext cx="9558020" cy="672465"/>
            <a:chOff x="571" y="6268"/>
            <a:chExt cx="17733" cy="1808"/>
          </a:xfrm>
        </p:grpSpPr>
        <p:grpSp>
          <p:nvGrpSpPr>
            <p:cNvPr id="17" name="组合 16"/>
            <p:cNvGrpSpPr/>
            <p:nvPr/>
          </p:nvGrpSpPr>
          <p:grpSpPr>
            <a:xfrm>
              <a:off x="571" y="6268"/>
              <a:ext cx="11977" cy="1809"/>
              <a:chOff x="1497" y="3174"/>
              <a:chExt cx="15745" cy="883"/>
            </a:xfrm>
          </p:grpSpPr>
          <p:sp>
            <p:nvSpPr>
              <p:cNvPr id="18" name="燕尾形 17"/>
              <p:cNvSpPr/>
              <p:nvPr/>
            </p:nvSpPr>
            <p:spPr>
              <a:xfrm>
                <a:off x="1497" y="3174"/>
                <a:ext cx="4415" cy="883"/>
              </a:xfrm>
              <a:prstGeom prst="chevron">
                <a:avLst/>
              </a:prstGeom>
              <a:solidFill>
                <a:srgbClr val="B3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收到海报扫码参与</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19" name="燕尾形 18"/>
              <p:cNvSpPr/>
              <p:nvPr/>
            </p:nvSpPr>
            <p:spPr>
              <a:xfrm>
                <a:off x="5244" y="3174"/>
                <a:ext cx="4415" cy="883"/>
              </a:xfrm>
              <a:prstGeom prst="chevron">
                <a:avLst/>
              </a:prstGeom>
              <a:solidFill>
                <a:srgbClr val="E0B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提示添加微信获取资格</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20" name="燕尾形 19"/>
              <p:cNvSpPr/>
              <p:nvPr/>
            </p:nvSpPr>
            <p:spPr>
              <a:xfrm>
                <a:off x="9035" y="3174"/>
                <a:ext cx="4415" cy="883"/>
              </a:xfrm>
              <a:prstGeom prst="chevron">
                <a:avLst/>
              </a:prstGeom>
              <a:solidFill>
                <a:srgbClr val="E4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sym typeface="+mn-ea"/>
                  </a:rPr>
                  <a:t>回到活动页面</a:t>
                </a:r>
                <a:endParaRPr lang="zh-CN" altLang="en-US" sz="160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1" name="燕尾形 20"/>
              <p:cNvSpPr/>
              <p:nvPr/>
            </p:nvSpPr>
            <p:spPr>
              <a:xfrm>
                <a:off x="12827" y="3174"/>
                <a:ext cx="4415" cy="883"/>
              </a:xfrm>
              <a:prstGeom prst="chevron">
                <a:avLst/>
              </a:prstGeom>
              <a:solidFill>
                <a:srgbClr val="E7C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提示手机号绑定</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
          <p:nvSpPr>
            <p:cNvPr id="24" name="燕尾形 23"/>
            <p:cNvSpPr/>
            <p:nvPr/>
          </p:nvSpPr>
          <p:spPr>
            <a:xfrm>
              <a:off x="12043" y="6268"/>
              <a:ext cx="3358" cy="1809"/>
            </a:xfrm>
            <a:prstGeom prst="chevron">
              <a:avLst/>
            </a:prstGeom>
            <a:solidFill>
              <a:srgbClr val="B3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sym typeface="+mn-ea"/>
                </a:rPr>
                <a:t>获取号码并备注</a:t>
              </a:r>
              <a:endParaRPr lang="zh-CN" altLang="en-US" sz="160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 name="燕尾形 21"/>
            <p:cNvSpPr/>
            <p:nvPr/>
          </p:nvSpPr>
          <p:spPr>
            <a:xfrm>
              <a:off x="14946" y="6268"/>
              <a:ext cx="3358" cy="1809"/>
            </a:xfrm>
            <a:prstGeom prst="chevron">
              <a:avLst/>
            </a:prstGeom>
            <a:solidFill>
              <a:srgbClr val="E0B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sym typeface="+mn-ea"/>
                </a:rPr>
                <a:t>到点抢券</a:t>
              </a:r>
              <a:endParaRPr lang="zh-CN" altLang="en-US" sz="1600">
                <a:solidFill>
                  <a:schemeClr val="tx1">
                    <a:lumMod val="75000"/>
                    <a:lumOff val="25000"/>
                  </a:schemeClr>
                </a:solidFill>
                <a:latin typeface="微软雅黑" panose="020B0503020204020204" charset="-122"/>
                <a:ea typeface="微软雅黑" panose="020B0503020204020204" charset="-122"/>
                <a:sym typeface="+mn-ea"/>
              </a:endParaRPr>
            </a:p>
          </p:txBody>
        </p:sp>
      </p:grpSp>
      <p:sp>
        <p:nvSpPr>
          <p:cNvPr id="27" name="文本框 26"/>
          <p:cNvSpPr txBox="1"/>
          <p:nvPr/>
        </p:nvSpPr>
        <p:spPr>
          <a:xfrm>
            <a:off x="520700" y="4368165"/>
            <a:ext cx="1649095" cy="368300"/>
          </a:xfrm>
          <a:prstGeom prst="rect">
            <a:avLst/>
          </a:prstGeom>
          <a:noFill/>
        </p:spPr>
        <p:txBody>
          <a:bodyPr wrap="square" rtlCol="0">
            <a:spAutoFit/>
          </a:bodyPr>
          <a:p>
            <a:r>
              <a:rPr lang="zh-CN" altLang="en-US" b="1"/>
              <a:t>员工：</a:t>
            </a:r>
            <a:endParaRPr lang="zh-CN" altLang="en-US" b="1"/>
          </a:p>
        </p:txBody>
      </p:sp>
      <p:grpSp>
        <p:nvGrpSpPr>
          <p:cNvPr id="28" name="组合 27"/>
          <p:cNvGrpSpPr/>
          <p:nvPr/>
        </p:nvGrpSpPr>
        <p:grpSpPr>
          <a:xfrm>
            <a:off x="520700" y="4851400"/>
            <a:ext cx="5147174" cy="569605"/>
            <a:chOff x="1497" y="3174"/>
            <a:chExt cx="8671" cy="883"/>
          </a:xfrm>
        </p:grpSpPr>
        <p:sp>
          <p:nvSpPr>
            <p:cNvPr id="29" name="燕尾形 28"/>
            <p:cNvSpPr/>
            <p:nvPr/>
          </p:nvSpPr>
          <p:spPr>
            <a:xfrm>
              <a:off x="1497" y="3174"/>
              <a:ext cx="4415" cy="883"/>
            </a:xfrm>
            <a:prstGeom prst="chevron">
              <a:avLst/>
            </a:prstGeom>
            <a:solidFill>
              <a:srgbClr val="B3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收到海报扫码参与</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31" name="燕尾形 30"/>
            <p:cNvSpPr/>
            <p:nvPr/>
          </p:nvSpPr>
          <p:spPr>
            <a:xfrm>
              <a:off x="5753" y="3174"/>
              <a:ext cx="4415" cy="883"/>
            </a:xfrm>
            <a:prstGeom prst="chevron">
              <a:avLst/>
            </a:prstGeom>
            <a:solidFill>
              <a:srgbClr val="E0B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75000"/>
                      <a:lumOff val="25000"/>
                    </a:schemeClr>
                  </a:solidFill>
                  <a:latin typeface="微软雅黑" panose="020B0503020204020204" charset="-122"/>
                  <a:ea typeface="微软雅黑" panose="020B0503020204020204" charset="-122"/>
                </a:rPr>
                <a:t>提示员工无法参与</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11023" y="1287486"/>
            <a:ext cx="8827488" cy="3969385"/>
          </a:xfrm>
          <a:prstGeom prst="rect">
            <a:avLst/>
          </a:prstGeom>
        </p:spPr>
        <p:txBody>
          <a:bodyPr wrap="square">
            <a:spAutoFit/>
          </a:bodyPr>
          <a:lstStyle/>
          <a:p>
            <a:pPr marL="342900" lvl="0" indent="-342900" algn="just">
              <a:spcAft>
                <a:spcPts val="0"/>
              </a:spcAft>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社区场景活动吸粉</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粉丝年纪偏大：</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无论是线下场景活动或者到厅客户，年纪基本偏大，这部分粉丝后期运营难度较大，但仍然有部分年轻群体可以积累下来，需要通过后期运营中，通过用户标签进行区分。对于年纪偏大部分粉丝也可通过标签出来，定向发朋友圈，朋友圈内容偏向线下门店，引导到店领取优惠或置换终端等活动。</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装维场景吸粉，粉丝量不大：</a:t>
            </a:r>
            <a:r>
              <a:rPr lang="zh-CN" altLang="en-US" kern="100" dirty="0">
                <a:latin typeface="等线" panose="02010600030101010101" pitchFamily="2" charset="-122"/>
                <a:ea typeface="等线" panose="02010600030101010101" pitchFamily="2" charset="-122"/>
                <a:cs typeface="Times New Roman" panose="02020603050405020304" pitchFamily="18" charset="0"/>
              </a:rPr>
              <a:t>对于装维场景吸粉，基本是以家庭为单位吸粉，对于这种情况，要求只能是</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a:t>
            </a:r>
            <a:r>
              <a:rPr lang="zh-CN" altLang="en-US" kern="100" dirty="0">
                <a:latin typeface="等线" panose="02010600030101010101" pitchFamily="2" charset="-122"/>
                <a:ea typeface="等线" panose="02010600030101010101" pitchFamily="2" charset="-122"/>
                <a:cs typeface="Times New Roman" panose="02020603050405020304" pitchFamily="18" charset="0"/>
              </a:rPr>
              <a:t>触达吸粉，后期可以通过一些家庭方案优惠刺激分享给家庭其他成员，达到裂变吸粉目的，并做好标签登记。</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indent="-342900" algn="just">
              <a:spcAft>
                <a:spcPts val="0"/>
              </a:spcAft>
              <a:buClrTx/>
              <a:buSzTx/>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行销或营业员个人微信群吸粉：</a:t>
            </a:r>
            <a:r>
              <a:rPr lang="zh-CN" altLang="en-US" kern="100" dirty="0">
                <a:latin typeface="等线" panose="02010600030101010101" pitchFamily="2" charset="-122"/>
                <a:ea typeface="等线" panose="02010600030101010101" pitchFamily="2" charset="-122"/>
                <a:cs typeface="Times New Roman" panose="02020603050405020304" pitchFamily="18" charset="0"/>
              </a:rPr>
              <a:t>社区店老板相当于是代理商，粉丝就是他们的资源，      部分是不愿意把自己的粉丝交给市公司，或者中台运营，所以整个过程中是有一定的排斥或执行不到位。关于这个，后期可以通过激励考核目标形成下达，做到社区老板自愿去执行。</a:t>
            </a:r>
            <a:endParaRPr lang="zh-CN" altLang="en-US"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86185" y="1080214"/>
            <a:ext cx="877163" cy="369332"/>
          </a:xfrm>
          <a:prstGeom prst="rect">
            <a:avLst/>
          </a:prstGeom>
          <a:noFill/>
        </p:spPr>
        <p:txBody>
          <a:bodyPr wrap="none" rtlCol="0">
            <a:spAutoFit/>
          </a:bodyPr>
          <a:lstStyle/>
          <a:p>
            <a:r>
              <a:rPr lang="zh-CN" altLang="en-US" b="1" dirty="0"/>
              <a:t>小结：</a:t>
            </a:r>
            <a:endParaRPr lang="zh-CN" altLang="en-US" b="1" dirty="0"/>
          </a:p>
        </p:txBody>
      </p:sp>
      <p:pic>
        <p:nvPicPr>
          <p:cNvPr id="7" name="图片 6"/>
          <p:cNvPicPr>
            <a:picLocks noChangeAspect="1"/>
          </p:cNvPicPr>
          <p:nvPr/>
        </p:nvPicPr>
        <p:blipFill>
          <a:blip r:embed="rId6"/>
          <a:stretch>
            <a:fillRect/>
          </a:stretch>
        </p:blipFill>
        <p:spPr>
          <a:xfrm>
            <a:off x="119680" y="3099898"/>
            <a:ext cx="5048250" cy="2533650"/>
          </a:xfrm>
          <a:prstGeom prst="rect">
            <a:avLst/>
          </a:prstGeom>
        </p:spPr>
      </p:pic>
      <p:sp>
        <p:nvSpPr>
          <p:cNvPr id="8" name="矩形: 对角圆角 7"/>
          <p:cNvSpPr/>
          <p:nvPr/>
        </p:nvSpPr>
        <p:spPr>
          <a:xfrm>
            <a:off x="1501422" y="3442600"/>
            <a:ext cx="3804356" cy="328762"/>
          </a:xfrm>
          <a:prstGeom prst="round2Diag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4378" y="1852762"/>
            <a:ext cx="9041800" cy="1753235"/>
          </a:xfrm>
          <a:prstGeom prst="rect">
            <a:avLst/>
          </a:prstGeom>
        </p:spPr>
        <p:txBody>
          <a:bodyPr wrap="square">
            <a:spAutoFit/>
          </a:bodyPr>
          <a:lstStyle/>
          <a:p>
            <a:pPr marL="285750" indent="-285750">
              <a:lnSpc>
                <a:spcPct val="150000"/>
              </a:lnSpc>
              <a:buFont typeface="Wingdings" panose="05000000000000000000" charset="0"/>
              <a:buChar char="u"/>
            </a:pPr>
            <a:r>
              <a:rPr lang="zh-CN" altLang="en-US" b="1" dirty="0">
                <a:latin typeface="-apple-system"/>
              </a:rPr>
              <a:t>线下渠道场景的吸粉</a:t>
            </a:r>
            <a:r>
              <a:rPr lang="zh-CN" altLang="en-US" b="1" dirty="0"/>
              <a:t>，</a:t>
            </a:r>
            <a:r>
              <a:rPr lang="zh-CN" altLang="en-US" dirty="0"/>
              <a:t>基本模式都可以复用，吸粉的触点依然基于渠道原有的模式上挖掘消费者能触达的触点，如利用线下促销活动，装机设备，个微群朋友圈等；</a:t>
            </a:r>
            <a:endParaRPr lang="zh-CN" altLang="en-US" dirty="0"/>
          </a:p>
          <a:p>
            <a:pPr marL="285750" indent="-285750">
              <a:lnSpc>
                <a:spcPct val="150000"/>
              </a:lnSpc>
              <a:buFont typeface="Wingdings" panose="05000000000000000000" charset="0"/>
              <a:buChar char="u"/>
            </a:pPr>
            <a:r>
              <a:rPr lang="zh-CN" altLang="en-US" dirty="0"/>
              <a:t>通过类似广州电信</a:t>
            </a:r>
            <a:r>
              <a:rPr lang="en-US" altLang="zh-CN" dirty="0"/>
              <a:t>“</a:t>
            </a:r>
            <a:r>
              <a:rPr lang="zh-CN" altLang="en-US" dirty="0"/>
              <a:t>企微宠粉日</a:t>
            </a:r>
            <a:r>
              <a:rPr lang="en-US" altLang="zh-CN" dirty="0"/>
              <a:t>”</a:t>
            </a:r>
            <a:r>
              <a:rPr lang="zh-CN" altLang="en-US" dirty="0"/>
              <a:t>活动吸粉，促活，相比创新一种新路径，</a:t>
            </a:r>
            <a:r>
              <a:rPr lang="zh-CN" altLang="en-US" b="1" dirty="0"/>
              <a:t>渠道原先积累下来的有用路径更来得效果突出，</a:t>
            </a:r>
            <a:r>
              <a:rPr lang="zh-CN" altLang="en-US" dirty="0"/>
              <a:t>我们只需往原有路径上去做吸粉覆盖</a:t>
            </a:r>
            <a:r>
              <a:rPr lang="zh-CN" altLang="en-US" dirty="0">
                <a:latin typeface="-apple-system"/>
              </a:rPr>
              <a:t>。</a:t>
            </a:r>
            <a:endParaRPr lang="en-US" altLang="zh-CN" dirty="0">
              <a:latin typeface="-apple-syste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87135" y="3217652"/>
            <a:ext cx="8056880" cy="398780"/>
          </a:xfrm>
          <a:prstGeom prst="rect">
            <a:avLst/>
          </a:prstGeom>
          <a:noFill/>
        </p:spPr>
        <p:txBody>
          <a:bodyPr wrap="none" rtlCol="0">
            <a:spAutoFit/>
          </a:bodyPr>
          <a:lstStyle/>
          <a:p>
            <a:r>
              <a:rPr lang="zh-CN" altLang="en-US" sz="2000" b="1" dirty="0"/>
              <a:t>本次案例目标：打通电信线下社区场景吸粉，线上支撑全链条运营方式</a:t>
            </a:r>
            <a:endParaRPr lang="en-US" altLang="zh-CN" sz="2000" b="1" dirty="0"/>
          </a:p>
        </p:txBody>
      </p:sp>
      <p:sp>
        <p:nvSpPr>
          <p:cNvPr id="9" name="矩形 8"/>
          <p:cNvSpPr/>
          <p:nvPr/>
        </p:nvSpPr>
        <p:spPr>
          <a:xfrm>
            <a:off x="2972190" y="2386327"/>
            <a:ext cx="5810565" cy="707886"/>
          </a:xfrm>
          <a:prstGeom prst="rect">
            <a:avLst/>
          </a:prstGeom>
        </p:spPr>
        <p:txBody>
          <a:bodyPr wrap="square">
            <a:spAutoFit/>
          </a:bodyPr>
          <a:lstStyle/>
          <a:p>
            <a:r>
              <a:rPr lang="zh-CN" altLang="en-US" sz="4000" b="1" dirty="0"/>
              <a:t>渠道吸粉、会员增长</a:t>
            </a:r>
            <a:endParaRPr lang="zh-CN" alt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20990" y="2587337"/>
            <a:ext cx="6750566" cy="584775"/>
          </a:xfrm>
          <a:prstGeom prst="rect">
            <a:avLst/>
          </a:prstGeom>
          <a:noFill/>
        </p:spPr>
        <p:txBody>
          <a:bodyPr wrap="none" rtlCol="0">
            <a:spAutoFit/>
          </a:bodyPr>
          <a:lstStyle/>
          <a:p>
            <a:r>
              <a:rPr lang="zh-CN" altLang="en-US" sz="3200" b="1" dirty="0"/>
              <a:t>线下场景吸粉、挖掘触点、会员增长</a:t>
            </a:r>
            <a:endParaRPr lang="en-US" altLang="zh-CN"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31914"/>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79926" y="950709"/>
            <a:ext cx="8889682" cy="923330"/>
          </a:xfrm>
          <a:prstGeom prst="rect">
            <a:avLst/>
          </a:prstGeom>
        </p:spPr>
        <p:txBody>
          <a:bodyPr wrap="square">
            <a:spAutoFit/>
          </a:bodyPr>
          <a:lstStyle/>
          <a:p>
            <a:r>
              <a:rPr lang="zh-CN" altLang="en-US" b="1" dirty="0">
                <a:solidFill>
                  <a:srgbClr val="333333"/>
                </a:solidFill>
                <a:latin typeface="-apple-system"/>
              </a:rPr>
              <a:t>案例背景：</a:t>
            </a:r>
            <a:r>
              <a:rPr lang="zh-CN" altLang="en-US" dirty="0">
                <a:latin typeface="-apple-system"/>
              </a:rPr>
              <a:t>电信的渠道当中，社区店数量多及客流环境相对稳定</a:t>
            </a:r>
            <a:r>
              <a:rPr lang="zh-CN" altLang="en-US" dirty="0"/>
              <a:t>，是电信吸粉渠道的重要场景。但因为社区渠道一线</a:t>
            </a:r>
            <a:r>
              <a:rPr lang="zh-CN" altLang="en-US" dirty="0">
                <a:latin typeface="-apple-system"/>
              </a:rPr>
              <a:t>导购能力水平参差不齐</a:t>
            </a:r>
            <a:r>
              <a:rPr lang="zh-CN" altLang="en-US" dirty="0"/>
              <a:t>，部分没有时间或者能力进行粉丝运营，由此决定是</a:t>
            </a:r>
            <a:r>
              <a:rPr lang="zh-CN" altLang="en-US" b="1" dirty="0">
                <a:solidFill>
                  <a:srgbClr val="FFC000"/>
                </a:solidFill>
              </a:rPr>
              <a:t>一线集中精力仅做吸粉</a:t>
            </a:r>
            <a:r>
              <a:rPr lang="zh-CN" altLang="en-US" dirty="0"/>
              <a:t>动作，运营由营业员集中进行。</a:t>
            </a:r>
            <a:endParaRPr lang="en-US" altLang="zh-CN" dirty="0"/>
          </a:p>
        </p:txBody>
      </p:sp>
      <p:sp>
        <p:nvSpPr>
          <p:cNvPr id="13" name="矩形: 圆角 12"/>
          <p:cNvSpPr/>
          <p:nvPr/>
        </p:nvSpPr>
        <p:spPr>
          <a:xfrm>
            <a:off x="1383705" y="2134429"/>
            <a:ext cx="2576406" cy="29426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5"/>
          <p:cNvSpPr/>
          <p:nvPr/>
        </p:nvSpPr>
        <p:spPr>
          <a:xfrm>
            <a:off x="1462643" y="3331802"/>
            <a:ext cx="2264467" cy="17452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solidFill>
                  <a:schemeClr val="tx1"/>
                </a:solidFill>
                <a:latin typeface="微软雅黑" panose="020B0503020204020204" charset="-122"/>
                <a:ea typeface="微软雅黑" panose="020B0503020204020204" charset="-122"/>
              </a:rPr>
              <a:t>社区店员的企微号全部进行托管，由店内营业员作为运营支撑人员统一集约运营</a:t>
            </a:r>
            <a:endParaRPr lang="en-US" altLang="zh-CN" sz="1600" b="1" dirty="0">
              <a:solidFill>
                <a:schemeClr val="tx1"/>
              </a:solidFill>
              <a:latin typeface="微软雅黑" panose="020B0503020204020204" charset="-122"/>
              <a:ea typeface="微软雅黑" panose="020B0503020204020204" charset="-122"/>
            </a:endParaRPr>
          </a:p>
          <a:p>
            <a:pPr algn="ctr"/>
            <a:br>
              <a:rPr lang="en-US" altLang="zh-CN" dirty="0">
                <a:solidFill>
                  <a:schemeClr val="tx1"/>
                </a:solidFill>
                <a:latin typeface="微软雅黑" panose="020B0503020204020204" charset="-122"/>
                <a:ea typeface="微软雅黑" panose="020B0503020204020204" charset="-122"/>
              </a:rPr>
            </a:br>
            <a:endParaRPr lang="zh-CN" altLang="en-US" dirty="0">
              <a:solidFill>
                <a:schemeClr val="tx1"/>
              </a:solidFill>
              <a:latin typeface="微软雅黑" panose="020B0503020204020204" charset="-122"/>
              <a:ea typeface="微软雅黑" panose="020B0503020204020204" charset="-122"/>
            </a:endParaRPr>
          </a:p>
        </p:txBody>
      </p:sp>
      <p:grpSp>
        <p:nvGrpSpPr>
          <p:cNvPr id="15" name="组合 14"/>
          <p:cNvGrpSpPr/>
          <p:nvPr/>
        </p:nvGrpSpPr>
        <p:grpSpPr>
          <a:xfrm>
            <a:off x="5769609" y="2080132"/>
            <a:ext cx="3635023" cy="3396241"/>
            <a:chOff x="5570853" y="1247140"/>
            <a:chExt cx="5700703" cy="5326227"/>
          </a:xfrm>
        </p:grpSpPr>
        <p:sp>
          <p:nvSpPr>
            <p:cNvPr id="16" name="梯形 15"/>
            <p:cNvSpPr/>
            <p:nvPr/>
          </p:nvSpPr>
          <p:spPr>
            <a:xfrm rot="10800000">
              <a:off x="5958840" y="1247140"/>
              <a:ext cx="4942840" cy="581660"/>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7" name="梯形 16"/>
            <p:cNvSpPr/>
            <p:nvPr/>
          </p:nvSpPr>
          <p:spPr>
            <a:xfrm rot="10800000">
              <a:off x="6580187" y="2807978"/>
              <a:ext cx="3601085" cy="608965"/>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sym typeface="+mn-ea"/>
              </a:endParaRPr>
            </a:p>
          </p:txBody>
        </p:sp>
        <p:sp>
          <p:nvSpPr>
            <p:cNvPr id="18" name="梯形 17"/>
            <p:cNvSpPr/>
            <p:nvPr/>
          </p:nvSpPr>
          <p:spPr>
            <a:xfrm rot="10800000">
              <a:off x="7040880" y="4648200"/>
              <a:ext cx="2600325" cy="528320"/>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sym typeface="+mn-ea"/>
              </a:endParaRPr>
            </a:p>
          </p:txBody>
        </p:sp>
        <p:sp>
          <p:nvSpPr>
            <p:cNvPr id="19" name="文本框 18"/>
            <p:cNvSpPr txBox="1"/>
            <p:nvPr/>
          </p:nvSpPr>
          <p:spPr>
            <a:xfrm>
              <a:off x="7636827" y="1318234"/>
              <a:ext cx="1868804"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三级（县分）</a:t>
              </a:r>
              <a:endParaRPr lang="zh-CN" altLang="en-US" sz="1200" b="1" dirty="0">
                <a:solidFill>
                  <a:schemeClr val="bg1"/>
                </a:solidFill>
                <a:latin typeface="微软雅黑" panose="020B0503020204020204" charset="-122"/>
                <a:ea typeface="微软雅黑" panose="020B0503020204020204" charset="-122"/>
              </a:endParaRPr>
            </a:p>
          </p:txBody>
        </p:sp>
        <p:sp>
          <p:nvSpPr>
            <p:cNvPr id="20" name="文本框 19"/>
            <p:cNvSpPr txBox="1"/>
            <p:nvPr/>
          </p:nvSpPr>
          <p:spPr>
            <a:xfrm>
              <a:off x="7702246" y="2901550"/>
              <a:ext cx="1938959"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四级（营服）</a:t>
              </a:r>
              <a:endParaRPr lang="zh-CN" altLang="en-US" sz="1200" b="1" dirty="0">
                <a:solidFill>
                  <a:schemeClr val="bg1"/>
                </a:solidFill>
                <a:latin typeface="微软雅黑" panose="020B0503020204020204" charset="-122"/>
                <a:ea typeface="微软雅黑" panose="020B0503020204020204" charset="-122"/>
              </a:endParaRPr>
            </a:p>
          </p:txBody>
        </p:sp>
        <p:sp>
          <p:nvSpPr>
            <p:cNvPr id="21" name="文本框 20"/>
            <p:cNvSpPr txBox="1"/>
            <p:nvPr/>
          </p:nvSpPr>
          <p:spPr>
            <a:xfrm>
              <a:off x="7696200" y="4728210"/>
              <a:ext cx="1945005"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五级（包区）</a:t>
              </a:r>
              <a:endParaRPr lang="zh-CN" altLang="en-US" sz="1200" b="1" dirty="0">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5570853" y="1869439"/>
              <a:ext cx="5700703" cy="434410"/>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协调资源，统建运营队伍、统筹属地运营和支撑</a:t>
              </a:r>
              <a:endParaRPr lang="zh-CN" altLang="en-US" sz="1200" b="1" dirty="0">
                <a:latin typeface="微软雅黑" panose="020B0503020204020204" charset="-122"/>
                <a:ea typeface="微软雅黑" panose="020B0503020204020204" charset="-122"/>
              </a:endParaRPr>
            </a:p>
          </p:txBody>
        </p:sp>
        <p:sp>
          <p:nvSpPr>
            <p:cNvPr id="23" name="文本框 22"/>
            <p:cNvSpPr txBox="1"/>
            <p:nvPr/>
          </p:nvSpPr>
          <p:spPr>
            <a:xfrm>
              <a:off x="6321423" y="3522662"/>
              <a:ext cx="4039236" cy="434410"/>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做好片区组织，组织培训</a:t>
              </a:r>
              <a:endParaRPr lang="zh-CN" altLang="en-US" sz="1200" b="1" dirty="0">
                <a:solidFill>
                  <a:srgbClr val="FF0000"/>
                </a:solidFill>
                <a:latin typeface="微软雅黑" panose="020B0503020204020204" charset="-122"/>
                <a:ea typeface="微软雅黑" panose="020B0503020204020204" charset="-122"/>
              </a:endParaRPr>
            </a:p>
          </p:txBody>
        </p:sp>
        <p:sp>
          <p:nvSpPr>
            <p:cNvPr id="24" name="文本框 23"/>
            <p:cNvSpPr txBox="1"/>
            <p:nvPr/>
          </p:nvSpPr>
          <p:spPr>
            <a:xfrm>
              <a:off x="6360795" y="5176519"/>
              <a:ext cx="4040504" cy="1396848"/>
            </a:xfrm>
            <a:prstGeom prst="rect">
              <a:avLst/>
            </a:prstGeom>
            <a:noFill/>
          </p:spPr>
          <p:txBody>
            <a:bodyPr wrap="square" rtlCol="0">
              <a:spAutoFit/>
            </a:bodyPr>
            <a:lstStyle/>
            <a:p>
              <a:pPr algn="ctr">
                <a:lnSpc>
                  <a:spcPct val="150000"/>
                </a:lnSpc>
              </a:pPr>
              <a:r>
                <a:rPr lang="zh-CN" altLang="en-US" sz="1200" b="1" dirty="0">
                  <a:latin typeface="微软雅黑" panose="020B0503020204020204" charset="-122"/>
                  <a:ea typeface="微软雅黑" panose="020B0503020204020204" charset="-122"/>
                </a:rPr>
                <a:t>社区店员全部托管</a:t>
              </a:r>
              <a:endParaRPr lang="zh-CN" altLang="en-US" sz="1200" b="1" dirty="0">
                <a:latin typeface="微软雅黑" panose="020B0503020204020204" charset="-122"/>
                <a:ea typeface="微软雅黑" panose="020B0503020204020204" charset="-122"/>
              </a:endParaRPr>
            </a:p>
            <a:p>
              <a:pPr algn="ctr">
                <a:lnSpc>
                  <a:spcPct val="150000"/>
                </a:lnSpc>
              </a:pPr>
              <a:r>
                <a:rPr lang="zh-CN" altLang="en-US" sz="1200" b="1" dirty="0">
                  <a:latin typeface="微软雅黑" panose="020B0503020204020204" charset="-122"/>
                  <a:ea typeface="微软雅黑" panose="020B0503020204020204" charset="-122"/>
                </a:rPr>
                <a:t>行销、装维师傅、店内营业员负责吸粉， </a:t>
              </a:r>
              <a:r>
                <a:rPr lang="zh-CN" altLang="en-US" sz="1200" b="1" dirty="0">
                  <a:latin typeface="微软雅黑" panose="020B0503020204020204" charset="-122"/>
                  <a:ea typeface="微软雅黑" panose="020B0503020204020204" charset="-122"/>
                  <a:sym typeface="+mn-ea"/>
                </a:rPr>
                <a:t>店内营业员负责集约运营</a:t>
              </a:r>
              <a:endParaRPr lang="zh-CN" altLang="en-US" sz="1200" b="1" dirty="0">
                <a:solidFill>
                  <a:srgbClr val="FF0000"/>
                </a:solidFill>
                <a:latin typeface="微软雅黑" panose="020B0503020204020204" charset="-122"/>
                <a:ea typeface="微软雅黑" panose="020B0503020204020204" charset="-122"/>
              </a:endParaRPr>
            </a:p>
          </p:txBody>
        </p:sp>
        <p:sp>
          <p:nvSpPr>
            <p:cNvPr id="25" name="下箭头 17"/>
            <p:cNvSpPr/>
            <p:nvPr/>
          </p:nvSpPr>
          <p:spPr>
            <a:xfrm>
              <a:off x="8239760" y="2333683"/>
              <a:ext cx="381000" cy="381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18"/>
            <p:cNvSpPr/>
            <p:nvPr/>
          </p:nvSpPr>
          <p:spPr>
            <a:xfrm>
              <a:off x="8190229" y="4080497"/>
              <a:ext cx="381000" cy="381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燕尾形箭头 19"/>
          <p:cNvSpPr/>
          <p:nvPr/>
        </p:nvSpPr>
        <p:spPr>
          <a:xfrm>
            <a:off x="4560208" y="3027689"/>
            <a:ext cx="952055" cy="785009"/>
          </a:xfrm>
          <a:prstGeom prst="notchedRightArrow">
            <a:avLst/>
          </a:prstGeom>
          <a:noFill/>
          <a:ln>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8"/>
          <p:cNvSpPr/>
          <p:nvPr/>
        </p:nvSpPr>
        <p:spPr>
          <a:xfrm>
            <a:off x="1512710" y="2456836"/>
            <a:ext cx="2264467" cy="72320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latin typeface="微软雅黑" panose="020B0503020204020204" charset="-122"/>
                <a:ea typeface="微软雅黑" panose="020B0503020204020204" charset="-122"/>
              </a:rPr>
              <a:t>一线员工账号</a:t>
            </a:r>
            <a:endParaRPr lang="en-US" altLang="zh-CN" sz="1600" b="1" dirty="0">
              <a:latin typeface="微软雅黑" panose="020B0503020204020204" charset="-122"/>
              <a:ea typeface="微软雅黑" panose="020B0503020204020204" charset="-122"/>
            </a:endParaRPr>
          </a:p>
          <a:p>
            <a:pPr algn="ctr">
              <a:lnSpc>
                <a:spcPct val="150000"/>
              </a:lnSpc>
            </a:pPr>
            <a:r>
              <a:rPr lang="zh-CN" altLang="en-US" sz="1600" b="1" dirty="0">
                <a:solidFill>
                  <a:srgbClr val="FFFF00"/>
                </a:solidFill>
                <a:latin typeface="微软雅黑" panose="020B0503020204020204" charset="-122"/>
                <a:ea typeface="微软雅黑" panose="020B0503020204020204" charset="-122"/>
              </a:rPr>
              <a:t>全托管集约运营</a:t>
            </a:r>
            <a:endParaRPr lang="zh-CN" altLang="en-US" sz="1600" b="1" dirty="0">
              <a:solidFill>
                <a:srgbClr val="FFFF00"/>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835164" y="3191247"/>
            <a:ext cx="2086792" cy="1882592"/>
          </a:xfrm>
          <a:prstGeom prst="rect">
            <a:avLst/>
          </a:prstGeom>
          <a:solidFill>
            <a:srgbClr val="FFC000">
              <a:alpha val="50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1087" y="859079"/>
            <a:ext cx="2723823" cy="369332"/>
          </a:xfrm>
          <a:prstGeom prst="rect">
            <a:avLst/>
          </a:prstGeom>
        </p:spPr>
        <p:txBody>
          <a:bodyPr wrap="none">
            <a:spAutoFit/>
          </a:bodyPr>
          <a:lstStyle/>
          <a:p>
            <a:r>
              <a:rPr lang="zh-CN" altLang="en-US" b="1" dirty="0">
                <a:solidFill>
                  <a:srgbClr val="333333"/>
                </a:solidFill>
                <a:latin typeface="-apple-system"/>
              </a:rPr>
              <a:t>社区吸粉运营动作拆解：</a:t>
            </a:r>
            <a:endParaRPr lang="zh-CN" altLang="en-US" dirty="0"/>
          </a:p>
        </p:txBody>
      </p:sp>
      <p:pic>
        <p:nvPicPr>
          <p:cNvPr id="7" name="图片 6"/>
          <p:cNvPicPr>
            <a:picLocks noChangeAspect="1"/>
          </p:cNvPicPr>
          <p:nvPr/>
        </p:nvPicPr>
        <p:blipFill>
          <a:blip r:embed="rId6"/>
          <a:stretch>
            <a:fillRect/>
          </a:stretch>
        </p:blipFill>
        <p:spPr>
          <a:xfrm>
            <a:off x="855126" y="1367580"/>
            <a:ext cx="8648700" cy="981075"/>
          </a:xfrm>
          <a:prstGeom prst="rect">
            <a:avLst/>
          </a:prstGeom>
        </p:spPr>
      </p:pic>
      <p:sp>
        <p:nvSpPr>
          <p:cNvPr id="8" name="矩形 7"/>
          <p:cNvSpPr/>
          <p:nvPr/>
        </p:nvSpPr>
        <p:spPr>
          <a:xfrm>
            <a:off x="653976" y="1342875"/>
            <a:ext cx="4577630" cy="1106814"/>
          </a:xfrm>
          <a:prstGeom prst="rect">
            <a:avLst/>
          </a:prstGeom>
          <a:noFill/>
          <a:ln w="28575">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13339" y="3257957"/>
            <a:ext cx="1082348" cy="2031325"/>
          </a:xfrm>
          <a:prstGeom prst="rect">
            <a:avLst/>
          </a:prstGeom>
          <a:noFill/>
        </p:spPr>
        <p:txBody>
          <a:bodyPr wrap="none" rtlCol="0">
            <a:spAutoFit/>
          </a:bodyPr>
          <a:lstStyle/>
          <a:p>
            <a:pPr algn="ctr"/>
            <a:r>
              <a:rPr lang="zh-CN" altLang="en-US" sz="1400" dirty="0"/>
              <a:t>组织培训</a:t>
            </a:r>
            <a:endParaRPr lang="en-US" altLang="zh-CN" sz="1400" dirty="0"/>
          </a:p>
          <a:p>
            <a:pPr algn="ctr"/>
            <a:r>
              <a:rPr lang="zh-CN" altLang="en-US" sz="1400" dirty="0"/>
              <a:t>账号开通</a:t>
            </a:r>
            <a:endParaRPr lang="en-US" altLang="zh-CN" sz="1400" dirty="0"/>
          </a:p>
          <a:p>
            <a:pPr algn="ctr"/>
            <a:r>
              <a:rPr lang="zh-CN" altLang="en-US" sz="1400" dirty="0"/>
              <a:t>人设打造</a:t>
            </a:r>
            <a:endParaRPr lang="en-US" altLang="zh-CN" sz="1400" dirty="0"/>
          </a:p>
          <a:p>
            <a:pPr algn="ctr"/>
            <a:r>
              <a:rPr lang="zh-CN" altLang="en-US" sz="1400" dirty="0"/>
              <a:t>账号设置</a:t>
            </a:r>
            <a:endParaRPr lang="en-US" altLang="zh-CN" sz="1400" dirty="0"/>
          </a:p>
          <a:p>
            <a:pPr algn="ctr"/>
            <a:r>
              <a:rPr lang="zh-CN" altLang="en-US" sz="1400" dirty="0"/>
              <a:t>信息关联</a:t>
            </a:r>
            <a:endParaRPr lang="en-US" altLang="zh-CN" sz="1400" dirty="0"/>
          </a:p>
          <a:p>
            <a:pPr algn="ctr"/>
            <a:r>
              <a:rPr lang="zh-CN" altLang="en-US" sz="1400" dirty="0"/>
              <a:t>工号完善</a:t>
            </a:r>
            <a:endParaRPr lang="en-US" altLang="zh-CN" sz="1400" dirty="0"/>
          </a:p>
          <a:p>
            <a:pPr algn="ctr"/>
            <a:r>
              <a:rPr lang="zh-CN" altLang="en-US" sz="1400" dirty="0"/>
              <a:t>欢迎语准备</a:t>
            </a:r>
            <a:endParaRPr lang="en-US" altLang="zh-CN" sz="1400" dirty="0"/>
          </a:p>
          <a:p>
            <a:pPr algn="ctr"/>
            <a:r>
              <a:rPr lang="zh-CN" altLang="en-US" sz="1400" dirty="0"/>
              <a:t>话术库</a:t>
            </a:r>
            <a:endParaRPr lang="en-US" altLang="zh-CN" sz="1400" dirty="0"/>
          </a:p>
          <a:p>
            <a:pPr algn="ctr"/>
            <a:r>
              <a:rPr lang="en-US" altLang="zh-CN" sz="1400" dirty="0"/>
              <a:t>······</a:t>
            </a:r>
            <a:endParaRPr lang="zh-CN" altLang="en-US" sz="1400" dirty="0"/>
          </a:p>
        </p:txBody>
      </p:sp>
      <p:sp>
        <p:nvSpPr>
          <p:cNvPr id="10" name="箭头: 下 9"/>
          <p:cNvSpPr/>
          <p:nvPr/>
        </p:nvSpPr>
        <p:spPr>
          <a:xfrm>
            <a:off x="1422400" y="2564153"/>
            <a:ext cx="327378" cy="610496"/>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396443" y="3257957"/>
            <a:ext cx="894080" cy="1814830"/>
          </a:xfrm>
          <a:prstGeom prst="rect">
            <a:avLst/>
          </a:prstGeom>
          <a:noFill/>
        </p:spPr>
        <p:txBody>
          <a:bodyPr wrap="none" rtlCol="0">
            <a:spAutoFit/>
          </a:bodyPr>
          <a:lstStyle/>
          <a:p>
            <a:pPr algn="ctr"/>
            <a:r>
              <a:rPr lang="zh-CN" altLang="en-US" sz="1400" b="1" dirty="0">
                <a:solidFill>
                  <a:srgbClr val="C00000"/>
                </a:solidFill>
              </a:rPr>
              <a:t>装维吸粉</a:t>
            </a:r>
            <a:endParaRPr lang="en-US" altLang="zh-CN" sz="1400" b="1" dirty="0">
              <a:solidFill>
                <a:srgbClr val="C00000"/>
              </a:solidFill>
            </a:endParaRPr>
          </a:p>
          <a:p>
            <a:pPr algn="ctr"/>
            <a:r>
              <a:rPr lang="zh-CN" altLang="en-US" sz="1400" b="1" dirty="0">
                <a:solidFill>
                  <a:srgbClr val="C00000"/>
                </a:solidFill>
              </a:rPr>
              <a:t>行销吸粉</a:t>
            </a:r>
            <a:endParaRPr lang="en-US" altLang="zh-CN" sz="1400" b="1" dirty="0">
              <a:solidFill>
                <a:srgbClr val="C00000"/>
              </a:solidFill>
            </a:endParaRPr>
          </a:p>
          <a:p>
            <a:pPr algn="ctr"/>
            <a:r>
              <a:rPr lang="zh-CN" altLang="en-US" sz="1400" b="1" dirty="0">
                <a:solidFill>
                  <a:srgbClr val="C00000"/>
                </a:solidFill>
              </a:rPr>
              <a:t>设备吸粉</a:t>
            </a:r>
            <a:endParaRPr lang="en-US" altLang="zh-CN" sz="1400" b="1" dirty="0">
              <a:solidFill>
                <a:srgbClr val="C00000"/>
              </a:solidFill>
            </a:endParaRPr>
          </a:p>
          <a:p>
            <a:pPr algn="ctr"/>
            <a:r>
              <a:rPr lang="zh-CN" altLang="en-US" sz="1400" b="1" dirty="0">
                <a:solidFill>
                  <a:srgbClr val="C00000"/>
                </a:solidFill>
              </a:rPr>
              <a:t>上门拓客</a:t>
            </a:r>
            <a:endParaRPr lang="en-US" altLang="zh-CN" sz="1400" b="1" dirty="0">
              <a:solidFill>
                <a:srgbClr val="C00000"/>
              </a:solidFill>
            </a:endParaRPr>
          </a:p>
          <a:p>
            <a:pPr algn="ctr"/>
            <a:r>
              <a:rPr lang="zh-CN" altLang="en-US" sz="1400" b="1" dirty="0">
                <a:solidFill>
                  <a:srgbClr val="C00000"/>
                </a:solidFill>
              </a:rPr>
              <a:t>社区活动</a:t>
            </a:r>
            <a:endParaRPr lang="en-US" altLang="zh-CN" sz="1400" b="1" dirty="0">
              <a:solidFill>
                <a:srgbClr val="C00000"/>
              </a:solidFill>
            </a:endParaRPr>
          </a:p>
          <a:p>
            <a:pPr algn="ctr"/>
            <a:r>
              <a:rPr lang="en-US" altLang="zh-CN" sz="1400" b="1" dirty="0">
                <a:solidFill>
                  <a:srgbClr val="C00000"/>
                </a:solidFill>
              </a:rPr>
              <a:t>LBS</a:t>
            </a:r>
            <a:r>
              <a:rPr lang="zh-CN" altLang="en-US" sz="1400" b="1" dirty="0">
                <a:solidFill>
                  <a:srgbClr val="C00000"/>
                </a:solidFill>
              </a:rPr>
              <a:t>引流</a:t>
            </a:r>
            <a:endParaRPr lang="en-US" altLang="zh-CN" sz="1400" b="1" dirty="0">
              <a:solidFill>
                <a:srgbClr val="C00000"/>
              </a:solidFill>
            </a:endParaRPr>
          </a:p>
          <a:p>
            <a:pPr algn="ctr"/>
            <a:r>
              <a:rPr lang="zh-CN" altLang="en-US" sz="1400" b="1" dirty="0">
                <a:solidFill>
                  <a:srgbClr val="C00000"/>
                </a:solidFill>
              </a:rPr>
              <a:t>个微群</a:t>
            </a:r>
            <a:endParaRPr lang="en-US" altLang="zh-CN" sz="1400" b="1" dirty="0">
              <a:solidFill>
                <a:srgbClr val="C00000"/>
              </a:solidFill>
            </a:endParaRPr>
          </a:p>
          <a:p>
            <a:pPr algn="ctr"/>
            <a:r>
              <a:rPr lang="en-US" altLang="zh-CN" sz="1400" b="1" dirty="0">
                <a:solidFill>
                  <a:srgbClr val="C00000"/>
                </a:solidFill>
              </a:rPr>
              <a:t>······</a:t>
            </a:r>
            <a:endParaRPr lang="zh-CN" altLang="en-US" sz="1400" b="1" dirty="0">
              <a:solidFill>
                <a:srgbClr val="C00000"/>
              </a:solidFill>
            </a:endParaRPr>
          </a:p>
        </p:txBody>
      </p:sp>
      <p:sp>
        <p:nvSpPr>
          <p:cNvPr id="18" name="箭头: 下 17"/>
          <p:cNvSpPr/>
          <p:nvPr/>
        </p:nvSpPr>
        <p:spPr>
          <a:xfrm rot="19003747">
            <a:off x="3089189" y="2479557"/>
            <a:ext cx="327378" cy="693804"/>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965125" y="3827344"/>
            <a:ext cx="2646878" cy="338554"/>
          </a:xfrm>
          <a:prstGeom prst="rect">
            <a:avLst/>
          </a:prstGeom>
          <a:noFill/>
        </p:spPr>
        <p:txBody>
          <a:bodyPr wrap="none" rtlCol="0">
            <a:spAutoFit/>
          </a:bodyPr>
          <a:lstStyle/>
          <a:p>
            <a:r>
              <a:rPr lang="zh-CN" altLang="en-US" sz="1600" b="1" dirty="0">
                <a:solidFill>
                  <a:srgbClr val="FFC000"/>
                </a:solidFill>
              </a:rPr>
              <a:t>本次复盘只复场景吸粉部分</a:t>
            </a:r>
            <a:endParaRPr lang="zh-CN" altLang="en-US" sz="1600" b="1" dirty="0">
              <a:solidFill>
                <a:srgbClr val="FFC000"/>
              </a:solidFill>
            </a:endParaRPr>
          </a:p>
        </p:txBody>
      </p:sp>
      <p:sp>
        <p:nvSpPr>
          <p:cNvPr id="20" name="箭头: 下 19"/>
          <p:cNvSpPr/>
          <p:nvPr/>
        </p:nvSpPr>
        <p:spPr>
          <a:xfrm rot="2665906">
            <a:off x="4227785" y="2489801"/>
            <a:ext cx="327378" cy="693804"/>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42096"/>
            <a:ext cx="2933816"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--1.1</a:t>
            </a:r>
            <a:endParaRPr lang="zh-CN" altLang="en-US" sz="1600" b="1" dirty="0"/>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7" name="矩形 16"/>
          <p:cNvSpPr/>
          <p:nvPr/>
        </p:nvSpPr>
        <p:spPr>
          <a:xfrm>
            <a:off x="1862548" y="911860"/>
            <a:ext cx="4060746" cy="923330"/>
          </a:xfrm>
          <a:prstGeom prst="rect">
            <a:avLst/>
          </a:prstGeom>
        </p:spPr>
        <p:txBody>
          <a:bodyPr wrap="square">
            <a:spAutoFit/>
          </a:bodyPr>
          <a:lstStyle/>
          <a:p>
            <a:pPr algn="just"/>
            <a:r>
              <a:rPr lang="zh-CN" altLang="en-US" b="1" dirty="0">
                <a:solidFill>
                  <a:srgbClr val="333333"/>
                </a:solidFill>
                <a:latin typeface="-apple-system"/>
              </a:rPr>
              <a:t>装维场景吸粉：派单手机号吸粉</a:t>
            </a:r>
            <a:endParaRPr lang="zh-CN" altLang="en-US" dirty="0">
              <a:solidFill>
                <a:srgbClr val="333333"/>
              </a:solidFill>
              <a:latin typeface="-apple-system"/>
            </a:endParaRPr>
          </a:p>
          <a:p>
            <a:br>
              <a:rPr lang="zh-CN" altLang="en-US" dirty="0"/>
            </a:br>
            <a:endParaRPr lang="zh-CN" altLang="en-US" dirty="0"/>
          </a:p>
        </p:txBody>
      </p:sp>
      <p:grpSp>
        <p:nvGrpSpPr>
          <p:cNvPr id="29" name="组合 28"/>
          <p:cNvGrpSpPr/>
          <p:nvPr/>
        </p:nvGrpSpPr>
        <p:grpSpPr>
          <a:xfrm>
            <a:off x="497903" y="1513269"/>
            <a:ext cx="5557541" cy="2137480"/>
            <a:chOff x="672" y="2544"/>
            <a:chExt cx="7995" cy="4318"/>
          </a:xfrm>
        </p:grpSpPr>
        <p:sp>
          <p:nvSpPr>
            <p:cNvPr id="31" name="文本框 30"/>
            <p:cNvSpPr txBox="1"/>
            <p:nvPr/>
          </p:nvSpPr>
          <p:spPr>
            <a:xfrm>
              <a:off x="994" y="2597"/>
              <a:ext cx="7520" cy="3062"/>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装维上门服务前派单清单转粉</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装维班长提前批量导入当日派单工单清单进行加粉，装维人员上门服务前电话预约并提醒用户通过好友验证。</a:t>
              </a:r>
              <a:endParaRPr lang="zh-CN" sz="1400" dirty="0">
                <a:latin typeface="微软雅黑" panose="020B0503020204020204" charset="-122"/>
                <a:ea typeface="微软雅黑" panose="020B0503020204020204" charset="-122"/>
              </a:endParaRPr>
            </a:p>
            <a:p>
              <a:pPr marL="285750" indent="-285750" algn="l" fontAlgn="auto">
                <a:lnSpc>
                  <a:spcPct val="130000"/>
                </a:lnSpc>
                <a:buClrTx/>
                <a:buSzTx/>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sym typeface="+mn-ea"/>
                </a:rPr>
                <a:t>话术参考：</a:t>
              </a:r>
              <a:endParaRPr lang="zh-CN" altLang="en-US" sz="1400" b="1" dirty="0">
                <a:solidFill>
                  <a:srgbClr val="C00000"/>
                </a:solidFill>
                <a:latin typeface="微软雅黑" panose="020B0503020204020204" charset="-122"/>
                <a:ea typeface="微软雅黑" panose="020B0503020204020204" charset="-122"/>
                <a:sym typeface="+mn-ea"/>
              </a:endParaRPr>
            </a:p>
            <a:p>
              <a:pPr indent="0" algn="l" fontAlgn="auto">
                <a:lnSpc>
                  <a:spcPct val="130000"/>
                </a:lnSpc>
                <a:buClrTx/>
                <a:buSzTx/>
                <a:buFont typeface="Wingdings" panose="05000000000000000000" charset="0"/>
                <a:buNone/>
              </a:pP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您好，我是您预约的电信装维师傅，请通过，谢谢</a:t>
              </a:r>
              <a:r>
                <a:rPr lang="en-US" altLang="zh-CN" sz="1400" dirty="0">
                  <a:solidFill>
                    <a:schemeClr val="tx1"/>
                  </a:solidFill>
                  <a:latin typeface="微软雅黑" panose="020B0503020204020204" charset="-122"/>
                  <a:ea typeface="微软雅黑" panose="020B0503020204020204" charset="-122"/>
                </a:rPr>
                <a:t>~”</a:t>
              </a:r>
              <a:endParaRPr lang="en-US" altLang="zh-CN" sz="1400" dirty="0">
                <a:solidFill>
                  <a:schemeClr val="tx1"/>
                </a:solidFill>
                <a:latin typeface="微软雅黑" panose="020B0503020204020204" charset="-122"/>
                <a:ea typeface="微软雅黑" panose="020B0503020204020204" charset="-122"/>
              </a:endParaRPr>
            </a:p>
          </p:txBody>
        </p:sp>
        <p:sp>
          <p:nvSpPr>
            <p:cNvPr id="32" name="圆角矩形 11"/>
            <p:cNvSpPr/>
            <p:nvPr/>
          </p:nvSpPr>
          <p:spPr>
            <a:xfrm>
              <a:off x="672" y="2544"/>
              <a:ext cx="7995" cy="4318"/>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8" name="文本框 37"/>
          <p:cNvSpPr txBox="1"/>
          <p:nvPr/>
        </p:nvSpPr>
        <p:spPr>
          <a:xfrm>
            <a:off x="429979" y="3934484"/>
            <a:ext cx="5625465" cy="1167692"/>
          </a:xfrm>
          <a:prstGeom prst="rect">
            <a:avLst/>
          </a:prstGeom>
          <a:noFill/>
        </p:spPr>
        <p:txBody>
          <a:bodyPr wrap="square" rtlCol="0" anchor="t">
            <a:spAutoFit/>
          </a:bodyPr>
          <a:lstStyle/>
          <a:p>
            <a:pPr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操作步骤</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1</a:t>
            </a:r>
            <a:r>
              <a:rPr lang="zh-CN" altLang="en-US" sz="1200" dirty="0">
                <a:latin typeface="微软雅黑" panose="020B0503020204020204" charset="-122"/>
                <a:ea typeface="微软雅黑" panose="020B0503020204020204" charset="-122"/>
                <a:cs typeface="微软雅黑" panose="020B0503020204020204" charset="-122"/>
              </a:rPr>
              <a:t>、装维班长在派单前，在集约系统批量导入当日相对应的装维师傅派单工单手机号码清单加粉</a:t>
            </a:r>
            <a:endParaRPr lang="zh-CN" altLang="en-US"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2</a:t>
            </a:r>
            <a:r>
              <a:rPr lang="zh-CN" altLang="en-US" sz="1200" dirty="0">
                <a:latin typeface="微软雅黑" panose="020B0503020204020204" charset="-122"/>
                <a:ea typeface="微软雅黑" panose="020B0503020204020204" charset="-122"/>
                <a:cs typeface="微软雅黑" panose="020B0503020204020204" charset="-122"/>
              </a:rPr>
              <a:t>、装维人员在上门服务前电话与客户预约时间后提醒用户通过好友验证。</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39" name="圆角矩形 1"/>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endParaRPr lang="zh-CN" altLang="en-US" sz="2000" b="1" dirty="0">
              <a:latin typeface="微软雅黑" panose="020B0503020204020204" charset="-122"/>
              <a:ea typeface="微软雅黑" panose="020B0503020204020204" charset="-122"/>
            </a:endParaRPr>
          </a:p>
        </p:txBody>
      </p:sp>
      <p:pic>
        <p:nvPicPr>
          <p:cNvPr id="40" name="object 10"/>
          <p:cNvPicPr/>
          <p:nvPr/>
        </p:nvPicPr>
        <p:blipFill>
          <a:blip r:embed="rId6" cstate="print"/>
          <a:stretch>
            <a:fillRect/>
          </a:stretch>
        </p:blipFill>
        <p:spPr>
          <a:xfrm>
            <a:off x="6282310" y="1129565"/>
            <a:ext cx="3386678" cy="2904887"/>
          </a:xfrm>
          <a:prstGeom prst="rect">
            <a:avLst/>
          </a:prstGeom>
        </p:spPr>
      </p:pic>
      <p:pic>
        <p:nvPicPr>
          <p:cNvPr id="41" name="object 11"/>
          <p:cNvPicPr/>
          <p:nvPr/>
        </p:nvPicPr>
        <p:blipFill>
          <a:blip r:embed="rId7" cstate="print"/>
          <a:stretch>
            <a:fillRect/>
          </a:stretch>
        </p:blipFill>
        <p:spPr>
          <a:xfrm>
            <a:off x="6207394" y="4072559"/>
            <a:ext cx="3557764" cy="1325987"/>
          </a:xfrm>
          <a:prstGeom prst="rect">
            <a:avLst/>
          </a:prstGeom>
        </p:spPr>
      </p:pic>
      <p:sp>
        <p:nvSpPr>
          <p:cNvPr id="7" name="矩形 6"/>
          <p:cNvSpPr/>
          <p:nvPr/>
        </p:nvSpPr>
        <p:spPr>
          <a:xfrm>
            <a:off x="7273277" y="1018160"/>
            <a:ext cx="2036695" cy="307777"/>
          </a:xfrm>
          <a:prstGeom prst="rect">
            <a:avLst/>
          </a:prstGeom>
        </p:spPr>
        <p:txBody>
          <a:bodyPr wrap="square">
            <a:spAutoFit/>
          </a:bodyPr>
          <a:lstStyle/>
          <a:p>
            <a:r>
              <a:rPr lang="zh-CN" altLang="en-US" sz="1400" b="1" dirty="0">
                <a:latin typeface="微软雅黑" panose="020B0503020204020204" charset="-122"/>
                <a:ea typeface="微软雅黑" panose="020B0503020204020204" charset="-122"/>
                <a:cs typeface="微软雅黑" panose="020B0503020204020204" charset="-122"/>
              </a:rPr>
              <a:t>集约系统（</a:t>
            </a:r>
            <a:r>
              <a:rPr lang="en-US" altLang="zh-CN" sz="1400" b="1" dirty="0">
                <a:latin typeface="微软雅黑" panose="020B0503020204020204" charset="-122"/>
                <a:ea typeface="微软雅黑" panose="020B0503020204020204" charset="-122"/>
                <a:cs typeface="微软雅黑" panose="020B0503020204020204" charset="-122"/>
              </a:rPr>
              <a:t>SCRM</a:t>
            </a:r>
            <a:r>
              <a:rPr lang="zh-CN" altLang="en-US" sz="1400" b="1" dirty="0">
                <a:latin typeface="微软雅黑" panose="020B0503020204020204" charset="-122"/>
                <a:ea typeface="微软雅黑" panose="020B0503020204020204" charset="-122"/>
                <a:cs typeface="微软雅黑" panose="020B0503020204020204" charset="-122"/>
              </a:rPr>
              <a:t>系统）</a:t>
            </a:r>
            <a:endParaRPr lang="zh-CN" alt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pic>
        <p:nvPicPr>
          <p:cNvPr id="20" name="图片 19"/>
          <p:cNvPicPr>
            <a:picLocks noChangeAspect="1"/>
          </p:cNvPicPr>
          <p:nvPr/>
        </p:nvPicPr>
        <p:blipFill>
          <a:blip r:embed="rId6"/>
          <a:stretch>
            <a:fillRect/>
          </a:stretch>
        </p:blipFill>
        <p:spPr>
          <a:xfrm>
            <a:off x="6031129" y="1270392"/>
            <a:ext cx="3893604" cy="3818780"/>
          </a:xfrm>
          <a:prstGeom prst="rect">
            <a:avLst/>
          </a:prstGeom>
        </p:spPr>
      </p:pic>
      <p:grpSp>
        <p:nvGrpSpPr>
          <p:cNvPr id="21" name="组合 20"/>
          <p:cNvGrpSpPr/>
          <p:nvPr/>
        </p:nvGrpSpPr>
        <p:grpSpPr>
          <a:xfrm>
            <a:off x="335280" y="1893571"/>
            <a:ext cx="5316855" cy="2272030"/>
            <a:chOff x="672" y="2544"/>
            <a:chExt cx="7995" cy="4318"/>
          </a:xfrm>
        </p:grpSpPr>
        <p:sp>
          <p:nvSpPr>
            <p:cNvPr id="22" name="文本框 21"/>
            <p:cNvSpPr txBox="1"/>
            <p:nvPr/>
          </p:nvSpPr>
          <p:spPr>
            <a:xfrm>
              <a:off x="994" y="2597"/>
              <a:ext cx="7520" cy="3062"/>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设备吸粉</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提前在设备上贴上带有企微二维码物料</a:t>
              </a:r>
              <a:endParaRPr lang="zh-CN" sz="1400" dirty="0">
                <a:latin typeface="微软雅黑" panose="020B0503020204020204" charset="-122"/>
                <a:ea typeface="微软雅黑" panose="020B0503020204020204" charset="-122"/>
              </a:endParaRPr>
            </a:p>
            <a:p>
              <a:pPr marL="285750" indent="-285750" algn="l" fontAlgn="auto">
                <a:lnSpc>
                  <a:spcPct val="130000"/>
                </a:lnSpc>
                <a:buClrTx/>
                <a:buSzTx/>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sym typeface="+mn-ea"/>
                </a:rPr>
                <a:t>话术参考：</a:t>
              </a:r>
              <a:endParaRPr lang="zh-CN" altLang="en-US" sz="1400" b="1" dirty="0">
                <a:solidFill>
                  <a:srgbClr val="C00000"/>
                </a:solidFill>
                <a:latin typeface="微软雅黑" panose="020B0503020204020204" charset="-122"/>
                <a:ea typeface="微软雅黑" panose="020B0503020204020204" charset="-122"/>
                <a:sym typeface="+mn-ea"/>
              </a:endParaRPr>
            </a:p>
            <a:p>
              <a:pPr indent="0" algn="l" fontAlgn="auto">
                <a:lnSpc>
                  <a:spcPct val="130000"/>
                </a:lnSpc>
                <a:buClrTx/>
                <a:buSzTx/>
                <a:buFont typeface="Wingdings" panose="05000000000000000000" charset="0"/>
                <a:buNone/>
              </a:pPr>
              <a:r>
                <a:rPr lang="en-US" altLang="zh-CN" sz="1400" dirty="0">
                  <a:solidFill>
                    <a:schemeClr val="tx1"/>
                  </a:solidFill>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sym typeface="+mn-ea"/>
                </a:rPr>
                <a:t>在</a:t>
              </a:r>
              <a:r>
                <a:rPr lang="zh-CN" sz="1400" dirty="0">
                  <a:latin typeface="微软雅黑" panose="020B0503020204020204" charset="-122"/>
                  <a:ea typeface="微软雅黑" panose="020B0503020204020204" charset="-122"/>
                  <a:sym typeface="+mn-ea"/>
                </a:rPr>
                <a:t>设备</a:t>
              </a:r>
              <a:r>
                <a:rPr sz="1400" dirty="0">
                  <a:latin typeface="微软雅黑" panose="020B0503020204020204" charset="-122"/>
                  <a:ea typeface="微软雅黑" panose="020B0503020204020204" charset="-122"/>
                  <a:sym typeface="+mn-ea"/>
                </a:rPr>
                <a:t>上也带有我的微信二维码，你今后万一宽带有问题也可以通过扫码二维码快速找到我。</a:t>
              </a:r>
              <a:r>
                <a:rPr lang="zh-CN" altLang="en-US" sz="1400" dirty="0">
                  <a:latin typeface="微软雅黑" panose="020B0503020204020204" charset="-122"/>
                  <a:ea typeface="微软雅黑" panose="020B0503020204020204" charset="-122"/>
                  <a:sym typeface="+mn-ea"/>
                </a:rPr>
                <a:t>”</a:t>
              </a:r>
              <a:endParaRPr lang="en-US" altLang="zh-CN" sz="1400" dirty="0">
                <a:solidFill>
                  <a:schemeClr val="tx1"/>
                </a:solidFill>
                <a:latin typeface="微软雅黑" panose="020B0503020204020204" charset="-122"/>
                <a:ea typeface="微软雅黑" panose="020B0503020204020204" charset="-122"/>
              </a:endParaRPr>
            </a:p>
          </p:txBody>
        </p:sp>
        <p:sp>
          <p:nvSpPr>
            <p:cNvPr id="23" name="圆角矩形 11"/>
            <p:cNvSpPr/>
            <p:nvPr/>
          </p:nvSpPr>
          <p:spPr>
            <a:xfrm>
              <a:off x="672" y="2544"/>
              <a:ext cx="7995" cy="4318"/>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5" name="矩形 24"/>
          <p:cNvSpPr/>
          <p:nvPr/>
        </p:nvSpPr>
        <p:spPr>
          <a:xfrm>
            <a:off x="1862548" y="911860"/>
            <a:ext cx="2743319" cy="646331"/>
          </a:xfrm>
          <a:prstGeom prst="rect">
            <a:avLst/>
          </a:prstGeom>
        </p:spPr>
        <p:txBody>
          <a:bodyPr wrap="square">
            <a:spAutoFit/>
          </a:bodyPr>
          <a:lstStyle/>
          <a:p>
            <a:pPr algn="just"/>
            <a:r>
              <a:rPr lang="zh-CN" altLang="en-US" b="1" dirty="0">
                <a:solidFill>
                  <a:srgbClr val="333333"/>
                </a:solidFill>
                <a:latin typeface="-apple-system"/>
              </a:rPr>
              <a:t>装维场景吸粉：设备吸粉</a:t>
            </a:r>
            <a:br>
              <a:rPr lang="zh-CN" altLang="en-US" dirty="0"/>
            </a:br>
            <a:endParaRPr lang="zh-CN" altLang="en-US" dirty="0"/>
          </a:p>
        </p:txBody>
      </p:sp>
      <p:sp>
        <p:nvSpPr>
          <p:cNvPr id="26" name="圆角矩形 1"/>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endParaRPr lang="zh-CN" altLang="en-US" sz="2000" b="1" dirty="0">
              <a:latin typeface="微软雅黑" panose="020B0503020204020204" charset="-122"/>
              <a:ea typeface="微软雅黑" panose="020B0503020204020204" charset="-122"/>
            </a:endParaRPr>
          </a:p>
        </p:txBody>
      </p:sp>
      <p:sp>
        <p:nvSpPr>
          <p:cNvPr id="27" name="文本框 26"/>
          <p:cNvSpPr txBox="1"/>
          <p:nvPr/>
        </p:nvSpPr>
        <p:spPr>
          <a:xfrm>
            <a:off x="1094893" y="442096"/>
            <a:ext cx="2864888"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--1.2</a:t>
            </a:r>
            <a:endParaRPr lang="zh-CN" alt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9"/>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1"/>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1862549" y="911860"/>
            <a:ext cx="2708512" cy="646331"/>
          </a:xfrm>
          <a:prstGeom prst="rect">
            <a:avLst/>
          </a:prstGeom>
        </p:spPr>
        <p:txBody>
          <a:bodyPr wrap="square">
            <a:spAutoFit/>
          </a:bodyPr>
          <a:lstStyle/>
          <a:p>
            <a:pPr algn="just"/>
            <a:r>
              <a:rPr lang="zh-CN" altLang="en-US" b="1" dirty="0">
                <a:solidFill>
                  <a:srgbClr val="333333"/>
                </a:solidFill>
                <a:latin typeface="-apple-system"/>
              </a:rPr>
              <a:t>装维场景吸粉：上门拓客</a:t>
            </a:r>
            <a:br>
              <a:rPr lang="zh-CN" altLang="en-US" dirty="0"/>
            </a:br>
            <a:endParaRPr lang="zh-CN" altLang="en-US" dirty="0"/>
          </a:p>
        </p:txBody>
      </p:sp>
      <p:sp>
        <p:nvSpPr>
          <p:cNvPr id="26" name="圆角矩形 1"/>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endParaRPr lang="zh-CN" altLang="en-US" sz="2000" b="1" dirty="0">
              <a:latin typeface="微软雅黑" panose="020B0503020204020204" charset="-122"/>
              <a:ea typeface="微软雅黑" panose="020B0503020204020204" charset="-122"/>
            </a:endParaRPr>
          </a:p>
        </p:txBody>
      </p:sp>
      <p:grpSp>
        <p:nvGrpSpPr>
          <p:cNvPr id="24" name="组合 23"/>
          <p:cNvGrpSpPr/>
          <p:nvPr/>
        </p:nvGrpSpPr>
        <p:grpSpPr>
          <a:xfrm>
            <a:off x="335280" y="1639570"/>
            <a:ext cx="5184987" cy="1611629"/>
            <a:chOff x="672" y="2544"/>
            <a:chExt cx="7711" cy="2872"/>
          </a:xfrm>
        </p:grpSpPr>
        <p:sp>
          <p:nvSpPr>
            <p:cNvPr id="27" name="文本框 26"/>
            <p:cNvSpPr txBox="1"/>
            <p:nvPr/>
          </p:nvSpPr>
          <p:spPr>
            <a:xfrm>
              <a:off x="994" y="2597"/>
              <a:ext cx="7186" cy="2065"/>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3</a:t>
              </a:r>
              <a:r>
                <a:rPr lang="zh-CN" altLang="en-US" sz="1400" b="1" dirty="0">
                  <a:solidFill>
                    <a:srgbClr val="C00000"/>
                  </a:solidFill>
                  <a:latin typeface="微软雅黑" panose="020B0503020204020204" charset="-122"/>
                  <a:ea typeface="微软雅黑" panose="020B0503020204020204" charset="-122"/>
                </a:rPr>
                <a:t>：</a:t>
              </a:r>
              <a:endParaRPr lang="zh-CN" altLang="en-US" sz="1400" b="1" dirty="0">
                <a:solidFill>
                  <a:srgbClr val="C00000"/>
                </a:solidFill>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装维上门拓客</a:t>
              </a:r>
              <a:endParaRPr lang="zh-CN" altLang="en-US" sz="1400" dirty="0">
                <a:latin typeface="微软雅黑" panose="020B0503020204020204" charset="-122"/>
                <a:ea typeface="微软雅黑" panose="020B0503020204020204" charset="-122"/>
              </a:endParaRP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包装</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网络检测服务</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安全用网检测</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网络隐患排查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等主题开展上门活动，吸粉顺销一举两得</a:t>
              </a:r>
              <a:endParaRPr lang="en-US" altLang="zh-CN" sz="1400" dirty="0">
                <a:latin typeface="微软雅黑" panose="020B0503020204020204" charset="-122"/>
                <a:ea typeface="微软雅黑" panose="020B0503020204020204" charset="-122"/>
              </a:endParaRPr>
            </a:p>
          </p:txBody>
        </p:sp>
        <p:sp>
          <p:nvSpPr>
            <p:cNvPr id="28" name="圆角矩形 11"/>
            <p:cNvSpPr/>
            <p:nvPr/>
          </p:nvSpPr>
          <p:spPr>
            <a:xfrm>
              <a:off x="672" y="2544"/>
              <a:ext cx="7711" cy="2872"/>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9" name="文本框 28"/>
          <p:cNvSpPr txBox="1"/>
          <p:nvPr/>
        </p:nvSpPr>
        <p:spPr>
          <a:xfrm>
            <a:off x="335280" y="3306061"/>
            <a:ext cx="5625465" cy="2093778"/>
          </a:xfrm>
          <a:prstGeom prst="rect">
            <a:avLst/>
          </a:prstGeom>
          <a:noFill/>
        </p:spPr>
        <p:txBody>
          <a:bodyPr wrap="square" rtlCol="0" anchor="t">
            <a:spAutoFit/>
          </a:bodyPr>
          <a:lstStyle/>
          <a:p>
            <a:pPr fontAlgn="auto">
              <a:lnSpc>
                <a:spcPct val="150000"/>
              </a:lnSpc>
            </a:pPr>
            <a:r>
              <a:rPr lang="en-US" altLang="zh-CN" sz="1100" b="1" dirty="0">
                <a:latin typeface="微软雅黑" panose="020B0503020204020204" charset="-122"/>
                <a:ea typeface="微软雅黑" panose="020B0503020204020204" charset="-122"/>
                <a:cs typeface="微软雅黑" panose="020B0503020204020204" charset="-122"/>
                <a:sym typeface="+mn-ea"/>
              </a:rPr>
              <a:t>※</a:t>
            </a:r>
            <a:r>
              <a:rPr lang="zh-CN" altLang="en-US" sz="1100" b="1" dirty="0">
                <a:latin typeface="微软雅黑" panose="020B0503020204020204" charset="-122"/>
                <a:ea typeface="微软雅黑" panose="020B0503020204020204" charset="-122"/>
                <a:cs typeface="微软雅黑" panose="020B0503020204020204" charset="-122"/>
                <a:sym typeface="+mn-ea"/>
              </a:rPr>
              <a:t>话术参考</a:t>
            </a:r>
            <a:r>
              <a:rPr lang="en-US" altLang="zh-CN" sz="1100" b="1" dirty="0">
                <a:latin typeface="微软雅黑" panose="020B0503020204020204" charset="-122"/>
                <a:ea typeface="微软雅黑" panose="020B0503020204020204" charset="-122"/>
                <a:cs typeface="微软雅黑" panose="020B0503020204020204" charset="-122"/>
                <a:sym typeface="+mn-ea"/>
              </a:rPr>
              <a:t>※</a:t>
            </a:r>
            <a:endParaRPr lang="zh-CN" sz="1100" b="1"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尊敬的XX小区用户您好，我是</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社区宽带服务中心</a:t>
            </a:r>
            <a:r>
              <a:rPr lang="zh-CN" altLang="en-US" sz="1100" dirty="0">
                <a:latin typeface="微软雅黑" panose="020B0503020204020204" charset="-122"/>
                <a:ea typeface="微软雅黑" panose="020B0503020204020204" charset="-122"/>
                <a:cs typeface="微软雅黑" panose="020B0503020204020204" charset="-122"/>
              </a:rPr>
              <a:t>，咱们</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小区住户反映最近整栋楼宽带网络都比较差/最近小区周边正在进行市政建设，高温天气/雷雨天气对通信管道有影响</a:t>
            </a:r>
            <a:r>
              <a:rPr lang="zh-CN" altLang="en-US" sz="1100" dirty="0">
                <a:latin typeface="微软雅黑" panose="020B0503020204020204" charset="-122"/>
                <a:ea typeface="微软雅黑" panose="020B0503020204020204" charset="-122"/>
                <a:cs typeface="微软雅黑" panose="020B0503020204020204" charset="-122"/>
              </a:rPr>
              <a:t>！</a:t>
            </a:r>
            <a:endParaRPr lang="zh-CN" altLang="en-US" sz="11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本小区将于X月X日为小区业主</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提供免费的线路整理、网络检测，网速优化</a:t>
            </a:r>
            <a:r>
              <a:rPr lang="zh-CN" altLang="en-US" sz="1100" dirty="0">
                <a:latin typeface="微软雅黑" panose="020B0503020204020204" charset="-122"/>
                <a:ea typeface="微软雅黑" panose="020B0503020204020204" charset="-122"/>
                <a:cs typeface="微软雅黑" panose="020B0503020204020204" charset="-122"/>
              </a:rPr>
              <a:t>服务！</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电信、移动、联通、华数均可报名</a:t>
            </a:r>
            <a:r>
              <a:rPr lang="zh-CN" altLang="en-US" sz="1100" dirty="0">
                <a:latin typeface="微软雅黑" panose="020B0503020204020204" charset="-122"/>
                <a:ea typeface="微软雅黑" panose="020B0503020204020204" charset="-122"/>
                <a:cs typeface="微软雅黑" panose="020B0503020204020204" charset="-122"/>
              </a:rPr>
              <a:t>！</a:t>
            </a:r>
            <a:endParaRPr lang="zh-CN" altLang="en-US" sz="11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平时你们自己请人检测需要200元检测服务费，这次是给咱么小区提供免费检测专享服务，请及时</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扫码进入本小区的服务预约群</a:t>
            </a:r>
            <a:r>
              <a:rPr lang="zh-CN" altLang="en-US" sz="1100" dirty="0">
                <a:latin typeface="微软雅黑" panose="020B0503020204020204" charset="-122"/>
                <a:ea typeface="微软雅黑" panose="020B0503020204020204" charset="-122"/>
                <a:cs typeface="微软雅黑" panose="020B0503020204020204" charset="-122"/>
              </a:rPr>
              <a:t>，留下姓名和联系方式，工作人员会及时和您电话联系！</a:t>
            </a:r>
            <a:endParaRPr lang="zh-CN" altLang="en-US" sz="1100" dirty="0">
              <a:latin typeface="微软雅黑" panose="020B0503020204020204" charset="-122"/>
              <a:ea typeface="微软雅黑" panose="020B0503020204020204" charset="-122"/>
              <a:cs typeface="微软雅黑" panose="020B0503020204020204" charset="-122"/>
            </a:endParaRPr>
          </a:p>
        </p:txBody>
      </p:sp>
      <p:pic>
        <p:nvPicPr>
          <p:cNvPr id="31" name="图片 30"/>
          <p:cNvPicPr>
            <a:picLocks noChangeAspect="1"/>
          </p:cNvPicPr>
          <p:nvPr/>
        </p:nvPicPr>
        <p:blipFill>
          <a:blip r:embed="rId6"/>
          <a:stretch>
            <a:fillRect/>
          </a:stretch>
        </p:blipFill>
        <p:spPr>
          <a:xfrm>
            <a:off x="5846741" y="793751"/>
            <a:ext cx="2708511" cy="2880225"/>
          </a:xfrm>
          <a:prstGeom prst="rect">
            <a:avLst/>
          </a:prstGeom>
          <a:effectLst>
            <a:outerShdw blurRad="50800" dist="38100" dir="2700000" algn="tl" rotWithShape="0">
              <a:prstClr val="black">
                <a:alpha val="40000"/>
              </a:prstClr>
            </a:outerShdw>
          </a:effectLst>
        </p:spPr>
      </p:pic>
      <p:pic>
        <p:nvPicPr>
          <p:cNvPr id="32" name="图片 31"/>
          <p:cNvPicPr>
            <a:picLocks noChangeAspect="1"/>
          </p:cNvPicPr>
          <p:nvPr/>
        </p:nvPicPr>
        <p:blipFill>
          <a:blip r:embed="rId7"/>
          <a:stretch>
            <a:fillRect/>
          </a:stretch>
        </p:blipFill>
        <p:spPr>
          <a:xfrm>
            <a:off x="8209387" y="3028950"/>
            <a:ext cx="1768896" cy="2528118"/>
          </a:xfrm>
          <a:prstGeom prst="rect">
            <a:avLst/>
          </a:prstGeom>
          <a:effectLst>
            <a:outerShdw blurRad="50800" dist="38100" dir="2700000" algn="tl" rotWithShape="0">
              <a:prstClr val="black">
                <a:alpha val="40000"/>
              </a:prstClr>
            </a:outerShdw>
          </a:effectLst>
        </p:spPr>
      </p:pic>
      <p:sp>
        <p:nvSpPr>
          <p:cNvPr id="37" name="文本框 36"/>
          <p:cNvSpPr txBox="1"/>
          <p:nvPr/>
        </p:nvSpPr>
        <p:spPr>
          <a:xfrm>
            <a:off x="1094893" y="442096"/>
            <a:ext cx="2864888"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--1.3</a:t>
            </a:r>
            <a:endParaRPr lang="zh-CN" altLang="en-US" sz="1600" b="1" dirty="0"/>
          </a:p>
        </p:txBody>
      </p:sp>
    </p:spTree>
  </p:cSld>
  <p:clrMapOvr>
    <a:masterClrMapping/>
  </p:clrMapOvr>
</p:sld>
</file>

<file path=ppt/tags/tag1.xml><?xml version="1.0" encoding="utf-8"?>
<p:tagLst xmlns:p="http://schemas.openxmlformats.org/presentationml/2006/main">
  <p:tag name="KSO_WM_UNIT_PLACING_PICTURE_USER_VIEWPORT" val="{&quot;height&quot;:8270,&quot;width&quot;:108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2983</Words>
  <Application>WPS 演示</Application>
  <PresentationFormat>自定义</PresentationFormat>
  <Paragraphs>324</Paragraphs>
  <Slides>18</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-apple-system</vt:lpstr>
      <vt:lpstr>HanaMin</vt:lpstr>
      <vt:lpstr>微软雅黑</vt:lpstr>
      <vt:lpstr>等线</vt:lpstr>
      <vt:lpstr>Times New Roman</vt:lpstr>
      <vt:lpstr>Wingdings</vt:lpstr>
      <vt:lpstr>仿宋</vt:lpstr>
      <vt:lpstr>Calibri</vt:lpstr>
      <vt:lpstr>Arial Unicode MS</vt:lpstr>
      <vt:lpstr>汉仪中黑S</vt:lpstr>
      <vt:lpstr>华文宋体</vt:lpstr>
      <vt:lpstr>华康标题宋 Std W9</vt:lpstr>
      <vt:lpstr>华康标题宋W9</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HaLo.</cp:lastModifiedBy>
  <cp:revision>514</cp:revision>
  <dcterms:created xsi:type="dcterms:W3CDTF">2019-12-22T05:53:00Z</dcterms:created>
  <dcterms:modified xsi:type="dcterms:W3CDTF">2021-06-17T08:47:34Z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6CC65104E83A4AC7BBD7727573353B97</vt:lpwstr>
  </property>
</Properties>
</file>