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964" r:id="rId2"/>
    <p:sldId id="3122" r:id="rId3"/>
    <p:sldId id="3154" r:id="rId4"/>
    <p:sldId id="3089" r:id="rId5"/>
    <p:sldId id="3173" r:id="rId6"/>
    <p:sldId id="3174" r:id="rId7"/>
    <p:sldId id="3175" r:id="rId8"/>
    <p:sldId id="3176" r:id="rId9"/>
    <p:sldId id="3177" r:id="rId10"/>
    <p:sldId id="3147" r:id="rId11"/>
    <p:sldId id="3178" r:id="rId12"/>
    <p:sldId id="3152" r:id="rId13"/>
    <p:sldId id="3179" r:id="rId14"/>
    <p:sldId id="3153" r:id="rId15"/>
    <p:sldId id="3180" r:id="rId16"/>
    <p:sldId id="3182" r:id="rId17"/>
    <p:sldId id="3181" r:id="rId18"/>
    <p:sldId id="3151" r:id="rId19"/>
    <p:sldId id="3080" r:id="rId20"/>
  </p:sldIdLst>
  <p:sldSz cx="10260013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900"/>
    <a:srgbClr val="FFA900"/>
    <a:srgbClr val="F2AB3C"/>
    <a:srgbClr val="030061"/>
    <a:srgbClr val="4472C4"/>
    <a:srgbClr val="BA986F"/>
    <a:srgbClr val="B9976F"/>
    <a:srgbClr val="3C82BD"/>
    <a:srgbClr val="FFC000"/>
    <a:srgbClr val="5A02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6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608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025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881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023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825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6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423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195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41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pic" idx="13"/>
          </p:nvPr>
        </p:nvSpPr>
        <p:spPr>
          <a:xfrm>
            <a:off x="1408684" y="-1"/>
            <a:ext cx="8851330" cy="5219040"/>
          </a:xfrm>
          <a:prstGeom prst="rect">
            <a:avLst/>
          </a:prstGeom>
        </p:spPr>
        <p:txBody>
          <a:bodyPr lIns="95051" rIns="95051"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33817" y="2166193"/>
            <a:ext cx="2719527" cy="1689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75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799506" y="2166193"/>
            <a:ext cx="2719527" cy="1689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75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65196" y="2166193"/>
            <a:ext cx="2719527" cy="1689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75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100">
        <p:pull/>
      </p:transition>
    </mc:Choice>
    <mc:Fallback xmlns="">
      <p:transition spd="slow" advTm="110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8607425" y="167640"/>
            <a:ext cx="1358900" cy="520065"/>
            <a:chOff x="13503" y="400"/>
            <a:chExt cx="2140" cy="819"/>
          </a:xfrm>
        </p:grpSpPr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503" y="400"/>
              <a:ext cx="768" cy="7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0" name="组合 9"/>
            <p:cNvGrpSpPr/>
            <p:nvPr/>
          </p:nvGrpSpPr>
          <p:grpSpPr>
            <a:xfrm>
              <a:off x="13945" y="507"/>
              <a:ext cx="1698" cy="713"/>
              <a:chOff x="13273" y="518"/>
              <a:chExt cx="1698" cy="713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13273" y="919"/>
                <a:ext cx="169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700" b="1">
                    <a:solidFill>
                      <a:schemeClr val="bg1"/>
                    </a:solidFill>
                    <a:latin typeface="Arial Unicode MS" panose="020B0604020202020204" charset="-122"/>
                    <a:ea typeface="Arial Unicode MS" panose="020B0604020202020204" charset="-122"/>
                  </a:rPr>
                  <a:t>START-UP  PRIVATE</a:t>
                </a: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3278" y="518"/>
                <a:ext cx="1688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点燃私域</a:t>
                </a: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4"/>
          <p:cNvSpPr txBox="1"/>
          <p:nvPr/>
        </p:nvSpPr>
        <p:spPr>
          <a:xfrm>
            <a:off x="1478279" y="1896853"/>
            <a:ext cx="8309188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</a:rPr>
              <a:t>如何借力门店活动进行吸粉小案例</a:t>
            </a:r>
            <a:endParaRPr lang="en-US" altLang="zh-CN" sz="4000" b="1" dirty="0">
              <a:solidFill>
                <a:schemeClr val="bg1"/>
              </a:solidFill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2872604" y="2938440"/>
            <a:ext cx="61620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运营商事业部：泰坦</a:t>
            </a:r>
            <a:endParaRPr lang="zh-CN" altLang="zh-CN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2926458" y="2715972"/>
            <a:ext cx="608372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997416" y="1500556"/>
            <a:ext cx="2991345" cy="3833437"/>
          </a:xfrm>
          <a:prstGeom prst="rect">
            <a:avLst/>
          </a:prstGeom>
          <a:noFill/>
          <a:ln w="15875">
            <a:solidFill>
              <a:srgbClr val="FF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5" name="矩形 4"/>
          <p:cNvSpPr/>
          <p:nvPr/>
        </p:nvSpPr>
        <p:spPr>
          <a:xfrm>
            <a:off x="5255259" y="1495717"/>
            <a:ext cx="3349479" cy="3833425"/>
          </a:xfrm>
          <a:prstGeom prst="rect">
            <a:avLst/>
          </a:prstGeom>
          <a:noFill/>
          <a:ln w="15875">
            <a:solidFill>
              <a:srgbClr val="FF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2" name="文本框 21"/>
          <p:cNvSpPr txBox="1"/>
          <p:nvPr/>
        </p:nvSpPr>
        <p:spPr>
          <a:xfrm>
            <a:off x="2391575" y="790638"/>
            <a:ext cx="562546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案例概述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：欢迎语准备</a:t>
            </a:r>
          </a:p>
        </p:txBody>
      </p:sp>
      <p:pic>
        <p:nvPicPr>
          <p:cNvPr id="7" name="图片 6" descr="六角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873" y="3808106"/>
            <a:ext cx="1132247" cy="121919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972616" y="4041017"/>
            <a:ext cx="1914760" cy="7875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sym typeface="+mn-ea"/>
              </a:rPr>
              <a:t>拉新</a:t>
            </a:r>
            <a:endParaRPr lang="en-US" altLang="zh-CN" sz="1600" b="1" dirty="0">
              <a:solidFill>
                <a:schemeClr val="bg1"/>
              </a:solidFill>
              <a:latin typeface="+mn-ea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sym typeface="+mn-ea"/>
              </a:rPr>
              <a:t>绑号</a:t>
            </a:r>
          </a:p>
        </p:txBody>
      </p:sp>
      <p:sp>
        <p:nvSpPr>
          <p:cNvPr id="30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01</a:t>
            </a:r>
          </a:p>
        </p:txBody>
      </p:sp>
      <p:sp>
        <p:nvSpPr>
          <p:cNvPr id="37" name="文本框 36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38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AABF7D99-368D-4DDF-9607-1DF0AC97D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082" y="1563870"/>
            <a:ext cx="2928224" cy="3705354"/>
          </a:xfrm>
          <a:prstGeom prst="rect">
            <a:avLst/>
          </a:prstGeom>
        </p:spPr>
      </p:pic>
      <p:sp>
        <p:nvSpPr>
          <p:cNvPr id="25" name="箭头: 右 24">
            <a:extLst>
              <a:ext uri="{FF2B5EF4-FFF2-40B4-BE49-F238E27FC236}">
                <a16:creationId xmlns:a16="http://schemas.microsoft.com/office/drawing/2014/main" id="{01798A5D-08D1-4312-97B7-52AE2D5E72FA}"/>
              </a:ext>
            </a:extLst>
          </p:cNvPr>
          <p:cNvSpPr/>
          <p:nvPr/>
        </p:nvSpPr>
        <p:spPr>
          <a:xfrm>
            <a:off x="4402753" y="2026804"/>
            <a:ext cx="1840089" cy="22577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DCE2E2D5-12C1-4E6B-A191-681699C510BE}"/>
              </a:ext>
            </a:extLst>
          </p:cNvPr>
          <p:cNvSpPr/>
          <p:nvPr/>
        </p:nvSpPr>
        <p:spPr>
          <a:xfrm>
            <a:off x="4402753" y="2480966"/>
            <a:ext cx="1840089" cy="225778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A1EFC1B6-1809-4A23-8114-B51B5F781782}"/>
              </a:ext>
            </a:extLst>
          </p:cNvPr>
          <p:cNvSpPr/>
          <p:nvPr/>
        </p:nvSpPr>
        <p:spPr>
          <a:xfrm>
            <a:off x="4402753" y="2898373"/>
            <a:ext cx="1840089" cy="22577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AF35356-B067-4006-8BFF-71AA034826CA}"/>
              </a:ext>
            </a:extLst>
          </p:cNvPr>
          <p:cNvSpPr txBox="1"/>
          <p:nvPr/>
        </p:nvSpPr>
        <p:spPr>
          <a:xfrm>
            <a:off x="6242842" y="1927023"/>
            <a:ext cx="156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强调活动力度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DF06D5F-7E5E-4EB2-BF2D-D6E91DBCF42E}"/>
              </a:ext>
            </a:extLst>
          </p:cNvPr>
          <p:cNvSpPr txBox="1"/>
          <p:nvPr/>
        </p:nvSpPr>
        <p:spPr>
          <a:xfrm>
            <a:off x="6242842" y="244421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10G</a:t>
            </a:r>
            <a:r>
              <a:rPr lang="zh-CN" altLang="en-US" b="1" dirty="0">
                <a:solidFill>
                  <a:schemeClr val="bg1"/>
                </a:solidFill>
              </a:rPr>
              <a:t>流量包链接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D13D18B-4C0E-4C3E-8A39-F00833443FAD}"/>
              </a:ext>
            </a:extLst>
          </p:cNvPr>
          <p:cNvSpPr txBox="1"/>
          <p:nvPr/>
        </p:nvSpPr>
        <p:spPr>
          <a:xfrm>
            <a:off x="6242842" y="282659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充值链接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A0FD4C21-B8D7-4046-9E22-4D9924CF1830}"/>
              </a:ext>
            </a:extLst>
          </p:cNvPr>
          <p:cNvSpPr txBox="1"/>
          <p:nvPr/>
        </p:nvSpPr>
        <p:spPr>
          <a:xfrm>
            <a:off x="5704061" y="1881466"/>
            <a:ext cx="322395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借助</a:t>
            </a:r>
            <a:r>
              <a:rPr lang="en-US" altLang="zh-CN" b="1" dirty="0">
                <a:solidFill>
                  <a:schemeClr val="bg1"/>
                </a:solidFill>
              </a:rPr>
              <a:t>86APP</a:t>
            </a:r>
            <a:r>
              <a:rPr lang="zh-CN" altLang="en-US" b="1" dirty="0">
                <a:solidFill>
                  <a:schemeClr val="bg1"/>
                </a:solidFill>
              </a:rPr>
              <a:t>流量（强制点击）</a:t>
            </a:r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引流到公众号</a:t>
            </a:r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添加企业微信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37" name="文本框 36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38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4" descr="6cbb99ef223632543a553a50f4a903f">
            <a:extLst>
              <a:ext uri="{FF2B5EF4-FFF2-40B4-BE49-F238E27FC236}">
                <a16:creationId xmlns:a16="http://schemas.microsoft.com/office/drawing/2014/main" id="{505CD857-425F-409B-BB46-BD5D5CA67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73" y="1234907"/>
            <a:ext cx="1815780" cy="393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图片 1" descr="4d04cf37c2a7b59b6a1a145307a4ed6">
            <a:extLst>
              <a:ext uri="{FF2B5EF4-FFF2-40B4-BE49-F238E27FC236}">
                <a16:creationId xmlns:a16="http://schemas.microsoft.com/office/drawing/2014/main" id="{096C4DE4-1628-41B7-9C50-A0648BA26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1"/>
          <a:stretch>
            <a:fillRect/>
          </a:stretch>
        </p:blipFill>
        <p:spPr bwMode="auto">
          <a:xfrm>
            <a:off x="3471808" y="1247893"/>
            <a:ext cx="1956340" cy="38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1AB5E07-AFF2-4D54-A0EA-AFC29B65119C}"/>
              </a:ext>
            </a:extLst>
          </p:cNvPr>
          <p:cNvSpPr txBox="1"/>
          <p:nvPr/>
        </p:nvSpPr>
        <p:spPr>
          <a:xfrm>
            <a:off x="2220473" y="550316"/>
            <a:ext cx="611463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案例概述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：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 86APP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活动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公众号图文 助推</a:t>
            </a:r>
          </a:p>
        </p:txBody>
      </p:sp>
      <p:sp>
        <p:nvSpPr>
          <p:cNvPr id="34" name="箭头: 下 33">
            <a:extLst>
              <a:ext uri="{FF2B5EF4-FFF2-40B4-BE49-F238E27FC236}">
                <a16:creationId xmlns:a16="http://schemas.microsoft.com/office/drawing/2014/main" id="{91258A90-8467-4151-B83A-D4E1AD8F1BCF}"/>
              </a:ext>
            </a:extLst>
          </p:cNvPr>
          <p:cNvSpPr/>
          <p:nvPr/>
        </p:nvSpPr>
        <p:spPr>
          <a:xfrm>
            <a:off x="7084617" y="2331827"/>
            <a:ext cx="462845" cy="620889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箭头: 下 34">
            <a:extLst>
              <a:ext uri="{FF2B5EF4-FFF2-40B4-BE49-F238E27FC236}">
                <a16:creationId xmlns:a16="http://schemas.microsoft.com/office/drawing/2014/main" id="{DCF05516-531C-4CF7-9CB5-56044C813037}"/>
              </a:ext>
            </a:extLst>
          </p:cNvPr>
          <p:cNvSpPr/>
          <p:nvPr/>
        </p:nvSpPr>
        <p:spPr>
          <a:xfrm>
            <a:off x="7084617" y="3379378"/>
            <a:ext cx="462845" cy="620889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56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42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FDDC74BD-EF31-443B-B258-34D9405D4BFF}"/>
              </a:ext>
            </a:extLst>
          </p:cNvPr>
          <p:cNvSpPr txBox="1"/>
          <p:nvPr/>
        </p:nvSpPr>
        <p:spPr>
          <a:xfrm>
            <a:off x="2220473" y="550316"/>
            <a:ext cx="611463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案例概述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6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：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数据回顾</a:t>
            </a:r>
          </a:p>
        </p:txBody>
      </p:sp>
      <p:graphicFrame>
        <p:nvGraphicFramePr>
          <p:cNvPr id="31" name="表格 30">
            <a:extLst>
              <a:ext uri="{FF2B5EF4-FFF2-40B4-BE49-F238E27FC236}">
                <a16:creationId xmlns:a16="http://schemas.microsoft.com/office/drawing/2014/main" id="{AAB8DA78-3BCE-4FAB-99BF-B2E9BD0713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968174"/>
              </p:ext>
            </p:extLst>
          </p:nvPr>
        </p:nvGraphicFramePr>
        <p:xfrm>
          <a:off x="1105131" y="1390472"/>
          <a:ext cx="8345318" cy="1441535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224367">
                  <a:extLst>
                    <a:ext uri="{9D8B030D-6E8A-4147-A177-3AD203B41FA5}">
                      <a16:colId xmlns:a16="http://schemas.microsoft.com/office/drawing/2014/main" val="992036914"/>
                    </a:ext>
                  </a:extLst>
                </a:gridCol>
                <a:gridCol w="1451359">
                  <a:extLst>
                    <a:ext uri="{9D8B030D-6E8A-4147-A177-3AD203B41FA5}">
                      <a16:colId xmlns:a16="http://schemas.microsoft.com/office/drawing/2014/main" val="3466630199"/>
                    </a:ext>
                  </a:extLst>
                </a:gridCol>
                <a:gridCol w="1640668">
                  <a:extLst>
                    <a:ext uri="{9D8B030D-6E8A-4147-A177-3AD203B41FA5}">
                      <a16:colId xmlns:a16="http://schemas.microsoft.com/office/drawing/2014/main" val="3000348158"/>
                    </a:ext>
                  </a:extLst>
                </a:gridCol>
                <a:gridCol w="1530238">
                  <a:extLst>
                    <a:ext uri="{9D8B030D-6E8A-4147-A177-3AD203B41FA5}">
                      <a16:colId xmlns:a16="http://schemas.microsoft.com/office/drawing/2014/main" val="1805583131"/>
                    </a:ext>
                  </a:extLst>
                </a:gridCol>
                <a:gridCol w="1498686">
                  <a:extLst>
                    <a:ext uri="{9D8B030D-6E8A-4147-A177-3AD203B41FA5}">
                      <a16:colId xmlns:a16="http://schemas.microsoft.com/office/drawing/2014/main" val="760697156"/>
                    </a:ext>
                  </a:extLst>
                </a:gridCol>
              </a:tblGrid>
              <a:tr h="34185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11.1-11.16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日数据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202786"/>
                  </a:ext>
                </a:extLst>
              </a:tr>
              <a:tr h="31979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渠道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账号数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吸粉数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号码量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绑号率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275261"/>
                  </a:ext>
                </a:extLst>
              </a:tr>
              <a:tr h="30876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中台账号（线上）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37072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33644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91%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298854"/>
                  </a:ext>
                </a:extLst>
              </a:tr>
              <a:tr h="26508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部分线下门店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20306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19663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97%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050733"/>
                  </a:ext>
                </a:extLst>
              </a:tr>
              <a:tr h="20603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合计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57378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53307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93%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749876"/>
                  </a:ext>
                </a:extLst>
              </a:tr>
            </a:tbl>
          </a:graphicData>
        </a:graphic>
      </p:graphicFrame>
      <p:pic>
        <p:nvPicPr>
          <p:cNvPr id="32" name="图片 31">
            <a:extLst>
              <a:ext uri="{FF2B5EF4-FFF2-40B4-BE49-F238E27FC236}">
                <a16:creationId xmlns:a16="http://schemas.microsoft.com/office/drawing/2014/main" id="{686FCB05-AF68-4F28-B547-49C38D0CE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102" y="3510492"/>
            <a:ext cx="8384198" cy="14993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/>
        </p:spPr>
      </p:pic>
      <p:sp>
        <p:nvSpPr>
          <p:cNvPr id="35" name="Shape 969">
            <a:extLst>
              <a:ext uri="{FF2B5EF4-FFF2-40B4-BE49-F238E27FC236}">
                <a16:creationId xmlns:a16="http://schemas.microsoft.com/office/drawing/2014/main" id="{19594836-416B-4B75-B39F-94639B9E3D61}"/>
              </a:ext>
            </a:extLst>
          </p:cNvPr>
          <p:cNvSpPr/>
          <p:nvPr/>
        </p:nvSpPr>
        <p:spPr>
          <a:xfrm>
            <a:off x="3637859" y="3120806"/>
            <a:ext cx="2978261" cy="0"/>
          </a:xfrm>
          <a:prstGeom prst="line">
            <a:avLst/>
          </a:prstGeom>
          <a:noFill/>
          <a:ln w="6350" cap="flat">
            <a:solidFill>
              <a:srgbClr val="F2AB3C"/>
            </a:solidFill>
            <a:prstDash val="solid"/>
            <a:miter lim="800000"/>
          </a:ln>
          <a:effectLst/>
        </p:spPr>
        <p:txBody>
          <a:bodyPr wrap="square" lIns="36567" tIns="36567" rIns="36567" bIns="36567" numCol="1" anchor="t">
            <a:noAutofit/>
          </a:bodyPr>
          <a:lstStyle/>
          <a:p>
            <a:endParaRPr sz="1440" dirty="0">
              <a:latin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>
            <a:spLocks noChangeArrowheads="1"/>
          </p:cNvSpPr>
          <p:nvPr/>
        </p:nvSpPr>
        <p:spPr bwMode="auto">
          <a:xfrm>
            <a:off x="2040751" y="2880783"/>
            <a:ext cx="639149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anchor="ctr">
            <a:spAutoFit/>
          </a:bodyPr>
          <a:lstStyle/>
          <a:p>
            <a:pPr lvl="0"/>
            <a:r>
              <a:rPr lang="zh-CN" altLang="en-US" sz="4400" b="1" dirty="0">
                <a:solidFill>
                  <a:schemeClr val="bg1"/>
                </a:solidFill>
              </a:rPr>
              <a:t>案例中亮点及可复用的点</a:t>
            </a:r>
          </a:p>
          <a:p>
            <a:pPr lvl="0"/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14" name="Text Box 3"/>
          <p:cNvSpPr>
            <a:spLocks noChangeArrowheads="1"/>
          </p:cNvSpPr>
          <p:nvPr/>
        </p:nvSpPr>
        <p:spPr bwMode="auto">
          <a:xfrm>
            <a:off x="4195445" y="1187032"/>
            <a:ext cx="1855399" cy="193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1199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zh-CN" altLang="en-US" sz="1199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9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/>
          <p:nvPr/>
        </p:nvSpPr>
        <p:spPr>
          <a:xfrm>
            <a:off x="2337058" y="1812826"/>
            <a:ext cx="5857373" cy="4134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567" tIns="36567" rIns="36567" bIns="36567" numCol="1" anchor="t">
            <a:spAutoFit/>
          </a:bodyPr>
          <a:lstStyle>
            <a:lvl1pPr>
              <a:lnSpc>
                <a:spcPct val="120000"/>
              </a:lnSpc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914400"/>
            <a:r>
              <a:rPr lang="zh-CN" altLang="en-US" sz="960" dirty="0">
                <a:solidFill>
                  <a:schemeClr val="bg1"/>
                </a:solidFill>
                <a:latin typeface="+mn-ea"/>
                <a:cs typeface="+mn-ea"/>
              </a:rPr>
              <a:t>目前大部分地市门店操作，只做简单的海报、易拉宝进行引导；如果客户没兴趣就不管了。借力以后，客户需要对应福利必须经过企微这条路，强制被拉新。</a:t>
            </a:r>
            <a:r>
              <a:rPr lang="zh-CN" altLang="en-US" sz="960" b="1" dirty="0">
                <a:solidFill>
                  <a:schemeClr val="bg1"/>
                </a:solidFill>
                <a:latin typeface="+mn-ea"/>
                <a:cs typeface="+mn-ea"/>
              </a:rPr>
              <a:t>充值活动</a:t>
            </a:r>
            <a:r>
              <a:rPr lang="zh-CN" altLang="en-US" sz="960" dirty="0">
                <a:solidFill>
                  <a:schemeClr val="bg1"/>
                </a:solidFill>
                <a:latin typeface="+mn-ea"/>
                <a:cs typeface="+mn-ea"/>
              </a:rPr>
              <a:t>这种借力，客户的接受程度也会高很多。</a:t>
            </a:r>
            <a:endParaRPr lang="zh-CN" altLang="zh-CN" sz="96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954" name="Shape 954"/>
          <p:cNvSpPr/>
          <p:nvPr/>
        </p:nvSpPr>
        <p:spPr>
          <a:xfrm>
            <a:off x="2337057" y="1270185"/>
            <a:ext cx="6560758" cy="2954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567" tIns="36567" rIns="36567" bIns="36567" numCol="1" anchor="t">
            <a:spAutoFit/>
          </a:bodyPr>
          <a:lstStyle>
            <a:lvl1pPr>
              <a:lnSpc>
                <a:spcPct val="90000"/>
              </a:lnSpc>
              <a:defRPr sz="2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  <a:latin typeface="+mn-ea"/>
                <a:cs typeface="+mn-ea"/>
              </a:rPr>
              <a:t>分析线下门店活动的优势，借力拉新，进行联合性活动。</a:t>
            </a:r>
          </a:p>
        </p:txBody>
      </p:sp>
      <p:sp>
        <p:nvSpPr>
          <p:cNvPr id="955" name="Shape 955"/>
          <p:cNvSpPr/>
          <p:nvPr/>
        </p:nvSpPr>
        <p:spPr>
          <a:xfrm>
            <a:off x="2423288" y="1651392"/>
            <a:ext cx="506816" cy="1"/>
          </a:xfrm>
          <a:prstGeom prst="line">
            <a:avLst/>
          </a:prstGeom>
          <a:noFill/>
          <a:ln w="6350" cap="flat">
            <a:solidFill>
              <a:srgbClr val="F2AB3C"/>
            </a:solidFill>
            <a:prstDash val="solid"/>
            <a:miter lim="800000"/>
          </a:ln>
          <a:effectLst/>
        </p:spPr>
        <p:txBody>
          <a:bodyPr wrap="square" lIns="36567" tIns="36567" rIns="36567" bIns="36567" numCol="1" anchor="t">
            <a:noAutofit/>
          </a:bodyPr>
          <a:lstStyle/>
          <a:p>
            <a:endParaRPr sz="1440" dirty="0">
              <a:latin typeface="微软雅黑" panose="020B0503020204020204" charset="-122"/>
            </a:endParaRPr>
          </a:p>
        </p:txBody>
      </p:sp>
      <p:grpSp>
        <p:nvGrpSpPr>
          <p:cNvPr id="958" name="Group 958"/>
          <p:cNvGrpSpPr/>
          <p:nvPr/>
        </p:nvGrpSpPr>
        <p:grpSpPr>
          <a:xfrm>
            <a:off x="1623529" y="1327916"/>
            <a:ext cx="578615" cy="587801"/>
            <a:chOff x="-1" y="-1"/>
            <a:chExt cx="699914" cy="699914"/>
          </a:xfrm>
        </p:grpSpPr>
        <p:sp>
          <p:nvSpPr>
            <p:cNvPr id="956" name="Shape 956"/>
            <p:cNvSpPr/>
            <p:nvPr/>
          </p:nvSpPr>
          <p:spPr>
            <a:xfrm>
              <a:off x="-1" y="-1"/>
              <a:ext cx="699914" cy="699914"/>
            </a:xfrm>
            <a:prstGeom prst="rect">
              <a:avLst/>
            </a:prstGeom>
            <a:solidFill>
              <a:srgbClr val="F2AB3C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567" tIns="36567" rIns="36567" bIns="36567" numCol="1" anchor="ctr">
              <a:noAutofit/>
            </a:bodyPr>
            <a:lstStyle/>
            <a:p>
              <a:pPr algn="ctr">
                <a:defRPr sz="3200">
                  <a:latin typeface="+mn-lt"/>
                  <a:ea typeface="+mn-ea"/>
                  <a:cs typeface="+mn-cs"/>
                  <a:sym typeface="Helvetica"/>
                </a:defRPr>
              </a:pPr>
              <a:endParaRPr sz="256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57" name="Shape 957"/>
            <p:cNvSpPr/>
            <p:nvPr/>
          </p:nvSpPr>
          <p:spPr>
            <a:xfrm>
              <a:off x="-1" y="72461"/>
              <a:ext cx="699914" cy="554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567" tIns="36567" rIns="36567" bIns="36567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altLang="zh-CN" sz="2560" dirty="0">
                  <a:solidFill>
                    <a:schemeClr val="bg1"/>
                  </a:solidFill>
                  <a:latin typeface="+mn-ea"/>
                </a:rPr>
                <a:t>1</a:t>
              </a:r>
            </a:p>
          </p:txBody>
        </p:sp>
      </p:grpSp>
      <p:sp>
        <p:nvSpPr>
          <p:cNvPr id="967" name="Shape 967"/>
          <p:cNvSpPr/>
          <p:nvPr/>
        </p:nvSpPr>
        <p:spPr>
          <a:xfrm>
            <a:off x="2337057" y="3266236"/>
            <a:ext cx="5655475" cy="236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567" tIns="36567" rIns="36567" bIns="36567" numCol="1" anchor="t">
            <a:spAutoFit/>
          </a:bodyPr>
          <a:lstStyle>
            <a:lvl1pPr>
              <a:lnSpc>
                <a:spcPct val="120000"/>
              </a:lnSpc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914400"/>
            <a:r>
              <a:rPr lang="zh-CN" altLang="en-US" sz="960" dirty="0">
                <a:solidFill>
                  <a:schemeClr val="bg1"/>
                </a:solidFill>
                <a:latin typeface="+mn-ea"/>
                <a:cs typeface="+mn-ea"/>
              </a:rPr>
              <a:t>每个合伙人拉至上级导购的粉丝都可以追查到对应完成数据，有利于管理合伙人，和工作推进。</a:t>
            </a:r>
            <a:endParaRPr lang="zh-CN" altLang="zh-CN" sz="96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968" name="Shape 968"/>
          <p:cNvSpPr/>
          <p:nvPr/>
        </p:nvSpPr>
        <p:spPr>
          <a:xfrm>
            <a:off x="2337056" y="2723595"/>
            <a:ext cx="7495565" cy="2954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567" tIns="36567" rIns="36567" bIns="36567" numCol="1" anchor="t">
            <a:spAutoFit/>
          </a:bodyPr>
          <a:lstStyle>
            <a:lvl1pPr>
              <a:lnSpc>
                <a:spcPct val="90000"/>
              </a:lnSpc>
              <a:defRPr sz="2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合伙人功能（发展下线的工具），所有粉丝拉至中台账号，有利管理和推广保障。</a:t>
            </a:r>
          </a:p>
        </p:txBody>
      </p:sp>
      <p:sp>
        <p:nvSpPr>
          <p:cNvPr id="969" name="Shape 969"/>
          <p:cNvSpPr/>
          <p:nvPr/>
        </p:nvSpPr>
        <p:spPr>
          <a:xfrm>
            <a:off x="2423288" y="3104802"/>
            <a:ext cx="506816" cy="1"/>
          </a:xfrm>
          <a:prstGeom prst="line">
            <a:avLst/>
          </a:prstGeom>
          <a:noFill/>
          <a:ln w="6350" cap="flat">
            <a:solidFill>
              <a:srgbClr val="F2AB3C"/>
            </a:solidFill>
            <a:prstDash val="solid"/>
            <a:miter lim="800000"/>
          </a:ln>
          <a:effectLst/>
        </p:spPr>
        <p:txBody>
          <a:bodyPr wrap="square" lIns="36567" tIns="36567" rIns="36567" bIns="36567" numCol="1" anchor="t">
            <a:noAutofit/>
          </a:bodyPr>
          <a:lstStyle/>
          <a:p>
            <a:endParaRPr sz="1440" dirty="0">
              <a:latin typeface="微软雅黑" panose="020B0503020204020204" charset="-122"/>
            </a:endParaRPr>
          </a:p>
        </p:txBody>
      </p:sp>
      <p:grpSp>
        <p:nvGrpSpPr>
          <p:cNvPr id="972" name="Group 972"/>
          <p:cNvGrpSpPr/>
          <p:nvPr/>
        </p:nvGrpSpPr>
        <p:grpSpPr>
          <a:xfrm>
            <a:off x="1623529" y="2781326"/>
            <a:ext cx="578615" cy="587800"/>
            <a:chOff x="-1" y="-1"/>
            <a:chExt cx="699914" cy="699914"/>
          </a:xfrm>
        </p:grpSpPr>
        <p:sp>
          <p:nvSpPr>
            <p:cNvPr id="970" name="Shape 970"/>
            <p:cNvSpPr/>
            <p:nvPr/>
          </p:nvSpPr>
          <p:spPr>
            <a:xfrm>
              <a:off x="-1" y="-1"/>
              <a:ext cx="699914" cy="699914"/>
            </a:xfrm>
            <a:prstGeom prst="rect">
              <a:avLst/>
            </a:prstGeom>
            <a:solidFill>
              <a:srgbClr val="F2AB3C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567" tIns="36567" rIns="36567" bIns="36567" numCol="1" anchor="ctr">
              <a:noAutofit/>
            </a:bodyPr>
            <a:lstStyle/>
            <a:p>
              <a:pPr algn="ctr">
                <a:defRPr sz="3200">
                  <a:latin typeface="+mn-lt"/>
                  <a:ea typeface="+mn-ea"/>
                  <a:cs typeface="+mn-cs"/>
                  <a:sym typeface="Helvetica"/>
                </a:defRPr>
              </a:pPr>
              <a:endParaRPr sz="256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71" name="Shape 971"/>
            <p:cNvSpPr/>
            <p:nvPr/>
          </p:nvSpPr>
          <p:spPr>
            <a:xfrm>
              <a:off x="-1" y="72461"/>
              <a:ext cx="699914" cy="554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567" tIns="36567" rIns="36567" bIns="36567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2560" dirty="0">
                  <a:solidFill>
                    <a:schemeClr val="bg1"/>
                  </a:solidFill>
                  <a:latin typeface="+mn-ea"/>
                </a:rPr>
                <a:t>2</a:t>
              </a:r>
            </a:p>
          </p:txBody>
        </p:sp>
      </p:grpSp>
      <p:sp>
        <p:nvSpPr>
          <p:cNvPr id="2" name="文本框 1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3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FF650888-107B-4C92-8F47-040273F0E710}"/>
              </a:ext>
            </a:extLst>
          </p:cNvPr>
          <p:cNvSpPr txBox="1"/>
          <p:nvPr/>
        </p:nvSpPr>
        <p:spPr>
          <a:xfrm>
            <a:off x="3324042" y="502664"/>
            <a:ext cx="360589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bg1"/>
                </a:solidFill>
              </a:rPr>
              <a:t>案例中亮点及可复用的点</a:t>
            </a:r>
          </a:p>
        </p:txBody>
      </p:sp>
      <p:sp>
        <p:nvSpPr>
          <p:cNvPr id="34" name="Shape 968">
            <a:extLst>
              <a:ext uri="{FF2B5EF4-FFF2-40B4-BE49-F238E27FC236}">
                <a16:creationId xmlns:a16="http://schemas.microsoft.com/office/drawing/2014/main" id="{94DF8C9A-E5A9-49CD-9EE9-0E06616AD305}"/>
              </a:ext>
            </a:extLst>
          </p:cNvPr>
          <p:cNvSpPr/>
          <p:nvPr/>
        </p:nvSpPr>
        <p:spPr>
          <a:xfrm>
            <a:off x="2337056" y="4134257"/>
            <a:ext cx="7495565" cy="2954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567" tIns="36567" rIns="36567" bIns="36567" numCol="1" anchor="t">
            <a:spAutoFit/>
          </a:bodyPr>
          <a:lstStyle>
            <a:lvl1pPr>
              <a:lnSpc>
                <a:spcPct val="90000"/>
              </a:lnSpc>
              <a:defRPr sz="2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增加更多常用触点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(APP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、公众号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)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达到更好的拉新效果，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APP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红包雨是强制点击。</a:t>
            </a:r>
          </a:p>
        </p:txBody>
      </p:sp>
      <p:sp>
        <p:nvSpPr>
          <p:cNvPr id="35" name="Shape 969">
            <a:extLst>
              <a:ext uri="{FF2B5EF4-FFF2-40B4-BE49-F238E27FC236}">
                <a16:creationId xmlns:a16="http://schemas.microsoft.com/office/drawing/2014/main" id="{4B7D4D83-89CB-4AA3-8EBA-25C603CBC988}"/>
              </a:ext>
            </a:extLst>
          </p:cNvPr>
          <p:cNvSpPr/>
          <p:nvPr/>
        </p:nvSpPr>
        <p:spPr>
          <a:xfrm>
            <a:off x="2423288" y="4515464"/>
            <a:ext cx="506816" cy="1"/>
          </a:xfrm>
          <a:prstGeom prst="line">
            <a:avLst/>
          </a:prstGeom>
          <a:noFill/>
          <a:ln w="6350" cap="flat">
            <a:solidFill>
              <a:srgbClr val="F2AB3C"/>
            </a:solidFill>
            <a:prstDash val="solid"/>
            <a:miter lim="800000"/>
          </a:ln>
          <a:effectLst/>
        </p:spPr>
        <p:txBody>
          <a:bodyPr wrap="square" lIns="36567" tIns="36567" rIns="36567" bIns="36567" numCol="1" anchor="t">
            <a:noAutofit/>
          </a:bodyPr>
          <a:lstStyle/>
          <a:p>
            <a:endParaRPr sz="1440" dirty="0">
              <a:latin typeface="微软雅黑" panose="020B0503020204020204" charset="-122"/>
            </a:endParaRPr>
          </a:p>
        </p:txBody>
      </p:sp>
      <p:grpSp>
        <p:nvGrpSpPr>
          <p:cNvPr id="36" name="Group 972">
            <a:extLst>
              <a:ext uri="{FF2B5EF4-FFF2-40B4-BE49-F238E27FC236}">
                <a16:creationId xmlns:a16="http://schemas.microsoft.com/office/drawing/2014/main" id="{31266C8C-BE26-4D9C-9E13-1B475C18C4DD}"/>
              </a:ext>
            </a:extLst>
          </p:cNvPr>
          <p:cNvGrpSpPr/>
          <p:nvPr/>
        </p:nvGrpSpPr>
        <p:grpSpPr>
          <a:xfrm>
            <a:off x="1623529" y="4191988"/>
            <a:ext cx="578615" cy="587800"/>
            <a:chOff x="-1" y="-1"/>
            <a:chExt cx="699914" cy="699914"/>
          </a:xfrm>
        </p:grpSpPr>
        <p:sp>
          <p:nvSpPr>
            <p:cNvPr id="38" name="Shape 970">
              <a:extLst>
                <a:ext uri="{FF2B5EF4-FFF2-40B4-BE49-F238E27FC236}">
                  <a16:creationId xmlns:a16="http://schemas.microsoft.com/office/drawing/2014/main" id="{E3767E8D-2BBC-42C8-8EB7-6659551A2A94}"/>
                </a:ext>
              </a:extLst>
            </p:cNvPr>
            <p:cNvSpPr/>
            <p:nvPr/>
          </p:nvSpPr>
          <p:spPr>
            <a:xfrm>
              <a:off x="-1" y="-1"/>
              <a:ext cx="699914" cy="699914"/>
            </a:xfrm>
            <a:prstGeom prst="rect">
              <a:avLst/>
            </a:prstGeom>
            <a:solidFill>
              <a:srgbClr val="F2AB3C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567" tIns="36567" rIns="36567" bIns="36567" numCol="1" anchor="ctr">
              <a:noAutofit/>
            </a:bodyPr>
            <a:lstStyle/>
            <a:p>
              <a:pPr algn="ctr">
                <a:defRPr sz="3200">
                  <a:latin typeface="+mn-lt"/>
                  <a:ea typeface="+mn-ea"/>
                  <a:cs typeface="+mn-cs"/>
                  <a:sym typeface="Helvetica"/>
                </a:defRPr>
              </a:pPr>
              <a:endParaRPr sz="256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9" name="Shape 971">
              <a:extLst>
                <a:ext uri="{FF2B5EF4-FFF2-40B4-BE49-F238E27FC236}">
                  <a16:creationId xmlns:a16="http://schemas.microsoft.com/office/drawing/2014/main" id="{01ABDC13-0443-45D5-8EAC-8C7A71F6F68E}"/>
                </a:ext>
              </a:extLst>
            </p:cNvPr>
            <p:cNvSpPr/>
            <p:nvPr/>
          </p:nvSpPr>
          <p:spPr>
            <a:xfrm>
              <a:off x="-1" y="72461"/>
              <a:ext cx="699914" cy="554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567" tIns="36567" rIns="36567" bIns="36567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2560" dirty="0">
                  <a:solidFill>
                    <a:schemeClr val="bg1"/>
                  </a:solidFill>
                  <a:latin typeface="+mn-ea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>
            <a:spLocks noChangeArrowheads="1"/>
          </p:cNvSpPr>
          <p:nvPr/>
        </p:nvSpPr>
        <p:spPr bwMode="auto">
          <a:xfrm>
            <a:off x="1923520" y="2879725"/>
            <a:ext cx="695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anchor="ctr">
            <a:spAutoFit/>
          </a:bodyPr>
          <a:lstStyle/>
          <a:p>
            <a:pPr lvl="0"/>
            <a:r>
              <a:rPr lang="zh-CN" altLang="en-US" sz="4400" b="1" dirty="0">
                <a:solidFill>
                  <a:schemeClr val="bg1"/>
                </a:solidFill>
              </a:rPr>
              <a:t>案例中待优化点及改善方案</a:t>
            </a:r>
          </a:p>
        </p:txBody>
      </p:sp>
      <p:sp>
        <p:nvSpPr>
          <p:cNvPr id="14" name="Text Box 3"/>
          <p:cNvSpPr>
            <a:spLocks noChangeArrowheads="1"/>
          </p:cNvSpPr>
          <p:nvPr/>
        </p:nvSpPr>
        <p:spPr bwMode="auto">
          <a:xfrm>
            <a:off x="4195445" y="1187032"/>
            <a:ext cx="1855399" cy="193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1199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zh-CN" altLang="en-US" sz="1199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2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009140" y="2289810"/>
            <a:ext cx="1693545" cy="2614789"/>
            <a:chOff x="2019" y="3354"/>
            <a:chExt cx="5250" cy="2040"/>
          </a:xfrm>
        </p:grpSpPr>
        <p:sp>
          <p:nvSpPr>
            <p:cNvPr id="16" name="矩形 15"/>
            <p:cNvSpPr/>
            <p:nvPr/>
          </p:nvSpPr>
          <p:spPr>
            <a:xfrm>
              <a:off x="2019" y="3354"/>
              <a:ext cx="5250" cy="1944"/>
            </a:xfrm>
            <a:prstGeom prst="rect">
              <a:avLst/>
            </a:prstGeom>
            <a:noFill/>
            <a:ln w="15875">
              <a:solidFill>
                <a:srgbClr val="FF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020" y="4051"/>
              <a:ext cx="5249" cy="1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本次活动只挑选了部分门店参与（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58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家，每家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个账号），门店到店顾客不多，平均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个店每天才拉新</a:t>
              </a:r>
              <a:r>
                <a:rPr lang="en-US" altLang="zh-CN" sz="1200" b="1" dirty="0">
                  <a:solidFill>
                    <a:srgbClr val="FEA9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16</a:t>
              </a:r>
              <a:r>
                <a:rPr lang="zh-CN" altLang="en-US" sz="1200" b="1" dirty="0">
                  <a:solidFill>
                    <a:srgbClr val="FEA9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个</a:t>
              </a: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endParaRPr lang="en-US" altLang="zh-CN" sz="12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3248660" y="861401"/>
            <a:ext cx="397305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bg1"/>
                </a:solidFill>
              </a:rPr>
              <a:t>案例中待优化点及改善方案</a:t>
            </a:r>
          </a:p>
        </p:txBody>
      </p:sp>
      <p:pic>
        <p:nvPicPr>
          <p:cNvPr id="43" name="图片 42" descr="六角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235" y="1861634"/>
            <a:ext cx="735965" cy="79248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164078" y="2560320"/>
            <a:ext cx="1448295" cy="3774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+mn-ea"/>
                <a:sym typeface="+mn-ea"/>
              </a:rPr>
              <a:t>参与门店不够多</a:t>
            </a:r>
          </a:p>
        </p:txBody>
      </p:sp>
      <p:cxnSp>
        <p:nvCxnSpPr>
          <p:cNvPr id="13" name="直线连接符 5"/>
          <p:cNvCxnSpPr/>
          <p:nvPr/>
        </p:nvCxnSpPr>
        <p:spPr>
          <a:xfrm flipV="1">
            <a:off x="2467610" y="3017520"/>
            <a:ext cx="781050" cy="88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 descr="用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845" y="2105025"/>
            <a:ext cx="305435" cy="3054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35145" y="2289810"/>
            <a:ext cx="1693545" cy="2614789"/>
            <a:chOff x="2019" y="3354"/>
            <a:chExt cx="5250" cy="2040"/>
          </a:xfrm>
        </p:grpSpPr>
        <p:sp>
          <p:nvSpPr>
            <p:cNvPr id="3" name="矩形 2"/>
            <p:cNvSpPr/>
            <p:nvPr/>
          </p:nvSpPr>
          <p:spPr>
            <a:xfrm>
              <a:off x="2019" y="3354"/>
              <a:ext cx="5250" cy="1944"/>
            </a:xfrm>
            <a:prstGeom prst="rect">
              <a:avLst/>
            </a:prstGeom>
            <a:noFill/>
            <a:ln w="15875">
              <a:solidFill>
                <a:srgbClr val="FF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020" y="4051"/>
              <a:ext cx="5249" cy="1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为了保障获取到手机号，避免导购不主动引导激活会员卡，要求门店吸粉要客户发手机号，手工备注。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endParaRPr lang="en-US" altLang="zh-CN" sz="12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9" name="图片 8" descr="六角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240" y="1861634"/>
            <a:ext cx="735965" cy="7924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53889" y="2560320"/>
            <a:ext cx="1473200" cy="3774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+mn-ea"/>
                <a:sym typeface="+mn-ea"/>
              </a:rPr>
              <a:t>人工多 不智能</a:t>
            </a:r>
          </a:p>
        </p:txBody>
      </p:sp>
      <p:cxnSp>
        <p:nvCxnSpPr>
          <p:cNvPr id="11" name="直线连接符 5"/>
          <p:cNvCxnSpPr/>
          <p:nvPr/>
        </p:nvCxnSpPr>
        <p:spPr>
          <a:xfrm flipV="1">
            <a:off x="4793615" y="3017520"/>
            <a:ext cx="781050" cy="88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6670040" y="2289810"/>
            <a:ext cx="1693545" cy="2491740"/>
            <a:chOff x="2019" y="3354"/>
            <a:chExt cx="5250" cy="1944"/>
          </a:xfrm>
        </p:grpSpPr>
        <p:sp>
          <p:nvSpPr>
            <p:cNvPr id="20" name="矩形 19"/>
            <p:cNvSpPr/>
            <p:nvPr/>
          </p:nvSpPr>
          <p:spPr>
            <a:xfrm>
              <a:off x="2019" y="3354"/>
              <a:ext cx="5250" cy="1944"/>
            </a:xfrm>
            <a:prstGeom prst="rect">
              <a:avLst/>
            </a:prstGeom>
            <a:noFill/>
            <a:ln w="15875">
              <a:solidFill>
                <a:srgbClr val="FF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020" y="4051"/>
              <a:ext cx="5249" cy="1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移动活动大部分都是没预热，特别是门店活动，大部分来源于周边客源，所以线下这块效果偏弱一些。</a:t>
              </a:r>
              <a:endParaRPr lang="en-US" altLang="zh-CN" sz="12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25" name="图片 24" descr="六角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135" y="1861634"/>
            <a:ext cx="735965" cy="79248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890385" y="2560320"/>
            <a:ext cx="1244600" cy="3774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+mn-ea"/>
                <a:sym typeface="+mn-ea"/>
              </a:rPr>
              <a:t>没预热</a:t>
            </a:r>
          </a:p>
        </p:txBody>
      </p:sp>
      <p:cxnSp>
        <p:nvCxnSpPr>
          <p:cNvPr id="29" name="直线连接符 5"/>
          <p:cNvCxnSpPr/>
          <p:nvPr/>
        </p:nvCxnSpPr>
        <p:spPr>
          <a:xfrm flipV="1">
            <a:off x="7128510" y="3017520"/>
            <a:ext cx="781050" cy="88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设置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485" y="2118360"/>
            <a:ext cx="308610" cy="308610"/>
          </a:xfrm>
          <a:prstGeom prst="rect">
            <a:avLst/>
          </a:prstGeom>
        </p:spPr>
      </p:pic>
      <p:pic>
        <p:nvPicPr>
          <p:cNvPr id="33" name="图片 32" descr="电脑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700" y="2144395"/>
            <a:ext cx="295275" cy="258445"/>
          </a:xfrm>
          <a:prstGeom prst="rect">
            <a:avLst/>
          </a:prstGeom>
        </p:spPr>
      </p:pic>
      <p:sp>
        <p:nvSpPr>
          <p:cNvPr id="41" name="文本框 40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42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846BE80D-34E6-4009-94CC-802D3A5CB0E3}"/>
              </a:ext>
            </a:extLst>
          </p:cNvPr>
          <p:cNvSpPr txBox="1"/>
          <p:nvPr/>
        </p:nvSpPr>
        <p:spPr>
          <a:xfrm>
            <a:off x="2353210" y="487117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</a:rPr>
              <a:t>增加门店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AC3C84B-859F-48F4-9965-5117B81F13E0}"/>
              </a:ext>
            </a:extLst>
          </p:cNvPr>
          <p:cNvSpPr txBox="1"/>
          <p:nvPr/>
        </p:nvSpPr>
        <p:spPr>
          <a:xfrm>
            <a:off x="4579837" y="4876520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</a:rPr>
              <a:t>加强智能化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D645CC4-06BB-4E96-B5C0-81CE66E94698}"/>
              </a:ext>
            </a:extLst>
          </p:cNvPr>
          <p:cNvSpPr txBox="1"/>
          <p:nvPr/>
        </p:nvSpPr>
        <p:spPr>
          <a:xfrm>
            <a:off x="6613266" y="488278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</a:rPr>
              <a:t>加强门店联合宣传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>
            <a:spLocks noChangeArrowheads="1"/>
          </p:cNvSpPr>
          <p:nvPr/>
        </p:nvSpPr>
        <p:spPr bwMode="auto">
          <a:xfrm>
            <a:off x="2498516" y="2879725"/>
            <a:ext cx="52629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anchor="ctr">
            <a:spAutoFit/>
          </a:bodyPr>
          <a:lstStyle/>
          <a:p>
            <a:pPr lvl="0"/>
            <a:r>
              <a:rPr lang="zh-CN" altLang="en-US" sz="4400" b="1" dirty="0">
                <a:solidFill>
                  <a:schemeClr val="bg1"/>
                </a:solidFill>
              </a:rPr>
              <a:t>针对案例的延伸思考</a:t>
            </a:r>
          </a:p>
        </p:txBody>
      </p:sp>
      <p:sp>
        <p:nvSpPr>
          <p:cNvPr id="14" name="Text Box 3"/>
          <p:cNvSpPr>
            <a:spLocks noChangeArrowheads="1"/>
          </p:cNvSpPr>
          <p:nvPr/>
        </p:nvSpPr>
        <p:spPr bwMode="auto">
          <a:xfrm>
            <a:off x="4195445" y="1187032"/>
            <a:ext cx="1855399" cy="193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1199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sym typeface="Arial" panose="020B0604020202020204" pitchFamily="34" charset="0"/>
              </a:rPr>
              <a:t>05</a:t>
            </a:r>
            <a:endParaRPr lang="zh-CN" altLang="en-US" sz="1199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7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/>
          <p:nvPr/>
        </p:nvSpPr>
        <p:spPr>
          <a:xfrm>
            <a:off x="1955644" y="1405245"/>
            <a:ext cx="2963892" cy="2929688"/>
          </a:xfrm>
          <a:prstGeom prst="diamond">
            <a:avLst/>
          </a:prstGeom>
          <a:noFill/>
          <a:ln w="15875" cap="flat">
            <a:solidFill>
              <a:srgbClr val="FEA900"/>
            </a:solidFill>
            <a:prstDash val="solid"/>
            <a:miter lim="800000"/>
          </a:ln>
          <a:effectLst/>
        </p:spPr>
        <p:txBody>
          <a:bodyPr wrap="square" lIns="36567" tIns="36567" rIns="36567" bIns="36567" numCol="1" anchor="ctr">
            <a:noAutofit/>
          </a:bodyPr>
          <a:lstStyle/>
          <a:p>
            <a:pPr algn="ctr">
              <a:defRPr>
                <a:solidFill>
                  <a:srgbClr val="2B2D3A"/>
                </a:solidFill>
              </a:defRPr>
            </a:pPr>
            <a:endParaRPr sz="144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4" name="Shape 614"/>
          <p:cNvSpPr/>
          <p:nvPr/>
        </p:nvSpPr>
        <p:spPr>
          <a:xfrm>
            <a:off x="2790286" y="2481358"/>
            <a:ext cx="1340700" cy="147718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567" tIns="36567" rIns="36567" bIns="36567" numCol="1" anchor="t">
            <a:spAutoFit/>
          </a:bodyPr>
          <a:lstStyle>
            <a:lvl1pPr algn="ctr">
              <a:lnSpc>
                <a:spcPct val="120000"/>
              </a:lnSpc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zh-CN" altLang="en-US" sz="9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上下级关系，下级展现上级二维码吸粉，粉丝直接加到上级账号。</a:t>
            </a:r>
            <a:endParaRPr lang="en-US" altLang="zh-CN" sz="9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9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针对一些可控渠道（譬如由客户经理、行随销、自营厅等），可以以这种方式进行统一管理粉丝，效率更高。</a:t>
            </a:r>
            <a:endParaRPr lang="en-US" altLang="zh-CN" sz="9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15" name="Shape 615"/>
          <p:cNvSpPr/>
          <p:nvPr/>
        </p:nvSpPr>
        <p:spPr>
          <a:xfrm>
            <a:off x="2343288" y="2192703"/>
            <a:ext cx="2174357" cy="271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567" tIns="36567" rIns="36567" bIns="36567" numCol="1" anchor="t">
            <a:spAutoFit/>
          </a:bodyPr>
          <a:lstStyle>
            <a:lvl1pPr algn="ctr"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zh-CN" altLang="en-US" sz="144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合伙人功能</a:t>
            </a:r>
          </a:p>
        </p:txBody>
      </p:sp>
      <p:sp>
        <p:nvSpPr>
          <p:cNvPr id="616" name="Shape 616"/>
          <p:cNvSpPr/>
          <p:nvPr/>
        </p:nvSpPr>
        <p:spPr>
          <a:xfrm>
            <a:off x="3184181" y="2480812"/>
            <a:ext cx="506816" cy="1"/>
          </a:xfrm>
          <a:prstGeom prst="line">
            <a:avLst/>
          </a:prstGeom>
          <a:noFill/>
          <a:ln w="6350" cap="flat">
            <a:solidFill>
              <a:srgbClr val="FEA900"/>
            </a:solidFill>
            <a:prstDash val="solid"/>
            <a:miter lim="800000"/>
          </a:ln>
          <a:effectLst/>
        </p:spPr>
        <p:txBody>
          <a:bodyPr wrap="square" lIns="36567" tIns="36567" rIns="36567" bIns="36567" numCol="1" anchor="t">
            <a:noAutofit/>
          </a:bodyPr>
          <a:lstStyle/>
          <a:p>
            <a:endParaRPr sz="1440" dirty="0">
              <a:latin typeface="微软雅黑" panose="020B0503020204020204" charset="-122"/>
            </a:endParaRPr>
          </a:p>
        </p:txBody>
      </p:sp>
      <p:pic>
        <p:nvPicPr>
          <p:cNvPr id="625" name="image9.png"/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5286029" y="2522518"/>
            <a:ext cx="5249499" cy="2033643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sp>
        <p:nvSpPr>
          <p:cNvPr id="626" name="Shape 626"/>
          <p:cNvSpPr/>
          <p:nvPr/>
        </p:nvSpPr>
        <p:spPr>
          <a:xfrm>
            <a:off x="5384654" y="1448283"/>
            <a:ext cx="3104590" cy="2886650"/>
          </a:xfrm>
          <a:prstGeom prst="diamond">
            <a:avLst/>
          </a:prstGeom>
          <a:noFill/>
          <a:ln w="15875" cap="flat">
            <a:solidFill>
              <a:srgbClr val="FEA900"/>
            </a:solidFill>
            <a:prstDash val="solid"/>
            <a:miter lim="800000"/>
          </a:ln>
          <a:effectLst/>
        </p:spPr>
        <p:txBody>
          <a:bodyPr wrap="square" lIns="36567" tIns="36567" rIns="36567" bIns="36567" numCol="1" anchor="ctr">
            <a:noAutofit/>
          </a:bodyPr>
          <a:lstStyle/>
          <a:p>
            <a:pPr algn="ctr">
              <a:defRPr>
                <a:solidFill>
                  <a:srgbClr val="2B2D3A"/>
                </a:solidFill>
              </a:defRPr>
            </a:pPr>
            <a:endParaRPr sz="144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8" name="Shape 628"/>
          <p:cNvSpPr/>
          <p:nvPr/>
        </p:nvSpPr>
        <p:spPr>
          <a:xfrm>
            <a:off x="6242179" y="2476780"/>
            <a:ext cx="1395081" cy="1122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567" tIns="36567" rIns="36567" bIns="36567" numCol="1" anchor="t">
            <a:spAutoFit/>
          </a:bodyPr>
          <a:lstStyle>
            <a:lvl1pPr algn="ctr">
              <a:lnSpc>
                <a:spcPct val="120000"/>
              </a:lnSpc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zh-CN" altLang="en-US" sz="9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目前针对移动这种</a:t>
            </a:r>
            <a:r>
              <a:rPr lang="zh-CN" altLang="en-US" sz="96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充值类</a:t>
            </a:r>
            <a:r>
              <a:rPr lang="zh-CN" altLang="en-US" sz="9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活动，消费者是比较感兴趣的，可以尝试直播或短视频这种吸引力度够的，可能也能达到一定的拉新效果</a:t>
            </a:r>
            <a:endParaRPr lang="en-US" altLang="zh-CN" sz="9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29" name="Shape 629"/>
          <p:cNvSpPr/>
          <p:nvPr/>
        </p:nvSpPr>
        <p:spPr>
          <a:xfrm>
            <a:off x="5849769" y="2177546"/>
            <a:ext cx="2174357" cy="271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567" tIns="36567" rIns="36567" bIns="36567" numCol="1" anchor="t">
            <a:spAutoFit/>
          </a:bodyPr>
          <a:lstStyle>
            <a:lvl1pPr algn="ctr"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zh-CN" altLang="en-US" sz="144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直播、短视频联合</a:t>
            </a:r>
          </a:p>
        </p:txBody>
      </p:sp>
      <p:sp>
        <p:nvSpPr>
          <p:cNvPr id="630" name="Shape 630"/>
          <p:cNvSpPr/>
          <p:nvPr/>
        </p:nvSpPr>
        <p:spPr>
          <a:xfrm>
            <a:off x="6683540" y="2468464"/>
            <a:ext cx="506816" cy="1"/>
          </a:xfrm>
          <a:prstGeom prst="line">
            <a:avLst/>
          </a:prstGeom>
          <a:noFill/>
          <a:ln w="6350" cap="flat">
            <a:solidFill>
              <a:srgbClr val="FEA900"/>
            </a:solidFill>
            <a:prstDash val="solid"/>
            <a:miter lim="800000"/>
          </a:ln>
          <a:effectLst/>
        </p:spPr>
        <p:txBody>
          <a:bodyPr wrap="square" lIns="36567" tIns="36567" rIns="36567" bIns="36567" numCol="1" anchor="t">
            <a:noAutofit/>
          </a:bodyPr>
          <a:lstStyle/>
          <a:p>
            <a:endParaRPr sz="1440" dirty="0">
              <a:latin typeface="微软雅黑" panose="020B0503020204020204" charset="-122"/>
            </a:endParaRPr>
          </a:p>
        </p:txBody>
      </p:sp>
      <p:sp>
        <p:nvSpPr>
          <p:cNvPr id="632" name="Shape 632"/>
          <p:cNvSpPr/>
          <p:nvPr/>
        </p:nvSpPr>
        <p:spPr>
          <a:xfrm>
            <a:off x="4506826" y="2537026"/>
            <a:ext cx="626639" cy="636585"/>
          </a:xfrm>
          <a:prstGeom prst="diamond">
            <a:avLst/>
          </a:prstGeom>
          <a:solidFill>
            <a:srgbClr val="FEA900"/>
          </a:solidFill>
          <a:ln w="12700" cap="flat">
            <a:noFill/>
            <a:miter lim="400000"/>
          </a:ln>
          <a:effectLst/>
        </p:spPr>
        <p:txBody>
          <a:bodyPr wrap="square" lIns="36567" tIns="36567" rIns="36567" bIns="36567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44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5" name="Shape 635"/>
          <p:cNvSpPr/>
          <p:nvPr/>
        </p:nvSpPr>
        <p:spPr>
          <a:xfrm>
            <a:off x="5230098" y="2558545"/>
            <a:ext cx="626639" cy="636585"/>
          </a:xfrm>
          <a:prstGeom prst="diamond">
            <a:avLst/>
          </a:prstGeom>
          <a:solidFill>
            <a:srgbClr val="FEA900"/>
          </a:solidFill>
          <a:ln w="12700" cap="flat">
            <a:noFill/>
            <a:miter lim="400000"/>
          </a:ln>
          <a:effectLst/>
        </p:spPr>
        <p:txBody>
          <a:bodyPr wrap="square" lIns="36567" tIns="36567" rIns="36567" bIns="36567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44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44537" y="710138"/>
            <a:ext cx="318643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bg1"/>
                </a:solidFill>
              </a:rPr>
              <a:t>针对案例的延伸思考</a:t>
            </a:r>
          </a:p>
        </p:txBody>
      </p:sp>
      <p:sp>
        <p:nvSpPr>
          <p:cNvPr id="11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01</a:t>
            </a:r>
          </a:p>
        </p:txBody>
      </p:sp>
      <p:sp>
        <p:nvSpPr>
          <p:cNvPr id="6" name="文本框 5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7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4699635" y="4074795"/>
            <a:ext cx="756000" cy="7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4"/>
          <p:cNvSpPr txBox="1"/>
          <p:nvPr/>
        </p:nvSpPr>
        <p:spPr>
          <a:xfrm>
            <a:off x="3504883" y="643890"/>
            <a:ext cx="342392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感谢观看</a:t>
            </a:r>
          </a:p>
        </p:txBody>
      </p:sp>
      <p:sp>
        <p:nvSpPr>
          <p:cNvPr id="2" name="文本框 4"/>
          <p:cNvSpPr txBox="1"/>
          <p:nvPr/>
        </p:nvSpPr>
        <p:spPr>
          <a:xfrm>
            <a:off x="2035175" y="2207260"/>
            <a:ext cx="636333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最专业的团队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帮你管理最有价值的用户资产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719320" y="4093210"/>
            <a:ext cx="720000" cy="720000"/>
            <a:chOff x="6602" y="7573"/>
            <a:chExt cx="1162" cy="1180"/>
          </a:xfrm>
        </p:grpSpPr>
        <p:pic>
          <p:nvPicPr>
            <p:cNvPr id="7" name="图片 6" descr="015d8b6baa35987936daeba60c0d12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 descr="resource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1255" y="4191953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1884045" y="4739005"/>
            <a:ext cx="1586865" cy="3894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900" b="1" dirty="0">
                <a:solidFill>
                  <a:schemeClr val="bg1"/>
                </a:solidFill>
                <a:latin typeface="+mj-lt"/>
                <a:ea typeface="微软雅黑" panose="020B0503020204020204" charset="-122"/>
                <a:cs typeface="+mj-lt"/>
              </a:rPr>
              <a:t>某某某</a:t>
            </a:r>
            <a:endParaRPr lang="en-US" altLang="zh-CN" sz="900" b="1" dirty="0">
              <a:solidFill>
                <a:schemeClr val="bg1"/>
              </a:solidFill>
              <a:latin typeface="+mj-lt"/>
              <a:ea typeface="微软雅黑" panose="020B0503020204020204" charset="-122"/>
              <a:cs typeface="+mj-l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900" b="1" dirty="0">
                <a:solidFill>
                  <a:schemeClr val="bg1"/>
                </a:solidFill>
                <a:latin typeface="+mj-lt"/>
                <a:ea typeface="微软雅黑" panose="020B0503020204020204" charset="-122"/>
                <a:cs typeface="+mj-lt"/>
              </a:rPr>
              <a:t>+86   188  0000  0000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727825" y="4890770"/>
            <a:ext cx="146748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 dirty="0">
                <a:solidFill>
                  <a:schemeClr val="bg1"/>
                </a:solidFill>
                <a:latin typeface="+mj-lt"/>
                <a:ea typeface="微软雅黑" panose="020B0503020204020204" charset="-122"/>
                <a:cs typeface="+mj-lt"/>
              </a:rPr>
              <a:t>123456789@qq.com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4651375" y="4890770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solidFill>
                  <a:schemeClr val="bg1"/>
                </a:solidFill>
                <a:latin typeface="+mj-lt"/>
                <a:ea typeface="微软雅黑" panose="020B0503020204020204" charset="-122"/>
                <a:cs typeface="+mj-lt"/>
              </a:rPr>
              <a:t>WeChat</a:t>
            </a:r>
          </a:p>
        </p:txBody>
      </p:sp>
      <p:pic>
        <p:nvPicPr>
          <p:cNvPr id="15" name="图片 14" descr="resource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33920" y="4314190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0325" y="2112361"/>
            <a:ext cx="1715323" cy="1058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67" tIns="36567" rIns="36567" bIns="36567" numCol="1" spcCol="38100" rtlCol="0" anchor="t">
            <a:spAutoFit/>
          </a:bodyPr>
          <a:lstStyle/>
          <a:p>
            <a:pPr defTabSz="731520" hangingPunct="0"/>
            <a:r>
              <a:rPr lang="zh-CN" altLang="en-US" sz="6400" b="1" dirty="0">
                <a:solidFill>
                  <a:schemeClr val="bg1"/>
                </a:solidFill>
              </a:rPr>
              <a:t>目录</a:t>
            </a:r>
            <a:endParaRPr lang="zh-CN" altLang="en-US" sz="6400" b="1" dirty="0">
              <a:solidFill>
                <a:schemeClr val="bg1"/>
              </a:solidFill>
              <a:sym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0333" y="3188028"/>
            <a:ext cx="1715315" cy="3200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67" tIns="36567" rIns="36567" bIns="36567" numCol="1" spcCol="38100" rtlCol="0" anchor="t">
            <a:spAutoFit/>
          </a:bodyPr>
          <a:lstStyle/>
          <a:p>
            <a:pPr algn="dist" defTabSz="731520" hangingPunct="0"/>
            <a:r>
              <a:rPr lang="en-US" altLang="zh-CN" sz="1600" b="1" spc="48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 panose="020F0502020204030204"/>
              </a:rPr>
              <a:t>CONTENTS</a:t>
            </a:r>
            <a:endParaRPr lang="zh-CN" altLang="en-US" sz="1600" b="1" spc="480" dirty="0">
              <a:solidFill>
                <a:schemeClr val="bg1"/>
              </a:solidFill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pic>
        <p:nvPicPr>
          <p:cNvPr id="43" name="图片 42" descr="六角形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418190" y="1034229"/>
            <a:ext cx="735965" cy="792480"/>
          </a:xfrm>
          <a:prstGeom prst="rect">
            <a:avLst/>
          </a:prstGeom>
        </p:spPr>
      </p:pic>
      <p:pic>
        <p:nvPicPr>
          <p:cNvPr id="44" name="图片 43" descr="六角形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418190" y="1815370"/>
            <a:ext cx="735965" cy="792480"/>
          </a:xfrm>
          <a:prstGeom prst="rect">
            <a:avLst/>
          </a:prstGeom>
        </p:spPr>
      </p:pic>
      <p:pic>
        <p:nvPicPr>
          <p:cNvPr id="45" name="图片 44" descr="六角形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418190" y="2596511"/>
            <a:ext cx="735965" cy="792480"/>
          </a:xfrm>
          <a:prstGeom prst="rect">
            <a:avLst/>
          </a:prstGeom>
        </p:spPr>
      </p:pic>
      <p:pic>
        <p:nvPicPr>
          <p:cNvPr id="46" name="图片 45" descr="六角形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418190" y="3377652"/>
            <a:ext cx="735965" cy="792480"/>
          </a:xfrm>
          <a:prstGeom prst="rect">
            <a:avLst/>
          </a:prstGeom>
        </p:spPr>
      </p:pic>
      <p:pic>
        <p:nvPicPr>
          <p:cNvPr id="47" name="图片 46" descr="六角形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418190" y="4158791"/>
            <a:ext cx="735965" cy="792480"/>
          </a:xfrm>
          <a:prstGeom prst="rect">
            <a:avLst/>
          </a:prstGeom>
        </p:spPr>
      </p:pic>
      <p:sp>
        <p:nvSpPr>
          <p:cNvPr id="15" name="文本框 9"/>
          <p:cNvSpPr txBox="1"/>
          <p:nvPr/>
        </p:nvSpPr>
        <p:spPr>
          <a:xfrm>
            <a:off x="4479173" y="1164668"/>
            <a:ext cx="844799" cy="572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20" dirty="0">
                <a:solidFill>
                  <a:srgbClr val="FFA900"/>
                </a:solidFill>
                <a:latin typeface="Impact" panose="020B0806030902050204" pitchFamily="34" charset="0"/>
              </a:rPr>
              <a:t>01</a:t>
            </a:r>
            <a:endParaRPr lang="zh-CN" altLang="en-US" sz="3120" dirty="0">
              <a:solidFill>
                <a:srgbClr val="FFA900"/>
              </a:solidFill>
              <a:latin typeface="Impact" panose="020B0806030902050204" pitchFamily="34" charset="0"/>
            </a:endParaRPr>
          </a:p>
        </p:txBody>
      </p:sp>
      <p:sp>
        <p:nvSpPr>
          <p:cNvPr id="18" name="文本框 10"/>
          <p:cNvSpPr txBox="1"/>
          <p:nvPr/>
        </p:nvSpPr>
        <p:spPr>
          <a:xfrm>
            <a:off x="4479173" y="1945811"/>
            <a:ext cx="844799" cy="572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20" dirty="0">
                <a:solidFill>
                  <a:srgbClr val="FFA900"/>
                </a:solidFill>
                <a:latin typeface="Impact" panose="020B0806030902050204" pitchFamily="34" charset="0"/>
              </a:rPr>
              <a:t>02</a:t>
            </a:r>
            <a:endParaRPr lang="zh-CN" altLang="en-US" sz="3120" dirty="0">
              <a:solidFill>
                <a:srgbClr val="FFA900"/>
              </a:solidFill>
              <a:latin typeface="Impact" panose="020B0806030902050204" pitchFamily="34" charset="0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479173" y="2726954"/>
            <a:ext cx="844799" cy="572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20" dirty="0">
                <a:solidFill>
                  <a:srgbClr val="FFA900"/>
                </a:solidFill>
                <a:latin typeface="Impact" panose="020B0806030902050204" pitchFamily="34" charset="0"/>
              </a:rPr>
              <a:t>03</a:t>
            </a:r>
            <a:endParaRPr lang="zh-CN" altLang="en-US" sz="3120" dirty="0">
              <a:solidFill>
                <a:srgbClr val="FFA900"/>
              </a:solidFill>
              <a:latin typeface="Impact" panose="020B0806030902050204" pitchFamily="34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384955" y="1201007"/>
            <a:ext cx="2922388" cy="4789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 dirty="0">
              <a:solidFill>
                <a:srgbClr val="FFA900"/>
              </a:solidFill>
            </a:endParaRPr>
          </a:p>
        </p:txBody>
      </p:sp>
      <p:sp>
        <p:nvSpPr>
          <p:cNvPr id="24" name="文本框 12"/>
          <p:cNvSpPr txBox="1"/>
          <p:nvPr/>
        </p:nvSpPr>
        <p:spPr>
          <a:xfrm>
            <a:off x="4479173" y="3508097"/>
            <a:ext cx="844799" cy="572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20" dirty="0">
                <a:solidFill>
                  <a:srgbClr val="FFA900"/>
                </a:solidFill>
                <a:latin typeface="Impact" panose="020B0806030902050204" pitchFamily="34" charset="0"/>
              </a:rPr>
              <a:t>04</a:t>
            </a:r>
            <a:endParaRPr lang="zh-CN" altLang="en-US" sz="3120" dirty="0">
              <a:solidFill>
                <a:srgbClr val="FFA900"/>
              </a:solidFill>
              <a:latin typeface="Impact" panose="020B0806030902050204" pitchFamily="34" charset="0"/>
            </a:endParaRPr>
          </a:p>
        </p:txBody>
      </p:sp>
      <p:sp>
        <p:nvSpPr>
          <p:cNvPr id="27" name="文本框 13"/>
          <p:cNvSpPr txBox="1"/>
          <p:nvPr/>
        </p:nvSpPr>
        <p:spPr>
          <a:xfrm>
            <a:off x="4479173" y="4289241"/>
            <a:ext cx="844799" cy="572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20" dirty="0">
                <a:solidFill>
                  <a:srgbClr val="FFA900"/>
                </a:solidFill>
                <a:latin typeface="Impact" panose="020B0806030902050204" pitchFamily="34" charset="0"/>
              </a:rPr>
              <a:t>05</a:t>
            </a:r>
            <a:endParaRPr lang="zh-CN" altLang="en-US" sz="3120" dirty="0">
              <a:solidFill>
                <a:srgbClr val="FFA900"/>
              </a:solidFill>
              <a:latin typeface="Impact" panose="020B0806030902050204" pitchFamily="34" charset="0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5384955" y="1979650"/>
            <a:ext cx="2922388" cy="4789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rgbClr val="FFA900"/>
              </a:solidFill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5384955" y="4315580"/>
            <a:ext cx="2922388" cy="4789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rgbClr val="FFA900"/>
              </a:solidFill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5384955" y="3536936"/>
            <a:ext cx="2922388" cy="4789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rgbClr val="FFA900"/>
              </a:solidFill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5384955" y="2758293"/>
            <a:ext cx="2922388" cy="4789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rgbClr val="FFA9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463445" y="2043767"/>
            <a:ext cx="3116243" cy="301609"/>
          </a:xfrm>
          <a:prstGeom prst="rect">
            <a:avLst/>
          </a:prstGeom>
          <a:ln w="15875">
            <a:noFill/>
          </a:ln>
        </p:spPr>
        <p:txBody>
          <a:bodyPr wrap="square" lIns="54852" tIns="27426" rIns="54852" bIns="27426">
            <a:spAutoFit/>
          </a:bodyPr>
          <a:lstStyle/>
          <a:p>
            <a:pPr lvl="0"/>
            <a:r>
              <a:rPr lang="zh-CN" altLang="en-US" sz="1600" b="1" dirty="0">
                <a:solidFill>
                  <a:srgbClr val="FFA900"/>
                </a:solidFill>
              </a:rPr>
              <a:t>案例概述（或运作流程）</a:t>
            </a:r>
          </a:p>
        </p:txBody>
      </p:sp>
      <p:sp>
        <p:nvSpPr>
          <p:cNvPr id="35" name="矩形 34"/>
          <p:cNvSpPr/>
          <p:nvPr/>
        </p:nvSpPr>
        <p:spPr>
          <a:xfrm>
            <a:off x="5463445" y="2829172"/>
            <a:ext cx="3116241" cy="301609"/>
          </a:xfrm>
          <a:prstGeom prst="rect">
            <a:avLst/>
          </a:prstGeom>
          <a:ln w="15875">
            <a:noFill/>
          </a:ln>
        </p:spPr>
        <p:txBody>
          <a:bodyPr wrap="square" lIns="54852" tIns="27426" rIns="54852" bIns="27426">
            <a:spAutoFit/>
          </a:bodyPr>
          <a:lstStyle/>
          <a:p>
            <a:pPr lvl="0"/>
            <a:r>
              <a:rPr lang="zh-CN" altLang="en-US" sz="1600" b="1" dirty="0">
                <a:solidFill>
                  <a:srgbClr val="FFA900"/>
                </a:solidFill>
              </a:rPr>
              <a:t>案例中亮点及可复用的点</a:t>
            </a:r>
          </a:p>
        </p:txBody>
      </p:sp>
      <p:sp>
        <p:nvSpPr>
          <p:cNvPr id="38" name="矩形 37"/>
          <p:cNvSpPr/>
          <p:nvPr/>
        </p:nvSpPr>
        <p:spPr>
          <a:xfrm>
            <a:off x="5463445" y="3614577"/>
            <a:ext cx="3375755" cy="301609"/>
          </a:xfrm>
          <a:prstGeom prst="rect">
            <a:avLst/>
          </a:prstGeom>
          <a:ln w="15875">
            <a:noFill/>
          </a:ln>
        </p:spPr>
        <p:txBody>
          <a:bodyPr wrap="square" lIns="54852" tIns="27426" rIns="54852" bIns="27426">
            <a:spAutoFit/>
          </a:bodyPr>
          <a:lstStyle/>
          <a:p>
            <a:pPr lvl="0"/>
            <a:r>
              <a:rPr lang="zh-CN" altLang="en-US" sz="1600" b="1" dirty="0">
                <a:solidFill>
                  <a:srgbClr val="FFA900"/>
                </a:solidFill>
              </a:rPr>
              <a:t>案例中待优化点及改善方案</a:t>
            </a:r>
          </a:p>
        </p:txBody>
      </p:sp>
      <p:sp>
        <p:nvSpPr>
          <p:cNvPr id="41" name="矩形 40"/>
          <p:cNvSpPr/>
          <p:nvPr/>
        </p:nvSpPr>
        <p:spPr>
          <a:xfrm>
            <a:off x="5463445" y="4399982"/>
            <a:ext cx="3116242" cy="301609"/>
          </a:xfrm>
          <a:prstGeom prst="rect">
            <a:avLst/>
          </a:prstGeom>
          <a:ln w="15875">
            <a:noFill/>
          </a:ln>
        </p:spPr>
        <p:txBody>
          <a:bodyPr wrap="square" lIns="54852" tIns="27426" rIns="54852" bIns="27426">
            <a:spAutoFit/>
          </a:bodyPr>
          <a:lstStyle/>
          <a:p>
            <a:pPr lvl="0"/>
            <a:r>
              <a:rPr lang="zh-CN" altLang="en-US" sz="1600" b="1" dirty="0">
                <a:solidFill>
                  <a:srgbClr val="FFA900"/>
                </a:solidFill>
              </a:rPr>
              <a:t>针对案例的延伸思考</a:t>
            </a:r>
          </a:p>
        </p:txBody>
      </p:sp>
      <p:sp>
        <p:nvSpPr>
          <p:cNvPr id="29" name="矩形 28"/>
          <p:cNvSpPr/>
          <p:nvPr/>
        </p:nvSpPr>
        <p:spPr>
          <a:xfrm>
            <a:off x="5463445" y="1258362"/>
            <a:ext cx="3116243" cy="301609"/>
          </a:xfrm>
          <a:prstGeom prst="rect">
            <a:avLst/>
          </a:prstGeom>
          <a:ln w="15875">
            <a:noFill/>
          </a:ln>
        </p:spPr>
        <p:txBody>
          <a:bodyPr wrap="square" lIns="54852" tIns="27426" rIns="54852" bIns="27426">
            <a:spAutoFit/>
          </a:bodyPr>
          <a:lstStyle/>
          <a:p>
            <a:pPr lvl="0"/>
            <a:r>
              <a:rPr lang="zh-CN" altLang="en-US" sz="1600" b="1" dirty="0">
                <a:solidFill>
                  <a:srgbClr val="FFA900"/>
                </a:solidFill>
              </a:rPr>
              <a:t>案例关键词</a:t>
            </a:r>
          </a:p>
        </p:txBody>
      </p:sp>
      <p:cxnSp>
        <p:nvCxnSpPr>
          <p:cNvPr id="25" name="直线连接符 24"/>
          <p:cNvCxnSpPr/>
          <p:nvPr/>
        </p:nvCxnSpPr>
        <p:spPr>
          <a:xfrm>
            <a:off x="3842651" y="1178705"/>
            <a:ext cx="0" cy="362369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>
            <a:spLocks noChangeArrowheads="1"/>
          </p:cNvSpPr>
          <p:nvPr/>
        </p:nvSpPr>
        <p:spPr bwMode="auto">
          <a:xfrm>
            <a:off x="3490981" y="2879725"/>
            <a:ext cx="30059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anchor="ctr">
            <a:spAutoFit/>
          </a:bodyPr>
          <a:lstStyle/>
          <a:p>
            <a:pPr lvl="0"/>
            <a:r>
              <a:rPr lang="zh-CN" altLang="en-US" sz="4400" b="1" dirty="0">
                <a:solidFill>
                  <a:schemeClr val="bg1"/>
                </a:solidFill>
              </a:rPr>
              <a:t>案例关键词</a:t>
            </a:r>
          </a:p>
        </p:txBody>
      </p:sp>
      <p:sp>
        <p:nvSpPr>
          <p:cNvPr id="14" name="Text Box 3"/>
          <p:cNvSpPr>
            <a:spLocks noChangeArrowheads="1"/>
          </p:cNvSpPr>
          <p:nvPr/>
        </p:nvSpPr>
        <p:spPr bwMode="auto">
          <a:xfrm>
            <a:off x="4195445" y="1187133"/>
            <a:ext cx="1597025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1199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zh-CN" altLang="en-US" sz="1199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171699" y="2171839"/>
            <a:ext cx="562546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+mn-ea"/>
                <a:sym typeface="+mn-ea"/>
              </a:rPr>
              <a:t>拉新、绑号、合伙人</a:t>
            </a:r>
            <a:endParaRPr lang="zh-CN" altLang="zh-CN" sz="4000" b="1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>
            <a:spLocks noChangeArrowheads="1"/>
          </p:cNvSpPr>
          <p:nvPr/>
        </p:nvSpPr>
        <p:spPr bwMode="auto">
          <a:xfrm>
            <a:off x="2040751" y="2880783"/>
            <a:ext cx="639149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</a:rPr>
              <a:t>案例概述（或运作流程）</a:t>
            </a:r>
          </a:p>
          <a:p>
            <a:pPr lvl="0"/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14" name="Text Box 3"/>
          <p:cNvSpPr>
            <a:spLocks noChangeArrowheads="1"/>
          </p:cNvSpPr>
          <p:nvPr/>
        </p:nvSpPr>
        <p:spPr bwMode="auto">
          <a:xfrm>
            <a:off x="4195445" y="1187032"/>
            <a:ext cx="1855399" cy="193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1199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zh-CN" altLang="en-US" sz="1199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29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79070" y="715548"/>
            <a:ext cx="672115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活动挖掘：利用移动线下渠道门店活动进行吸粉</a:t>
            </a:r>
          </a:p>
        </p:txBody>
      </p:sp>
      <p:sp>
        <p:nvSpPr>
          <p:cNvPr id="11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02</a:t>
            </a: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3"/>
          <a:srcRect r="49818" b="3718"/>
          <a:stretch>
            <a:fillRect/>
          </a:stretch>
        </p:blipFill>
        <p:spPr>
          <a:xfrm>
            <a:off x="1056639" y="1452879"/>
            <a:ext cx="2240275" cy="3909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文本框 3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35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>
            <a:extLst>
              <a:ext uri="{FF2B5EF4-FFF2-40B4-BE49-F238E27FC236}">
                <a16:creationId xmlns:a16="http://schemas.microsoft.com/office/drawing/2014/main" id="{16D6940B-8903-4800-9DF9-C9F90C421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65" y="1532234"/>
            <a:ext cx="2104664" cy="3728812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B76DDA8A-FE83-43C9-AE33-F29E638CD9F2}"/>
              </a:ext>
            </a:extLst>
          </p:cNvPr>
          <p:cNvSpPr txBox="1"/>
          <p:nvPr/>
        </p:nvSpPr>
        <p:spPr>
          <a:xfrm>
            <a:off x="1359232" y="4935453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highlight>
                  <a:srgbClr val="FEA900"/>
                </a:highlight>
                <a:latin typeface="+mn-ea"/>
              </a:rPr>
              <a:t>活动调整后通知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486419B-EE5A-428A-83DE-9A21AC9E061E}"/>
              </a:ext>
            </a:extLst>
          </p:cNvPr>
          <p:cNvSpPr txBox="1"/>
          <p:nvPr/>
        </p:nvSpPr>
        <p:spPr>
          <a:xfrm>
            <a:off x="3442117" y="1581382"/>
            <a:ext cx="58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</a:rPr>
              <a:t>活动挖掘：</a:t>
            </a:r>
            <a:endParaRPr lang="en-US" altLang="zh-CN" sz="1600" b="1" dirty="0">
              <a:solidFill>
                <a:schemeClr val="bg1"/>
              </a:solidFill>
            </a:endParaRPr>
          </a:p>
          <a:p>
            <a:r>
              <a:rPr lang="zh-CN" altLang="en-US" sz="1400" dirty="0">
                <a:solidFill>
                  <a:schemeClr val="bg1"/>
                </a:solidFill>
              </a:rPr>
              <a:t>与移动的沟通中，了解最近的线下有优惠政策</a:t>
            </a:r>
            <a:r>
              <a:rPr lang="zh-CN" altLang="en-US" sz="1400" dirty="0">
                <a:solidFill>
                  <a:srgbClr val="FEA900"/>
                </a:solidFill>
              </a:rPr>
              <a:t>“</a:t>
            </a:r>
            <a:r>
              <a:rPr lang="en-US" altLang="zh-CN" sz="1400" b="1" dirty="0">
                <a:solidFill>
                  <a:srgbClr val="FEA900"/>
                </a:solidFill>
              </a:rPr>
              <a:t>5G</a:t>
            </a:r>
            <a:r>
              <a:rPr lang="zh-CN" altLang="zh-CN" sz="1400" b="1" dirty="0">
                <a:solidFill>
                  <a:srgbClr val="FEA900"/>
                </a:solidFill>
              </a:rPr>
              <a:t>登网</a:t>
            </a:r>
            <a:r>
              <a:rPr lang="en-US" altLang="zh-CN" sz="1400" b="1" dirty="0">
                <a:solidFill>
                  <a:srgbClr val="FEA900"/>
                </a:solidFill>
              </a:rPr>
              <a:t>10</a:t>
            </a:r>
            <a:r>
              <a:rPr lang="zh-CN" altLang="zh-CN" sz="1400" b="1" dirty="0">
                <a:solidFill>
                  <a:srgbClr val="FEA900"/>
                </a:solidFill>
              </a:rPr>
              <a:t>送</a:t>
            </a:r>
            <a:r>
              <a:rPr lang="en-US" altLang="zh-CN" sz="1400" b="1" dirty="0">
                <a:solidFill>
                  <a:srgbClr val="FEA900"/>
                </a:solidFill>
              </a:rPr>
              <a:t>30</a:t>
            </a:r>
            <a:r>
              <a:rPr lang="zh-CN" altLang="en-US" sz="1400" dirty="0">
                <a:solidFill>
                  <a:srgbClr val="FEA900"/>
                </a:solidFill>
              </a:rPr>
              <a:t>”</a:t>
            </a:r>
            <a:r>
              <a:rPr lang="zh-CN" altLang="en-US" sz="1400" dirty="0">
                <a:solidFill>
                  <a:schemeClr val="bg1"/>
                </a:solidFill>
              </a:rPr>
              <a:t>。经沟通后，在原活动基础上加上企微吸粉动作，增加吸粉利益点为</a:t>
            </a:r>
            <a:r>
              <a:rPr lang="en-US" altLang="zh-CN" sz="1400" dirty="0">
                <a:solidFill>
                  <a:schemeClr val="bg1"/>
                </a:solidFill>
              </a:rPr>
              <a:t>10G</a:t>
            </a:r>
            <a:r>
              <a:rPr lang="zh-CN" altLang="en-US" sz="1400" dirty="0">
                <a:solidFill>
                  <a:schemeClr val="bg1"/>
                </a:solidFill>
              </a:rPr>
              <a:t>流量包。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5392631-0BB0-4FE4-9489-7018BCBB4155}"/>
              </a:ext>
            </a:extLst>
          </p:cNvPr>
          <p:cNvSpPr/>
          <p:nvPr/>
        </p:nvSpPr>
        <p:spPr>
          <a:xfrm>
            <a:off x="3463896" y="2555916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</a:rPr>
              <a:t>活动前后对比：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011A9334-5271-43F8-ABD6-7BB5B5ECA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049876"/>
              </p:ext>
            </p:extLst>
          </p:nvPr>
        </p:nvGraphicFramePr>
        <p:xfrm>
          <a:off x="3531482" y="2983231"/>
          <a:ext cx="5800087" cy="2126940"/>
        </p:xfrm>
        <a:graphic>
          <a:graphicData uri="http://schemas.openxmlformats.org/drawingml/2006/table">
            <a:tbl>
              <a:tblPr/>
              <a:tblGrid>
                <a:gridCol w="1197405">
                  <a:extLst>
                    <a:ext uri="{9D8B030D-6E8A-4147-A177-3AD203B41FA5}">
                      <a16:colId xmlns:a16="http://schemas.microsoft.com/office/drawing/2014/main" val="326737081"/>
                    </a:ext>
                  </a:extLst>
                </a:gridCol>
                <a:gridCol w="1956049">
                  <a:extLst>
                    <a:ext uri="{9D8B030D-6E8A-4147-A177-3AD203B41FA5}">
                      <a16:colId xmlns:a16="http://schemas.microsoft.com/office/drawing/2014/main" val="1563264008"/>
                    </a:ext>
                  </a:extLst>
                </a:gridCol>
                <a:gridCol w="2646633">
                  <a:extLst>
                    <a:ext uri="{9D8B030D-6E8A-4147-A177-3AD203B41FA5}">
                      <a16:colId xmlns:a16="http://schemas.microsoft.com/office/drawing/2014/main" val="1569417826"/>
                    </a:ext>
                  </a:extLst>
                </a:gridCol>
              </a:tblGrid>
              <a:tr h="35449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线下渠道活动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线上线下联合活动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91946"/>
                  </a:ext>
                </a:extLst>
              </a:tr>
              <a:tr h="35449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活动主题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5G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登网活动，充</a:t>
                      </a:r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得</a:t>
                      </a:r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5G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登网活动，充</a:t>
                      </a:r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得</a:t>
                      </a:r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40+10G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流量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028733"/>
                  </a:ext>
                </a:extLst>
              </a:tr>
              <a:tr h="35449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活动福利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充</a:t>
                      </a:r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元送</a:t>
                      </a:r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充</a:t>
                      </a:r>
                      <a:r>
                        <a:rPr lang="en-US" altLang="zh-CN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元送</a:t>
                      </a:r>
                      <a:r>
                        <a:rPr lang="en-US" altLang="zh-CN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送</a:t>
                      </a:r>
                      <a:r>
                        <a:rPr lang="en-US" altLang="zh-CN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10G</a:t>
                      </a:r>
                      <a:r>
                        <a:rPr lang="zh-CN" altLang="en-US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流量包（线下）</a:t>
                      </a:r>
                      <a:br>
                        <a:rPr lang="zh-CN" altLang="en-US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冲</a:t>
                      </a:r>
                      <a:r>
                        <a:rPr lang="en-US" altLang="zh-CN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元送</a:t>
                      </a:r>
                      <a:r>
                        <a:rPr lang="en-US" altLang="zh-CN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送</a:t>
                      </a:r>
                      <a:r>
                        <a:rPr lang="en-US" altLang="zh-CN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10G</a:t>
                      </a:r>
                      <a:r>
                        <a:rPr lang="zh-CN" altLang="en-US" sz="900" b="1" i="0" u="none" strike="noStrike">
                          <a:solidFill>
                            <a:srgbClr val="FFC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流量包（线上）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852420"/>
                  </a:ext>
                </a:extLst>
              </a:tr>
              <a:tr h="35449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活动时间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270284"/>
                  </a:ext>
                </a:extLst>
              </a:tr>
              <a:tr h="35449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参与渠道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线下门店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线下门店、企业微信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573524"/>
                  </a:ext>
                </a:extLst>
              </a:tr>
              <a:tr h="35449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导购激励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5G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登网</a:t>
                      </a:r>
                      <a:r>
                        <a:rPr lang="zh-CN" altLang="en-US" sz="900" b="1" i="0" u="none" strike="noStrike" dirty="0">
                          <a:solidFill>
                            <a:srgbClr val="FEA9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奖励</a:t>
                      </a:r>
                      <a:r>
                        <a:rPr lang="en-US" altLang="zh-CN" sz="900" b="1" i="0" u="none" strike="noStrike" dirty="0">
                          <a:solidFill>
                            <a:srgbClr val="FEA9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900" b="1" i="0" u="none" strike="noStrike" dirty="0">
                          <a:solidFill>
                            <a:srgbClr val="FEA9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完成所有任务再提升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50%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，即</a:t>
                      </a:r>
                      <a:r>
                        <a:rPr lang="zh-CN" altLang="en-US" sz="900" b="1" i="0" u="none" strike="noStrike" dirty="0">
                          <a:solidFill>
                            <a:srgbClr val="FEA9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共</a:t>
                      </a:r>
                      <a:r>
                        <a:rPr lang="en-US" altLang="zh-CN" sz="900" b="1" i="0" u="none" strike="noStrike" dirty="0">
                          <a:solidFill>
                            <a:srgbClr val="FEA9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r>
                        <a:rPr lang="zh-CN" altLang="en-US" sz="900" b="1" i="0" u="none" strike="noStrike" dirty="0">
                          <a:solidFill>
                            <a:srgbClr val="FEA9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</a:p>
                  </a:txBody>
                  <a:tcPr marL="8862" marR="8862" marT="886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113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07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04730" y="1808837"/>
            <a:ext cx="6050545" cy="1938064"/>
            <a:chOff x="839418" y="2293443"/>
            <a:chExt cx="7204619" cy="2307728"/>
          </a:xfrm>
        </p:grpSpPr>
        <p:cxnSp>
          <p:nvCxnSpPr>
            <p:cNvPr id="12" name="肘形连接符 39"/>
            <p:cNvCxnSpPr>
              <a:cxnSpLocks/>
            </p:cNvCxnSpPr>
            <p:nvPr/>
          </p:nvCxnSpPr>
          <p:spPr>
            <a:xfrm rot="16200000" flipH="1" flipV="1">
              <a:off x="2960703" y="2310234"/>
              <a:ext cx="1014445" cy="2628292"/>
            </a:xfrm>
            <a:prstGeom prst="bentConnector3">
              <a:avLst>
                <a:gd name="adj1" fmla="val -22534"/>
              </a:avLst>
            </a:prstGeom>
            <a:ln w="28575">
              <a:solidFill>
                <a:schemeClr val="tx1">
                  <a:lumMod val="20000"/>
                  <a:lumOff val="80000"/>
                </a:schemeClr>
              </a:solidFill>
              <a:head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肘形连接符 49"/>
            <p:cNvCxnSpPr/>
            <p:nvPr/>
          </p:nvCxnSpPr>
          <p:spPr>
            <a:xfrm rot="5400000" flipH="1" flipV="1">
              <a:off x="6233974" y="2762792"/>
              <a:ext cx="991834" cy="2628293"/>
            </a:xfrm>
            <a:prstGeom prst="bentConnector3">
              <a:avLst>
                <a:gd name="adj1" fmla="val -23048"/>
              </a:avLst>
            </a:prstGeom>
            <a:ln w="28575">
              <a:solidFill>
                <a:srgbClr val="F2AB3C"/>
              </a:solidFill>
              <a:head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任意多边形: 形状 27"/>
            <p:cNvSpPr/>
            <p:nvPr/>
          </p:nvSpPr>
          <p:spPr bwMode="auto">
            <a:xfrm rot="5400000">
              <a:off x="4515983" y="2483525"/>
              <a:ext cx="658269" cy="2753947"/>
            </a:xfrm>
            <a:custGeom>
              <a:avLst/>
              <a:gdLst>
                <a:gd name="connsiteX0" fmla="*/ 243481 w 658269"/>
                <a:gd name="connsiteY0" fmla="*/ 126088 h 2753946"/>
                <a:gd name="connsiteX1" fmla="*/ 335656 w 658269"/>
                <a:gd name="connsiteY1" fmla="*/ 0 h 2753946"/>
                <a:gd name="connsiteX2" fmla="*/ 427823 w 658269"/>
                <a:gd name="connsiteY2" fmla="*/ 126088 h 2753946"/>
                <a:gd name="connsiteX3" fmla="*/ 0 w 658269"/>
                <a:gd name="connsiteY3" fmla="*/ 2753946 h 2753946"/>
                <a:gd name="connsiteX4" fmla="*/ 0 w 658269"/>
                <a:gd name="connsiteY4" fmla="*/ 126089 h 2753946"/>
                <a:gd name="connsiteX5" fmla="*/ 658269 w 658269"/>
                <a:gd name="connsiteY5" fmla="*/ 126089 h 2753946"/>
                <a:gd name="connsiteX6" fmla="*/ 658269 w 658269"/>
                <a:gd name="connsiteY6" fmla="*/ 2753946 h 275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269" h="2753946">
                  <a:moveTo>
                    <a:pt x="243481" y="126088"/>
                  </a:moveTo>
                  <a:lnTo>
                    <a:pt x="335656" y="0"/>
                  </a:lnTo>
                  <a:lnTo>
                    <a:pt x="427823" y="126088"/>
                  </a:lnTo>
                  <a:close/>
                  <a:moveTo>
                    <a:pt x="0" y="2753946"/>
                  </a:moveTo>
                  <a:lnTo>
                    <a:pt x="0" y="126089"/>
                  </a:lnTo>
                  <a:lnTo>
                    <a:pt x="658269" y="126089"/>
                  </a:lnTo>
                  <a:lnTo>
                    <a:pt x="658269" y="2753946"/>
                  </a:ln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76792" tIns="38396" rIns="76792" bIns="38396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b="1" dirty="0"/>
                <a:t>欢迎语、吸粉</a:t>
              </a:r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 rot="5400000">
              <a:off x="1887691" y="2483091"/>
              <a:ext cx="658269" cy="2754815"/>
            </a:xfrm>
            <a:custGeom>
              <a:avLst/>
              <a:gdLst>
                <a:gd name="connsiteX0" fmla="*/ 0 w 658269"/>
                <a:gd name="connsiteY0" fmla="*/ 2754815 h 2754815"/>
                <a:gd name="connsiteX1" fmla="*/ 0 w 658269"/>
                <a:gd name="connsiteY1" fmla="*/ 126088 h 2754815"/>
                <a:gd name="connsiteX2" fmla="*/ 243481 w 658269"/>
                <a:gd name="connsiteY2" fmla="*/ 126088 h 2754815"/>
                <a:gd name="connsiteX3" fmla="*/ 335656 w 658269"/>
                <a:gd name="connsiteY3" fmla="*/ 0 h 2754815"/>
                <a:gd name="connsiteX4" fmla="*/ 427823 w 658269"/>
                <a:gd name="connsiteY4" fmla="*/ 126088 h 2754815"/>
                <a:gd name="connsiteX5" fmla="*/ 658269 w 658269"/>
                <a:gd name="connsiteY5" fmla="*/ 126088 h 2754815"/>
                <a:gd name="connsiteX6" fmla="*/ 658269 w 658269"/>
                <a:gd name="connsiteY6" fmla="*/ 2754815 h 27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269" h="2754815">
                  <a:moveTo>
                    <a:pt x="0" y="2754815"/>
                  </a:moveTo>
                  <a:lnTo>
                    <a:pt x="0" y="126088"/>
                  </a:lnTo>
                  <a:lnTo>
                    <a:pt x="243481" y="126088"/>
                  </a:lnTo>
                  <a:lnTo>
                    <a:pt x="335656" y="0"/>
                  </a:lnTo>
                  <a:lnTo>
                    <a:pt x="427823" y="126088"/>
                  </a:lnTo>
                  <a:lnTo>
                    <a:pt x="658269" y="126088"/>
                  </a:lnTo>
                  <a:lnTo>
                    <a:pt x="658269" y="27548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76792" tIns="38396" rIns="76792" bIns="38396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b="1" dirty="0">
                  <a:solidFill>
                    <a:srgbClr val="FEA900"/>
                  </a:solidFill>
                </a:rPr>
                <a:t>合伙人设置</a:t>
              </a:r>
            </a:p>
          </p:txBody>
        </p:sp>
        <p:sp>
          <p:nvSpPr>
            <p:cNvPr id="30" name="íṣļide"/>
            <p:cNvSpPr/>
            <p:nvPr/>
          </p:nvSpPr>
          <p:spPr bwMode="auto">
            <a:xfrm>
              <a:off x="1560077" y="2293443"/>
              <a:ext cx="4068312" cy="329833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>
                <a:defRPr/>
              </a:pPr>
              <a:r>
                <a:rPr lang="zh-CN" altLang="en-US" sz="12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合伙人设置、二维码提取、素材准备、门店安排</a:t>
              </a:r>
            </a:p>
          </p:txBody>
        </p:sp>
        <p:sp>
          <p:nvSpPr>
            <p:cNvPr id="31" name="iṥḷïdê"/>
            <p:cNvSpPr txBox="1"/>
            <p:nvPr/>
          </p:nvSpPr>
          <p:spPr bwMode="auto">
            <a:xfrm>
              <a:off x="1560077" y="4247012"/>
              <a:ext cx="1468361" cy="3541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6792" tIns="38396" rIns="76792" bIns="38396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F2AB3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线下门店触点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416611" y="2549080"/>
            <a:ext cx="2310615" cy="1856704"/>
            <a:chOff x="5973743" y="3174882"/>
            <a:chExt cx="2751339" cy="2210851"/>
          </a:xfrm>
        </p:grpSpPr>
        <p:sp>
          <p:nvSpPr>
            <p:cNvPr id="27" name="任意多边形: 形状 26"/>
            <p:cNvSpPr/>
            <p:nvPr/>
          </p:nvSpPr>
          <p:spPr bwMode="auto">
            <a:xfrm rot="16200000">
              <a:off x="7020277" y="2484829"/>
              <a:ext cx="658271" cy="2751339"/>
            </a:xfrm>
            <a:custGeom>
              <a:avLst/>
              <a:gdLst>
                <a:gd name="connsiteX0" fmla="*/ 0 w 658270"/>
                <a:gd name="connsiteY0" fmla="*/ 2751339 h 2751339"/>
                <a:gd name="connsiteX1" fmla="*/ 0 w 658270"/>
                <a:gd name="connsiteY1" fmla="*/ 123482 h 2751339"/>
                <a:gd name="connsiteX2" fmla="*/ 245389 w 658270"/>
                <a:gd name="connsiteY2" fmla="*/ 123482 h 2751339"/>
                <a:gd name="connsiteX3" fmla="*/ 335657 w 658270"/>
                <a:gd name="connsiteY3" fmla="*/ 0 h 2751339"/>
                <a:gd name="connsiteX4" fmla="*/ 425917 w 658270"/>
                <a:gd name="connsiteY4" fmla="*/ 123482 h 2751339"/>
                <a:gd name="connsiteX5" fmla="*/ 658270 w 658270"/>
                <a:gd name="connsiteY5" fmla="*/ 123482 h 2751339"/>
                <a:gd name="connsiteX6" fmla="*/ 658270 w 658270"/>
                <a:gd name="connsiteY6" fmla="*/ 2751339 h 2751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270" h="2751339">
                  <a:moveTo>
                    <a:pt x="0" y="2751339"/>
                  </a:moveTo>
                  <a:lnTo>
                    <a:pt x="0" y="123482"/>
                  </a:lnTo>
                  <a:lnTo>
                    <a:pt x="245389" y="123482"/>
                  </a:lnTo>
                  <a:lnTo>
                    <a:pt x="335657" y="0"/>
                  </a:lnTo>
                  <a:lnTo>
                    <a:pt x="425917" y="123482"/>
                  </a:lnTo>
                  <a:lnTo>
                    <a:pt x="658270" y="123482"/>
                  </a:lnTo>
                  <a:lnTo>
                    <a:pt x="658270" y="27513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76792" tIns="38396" rIns="76792" bIns="38396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 dirty="0">
                <a:solidFill>
                  <a:srgbClr val="FEA900"/>
                </a:solidFill>
              </a:endParaRPr>
            </a:p>
          </p:txBody>
        </p:sp>
        <p:sp>
          <p:nvSpPr>
            <p:cNvPr id="33" name="íṣļide"/>
            <p:cNvSpPr/>
            <p:nvPr/>
          </p:nvSpPr>
          <p:spPr bwMode="auto">
            <a:xfrm>
              <a:off x="6035691" y="5055899"/>
              <a:ext cx="2627441" cy="32983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公众号、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86APP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4" name="iṥḷïdê"/>
            <p:cNvSpPr txBox="1"/>
            <p:nvPr/>
          </p:nvSpPr>
          <p:spPr bwMode="auto">
            <a:xfrm>
              <a:off x="6802276" y="3174882"/>
              <a:ext cx="1468360" cy="3541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6792" tIns="38396" rIns="76792" bIns="38396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F2AB3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线上触点</a:t>
              </a:r>
            </a:p>
          </p:txBody>
        </p:sp>
      </p:grpSp>
      <p:sp>
        <p:nvSpPr>
          <p:cNvPr id="115" name="文本框 114"/>
          <p:cNvSpPr txBox="1"/>
          <p:nvPr/>
        </p:nvSpPr>
        <p:spPr>
          <a:xfrm>
            <a:off x="2439035" y="809625"/>
            <a:ext cx="562546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案例概述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：活动准备</a:t>
            </a:r>
          </a:p>
        </p:txBody>
      </p:sp>
      <p:sp>
        <p:nvSpPr>
          <p:cNvPr id="4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01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10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2C19CE77-8BAE-44CF-9FAD-7CFDB8245189}"/>
              </a:ext>
            </a:extLst>
          </p:cNvPr>
          <p:cNvSpPr/>
          <p:nvPr/>
        </p:nvSpPr>
        <p:spPr>
          <a:xfrm>
            <a:off x="7105681" y="293577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线上助推</a:t>
            </a:r>
          </a:p>
        </p:txBody>
      </p:sp>
    </p:spTree>
    <p:extLst>
      <p:ext uri="{BB962C8B-B14F-4D97-AF65-F5344CB8AC3E}">
        <p14:creationId xmlns:p14="http://schemas.microsoft.com/office/powerpoint/2010/main" val="46584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92045" y="819150"/>
            <a:ext cx="562546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案例概述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：合伙人设置</a:t>
            </a:r>
          </a:p>
        </p:txBody>
      </p:sp>
      <p:grpSp>
        <p:nvGrpSpPr>
          <p:cNvPr id="1017" name="Group 1017"/>
          <p:cNvGrpSpPr/>
          <p:nvPr/>
        </p:nvGrpSpPr>
        <p:grpSpPr>
          <a:xfrm>
            <a:off x="3100705" y="1461770"/>
            <a:ext cx="1918335" cy="3802380"/>
            <a:chOff x="-1" y="-5346"/>
            <a:chExt cx="2320739" cy="4527206"/>
          </a:xfrm>
        </p:grpSpPr>
        <p:sp>
          <p:nvSpPr>
            <p:cNvPr id="1007" name="Shape 1007"/>
            <p:cNvSpPr/>
            <p:nvPr/>
          </p:nvSpPr>
          <p:spPr>
            <a:xfrm>
              <a:off x="-1" y="-5346"/>
              <a:ext cx="2320739" cy="4527206"/>
            </a:xfrm>
            <a:prstGeom prst="rect">
              <a:avLst/>
            </a:prstGeom>
            <a:noFill/>
            <a:ln w="15875" cap="flat">
              <a:solidFill>
                <a:srgbClr val="FEA900"/>
              </a:solidFill>
              <a:prstDash val="solid"/>
              <a:miter lim="800000"/>
            </a:ln>
            <a:effectLst/>
          </p:spPr>
          <p:txBody>
            <a:bodyPr wrap="square" lIns="36567" tIns="36567" rIns="36567" bIns="36567" numCol="1" anchor="ctr">
              <a:noAutofit/>
            </a:bodyPr>
            <a:lstStyle/>
            <a:p>
              <a:pPr algn="ctr">
                <a:defRPr>
                  <a:solidFill>
                    <a:srgbClr val="2B2D3A"/>
                  </a:solidFill>
                </a:defRPr>
              </a:pPr>
              <a:endParaRPr sz="144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grpSp>
          <p:nvGrpSpPr>
            <p:cNvPr id="1015" name="Group 1015"/>
            <p:cNvGrpSpPr/>
            <p:nvPr/>
          </p:nvGrpSpPr>
          <p:grpSpPr>
            <a:xfrm>
              <a:off x="109076" y="3910206"/>
              <a:ext cx="2102901" cy="423982"/>
              <a:chOff x="-3073" y="505037"/>
              <a:chExt cx="2102899" cy="423981"/>
            </a:xfrm>
          </p:grpSpPr>
          <p:sp>
            <p:nvSpPr>
              <p:cNvPr id="1013" name="Shape 1013"/>
              <p:cNvSpPr/>
              <p:nvPr/>
            </p:nvSpPr>
            <p:spPr>
              <a:xfrm>
                <a:off x="-3073" y="505037"/>
                <a:ext cx="2102899" cy="423981"/>
              </a:xfrm>
              <a:prstGeom prst="rect">
                <a:avLst/>
              </a:prstGeom>
              <a:solidFill>
                <a:srgbClr val="FEA900"/>
              </a:solidFill>
              <a:ln w="12700" cap="flat">
                <a:noFill/>
                <a:prstDash val="solid"/>
                <a:miter lim="800000"/>
              </a:ln>
              <a:effectLst/>
            </p:spPr>
            <p:txBody>
              <a:bodyPr wrap="square" lIns="36567" tIns="36567" rIns="36567" bIns="36567" numCol="1" anchor="ctr">
                <a:noAutofit/>
              </a:bodyPr>
              <a:lstStyle/>
              <a:p>
                <a:pPr algn="ctr">
                  <a:defRPr b="1">
                    <a:latin typeface="Playfair Display SC Black"/>
                    <a:ea typeface="Playfair Display SC Black"/>
                    <a:cs typeface="Playfair Display SC Black"/>
                    <a:sym typeface="Playfair Display SC Black"/>
                  </a:defRPr>
                </a:pPr>
                <a:endParaRPr sz="144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014" name="Shape 1014"/>
              <p:cNvSpPr/>
              <p:nvPr/>
            </p:nvSpPr>
            <p:spPr>
              <a:xfrm>
                <a:off x="-3073" y="534049"/>
                <a:ext cx="2102899" cy="3810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36567" tIns="36567" rIns="36567" bIns="36567" numCol="1" anchor="ctr">
                <a:spAutoFit/>
              </a:bodyPr>
              <a:lstStyle>
                <a:lvl1pPr algn="ctr">
                  <a:defRPr b="1">
                    <a:latin typeface="Playfair Display SC Black"/>
                    <a:ea typeface="Playfair Display SC Black"/>
                    <a:cs typeface="Playfair Display SC Black"/>
                    <a:sym typeface="Playfair Display SC Black"/>
                  </a:defRPr>
                </a:lvl1pPr>
              </a:lstStyle>
              <a:p>
                <a:r>
                  <a:rPr lang="zh-CN" altLang="en-US" sz="1600" dirty="0"/>
                  <a:t>移动开发工具</a:t>
                </a:r>
                <a:endParaRPr lang="en-US" altLang="zh-CN" sz="1600" dirty="0"/>
              </a:p>
            </p:txBody>
          </p:sp>
        </p:grpSp>
        <p:sp>
          <p:nvSpPr>
            <p:cNvPr id="1016" name="Shape 1016"/>
            <p:cNvSpPr/>
            <p:nvPr/>
          </p:nvSpPr>
          <p:spPr>
            <a:xfrm>
              <a:off x="221763" y="1411614"/>
              <a:ext cx="1867165" cy="1"/>
            </a:xfrm>
            <a:prstGeom prst="line">
              <a:avLst/>
            </a:prstGeom>
            <a:noFill/>
            <a:ln w="6350" cap="flat">
              <a:solidFill>
                <a:srgbClr val="FEA900"/>
              </a:solidFill>
              <a:prstDash val="solid"/>
              <a:miter lim="800000"/>
            </a:ln>
            <a:effectLst/>
          </p:spPr>
          <p:txBody>
            <a:bodyPr wrap="square" lIns="36567" tIns="36567" rIns="36567" bIns="36567" numCol="1" anchor="t">
              <a:noAutofit/>
            </a:bodyPr>
            <a:lstStyle/>
            <a:p>
              <a:endParaRPr sz="1440" dirty="0">
                <a:latin typeface="+mn-ea"/>
                <a:ea typeface="+mn-ea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284015" y="2752322"/>
            <a:ext cx="15434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下级导购可以利用上级二维码进行吸粉；</a:t>
            </a:r>
            <a:endParaRPr lang="en-US" altLang="zh-CN" sz="1400" dirty="0">
              <a:solidFill>
                <a:schemeClr val="bg1"/>
              </a:solidFill>
            </a:endParaRPr>
          </a:p>
          <a:p>
            <a:endParaRPr lang="en-US" altLang="zh-CN" sz="1400" dirty="0">
              <a:solidFill>
                <a:schemeClr val="bg1"/>
              </a:solidFill>
            </a:endParaRPr>
          </a:p>
          <a:p>
            <a:r>
              <a:rPr lang="zh-CN" altLang="en-US" sz="1400" dirty="0">
                <a:solidFill>
                  <a:schemeClr val="bg1"/>
                </a:solidFill>
              </a:rPr>
              <a:t>并可追踪到该导购协助吸粉数量。</a:t>
            </a:r>
          </a:p>
        </p:txBody>
      </p:sp>
      <p:sp>
        <p:nvSpPr>
          <p:cNvPr id="7" name="Shape 1007"/>
          <p:cNvSpPr/>
          <p:nvPr/>
        </p:nvSpPr>
        <p:spPr>
          <a:xfrm>
            <a:off x="5404344" y="1470660"/>
            <a:ext cx="3645872" cy="3802380"/>
          </a:xfrm>
          <a:prstGeom prst="rect">
            <a:avLst/>
          </a:prstGeom>
          <a:noFill/>
          <a:ln w="15875" cap="flat">
            <a:solidFill>
              <a:srgbClr val="FEA900"/>
            </a:solidFill>
            <a:prstDash val="solid"/>
            <a:miter lim="800000"/>
          </a:ln>
          <a:effectLst/>
        </p:spPr>
        <p:txBody>
          <a:bodyPr wrap="square" lIns="36567" tIns="36567" rIns="36567" bIns="36567" numCol="1" anchor="ctr">
            <a:noAutofit/>
          </a:bodyPr>
          <a:lstStyle/>
          <a:p>
            <a:pPr algn="ctr">
              <a:defRPr>
                <a:solidFill>
                  <a:srgbClr val="2B2D3A"/>
                </a:solidFill>
              </a:defRPr>
            </a:pPr>
            <a:endParaRPr sz="144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4" name="文本框 3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35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https://docimg10.docs.qq.com/image/wyZuyBWi1eNzacXVwUQFJQ?w=417&amp;h=903">
            <a:extLst>
              <a:ext uri="{FF2B5EF4-FFF2-40B4-BE49-F238E27FC236}">
                <a16:creationId xmlns:a16="http://schemas.microsoft.com/office/drawing/2014/main" id="{A0300CC0-A14C-41F0-BA87-71B13D69D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290" y="1470660"/>
            <a:ext cx="1734185" cy="375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9568AD1F-4ACF-4E40-BC66-45D096CCC1F6}"/>
              </a:ext>
            </a:extLst>
          </p:cNvPr>
          <p:cNvSpPr/>
          <p:nvPr/>
        </p:nvSpPr>
        <p:spPr>
          <a:xfrm>
            <a:off x="1581925" y="4181093"/>
            <a:ext cx="1172997" cy="25023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6058CDA-FCF7-482E-8392-6AD16BFEC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999" y="1529145"/>
            <a:ext cx="1816710" cy="1057275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2DE34729-8488-447E-8C1B-ACEBFB409A35}"/>
              </a:ext>
            </a:extLst>
          </p:cNvPr>
          <p:cNvSpPr/>
          <p:nvPr/>
        </p:nvSpPr>
        <p:spPr>
          <a:xfrm>
            <a:off x="5449184" y="1509993"/>
            <a:ext cx="1855908" cy="3696739"/>
          </a:xfrm>
          <a:prstGeom prst="rect">
            <a:avLst/>
          </a:prstGeom>
          <a:solidFill>
            <a:srgbClr val="008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4F4D3AE-BB80-4AFF-A1CD-13AD4B4ABDDC}"/>
              </a:ext>
            </a:extLst>
          </p:cNvPr>
          <p:cNvSpPr txBox="1"/>
          <p:nvPr/>
        </p:nvSpPr>
        <p:spPr>
          <a:xfrm>
            <a:off x="5897099" y="2520950"/>
            <a:ext cx="1307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导购账号</a:t>
            </a:r>
            <a:r>
              <a:rPr lang="en-US" altLang="zh-CN" sz="1200" b="1" dirty="0">
                <a:solidFill>
                  <a:schemeClr val="bg1"/>
                </a:solidFill>
              </a:rPr>
              <a:t>1</a:t>
            </a:r>
          </a:p>
          <a:p>
            <a:r>
              <a:rPr lang="zh-CN" altLang="en-US" sz="1200" b="1" dirty="0">
                <a:solidFill>
                  <a:schemeClr val="bg1"/>
                </a:solidFill>
              </a:rPr>
              <a:t>导购账号</a:t>
            </a:r>
            <a:r>
              <a:rPr lang="en-US" altLang="zh-CN" sz="1200" b="1" dirty="0">
                <a:solidFill>
                  <a:schemeClr val="bg1"/>
                </a:solidFill>
              </a:rPr>
              <a:t>2</a:t>
            </a:r>
          </a:p>
          <a:p>
            <a:r>
              <a:rPr lang="zh-CN" altLang="en-US" sz="1200" b="1" dirty="0">
                <a:solidFill>
                  <a:schemeClr val="bg1"/>
                </a:solidFill>
              </a:rPr>
              <a:t>导购账号</a:t>
            </a:r>
            <a:r>
              <a:rPr lang="en-US" altLang="zh-CN" sz="1200" b="1" dirty="0">
                <a:solidFill>
                  <a:schemeClr val="bg1"/>
                </a:solidFill>
              </a:rPr>
              <a:t>3</a:t>
            </a:r>
          </a:p>
          <a:p>
            <a:r>
              <a:rPr lang="zh-CN" altLang="en-US" sz="1200" b="1" dirty="0">
                <a:solidFill>
                  <a:schemeClr val="bg1"/>
                </a:solidFill>
              </a:rPr>
              <a:t>导购账号</a:t>
            </a:r>
            <a:r>
              <a:rPr lang="en-US" altLang="zh-CN" sz="1200" b="1" dirty="0">
                <a:solidFill>
                  <a:schemeClr val="bg1"/>
                </a:solidFill>
              </a:rPr>
              <a:t>4</a:t>
            </a:r>
          </a:p>
          <a:p>
            <a:r>
              <a:rPr lang="en-US" altLang="zh-CN" sz="1200" b="1" dirty="0">
                <a:solidFill>
                  <a:schemeClr val="bg1"/>
                </a:solidFill>
              </a:rPr>
              <a:t>·······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584D197-690F-46A1-8F94-94B83A6718B0}"/>
              </a:ext>
            </a:extLst>
          </p:cNvPr>
          <p:cNvSpPr/>
          <p:nvPr/>
        </p:nvSpPr>
        <p:spPr>
          <a:xfrm>
            <a:off x="5451125" y="1529146"/>
            <a:ext cx="1855908" cy="588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合伙人吸粉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120EFCF-3B6A-4F83-BC2A-5CF90989791B}"/>
              </a:ext>
            </a:extLst>
          </p:cNvPr>
          <p:cNvSpPr/>
          <p:nvPr/>
        </p:nvSpPr>
        <p:spPr>
          <a:xfrm>
            <a:off x="7389343" y="1522115"/>
            <a:ext cx="1566380" cy="3684617"/>
          </a:xfrm>
          <a:prstGeom prst="rect">
            <a:avLst/>
          </a:prstGeom>
          <a:solidFill>
            <a:srgbClr val="008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/>
              <a:t>中台账号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4C941F5-987A-4499-A8D1-1DF848E7FD5A}"/>
              </a:ext>
            </a:extLst>
          </p:cNvPr>
          <p:cNvSpPr/>
          <p:nvPr/>
        </p:nvSpPr>
        <p:spPr>
          <a:xfrm>
            <a:off x="7389342" y="1522115"/>
            <a:ext cx="1566380" cy="5867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上级账号承接</a:t>
            </a:r>
          </a:p>
        </p:txBody>
      </p:sp>
      <p:sp>
        <p:nvSpPr>
          <p:cNvPr id="37" name="箭头: 右 36">
            <a:extLst>
              <a:ext uri="{FF2B5EF4-FFF2-40B4-BE49-F238E27FC236}">
                <a16:creationId xmlns:a16="http://schemas.microsoft.com/office/drawing/2014/main" id="{404DC616-E5D6-45CD-B1A7-276C63537012}"/>
              </a:ext>
            </a:extLst>
          </p:cNvPr>
          <p:cNvSpPr/>
          <p:nvPr/>
        </p:nvSpPr>
        <p:spPr>
          <a:xfrm>
            <a:off x="7016495" y="2654772"/>
            <a:ext cx="673902" cy="8818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/>
              <a:t>吸粉</a:t>
            </a:r>
          </a:p>
        </p:txBody>
      </p:sp>
      <p:sp>
        <p:nvSpPr>
          <p:cNvPr id="38" name="Shape 1013">
            <a:extLst>
              <a:ext uri="{FF2B5EF4-FFF2-40B4-BE49-F238E27FC236}">
                <a16:creationId xmlns:a16="http://schemas.microsoft.com/office/drawing/2014/main" id="{35DD2ED9-6268-4682-B4B6-764387B45664}"/>
              </a:ext>
            </a:extLst>
          </p:cNvPr>
          <p:cNvSpPr/>
          <p:nvPr/>
        </p:nvSpPr>
        <p:spPr>
          <a:xfrm>
            <a:off x="5781669" y="4750425"/>
            <a:ext cx="2834793" cy="356101"/>
          </a:xfrm>
          <a:prstGeom prst="rect">
            <a:avLst/>
          </a:prstGeom>
          <a:solidFill>
            <a:srgbClr val="FEA900"/>
          </a:solidFill>
          <a:ln w="12700" cap="flat">
            <a:noFill/>
            <a:prstDash val="solid"/>
            <a:miter lim="800000"/>
          </a:ln>
          <a:effectLst/>
        </p:spPr>
        <p:txBody>
          <a:bodyPr wrap="square" lIns="36567" tIns="36567" rIns="36567" bIns="36567" numCol="1" anchor="ctr">
            <a:noAutofit/>
          </a:bodyPr>
          <a:lstStyle/>
          <a:p>
            <a:pPr algn="ctr">
              <a:defRPr b="1">
                <a:latin typeface="Playfair Display SC Black"/>
                <a:ea typeface="Playfair Display SC Black"/>
                <a:cs typeface="Playfair Display SC Black"/>
                <a:sym typeface="Playfair Display SC Black"/>
              </a:defRPr>
            </a:pPr>
            <a:r>
              <a:rPr lang="zh-CN" altLang="en-US" sz="144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可以多个下级账号拉粉给</a:t>
            </a:r>
            <a:r>
              <a:rPr lang="en-US" altLang="zh-CN" sz="144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1</a:t>
            </a:r>
            <a:r>
              <a:rPr lang="zh-CN" altLang="en-US" sz="144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个账号</a:t>
            </a:r>
            <a:endParaRPr sz="144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4823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组合 80"/>
          <p:cNvGrpSpPr/>
          <p:nvPr/>
        </p:nvGrpSpPr>
        <p:grpSpPr>
          <a:xfrm>
            <a:off x="1794265" y="1526198"/>
            <a:ext cx="2162810" cy="3239770"/>
            <a:chOff x="1097" y="2185"/>
            <a:chExt cx="3406" cy="5102"/>
          </a:xfrm>
        </p:grpSpPr>
        <p:sp>
          <p:nvSpPr>
            <p:cNvPr id="48" name="矩形 47"/>
            <p:cNvSpPr/>
            <p:nvPr/>
          </p:nvSpPr>
          <p:spPr>
            <a:xfrm>
              <a:off x="1100" y="2185"/>
              <a:ext cx="3403" cy="5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" y="2185"/>
              <a:ext cx="3406" cy="3685"/>
            </a:xfrm>
            <a:prstGeom prst="rect">
              <a:avLst/>
            </a:prstGeom>
          </p:spPr>
        </p:pic>
      </p:grpSp>
      <p:grpSp>
        <p:nvGrpSpPr>
          <p:cNvPr id="80" name="组合 79"/>
          <p:cNvGrpSpPr/>
          <p:nvPr/>
        </p:nvGrpSpPr>
        <p:grpSpPr>
          <a:xfrm>
            <a:off x="4098680" y="1526198"/>
            <a:ext cx="2160905" cy="3239770"/>
            <a:chOff x="4726" y="2185"/>
            <a:chExt cx="3403" cy="5102"/>
          </a:xfrm>
        </p:grpSpPr>
        <p:grpSp>
          <p:nvGrpSpPr>
            <p:cNvPr id="56" name="组合 55"/>
            <p:cNvGrpSpPr/>
            <p:nvPr/>
          </p:nvGrpSpPr>
          <p:grpSpPr>
            <a:xfrm>
              <a:off x="4726" y="2185"/>
              <a:ext cx="3401" cy="5102"/>
              <a:chOff x="1330" y="2096"/>
              <a:chExt cx="2834" cy="5102"/>
            </a:xfrm>
          </p:grpSpPr>
          <p:sp>
            <p:nvSpPr>
              <p:cNvPr id="57" name="矩形 56"/>
              <p:cNvSpPr/>
              <p:nvPr/>
            </p:nvSpPr>
            <p:spPr>
              <a:xfrm>
                <a:off x="1330" y="2096"/>
                <a:ext cx="2835" cy="51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1330" y="2096"/>
                <a:ext cx="2835" cy="368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6" y="2185"/>
              <a:ext cx="3403" cy="3685"/>
            </a:xfrm>
            <a:prstGeom prst="rect">
              <a:avLst/>
            </a:prstGeom>
          </p:spPr>
        </p:pic>
      </p:grpSp>
      <p:grpSp>
        <p:nvGrpSpPr>
          <p:cNvPr id="79" name="组合 78"/>
          <p:cNvGrpSpPr/>
          <p:nvPr/>
        </p:nvGrpSpPr>
        <p:grpSpPr>
          <a:xfrm>
            <a:off x="6408175" y="1526198"/>
            <a:ext cx="2159635" cy="3239770"/>
            <a:chOff x="8363" y="2185"/>
            <a:chExt cx="3401" cy="5102"/>
          </a:xfrm>
        </p:grpSpPr>
        <p:grpSp>
          <p:nvGrpSpPr>
            <p:cNvPr id="61" name="组合 60"/>
            <p:cNvGrpSpPr/>
            <p:nvPr/>
          </p:nvGrpSpPr>
          <p:grpSpPr>
            <a:xfrm>
              <a:off x="8363" y="2185"/>
              <a:ext cx="3401" cy="5102"/>
              <a:chOff x="1330" y="2096"/>
              <a:chExt cx="2834" cy="5102"/>
            </a:xfrm>
          </p:grpSpPr>
          <p:sp>
            <p:nvSpPr>
              <p:cNvPr id="62" name="矩形 61"/>
              <p:cNvSpPr/>
              <p:nvPr/>
            </p:nvSpPr>
            <p:spPr>
              <a:xfrm>
                <a:off x="1330" y="2096"/>
                <a:ext cx="2835" cy="51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1330" y="2096"/>
                <a:ext cx="2835" cy="368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63" y="2185"/>
              <a:ext cx="3400" cy="3685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1361354" y="819424"/>
            <a:ext cx="753730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案例概述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：合伙人二维码分配及素材设置、门店安排</a:t>
            </a:r>
          </a:p>
        </p:txBody>
      </p:sp>
      <p:sp>
        <p:nvSpPr>
          <p:cNvPr id="11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02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18" descr="e79b9a1d478b4adb5cf7390aba6af6a">
            <a:extLst>
              <a:ext uri="{FF2B5EF4-FFF2-40B4-BE49-F238E27FC236}">
                <a16:creationId xmlns:a16="http://schemas.microsoft.com/office/drawing/2014/main" id="{3D596749-B981-4269-A133-7F3B0912D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65" y="1526197"/>
            <a:ext cx="2169810" cy="305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F8A62D-7C5E-4047-B348-8F73CB10BF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8173" y="1529727"/>
            <a:ext cx="2167304" cy="305566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A634E02-6386-4EAA-BDF4-901A478A7C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067" y="1526197"/>
            <a:ext cx="2153108" cy="3055665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390208E3-9608-4546-92A4-2A0A3253EC4C}"/>
              </a:ext>
            </a:extLst>
          </p:cNvPr>
          <p:cNvSpPr/>
          <p:nvPr/>
        </p:nvSpPr>
        <p:spPr>
          <a:xfrm>
            <a:off x="1477108" y="3805894"/>
            <a:ext cx="7244861" cy="1172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0028B56-CFCF-429C-B8FB-2D4182621489}"/>
              </a:ext>
            </a:extLst>
          </p:cNvPr>
          <p:cNvSpPr/>
          <p:nvPr/>
        </p:nvSpPr>
        <p:spPr>
          <a:xfrm>
            <a:off x="1690830" y="4810217"/>
            <a:ext cx="71609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</a:rPr>
              <a:t>每个门店仅一个账号参与活动，设置单独上级吸粉二维码，素材上做名称区分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43B603E-555F-4117-A1EB-BBC3C45EC03D}"/>
              </a:ext>
            </a:extLst>
          </p:cNvPr>
          <p:cNvSpPr/>
          <p:nvPr/>
        </p:nvSpPr>
        <p:spPr>
          <a:xfrm>
            <a:off x="3573092" y="5065465"/>
            <a:ext cx="3262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kern="100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</a:rPr>
              <a:t>店员打印海报物料粘贴在各个门店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5759892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1028</Words>
  <Application>Microsoft Office PowerPoint</Application>
  <PresentationFormat>自定义</PresentationFormat>
  <Paragraphs>164</Paragraphs>
  <Slides>19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 Unicode MS</vt:lpstr>
      <vt:lpstr>Calibri</vt:lpstr>
      <vt:lpstr>Playfair Display SC Black</vt:lpstr>
      <vt:lpstr>宋体</vt:lpstr>
      <vt:lpstr>微软雅黑</vt:lpstr>
      <vt:lpstr>微软雅黑 Light</vt:lpstr>
      <vt:lpstr>Arial</vt:lpstr>
      <vt:lpstr>Helvetica</vt:lpstr>
      <vt:lpstr>Impact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xbany</cp:lastModifiedBy>
  <cp:revision>491</cp:revision>
  <dcterms:created xsi:type="dcterms:W3CDTF">2021-06-09T07:08:00Z</dcterms:created>
  <dcterms:modified xsi:type="dcterms:W3CDTF">2021-11-25T09:35:01Z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5C161A50F29444EA8FA2B6D6463CF057</vt:lpwstr>
  </property>
</Properties>
</file>