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283" r:id="rId2"/>
    <p:sldId id="2635" r:id="rId3"/>
    <p:sldId id="2644" r:id="rId4"/>
    <p:sldId id="2645" r:id="rId5"/>
    <p:sldId id="2651" r:id="rId6"/>
    <p:sldId id="2650" r:id="rId7"/>
    <p:sldId id="2652" r:id="rId8"/>
    <p:sldId id="2653" r:id="rId9"/>
    <p:sldId id="2659" r:id="rId10"/>
    <p:sldId id="2660" r:id="rId11"/>
    <p:sldId id="2661" r:id="rId12"/>
    <p:sldId id="2662" r:id="rId13"/>
    <p:sldId id="2663" r:id="rId14"/>
    <p:sldId id="2664" r:id="rId15"/>
    <p:sldId id="2648" r:id="rId16"/>
    <p:sldId id="2649" r:id="rId17"/>
    <p:sldId id="2634" r:id="rId18"/>
  </p:sldIdLst>
  <p:sldSz cx="10260013"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extLst>
      <p:ext uri="{19B8F6BF-5375-455C-9EA6-DF929625EA0E}">
        <p15:presenceInfo xmlns:p15="http://schemas.microsoft.com/office/powerpoint/2012/main" userId="f951a8b0b5be7e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A900"/>
    <a:srgbClr val="120C16"/>
    <a:srgbClr val="F8F8F8"/>
    <a:srgbClr val="6DF5ED"/>
    <a:srgbClr val="E93252"/>
    <a:srgbClr val="0358B2"/>
    <a:srgbClr val="0358B1"/>
    <a:srgbClr val="035898"/>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5" d="100"/>
          <a:sy n="85" d="100"/>
        </p:scale>
        <p:origin x="73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7E2548B-AC32-4B01-BBFA-02F40C0F4EC3}">
      <dgm:prSet phldrT="[文本]" custT="1"/>
      <dgm:spPr/>
      <dgm:t>
        <a:bodyPr/>
        <a:lstStyle/>
        <a:p>
          <a:r>
            <a:rPr lang="zh-CN" altLang="en-US" sz="1600" dirty="0"/>
            <a:t>案例目标</a:t>
          </a:r>
        </a:p>
      </dgm:t>
    </dgm:pt>
    <dgm:pt modelId="{E4D0092D-1226-4D08-9799-2812B1B3A205}" type="parTrans" cxnId="{6DA28C3E-4066-4121-A777-396E8AC56E95}">
      <dgm:prSet/>
      <dgm:spPr/>
      <dgm:t>
        <a:bodyPr/>
        <a:lstStyle/>
        <a:p>
          <a:endParaRPr lang="zh-CN" altLang="en-US" sz="1600"/>
        </a:p>
      </dgm:t>
    </dgm:pt>
    <dgm:pt modelId="{28DDF60F-4746-4323-950A-660C2ED12F4C}" type="sibTrans" cxnId="{6DA28C3E-4066-4121-A777-396E8AC56E95}">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type="parTrans" cxnId="{540F4AF6-C377-45C5-A590-7CA2DAF93499}">
      <dgm:prSet/>
      <dgm:spPr/>
      <dgm:t>
        <a:bodyPr/>
        <a:lstStyle/>
        <a:p>
          <a:endParaRPr lang="zh-CN" altLang="en-US" sz="1600"/>
        </a:p>
      </dgm:t>
    </dgm:pt>
    <dgm:pt modelId="{7165FF18-8236-4A4E-8431-4608C1BAE295}" type="sibTrans" cxnId="{540F4AF6-C377-45C5-A590-7CA2DAF93499}">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type="parTrans" cxnId="{A98C5DC5-964A-4B38-9CEA-B18325772BEA}">
      <dgm:prSet/>
      <dgm:spPr/>
      <dgm:t>
        <a:bodyPr/>
        <a:lstStyle/>
        <a:p>
          <a:endParaRPr lang="zh-CN" altLang="en-US" sz="1600"/>
        </a:p>
      </dgm:t>
    </dgm:pt>
    <dgm:pt modelId="{ED660174-D282-4491-8B21-ACACA759DF36}" type="sibTrans" cxnId="{A98C5DC5-964A-4B38-9CEA-B18325772BEA}">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type="parTrans" cxnId="{6812FF8E-3082-4F64-839F-77BEEBDD451D}">
      <dgm:prSet/>
      <dgm:spPr/>
      <dgm:t>
        <a:bodyPr/>
        <a:lstStyle/>
        <a:p>
          <a:endParaRPr lang="zh-CN" altLang="en-US" sz="1600"/>
        </a:p>
      </dgm:t>
    </dgm:pt>
    <dgm:pt modelId="{A41368AE-CFFF-41C3-A83B-7C82DA837351}" type="sibTrans" cxnId="{6812FF8E-3082-4F64-839F-77BEEBDD451D}">
      <dgm:prSet/>
      <dgm:spPr/>
      <dgm:t>
        <a:bodyPr/>
        <a:lstStyle/>
        <a:p>
          <a:endParaRPr lang="zh-CN" altLang="en-US" sz="1600"/>
        </a:p>
      </dgm:t>
    </dgm:pt>
    <dgm:pt modelId="{0FABB1E1-B967-41CD-8BD9-01EE970157FC}">
      <dgm:prSet phldrT="[文本]" custT="1"/>
      <dgm:spPr/>
      <dgm:t>
        <a:bodyPr/>
        <a:lstStyle/>
        <a:p>
          <a:r>
            <a:rPr lang="zh-CN" altLang="en-US" sz="1600" dirty="0"/>
            <a:t>案例中待优化点及改善方案</a:t>
          </a:r>
        </a:p>
      </dgm:t>
    </dgm:pt>
    <dgm:pt modelId="{C7B9EA86-F8CF-4931-9277-55EE61494FC9}" type="parTrans" cxnId="{74F191C9-5108-49CC-A7FB-DE006B0A1E5B}">
      <dgm:prSet/>
      <dgm:spPr/>
      <dgm:t>
        <a:bodyPr/>
        <a:lstStyle/>
        <a:p>
          <a:endParaRPr lang="zh-CN" altLang="en-US" sz="1600"/>
        </a:p>
      </dgm:t>
    </dgm:pt>
    <dgm:pt modelId="{3CA35860-4109-4C87-9304-98F472AD5542}" type="sibTrans" cxnId="{74F191C9-5108-49CC-A7FB-DE006B0A1E5B}">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type="parTrans" cxnId="{5B67546E-5008-497C-A4CC-7BC7374777BD}">
      <dgm:prSet/>
      <dgm:spPr/>
      <dgm:t>
        <a:bodyPr/>
        <a:lstStyle/>
        <a:p>
          <a:endParaRPr lang="zh-CN" altLang="en-US" sz="1600"/>
        </a:p>
      </dgm:t>
    </dgm:pt>
    <dgm:pt modelId="{F1FDF1A8-948A-4D3C-AA2E-BCB9DB7C421F}" type="sibTrans" cxnId="{5B67546E-5008-497C-A4CC-7BC7374777BD}">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
    <dgm:cxn modelId="{B85F9E25-C652-4B7F-8FD1-439B78BFFC09}" type="presOf" srcId="{A7E2548B-AC32-4B01-BBFA-02F40C0F4EC3}" destId="{C385AF22-AC18-4DC8-9B28-602D0C637594}" srcOrd="1" destOrd="0" presId="urn:microsoft.com/office/officeart/2005/8/layout/list1"/>
    <dgm:cxn modelId="{C0C92239-6F59-4A67-8B01-83B8CED33E59}" type="presOf" srcId="{5BA5075A-9611-40EC-B66E-1C50AF866171}" destId="{06CD99E7-5F6F-4B3A-B6AF-722345E5A49F}" srcOrd="0" destOrd="0" presId="urn:microsoft.com/office/officeart/2005/8/layout/list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D8070E78-59F1-4513-9398-C426422CA6D2}" type="presOf" srcId="{A7E2548B-AC32-4B01-BBFA-02F40C0F4EC3}" destId="{E4755B94-5E72-4C9F-A91A-56B0FCDA28F1}" srcOrd="0" destOrd="0" presId="urn:microsoft.com/office/officeart/2005/8/layout/list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
    <dgm:cxn modelId="{3C593DDB-6C1E-4F28-B97E-4C473646A717}" type="presParOf" srcId="{792D5933-AD40-45AE-8480-2968FCA8CAA1}" destId="{E4755B94-5E72-4C9F-A91A-56B0FCDA28F1}" srcOrd="0" destOrd="0" presId="urn:microsoft.com/office/officeart/2005/8/layout/list1"/>
    <dgm:cxn modelId="{53C2F299-254F-4955-8E1D-0975BFA29DEA}" type="presParOf" srcId="{792D5933-AD40-45AE-8480-2968FCA8CAA1}" destId="{C385AF22-AC18-4DC8-9B28-602D0C637594}" srcOrd="1" destOrd="0" presId="urn:microsoft.com/office/officeart/2005/8/layout/list1"/>
    <dgm:cxn modelId="{3A418ED2-15B8-43F7-9CB2-B8862013A2CF}" type="presParOf" srcId="{5CB4522F-075B-43D2-9CCA-FF96AAAB0675}" destId="{744720FB-B56E-4487-9420-26F63FDC8A92}" srcOrd="1" destOrd="0" presId="urn:microsoft.com/office/officeart/2005/8/layout/list1"/>
    <dgm:cxn modelId="{4B625579-78F4-45B2-9DFA-A7F13878CD9D}" type="presParOf" srcId="{5CB4522F-075B-43D2-9CCA-FF96AAAB0675}" destId="{46544825-FBF5-4CDD-8C6C-17BDB8D6624D}" srcOrd="2" destOrd="0" presId="urn:microsoft.com/office/officeart/2005/8/layout/list1"/>
    <dgm:cxn modelId="{2DFB4BE4-930E-4611-A053-82E8D625F27C}" type="presParOf" srcId="{5CB4522F-075B-43D2-9CCA-FF96AAAB0675}" destId="{4BCF71AD-8735-4E36-8AA7-859BE626CF89}" srcOrd="3" destOrd="0" presId="urn:microsoft.com/office/officeart/2005/8/layout/list1"/>
    <dgm:cxn modelId="{F4723558-B28C-40C9-B27F-72F9BE0AF3F5}" type="presParOf" srcId="{5CB4522F-075B-43D2-9CCA-FF96AAAB0675}" destId="{EED333AA-5EDE-462B-829D-585765A00D61}" srcOrd="4" destOrd="0" presId="urn:microsoft.com/office/officeart/2005/8/layout/list1"/>
    <dgm:cxn modelId="{3D31BDE9-49B2-47DF-A12F-0683BC775F18}" type="presParOf" srcId="{EED333AA-5EDE-462B-829D-585765A00D61}" destId="{75DA4DF2-046A-4C6A-8086-7C3E7861D4E7}" srcOrd="0" destOrd="0" presId="urn:microsoft.com/office/officeart/2005/8/layout/list1"/>
    <dgm:cxn modelId="{37B9B0F7-2467-4A73-A2F3-48AAF33F4ACD}" type="presParOf" srcId="{EED333AA-5EDE-462B-829D-585765A00D61}" destId="{FBD91DA6-F483-4103-904B-0A0489E1DCE7}" srcOrd="1" destOrd="0" presId="urn:microsoft.com/office/officeart/2005/8/layout/list1"/>
    <dgm:cxn modelId="{85C47340-8A9E-4592-AB66-216A17057F11}" type="presParOf" srcId="{5CB4522F-075B-43D2-9CCA-FF96AAAB0675}" destId="{48F65CE9-588F-481F-B88C-E3C4A9B9C782}" srcOrd="5" destOrd="0" presId="urn:microsoft.com/office/officeart/2005/8/layout/list1"/>
    <dgm:cxn modelId="{B514B097-DCDB-49D3-9A46-45A481532DCB}" type="presParOf" srcId="{5CB4522F-075B-43D2-9CCA-FF96AAAB0675}" destId="{9A2FC35B-336D-4AB9-BE3B-E5A027415580}" srcOrd="6" destOrd="0" presId="urn:microsoft.com/office/officeart/2005/8/layout/list1"/>
    <dgm:cxn modelId="{8445FA2B-93A1-4A85-A633-6C53B31E6640}" type="presParOf" srcId="{5CB4522F-075B-43D2-9CCA-FF96AAAB0675}" destId="{781EB76A-EEE2-4822-9A02-692FC3F6DBFE}" srcOrd="7" destOrd="0" presId="urn:microsoft.com/office/officeart/2005/8/layout/list1"/>
    <dgm:cxn modelId="{585724F5-D580-4123-A6B5-18BCB4B61298}" type="presParOf" srcId="{5CB4522F-075B-43D2-9CCA-FF96AAAB0675}" destId="{1A83AB0C-0313-42B2-AD86-7F1781B8A4B2}" srcOrd="8"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9" destOrd="0" presId="urn:microsoft.com/office/officeart/2005/8/layout/list1"/>
    <dgm:cxn modelId="{05C125E2-B9C9-4C04-B36D-0D1E8CAE682E}" type="presParOf" srcId="{5CB4522F-075B-43D2-9CCA-FF96AAAB0675}" destId="{DC58CA3D-313C-426E-A0D6-37AFDA45F7F0}" srcOrd="10" destOrd="0" presId="urn:microsoft.com/office/officeart/2005/8/layout/list1"/>
    <dgm:cxn modelId="{E919EC92-820A-428D-99E1-2B124C1E1608}" type="presParOf" srcId="{5CB4522F-075B-43D2-9CCA-FF96AAAB0675}" destId="{97D0A409-687F-48B8-8F97-815DE1E84580}" srcOrd="11" destOrd="0" presId="urn:microsoft.com/office/officeart/2005/8/layout/list1"/>
    <dgm:cxn modelId="{5EF25026-603F-4335-9104-A837A384B12F}" type="presParOf" srcId="{5CB4522F-075B-43D2-9CCA-FF96AAAB0675}" destId="{6C682417-E35E-4747-8277-8398315EE0A6}" srcOrd="12"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13" destOrd="0" presId="urn:microsoft.com/office/officeart/2005/8/layout/list1"/>
    <dgm:cxn modelId="{D7FFDA87-5839-4CB8-B744-1B7230101671}" type="presParOf" srcId="{5CB4522F-075B-43D2-9CCA-FF96AAAB0675}" destId="{F46CC245-10BE-4E19-B679-8FD2CCBD83C6}" srcOrd="14" destOrd="0" presId="urn:microsoft.com/office/officeart/2005/8/layout/list1"/>
    <dgm:cxn modelId="{771C0B25-5E8F-4FF8-B0F2-C6E7A9E26EB1}" type="presParOf" srcId="{5CB4522F-075B-43D2-9CCA-FF96AAAB0675}" destId="{259E2F94-8223-4A49-9E41-02FF9C3E6DB7}" srcOrd="15" destOrd="0" presId="urn:microsoft.com/office/officeart/2005/8/layout/list1"/>
    <dgm:cxn modelId="{51C24110-273A-445F-A797-AAB07E190C8A}" type="presParOf" srcId="{5CB4522F-075B-43D2-9CCA-FF96AAAB0675}" destId="{0582B587-2F69-4A4E-91D2-4D573939D386}" srcOrd="16"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17" destOrd="0" presId="urn:microsoft.com/office/officeart/2005/8/layout/list1"/>
    <dgm:cxn modelId="{3D70EB50-153F-4492-947D-EB83294A4E59}" type="presParOf" srcId="{5CB4522F-075B-43D2-9CCA-FF96AAAB0675}" destId="{5AA363B9-8FB5-41E3-8B35-97BD2D191B34}" srcOrd="18" destOrd="0" presId="urn:microsoft.com/office/officeart/2005/8/layout/list1"/>
    <dgm:cxn modelId="{B4FB1D32-D4A2-4494-BD76-A825F382590C}" type="presParOf" srcId="{5CB4522F-075B-43D2-9CCA-FF96AAAB0675}" destId="{165391A6-F699-41AC-8B55-B5334317737C}" srcOrd="19" destOrd="0" presId="urn:microsoft.com/office/officeart/2005/8/layout/list1"/>
    <dgm:cxn modelId="{393A8961-3DBD-4564-A6C2-813CA257BD58}" type="presParOf" srcId="{5CB4522F-075B-43D2-9CCA-FF96AAAB0675}" destId="{9922DA3E-3EF6-42FA-9CC9-86C6C0F10C5A}" srcOrd="20"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21" destOrd="0" presId="urn:microsoft.com/office/officeart/2005/8/layout/list1"/>
    <dgm:cxn modelId="{74407CAF-1C80-44D2-BC80-84029926B96A}" type="presParOf" srcId="{5CB4522F-075B-43D2-9CCA-FF96AAAB0675}" destId="{1EBF7F84-B88A-4276-8D3B-5221674D7BF1}" srcOrd="2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案例目标</a:t>
          </a:r>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案例中待优化点及改善方案</a:t>
          </a:r>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2021/6/1</a:t>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0036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1845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5445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2021/6/1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t>2021/6/1</a:t>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sv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4.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svg"/><Relationship Id="rId7"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sv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sv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1806017" y="1483006"/>
            <a:ext cx="6647975" cy="2258952"/>
          </a:xfrm>
          <a:prstGeom prst="rect">
            <a:avLst/>
          </a:prstGeom>
          <a:noFill/>
        </p:spPr>
        <p:txBody>
          <a:bodyPr wrap="none" rtlCol="0">
            <a:spAutoFit/>
          </a:bodyPr>
          <a:lstStyle/>
          <a:p>
            <a:pPr algn="ctr"/>
            <a:r>
              <a:rPr lang="zh-CN" altLang="en-US" sz="3600" b="1" dirty="0">
                <a:solidFill>
                  <a:schemeClr val="tx1"/>
                </a:solidFill>
              </a:rPr>
              <a:t>关于电信社区店</a:t>
            </a:r>
            <a:r>
              <a:rPr lang="zh-CN" altLang="en-US" sz="3600" b="1" dirty="0"/>
              <a:t>吸粉案例的复盘</a:t>
            </a:r>
            <a:endParaRPr lang="en-US" altLang="zh-CN" sz="3600" b="1" dirty="0"/>
          </a:p>
          <a:p>
            <a:pPr algn="ctr">
              <a:lnSpc>
                <a:spcPct val="150000"/>
              </a:lnSpc>
            </a:pPr>
            <a:r>
              <a:rPr lang="zh-CN" altLang="en-US" sz="3600" b="1" dirty="0">
                <a:solidFill>
                  <a:schemeClr val="tx1"/>
                </a:solidFill>
              </a:rPr>
              <a:t>   </a:t>
            </a:r>
            <a:r>
              <a:rPr lang="zh-CN" altLang="en-US" b="1" dirty="0"/>
              <a:t>部门：运营商事业部</a:t>
            </a:r>
            <a:r>
              <a:rPr lang="zh-CN" altLang="en-US" sz="3600" b="1" dirty="0">
                <a:solidFill>
                  <a:schemeClr val="tx1"/>
                </a:solidFill>
              </a:rPr>
              <a:t>   </a:t>
            </a:r>
            <a:endParaRPr lang="en-US" altLang="zh-CN" sz="3600" b="1" dirty="0"/>
          </a:p>
          <a:p>
            <a:pPr algn="ctr">
              <a:lnSpc>
                <a:spcPct val="150000"/>
              </a:lnSpc>
            </a:pPr>
            <a:r>
              <a:rPr lang="zh-CN" altLang="en-US" b="1" dirty="0">
                <a:solidFill>
                  <a:schemeClr val="tx1"/>
                </a:solidFill>
              </a:rPr>
              <a:t>姓名：陈妃端</a:t>
            </a:r>
            <a:endParaRPr lang="en-US" altLang="zh-CN" b="1" dirty="0">
              <a:solidFill>
                <a:schemeClr val="tx1"/>
              </a:solidFill>
            </a:endParaRPr>
          </a:p>
          <a:p>
            <a:pPr algn="ctr">
              <a:lnSpc>
                <a:spcPct val="150000"/>
              </a:lnSpc>
            </a:pPr>
            <a:r>
              <a:rPr lang="zh-CN" altLang="en-US" b="1" dirty="0"/>
              <a:t>花名：泰坦</a:t>
            </a:r>
            <a:endParaRPr lang="en-US" altLang="zh-CN" b="1" dirty="0">
              <a:solidFill>
                <a:schemeClr val="tx1"/>
              </a:solidFill>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4758BE95-FB76-43F6-8370-96065851244D}"/>
              </a:ext>
            </a:extLst>
          </p:cNvPr>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9">
            <a:extLst>
              <a:ext uri="{FF2B5EF4-FFF2-40B4-BE49-F238E27FC236}">
                <a16:creationId xmlns:a16="http://schemas.microsoft.com/office/drawing/2014/main" id="{023601C0-856E-42F4-97C5-45AA84257B34}"/>
              </a:ext>
            </a:extLst>
          </p:cNvPr>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CC11E799-7843-4CB9-941D-EF2B5D101391}"/>
              </a:ext>
            </a:extLst>
          </p:cNvPr>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DEA0BE1D-50FA-44D2-A947-2792E67E87DA}"/>
              </a:ext>
            </a:extLst>
          </p:cNvPr>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a:extLst>
              <a:ext uri="{FF2B5EF4-FFF2-40B4-BE49-F238E27FC236}">
                <a16:creationId xmlns:a16="http://schemas.microsoft.com/office/drawing/2014/main" id="{9779D180-3E67-40B3-9BCB-A99C3A8C66B1}"/>
              </a:ext>
            </a:extLst>
          </p:cNvPr>
          <p:cNvSpPr/>
          <p:nvPr/>
        </p:nvSpPr>
        <p:spPr>
          <a:xfrm>
            <a:off x="2240846" y="920590"/>
            <a:ext cx="3644477" cy="369332"/>
          </a:xfrm>
          <a:prstGeom prst="rect">
            <a:avLst/>
          </a:prstGeom>
        </p:spPr>
        <p:txBody>
          <a:bodyPr wrap="square">
            <a:spAutoFit/>
          </a:bodyPr>
          <a:lstStyle/>
          <a:p>
            <a:pPr algn="just"/>
            <a:r>
              <a:rPr lang="zh-CN" altLang="en-US" b="1" dirty="0">
                <a:solidFill>
                  <a:srgbClr val="333333"/>
                </a:solidFill>
                <a:latin typeface="-apple-system"/>
              </a:rPr>
              <a:t>社区活动场景吸粉：联合贴膜吸粉</a:t>
            </a:r>
            <a:endParaRPr lang="zh-CN" altLang="en-US" dirty="0"/>
          </a:p>
        </p:txBody>
      </p:sp>
      <p:sp>
        <p:nvSpPr>
          <p:cNvPr id="26" name="圆角矩形 1">
            <a:extLst>
              <a:ext uri="{FF2B5EF4-FFF2-40B4-BE49-F238E27FC236}">
                <a16:creationId xmlns:a16="http://schemas.microsoft.com/office/drawing/2014/main" id="{AFB1BAA1-1110-4496-BD0B-CE3F4907C347}"/>
              </a:ext>
            </a:extLst>
          </p:cNvPr>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社区店场景</a:t>
            </a:r>
          </a:p>
        </p:txBody>
      </p:sp>
      <p:sp>
        <p:nvSpPr>
          <p:cNvPr id="37" name="文本框 36">
            <a:extLst>
              <a:ext uri="{FF2B5EF4-FFF2-40B4-BE49-F238E27FC236}">
                <a16:creationId xmlns:a16="http://schemas.microsoft.com/office/drawing/2014/main" id="{575D5E25-76AF-4261-A8D4-F0214B852C78}"/>
              </a:ext>
            </a:extLst>
          </p:cNvPr>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—2.1</a:t>
            </a:r>
            <a:endParaRPr lang="zh-CN" altLang="en-US" sz="1600" b="1" dirty="0"/>
          </a:p>
        </p:txBody>
      </p:sp>
      <p:grpSp>
        <p:nvGrpSpPr>
          <p:cNvPr id="23" name="组合 22">
            <a:extLst>
              <a:ext uri="{FF2B5EF4-FFF2-40B4-BE49-F238E27FC236}">
                <a16:creationId xmlns:a16="http://schemas.microsoft.com/office/drawing/2014/main" id="{BD6F7BB7-0A3C-4050-ACC2-6B860F9A8569}"/>
              </a:ext>
            </a:extLst>
          </p:cNvPr>
          <p:cNvGrpSpPr/>
          <p:nvPr/>
        </p:nvGrpSpPr>
        <p:grpSpPr>
          <a:xfrm>
            <a:off x="541655" y="1720216"/>
            <a:ext cx="4588351" cy="1623060"/>
            <a:chOff x="672" y="2544"/>
            <a:chExt cx="7347" cy="2911"/>
          </a:xfrm>
        </p:grpSpPr>
        <p:sp>
          <p:nvSpPr>
            <p:cNvPr id="30" name="文本框 29">
              <a:extLst>
                <a:ext uri="{FF2B5EF4-FFF2-40B4-BE49-F238E27FC236}">
                  <a16:creationId xmlns:a16="http://schemas.microsoft.com/office/drawing/2014/main" id="{1DF96936-9D64-46B2-B6FD-9CF8ED4F3B49}"/>
                </a:ext>
              </a:extLst>
            </p:cNvPr>
            <p:cNvSpPr txBox="1"/>
            <p:nvPr/>
          </p:nvSpPr>
          <p:spPr>
            <a:xfrm>
              <a:off x="965" y="2765"/>
              <a:ext cx="6760" cy="1797"/>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1</a:t>
              </a:r>
              <a:r>
                <a:rPr lang="zh-CN" altLang="en-US" sz="1400" b="1" dirty="0">
                  <a:solidFill>
                    <a:srgbClr val="C00000"/>
                  </a:solidFill>
                  <a:latin typeface="微软雅黑" panose="020B0503020204020204" charset="-122"/>
                  <a:ea typeface="微软雅黑" panose="020B0503020204020204" charset="-122"/>
                </a:rPr>
                <a:t>：</a:t>
              </a: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线下促销吸粉</a:t>
              </a: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sz="1400" dirty="0" err="1">
                  <a:latin typeface="微软雅黑" panose="020B0503020204020204" charset="-122"/>
                  <a:ea typeface="微软雅黑" panose="020B0503020204020204" charset="-122"/>
                </a:rPr>
                <a:t>促销现场放置企微二维码，扫码免费</a:t>
              </a:r>
              <a:r>
                <a:rPr lang="zh-CN" sz="1400" dirty="0">
                  <a:latin typeface="微软雅黑" panose="020B0503020204020204" charset="-122"/>
                  <a:ea typeface="微软雅黑" panose="020B0503020204020204" charset="-122"/>
                </a:rPr>
                <a:t>现场</a:t>
              </a:r>
              <a:r>
                <a:rPr sz="1400" dirty="0">
                  <a:latin typeface="微软雅黑" panose="020B0503020204020204" charset="-122"/>
                  <a:ea typeface="微软雅黑" panose="020B0503020204020204" charset="-122"/>
                </a:rPr>
                <a:t>贴膜，电信用户免费领取10G流量</a:t>
              </a:r>
            </a:p>
          </p:txBody>
        </p:sp>
        <p:sp>
          <p:nvSpPr>
            <p:cNvPr id="38" name="圆角矩形 16">
              <a:extLst>
                <a:ext uri="{FF2B5EF4-FFF2-40B4-BE49-F238E27FC236}">
                  <a16:creationId xmlns:a16="http://schemas.microsoft.com/office/drawing/2014/main" id="{C3B23786-B82B-4083-9A47-A050B4BFC33B}"/>
                </a:ext>
              </a:extLst>
            </p:cNvPr>
            <p:cNvSpPr/>
            <p:nvPr/>
          </p:nvSpPr>
          <p:spPr>
            <a:xfrm>
              <a:off x="672" y="2544"/>
              <a:ext cx="7347" cy="2911"/>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9" name="文本框 38">
            <a:extLst>
              <a:ext uri="{FF2B5EF4-FFF2-40B4-BE49-F238E27FC236}">
                <a16:creationId xmlns:a16="http://schemas.microsoft.com/office/drawing/2014/main" id="{BDBC9CD7-C0AA-475D-A813-1FEB052D0A20}"/>
              </a:ext>
            </a:extLst>
          </p:cNvPr>
          <p:cNvSpPr txBox="1"/>
          <p:nvPr/>
        </p:nvSpPr>
        <p:spPr>
          <a:xfrm>
            <a:off x="541655" y="3526852"/>
            <a:ext cx="5509260" cy="1721690"/>
          </a:xfrm>
          <a:prstGeom prst="rect">
            <a:avLst/>
          </a:prstGeom>
          <a:noFill/>
          <a:ln w="9525">
            <a:noFill/>
          </a:ln>
        </p:spPr>
        <p:txBody>
          <a:bodyPr wrap="square">
            <a:spAutoFit/>
          </a:bodyPr>
          <a:lstStyle/>
          <a:p>
            <a:pPr indent="0"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话术参考</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zh-CN" sz="1200"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200" dirty="0">
                <a:latin typeface="微软雅黑" panose="020B0503020204020204" charset="-122"/>
                <a:ea typeface="微软雅黑" panose="020B0503020204020204" charset="-122"/>
                <a:cs typeface="微软雅黑" panose="020B0503020204020204" charset="-122"/>
              </a:rPr>
              <a:t>①</a:t>
            </a:r>
            <a:r>
              <a:rPr lang="en-US" sz="1200" dirty="0" err="1">
                <a:solidFill>
                  <a:srgbClr val="000000"/>
                </a:solidFill>
                <a:latin typeface="微软雅黑" panose="020B0503020204020204" charset="-122"/>
                <a:ea typeface="微软雅黑" panose="020B0503020204020204" charset="-122"/>
                <a:cs typeface="仿宋" panose="02010609060101010101" charset="-122"/>
                <a:sym typeface="+mn-ea"/>
              </a:rPr>
              <a:t>您好，今天我们社区店有个活动，扫码登记可以免费贴膜哦</a:t>
            </a:r>
            <a:r>
              <a:rPr lang="zh-CN" altLang="en-US" sz="1200" dirty="0">
                <a:latin typeface="微软雅黑" panose="020B0503020204020204" charset="-122"/>
                <a:ea typeface="微软雅黑" panose="020B0503020204020204" charset="-122"/>
                <a:cs typeface="微软雅黑" panose="020B0503020204020204" charset="-122"/>
              </a:rPr>
              <a:t>；</a:t>
            </a:r>
          </a:p>
          <a:p>
            <a:pPr indent="0"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②我这边给您提供企微服务号，您后续有任何问题可以随时找我，现在扫码还可以免费贴膜哦；</a:t>
            </a:r>
          </a:p>
          <a:p>
            <a:pPr indent="0"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③您扫码添加微信登记，就可享受免费贴膜服务，如果您是电信用户还可以免费领取</a:t>
            </a:r>
            <a:r>
              <a:rPr lang="en-US" altLang="zh-CN" sz="1200" dirty="0">
                <a:latin typeface="微软雅黑" panose="020B0503020204020204" charset="-122"/>
                <a:ea typeface="微软雅黑" panose="020B0503020204020204" charset="-122"/>
                <a:cs typeface="微软雅黑" panose="020B0503020204020204" charset="-122"/>
              </a:rPr>
              <a:t>10G</a:t>
            </a:r>
            <a:r>
              <a:rPr lang="zh-CN" altLang="en-US" sz="1200" dirty="0">
                <a:latin typeface="微软雅黑" panose="020B0503020204020204" charset="-122"/>
                <a:ea typeface="微软雅黑" panose="020B0503020204020204" charset="-122"/>
                <a:cs typeface="微软雅黑" panose="020B0503020204020204" charset="-122"/>
              </a:rPr>
              <a:t>流量；</a:t>
            </a:r>
          </a:p>
        </p:txBody>
      </p:sp>
      <p:pic>
        <p:nvPicPr>
          <p:cNvPr id="40" name="图片 39" descr="7ffe3919a04c2522174ac15d9a87853">
            <a:extLst>
              <a:ext uri="{FF2B5EF4-FFF2-40B4-BE49-F238E27FC236}">
                <a16:creationId xmlns:a16="http://schemas.microsoft.com/office/drawing/2014/main" id="{6956EC8B-4188-41CA-ACF4-F10A3B3E0738}"/>
              </a:ext>
            </a:extLst>
          </p:cNvPr>
          <p:cNvPicPr>
            <a:picLocks noChangeAspect="1"/>
          </p:cNvPicPr>
          <p:nvPr/>
        </p:nvPicPr>
        <p:blipFill>
          <a:blip r:embed="rId7"/>
          <a:stretch>
            <a:fillRect/>
          </a:stretch>
        </p:blipFill>
        <p:spPr>
          <a:xfrm>
            <a:off x="6640641" y="906433"/>
            <a:ext cx="2993156" cy="3991271"/>
          </a:xfrm>
          <a:prstGeom prst="rect">
            <a:avLst/>
          </a:prstGeom>
        </p:spPr>
      </p:pic>
      <p:sp>
        <p:nvSpPr>
          <p:cNvPr id="41" name="文本框 40">
            <a:extLst>
              <a:ext uri="{FF2B5EF4-FFF2-40B4-BE49-F238E27FC236}">
                <a16:creationId xmlns:a16="http://schemas.microsoft.com/office/drawing/2014/main" id="{007D3E5A-DD9B-46C7-BFE0-1BCA47334C24}"/>
              </a:ext>
            </a:extLst>
          </p:cNvPr>
          <p:cNvSpPr txBox="1"/>
          <p:nvPr/>
        </p:nvSpPr>
        <p:spPr>
          <a:xfrm>
            <a:off x="7185502" y="4897704"/>
            <a:ext cx="2011680" cy="368300"/>
          </a:xfrm>
          <a:prstGeom prst="rect">
            <a:avLst/>
          </a:prstGeom>
          <a:noFill/>
        </p:spPr>
        <p:txBody>
          <a:bodyPr wrap="none" rtlCol="0">
            <a:spAutoFit/>
          </a:bodyPr>
          <a:lstStyle/>
          <a:p>
            <a:r>
              <a:rPr lang="zh-CN" altLang="en-US" dirty="0">
                <a:latin typeface="微软雅黑" panose="020B0503020204020204" charset="-122"/>
                <a:ea typeface="微软雅黑" panose="020B0503020204020204" charset="-122"/>
              </a:rPr>
              <a:t>下线促销现场贴膜</a:t>
            </a:r>
          </a:p>
        </p:txBody>
      </p:sp>
    </p:spTree>
    <p:extLst>
      <p:ext uri="{BB962C8B-B14F-4D97-AF65-F5344CB8AC3E}">
        <p14:creationId xmlns:p14="http://schemas.microsoft.com/office/powerpoint/2010/main" val="10596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4758BE95-FB76-43F6-8370-96065851244D}"/>
              </a:ext>
            </a:extLst>
          </p:cNvPr>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9">
            <a:extLst>
              <a:ext uri="{FF2B5EF4-FFF2-40B4-BE49-F238E27FC236}">
                <a16:creationId xmlns:a16="http://schemas.microsoft.com/office/drawing/2014/main" id="{023601C0-856E-42F4-97C5-45AA84257B34}"/>
              </a:ext>
            </a:extLst>
          </p:cNvPr>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CC11E799-7843-4CB9-941D-EF2B5D101391}"/>
              </a:ext>
            </a:extLst>
          </p:cNvPr>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DEA0BE1D-50FA-44D2-A947-2792E67E87DA}"/>
              </a:ext>
            </a:extLst>
          </p:cNvPr>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a:extLst>
              <a:ext uri="{FF2B5EF4-FFF2-40B4-BE49-F238E27FC236}">
                <a16:creationId xmlns:a16="http://schemas.microsoft.com/office/drawing/2014/main" id="{9779D180-3E67-40B3-9BCB-A99C3A8C66B1}"/>
              </a:ext>
            </a:extLst>
          </p:cNvPr>
          <p:cNvSpPr/>
          <p:nvPr/>
        </p:nvSpPr>
        <p:spPr>
          <a:xfrm>
            <a:off x="2214527" y="934271"/>
            <a:ext cx="3934176" cy="369332"/>
          </a:xfrm>
          <a:prstGeom prst="rect">
            <a:avLst/>
          </a:prstGeom>
        </p:spPr>
        <p:txBody>
          <a:bodyPr wrap="square">
            <a:spAutoFit/>
          </a:bodyPr>
          <a:lstStyle/>
          <a:p>
            <a:pPr algn="just"/>
            <a:r>
              <a:rPr lang="zh-CN" altLang="en-US" b="1" dirty="0">
                <a:solidFill>
                  <a:srgbClr val="333333"/>
                </a:solidFill>
                <a:latin typeface="-apple-system"/>
              </a:rPr>
              <a:t>社区活动场景吸粉：社区团购群吸粉</a:t>
            </a:r>
            <a:endParaRPr lang="zh-CN" altLang="en-US" dirty="0"/>
          </a:p>
        </p:txBody>
      </p:sp>
      <p:sp>
        <p:nvSpPr>
          <p:cNvPr id="26" name="圆角矩形 1">
            <a:extLst>
              <a:ext uri="{FF2B5EF4-FFF2-40B4-BE49-F238E27FC236}">
                <a16:creationId xmlns:a16="http://schemas.microsoft.com/office/drawing/2014/main" id="{AFB1BAA1-1110-4496-BD0B-CE3F4907C347}"/>
              </a:ext>
            </a:extLst>
          </p:cNvPr>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社区店场景</a:t>
            </a:r>
          </a:p>
        </p:txBody>
      </p:sp>
      <p:sp>
        <p:nvSpPr>
          <p:cNvPr id="37" name="文本框 36">
            <a:extLst>
              <a:ext uri="{FF2B5EF4-FFF2-40B4-BE49-F238E27FC236}">
                <a16:creationId xmlns:a16="http://schemas.microsoft.com/office/drawing/2014/main" id="{575D5E25-76AF-4261-A8D4-F0214B852C78}"/>
              </a:ext>
            </a:extLst>
          </p:cNvPr>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—2.2</a:t>
            </a:r>
            <a:endParaRPr lang="zh-CN" altLang="en-US" sz="1600" b="1" dirty="0"/>
          </a:p>
        </p:txBody>
      </p:sp>
      <p:grpSp>
        <p:nvGrpSpPr>
          <p:cNvPr id="24" name="组合 23">
            <a:extLst>
              <a:ext uri="{FF2B5EF4-FFF2-40B4-BE49-F238E27FC236}">
                <a16:creationId xmlns:a16="http://schemas.microsoft.com/office/drawing/2014/main" id="{4EEE2AF7-5AB6-43CF-BFCE-29137C18C9D4}"/>
              </a:ext>
            </a:extLst>
          </p:cNvPr>
          <p:cNvGrpSpPr/>
          <p:nvPr/>
        </p:nvGrpSpPr>
        <p:grpSpPr>
          <a:xfrm>
            <a:off x="429979" y="1607821"/>
            <a:ext cx="4515485" cy="1620801"/>
            <a:chOff x="672" y="2544"/>
            <a:chExt cx="7347" cy="2911"/>
          </a:xfrm>
        </p:grpSpPr>
        <p:sp>
          <p:nvSpPr>
            <p:cNvPr id="27" name="文本框 26">
              <a:extLst>
                <a:ext uri="{FF2B5EF4-FFF2-40B4-BE49-F238E27FC236}">
                  <a16:creationId xmlns:a16="http://schemas.microsoft.com/office/drawing/2014/main" id="{664165C9-DE2F-4701-9723-213AEB141FB9}"/>
                </a:ext>
              </a:extLst>
            </p:cNvPr>
            <p:cNvSpPr txBox="1"/>
            <p:nvPr/>
          </p:nvSpPr>
          <p:spPr>
            <a:xfrm>
              <a:off x="965" y="2765"/>
              <a:ext cx="6760" cy="1666"/>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2</a:t>
              </a:r>
              <a:r>
                <a:rPr lang="zh-CN" altLang="en-US" sz="1400" b="1" dirty="0">
                  <a:solidFill>
                    <a:srgbClr val="C00000"/>
                  </a:solidFill>
                  <a:latin typeface="微软雅黑" panose="020B0503020204020204" charset="-122"/>
                  <a:ea typeface="微软雅黑" panose="020B0503020204020204" charset="-122"/>
                </a:rPr>
                <a:t>：</a:t>
              </a: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社区团购微信群吸粉</a:t>
              </a: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sz="1400" dirty="0">
                  <a:latin typeface="微软雅黑" panose="020B0503020204020204" charset="-122"/>
                  <a:ea typeface="微软雅黑" panose="020B0503020204020204" charset="-122"/>
                </a:rPr>
                <a:t>以</a:t>
              </a:r>
              <a:r>
                <a:rPr sz="1400" dirty="0" err="1">
                  <a:latin typeface="微软雅黑" panose="020B0503020204020204" charset="-122"/>
                  <a:ea typeface="微软雅黑" panose="020B0503020204020204" charset="-122"/>
                </a:rPr>
                <a:t>外卖券</a:t>
              </a:r>
              <a:r>
                <a:rPr sz="1400" dirty="0">
                  <a:latin typeface="微软雅黑" panose="020B0503020204020204" charset="-122"/>
                  <a:ea typeface="微软雅黑" panose="020B0503020204020204" charset="-122"/>
                </a:rPr>
                <a:t>/</a:t>
              </a:r>
              <a:r>
                <a:rPr sz="1400" dirty="0" err="1">
                  <a:latin typeface="微软雅黑" panose="020B0503020204020204" charset="-122"/>
                  <a:ea typeface="微软雅黑" panose="020B0503020204020204" charset="-122"/>
                </a:rPr>
                <a:t>周边商家代金券</a:t>
              </a:r>
              <a:r>
                <a:rPr lang="zh-CN" sz="1400" dirty="0">
                  <a:latin typeface="微软雅黑" panose="020B0503020204020204" charset="-122"/>
                  <a:ea typeface="微软雅黑" panose="020B0503020204020204" charset="-122"/>
                </a:rPr>
                <a:t>为福利点，</a:t>
              </a:r>
              <a:r>
                <a:rPr sz="1400" dirty="0" err="1">
                  <a:latin typeface="微软雅黑" panose="020B0503020204020204" charset="-122"/>
                  <a:ea typeface="微软雅黑" panose="020B0503020204020204" charset="-122"/>
                </a:rPr>
                <a:t>在社区团购群推送企微二维码，扫码</a:t>
              </a:r>
              <a:r>
                <a:rPr lang="zh-CN" sz="1400" dirty="0">
                  <a:latin typeface="微软雅黑" panose="020B0503020204020204" charset="-122"/>
                  <a:ea typeface="微软雅黑" panose="020B0503020204020204" charset="-122"/>
                </a:rPr>
                <a:t>可以</a:t>
              </a:r>
              <a:r>
                <a:rPr sz="1400" dirty="0">
                  <a:latin typeface="微软雅黑" panose="020B0503020204020204" charset="-122"/>
                  <a:ea typeface="微软雅黑" panose="020B0503020204020204" charset="-122"/>
                </a:rPr>
                <a:t>领</a:t>
              </a:r>
              <a:r>
                <a:rPr lang="zh-CN" sz="1400" dirty="0">
                  <a:latin typeface="微软雅黑" panose="020B0503020204020204" charset="-122"/>
                  <a:ea typeface="微软雅黑" panose="020B0503020204020204" charset="-122"/>
                </a:rPr>
                <a:t>取</a:t>
              </a:r>
              <a:r>
                <a:rPr sz="1400" dirty="0" err="1">
                  <a:latin typeface="微软雅黑" panose="020B0503020204020204" charset="-122"/>
                  <a:ea typeface="微软雅黑" panose="020B0503020204020204" charset="-122"/>
                </a:rPr>
                <a:t>福利</a:t>
              </a:r>
              <a:endParaRPr sz="1400" dirty="0">
                <a:latin typeface="微软雅黑" panose="020B0503020204020204" charset="-122"/>
                <a:ea typeface="微软雅黑" panose="020B0503020204020204" charset="-122"/>
              </a:endParaRPr>
            </a:p>
          </p:txBody>
        </p:sp>
        <p:sp>
          <p:nvSpPr>
            <p:cNvPr id="28" name="圆角矩形 16">
              <a:extLst>
                <a:ext uri="{FF2B5EF4-FFF2-40B4-BE49-F238E27FC236}">
                  <a16:creationId xmlns:a16="http://schemas.microsoft.com/office/drawing/2014/main" id="{8F1416A0-735C-46D4-8266-95D8F603D8EF}"/>
                </a:ext>
              </a:extLst>
            </p:cNvPr>
            <p:cNvSpPr/>
            <p:nvPr/>
          </p:nvSpPr>
          <p:spPr>
            <a:xfrm>
              <a:off x="672" y="2544"/>
              <a:ext cx="7347" cy="2911"/>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9" name="下箭头 17">
            <a:extLst>
              <a:ext uri="{FF2B5EF4-FFF2-40B4-BE49-F238E27FC236}">
                <a16:creationId xmlns:a16="http://schemas.microsoft.com/office/drawing/2014/main" id="{735C2154-EE28-4619-97A2-CF058D689B20}"/>
              </a:ext>
            </a:extLst>
          </p:cNvPr>
          <p:cNvSpPr/>
          <p:nvPr/>
        </p:nvSpPr>
        <p:spPr>
          <a:xfrm rot="16200000">
            <a:off x="5478606" y="2877983"/>
            <a:ext cx="436880" cy="376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DE50EF36-71C1-4E30-9118-C8589DD71849}"/>
              </a:ext>
            </a:extLst>
          </p:cNvPr>
          <p:cNvSpPr txBox="1"/>
          <p:nvPr/>
        </p:nvSpPr>
        <p:spPr>
          <a:xfrm>
            <a:off x="274955" y="3419321"/>
            <a:ext cx="5509260" cy="1444691"/>
          </a:xfrm>
          <a:prstGeom prst="rect">
            <a:avLst/>
          </a:prstGeom>
          <a:noFill/>
          <a:ln w="9525">
            <a:noFill/>
          </a:ln>
        </p:spPr>
        <p:txBody>
          <a:bodyPr wrap="square">
            <a:spAutoFit/>
          </a:bodyPr>
          <a:lstStyle/>
          <a:p>
            <a:pPr indent="0"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话术参考</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zh-CN" sz="1200"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sz="1200" dirty="0">
                <a:latin typeface="微软雅黑" panose="020B0503020204020204" charset="-122"/>
                <a:ea typeface="微软雅黑" panose="020B0503020204020204" charset="-122"/>
              </a:rPr>
              <a:t>亲爱的@昵称，感谢您对我们社区团购业务的支持！我是广州电信XX社区的服务顾问XX，现广州电信结合我们社群团购为客户提供福利啦！，</a:t>
            </a:r>
            <a:r>
              <a:rPr sz="1200" dirty="0" err="1">
                <a:latin typeface="微软雅黑" panose="020B0503020204020204" charset="-122"/>
                <a:ea typeface="微软雅黑" panose="020B0503020204020204" charset="-122"/>
              </a:rPr>
              <a:t>参与抽奖活动，解锁夏日清凉福利及免费流量吧</a:t>
            </a:r>
            <a:r>
              <a:rPr sz="1200" dirty="0">
                <a:latin typeface="微软雅黑" panose="020B0503020204020204" charset="-122"/>
                <a:ea typeface="微软雅黑" panose="020B0503020204020204" charset="-122"/>
              </a:rPr>
              <a:t>！</a:t>
            </a:r>
          </a:p>
          <a:p>
            <a:pPr indent="0" fontAlgn="auto">
              <a:lnSpc>
                <a:spcPct val="150000"/>
              </a:lnSpc>
            </a:pPr>
            <a:r>
              <a:rPr sz="1200" dirty="0">
                <a:latin typeface="微软雅黑" panose="020B0503020204020204" charset="-122"/>
                <a:ea typeface="微软雅黑" panose="020B0503020204020204" charset="-122"/>
              </a:rPr>
              <a:t>（配上抽奖H5，获取手机号码备注，赠送外卖券/</a:t>
            </a:r>
            <a:r>
              <a:rPr sz="1200" dirty="0" err="1">
                <a:latin typeface="微软雅黑" panose="020B0503020204020204" charset="-122"/>
                <a:ea typeface="微软雅黑" panose="020B0503020204020204" charset="-122"/>
              </a:rPr>
              <a:t>周边商家代金券</a:t>
            </a:r>
            <a:r>
              <a:rPr sz="1200" dirty="0">
                <a:latin typeface="微软雅黑" panose="020B0503020204020204" charset="-122"/>
                <a:ea typeface="微软雅黑" panose="020B0503020204020204" charset="-122"/>
              </a:rPr>
              <a:t>）</a:t>
            </a:r>
          </a:p>
        </p:txBody>
      </p:sp>
      <p:sp>
        <p:nvSpPr>
          <p:cNvPr id="32" name="文本框 31">
            <a:extLst>
              <a:ext uri="{FF2B5EF4-FFF2-40B4-BE49-F238E27FC236}">
                <a16:creationId xmlns:a16="http://schemas.microsoft.com/office/drawing/2014/main" id="{F8F2E9CD-88AA-42AD-8043-11A32121C17E}"/>
              </a:ext>
            </a:extLst>
          </p:cNvPr>
          <p:cNvSpPr txBox="1"/>
          <p:nvPr/>
        </p:nvSpPr>
        <p:spPr>
          <a:xfrm>
            <a:off x="7454899" y="4721905"/>
            <a:ext cx="1722967" cy="338554"/>
          </a:xfrm>
          <a:prstGeom prst="rect">
            <a:avLst/>
          </a:prstGeom>
          <a:noFill/>
        </p:spPr>
        <p:txBody>
          <a:bodyPr wrap="square" rtlCol="0">
            <a:spAutoFit/>
          </a:bodyPr>
          <a:lstStyle/>
          <a:p>
            <a:r>
              <a:rPr lang="zh-CN" altLang="en-US" sz="1600" dirty="0">
                <a:latin typeface="微软雅黑" panose="020B0503020204020204" charset="-122"/>
                <a:ea typeface="微软雅黑" panose="020B0503020204020204" charset="-122"/>
              </a:rPr>
              <a:t>福利海报参考</a:t>
            </a:r>
          </a:p>
        </p:txBody>
      </p:sp>
      <p:pic>
        <p:nvPicPr>
          <p:cNvPr id="42" name="图片 41" descr="海报">
            <a:extLst>
              <a:ext uri="{FF2B5EF4-FFF2-40B4-BE49-F238E27FC236}">
                <a16:creationId xmlns:a16="http://schemas.microsoft.com/office/drawing/2014/main" id="{A354F9E7-C6D7-4757-BB09-3F33FDDB73C2}"/>
              </a:ext>
            </a:extLst>
          </p:cNvPr>
          <p:cNvPicPr>
            <a:picLocks noChangeAspect="1"/>
          </p:cNvPicPr>
          <p:nvPr/>
        </p:nvPicPr>
        <p:blipFill>
          <a:blip r:embed="rId7"/>
          <a:stretch>
            <a:fillRect/>
          </a:stretch>
        </p:blipFill>
        <p:spPr>
          <a:xfrm>
            <a:off x="6703588" y="897890"/>
            <a:ext cx="2631158" cy="3721880"/>
          </a:xfrm>
          <a:prstGeom prst="rect">
            <a:avLst/>
          </a:prstGeom>
        </p:spPr>
      </p:pic>
    </p:spTree>
    <p:extLst>
      <p:ext uri="{BB962C8B-B14F-4D97-AF65-F5344CB8AC3E}">
        <p14:creationId xmlns:p14="http://schemas.microsoft.com/office/powerpoint/2010/main" val="1531785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4758BE95-FB76-43F6-8370-96065851244D}"/>
              </a:ext>
            </a:extLst>
          </p:cNvPr>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9">
            <a:extLst>
              <a:ext uri="{FF2B5EF4-FFF2-40B4-BE49-F238E27FC236}">
                <a16:creationId xmlns:a16="http://schemas.microsoft.com/office/drawing/2014/main" id="{023601C0-856E-42F4-97C5-45AA84257B34}"/>
              </a:ext>
            </a:extLst>
          </p:cNvPr>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CC11E799-7843-4CB9-941D-EF2B5D101391}"/>
              </a:ext>
            </a:extLst>
          </p:cNvPr>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DEA0BE1D-50FA-44D2-A947-2792E67E87DA}"/>
              </a:ext>
            </a:extLst>
          </p:cNvPr>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a:extLst>
              <a:ext uri="{FF2B5EF4-FFF2-40B4-BE49-F238E27FC236}">
                <a16:creationId xmlns:a16="http://schemas.microsoft.com/office/drawing/2014/main" id="{9779D180-3E67-40B3-9BCB-A99C3A8C66B1}"/>
              </a:ext>
            </a:extLst>
          </p:cNvPr>
          <p:cNvSpPr/>
          <p:nvPr/>
        </p:nvSpPr>
        <p:spPr>
          <a:xfrm>
            <a:off x="2214527" y="934271"/>
            <a:ext cx="3934176" cy="369332"/>
          </a:xfrm>
          <a:prstGeom prst="rect">
            <a:avLst/>
          </a:prstGeom>
        </p:spPr>
        <p:txBody>
          <a:bodyPr wrap="square">
            <a:spAutoFit/>
          </a:bodyPr>
          <a:lstStyle/>
          <a:p>
            <a:pPr algn="just"/>
            <a:r>
              <a:rPr lang="zh-CN" altLang="en-US" b="1" dirty="0">
                <a:solidFill>
                  <a:srgbClr val="333333"/>
                </a:solidFill>
                <a:latin typeface="-apple-system"/>
              </a:rPr>
              <a:t>社区场景吸粉：行销吸粉</a:t>
            </a:r>
            <a:endParaRPr lang="zh-CN" altLang="en-US" dirty="0"/>
          </a:p>
        </p:txBody>
      </p:sp>
      <p:sp>
        <p:nvSpPr>
          <p:cNvPr id="26" name="圆角矩形 1">
            <a:extLst>
              <a:ext uri="{FF2B5EF4-FFF2-40B4-BE49-F238E27FC236}">
                <a16:creationId xmlns:a16="http://schemas.microsoft.com/office/drawing/2014/main" id="{AFB1BAA1-1110-4496-BD0B-CE3F4907C347}"/>
              </a:ext>
            </a:extLst>
          </p:cNvPr>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通用场景</a:t>
            </a:r>
          </a:p>
        </p:txBody>
      </p:sp>
      <p:sp>
        <p:nvSpPr>
          <p:cNvPr id="37" name="文本框 36">
            <a:extLst>
              <a:ext uri="{FF2B5EF4-FFF2-40B4-BE49-F238E27FC236}">
                <a16:creationId xmlns:a16="http://schemas.microsoft.com/office/drawing/2014/main" id="{575D5E25-76AF-4261-A8D4-F0214B852C78}"/>
              </a:ext>
            </a:extLst>
          </p:cNvPr>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—3.1</a:t>
            </a:r>
            <a:endParaRPr lang="zh-CN" altLang="en-US" sz="1600" b="1" dirty="0"/>
          </a:p>
        </p:txBody>
      </p:sp>
      <p:grpSp>
        <p:nvGrpSpPr>
          <p:cNvPr id="30" name="组合 29">
            <a:extLst>
              <a:ext uri="{FF2B5EF4-FFF2-40B4-BE49-F238E27FC236}">
                <a16:creationId xmlns:a16="http://schemas.microsoft.com/office/drawing/2014/main" id="{68DE26C0-700F-4A00-9197-EA62217428FC}"/>
              </a:ext>
            </a:extLst>
          </p:cNvPr>
          <p:cNvGrpSpPr/>
          <p:nvPr/>
        </p:nvGrpSpPr>
        <p:grpSpPr>
          <a:xfrm>
            <a:off x="472356" y="1634201"/>
            <a:ext cx="3718364" cy="1513523"/>
            <a:chOff x="515" y="1945"/>
            <a:chExt cx="7347" cy="2911"/>
          </a:xfrm>
        </p:grpSpPr>
        <p:sp>
          <p:nvSpPr>
            <p:cNvPr id="38" name="文本框 37">
              <a:extLst>
                <a:ext uri="{FF2B5EF4-FFF2-40B4-BE49-F238E27FC236}">
                  <a16:creationId xmlns:a16="http://schemas.microsoft.com/office/drawing/2014/main" id="{58790DE6-78DE-4492-B32B-6353B87D0A39}"/>
                </a:ext>
              </a:extLst>
            </p:cNvPr>
            <p:cNvSpPr txBox="1"/>
            <p:nvPr/>
          </p:nvSpPr>
          <p:spPr>
            <a:xfrm>
              <a:off x="900" y="1986"/>
              <a:ext cx="6760" cy="2065"/>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1</a:t>
              </a:r>
              <a:r>
                <a:rPr lang="zh-CN" altLang="en-US" sz="1400" b="1" dirty="0">
                  <a:solidFill>
                    <a:srgbClr val="C00000"/>
                  </a:solidFill>
                  <a:latin typeface="微软雅黑" panose="020B0503020204020204" charset="-122"/>
                  <a:ea typeface="微软雅黑" panose="020B0503020204020204" charset="-122"/>
                </a:rPr>
                <a:t>：</a:t>
              </a: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客户面对面沟通，上门行销</a:t>
              </a: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便捷准备</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个人名片二维码</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或</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服务卡片</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，见缝插针吸粉</a:t>
              </a:r>
            </a:p>
          </p:txBody>
        </p:sp>
        <p:sp>
          <p:nvSpPr>
            <p:cNvPr id="39" name="圆角矩形 16">
              <a:extLst>
                <a:ext uri="{FF2B5EF4-FFF2-40B4-BE49-F238E27FC236}">
                  <a16:creationId xmlns:a16="http://schemas.microsoft.com/office/drawing/2014/main" id="{F2C90DB1-8274-4704-8F8C-BED022DC6AE1}"/>
                </a:ext>
              </a:extLst>
            </p:cNvPr>
            <p:cNvSpPr/>
            <p:nvPr/>
          </p:nvSpPr>
          <p:spPr>
            <a:xfrm>
              <a:off x="515" y="1945"/>
              <a:ext cx="7347" cy="2911"/>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0" name="下箭头 17">
            <a:extLst>
              <a:ext uri="{FF2B5EF4-FFF2-40B4-BE49-F238E27FC236}">
                <a16:creationId xmlns:a16="http://schemas.microsoft.com/office/drawing/2014/main" id="{F52B0273-E1FE-4EBD-B83C-60794F0C2674}"/>
              </a:ext>
            </a:extLst>
          </p:cNvPr>
          <p:cNvSpPr/>
          <p:nvPr/>
        </p:nvSpPr>
        <p:spPr>
          <a:xfrm rot="16200000">
            <a:off x="4453890" y="3052445"/>
            <a:ext cx="436880" cy="376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pic>
        <p:nvPicPr>
          <p:cNvPr id="41" name="图片 40">
            <a:extLst>
              <a:ext uri="{FF2B5EF4-FFF2-40B4-BE49-F238E27FC236}">
                <a16:creationId xmlns:a16="http://schemas.microsoft.com/office/drawing/2014/main" id="{82496FA6-2580-4B0A-8283-819F4FF4D8C8}"/>
              </a:ext>
            </a:extLst>
          </p:cNvPr>
          <p:cNvPicPr>
            <a:picLocks noChangeAspect="1"/>
          </p:cNvPicPr>
          <p:nvPr/>
        </p:nvPicPr>
        <p:blipFill>
          <a:blip r:embed="rId7"/>
          <a:stretch>
            <a:fillRect/>
          </a:stretch>
        </p:blipFill>
        <p:spPr>
          <a:xfrm>
            <a:off x="5786287" y="3596509"/>
            <a:ext cx="1225421" cy="1939077"/>
          </a:xfrm>
          <a:prstGeom prst="rect">
            <a:avLst/>
          </a:prstGeom>
          <a:ln w="12700" cmpd="sng">
            <a:solidFill>
              <a:schemeClr val="tx1"/>
            </a:solidFill>
            <a:prstDash val="solid"/>
          </a:ln>
          <a:effectLst>
            <a:outerShdw blurRad="50800" dist="38100" dir="2700000" algn="tl" rotWithShape="0">
              <a:prstClr val="black">
                <a:alpha val="40000"/>
              </a:prstClr>
            </a:outerShdw>
          </a:effectLst>
        </p:spPr>
      </p:pic>
      <p:pic>
        <p:nvPicPr>
          <p:cNvPr id="43" name="图片 42">
            <a:extLst>
              <a:ext uri="{FF2B5EF4-FFF2-40B4-BE49-F238E27FC236}">
                <a16:creationId xmlns:a16="http://schemas.microsoft.com/office/drawing/2014/main" id="{F7627ACA-C100-49D6-97DD-82DED61FA836}"/>
              </a:ext>
            </a:extLst>
          </p:cNvPr>
          <p:cNvPicPr>
            <a:picLocks noChangeAspect="1"/>
          </p:cNvPicPr>
          <p:nvPr/>
        </p:nvPicPr>
        <p:blipFill>
          <a:blip r:embed="rId8"/>
          <a:stretch>
            <a:fillRect/>
          </a:stretch>
        </p:blipFill>
        <p:spPr>
          <a:xfrm>
            <a:off x="5732283" y="1295350"/>
            <a:ext cx="1284427" cy="2292906"/>
          </a:xfrm>
          <a:prstGeom prst="rect">
            <a:avLst/>
          </a:prstGeom>
          <a:effectLst>
            <a:outerShdw blurRad="50800" dist="38100" dir="2700000" algn="tl" rotWithShape="0">
              <a:prstClr val="black">
                <a:alpha val="40000"/>
              </a:prstClr>
            </a:outerShdw>
          </a:effectLst>
        </p:spPr>
      </p:pic>
      <p:pic>
        <p:nvPicPr>
          <p:cNvPr id="44" name="图片 43" descr="通信服务卡正面">
            <a:extLst>
              <a:ext uri="{FF2B5EF4-FFF2-40B4-BE49-F238E27FC236}">
                <a16:creationId xmlns:a16="http://schemas.microsoft.com/office/drawing/2014/main" id="{A83B3535-5187-4E9D-A0D0-516133F30C05}"/>
              </a:ext>
            </a:extLst>
          </p:cNvPr>
          <p:cNvPicPr>
            <a:picLocks noChangeAspect="1"/>
          </p:cNvPicPr>
          <p:nvPr/>
        </p:nvPicPr>
        <p:blipFill>
          <a:blip r:embed="rId9"/>
          <a:stretch>
            <a:fillRect/>
          </a:stretch>
        </p:blipFill>
        <p:spPr>
          <a:xfrm>
            <a:off x="7213789" y="1556781"/>
            <a:ext cx="2643429" cy="1575956"/>
          </a:xfrm>
          <a:prstGeom prst="rect">
            <a:avLst/>
          </a:prstGeom>
          <a:effectLst>
            <a:outerShdw blurRad="50800" dist="38100" dir="2700000" algn="tl" rotWithShape="0">
              <a:prstClr val="black">
                <a:alpha val="40000"/>
              </a:prstClr>
            </a:outerShdw>
          </a:effectLst>
        </p:spPr>
      </p:pic>
      <p:pic>
        <p:nvPicPr>
          <p:cNvPr id="45" name="图片 44" descr="通信服务卡背面">
            <a:extLst>
              <a:ext uri="{FF2B5EF4-FFF2-40B4-BE49-F238E27FC236}">
                <a16:creationId xmlns:a16="http://schemas.microsoft.com/office/drawing/2014/main" id="{85E5D916-95E5-4117-A174-8FED8627F9EE}"/>
              </a:ext>
            </a:extLst>
          </p:cNvPr>
          <p:cNvPicPr>
            <a:picLocks noChangeAspect="1"/>
          </p:cNvPicPr>
          <p:nvPr/>
        </p:nvPicPr>
        <p:blipFill>
          <a:blip r:embed="rId10"/>
          <a:stretch>
            <a:fillRect/>
          </a:stretch>
        </p:blipFill>
        <p:spPr>
          <a:xfrm>
            <a:off x="7193515" y="3430623"/>
            <a:ext cx="2683978" cy="1575941"/>
          </a:xfrm>
          <a:prstGeom prst="rect">
            <a:avLst/>
          </a:prstGeom>
          <a:effectLst>
            <a:outerShdw blurRad="50800" dist="38100" dir="2700000" algn="tl" rotWithShape="0">
              <a:prstClr val="black">
                <a:alpha val="40000"/>
              </a:prstClr>
            </a:outerShdw>
          </a:effectLst>
        </p:spPr>
      </p:pic>
      <p:sp>
        <p:nvSpPr>
          <p:cNvPr id="46" name="文本框 45">
            <a:extLst>
              <a:ext uri="{FF2B5EF4-FFF2-40B4-BE49-F238E27FC236}">
                <a16:creationId xmlns:a16="http://schemas.microsoft.com/office/drawing/2014/main" id="{E3CDC63F-4292-4E8E-973D-9DA23DA56A73}"/>
              </a:ext>
            </a:extLst>
          </p:cNvPr>
          <p:cNvSpPr txBox="1"/>
          <p:nvPr/>
        </p:nvSpPr>
        <p:spPr>
          <a:xfrm>
            <a:off x="424815" y="3596911"/>
            <a:ext cx="4544695" cy="1721690"/>
          </a:xfrm>
          <a:prstGeom prst="rect">
            <a:avLst/>
          </a:prstGeom>
          <a:noFill/>
          <a:ln w="9525">
            <a:noFill/>
          </a:ln>
        </p:spPr>
        <p:txBody>
          <a:bodyPr wrap="square">
            <a:spAutoFit/>
          </a:bodyPr>
          <a:lstStyle/>
          <a:p>
            <a:pPr indent="0"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话术参考</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zh-CN" sz="1200"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200" dirty="0">
                <a:latin typeface="微软雅黑" panose="020B0503020204020204" charset="-122"/>
                <a:ea typeface="微软雅黑" panose="020B0503020204020204" charset="-122"/>
                <a:cs typeface="微软雅黑" panose="020B0503020204020204" charset="-122"/>
              </a:rPr>
              <a:t>①您添加下我企微，我给您发</a:t>
            </a:r>
            <a:r>
              <a:rPr lang="en-US" altLang="zh-CN" sz="1200" dirty="0">
                <a:latin typeface="微软雅黑" panose="020B0503020204020204" charset="-122"/>
                <a:ea typeface="微软雅黑" panose="020B0503020204020204" charset="-122"/>
                <a:cs typeface="微软雅黑" panose="020B0503020204020204" charset="-122"/>
              </a:rPr>
              <a:t>XX</a:t>
            </a:r>
            <a:r>
              <a:rPr lang="zh-CN" altLang="en-US" sz="1200" dirty="0">
                <a:latin typeface="微软雅黑" panose="020B0503020204020204" charset="-122"/>
                <a:ea typeface="微软雅黑" panose="020B0503020204020204" charset="-122"/>
                <a:cs typeface="微软雅黑" panose="020B0503020204020204" charset="-122"/>
              </a:rPr>
              <a:t>使用技巧</a:t>
            </a:r>
            <a:r>
              <a:rPr lang="en-US" altLang="zh-CN" sz="1200" dirty="0">
                <a:latin typeface="微软雅黑" panose="020B0503020204020204" charset="-122"/>
                <a:ea typeface="微软雅黑" panose="020B0503020204020204" charset="-122"/>
                <a:cs typeface="微软雅黑" panose="020B0503020204020204" charset="-122"/>
              </a:rPr>
              <a:t>/XX</a:t>
            </a:r>
            <a:r>
              <a:rPr lang="zh-CN" altLang="en-US" sz="1200" dirty="0">
                <a:latin typeface="微软雅黑" panose="020B0503020204020204" charset="-122"/>
                <a:ea typeface="微软雅黑" panose="020B0503020204020204" charset="-122"/>
                <a:cs typeface="微软雅黑" panose="020B0503020204020204" charset="-122"/>
              </a:rPr>
              <a:t>账单</a:t>
            </a:r>
            <a:r>
              <a:rPr lang="en-US" altLang="zh-CN" sz="1200" dirty="0">
                <a:latin typeface="微软雅黑" panose="020B0503020204020204" charset="-122"/>
                <a:ea typeface="微软雅黑" panose="020B0503020204020204" charset="-122"/>
                <a:cs typeface="微软雅黑" panose="020B0503020204020204" charset="-122"/>
              </a:rPr>
              <a:t>/XX</a:t>
            </a:r>
            <a:r>
              <a:rPr lang="zh-CN" altLang="en-US" sz="1200" dirty="0">
                <a:latin typeface="微软雅黑" panose="020B0503020204020204" charset="-122"/>
                <a:ea typeface="微软雅黑" panose="020B0503020204020204" charset="-122"/>
                <a:cs typeface="微软雅黑" panose="020B0503020204020204" charset="-122"/>
              </a:rPr>
              <a:t>装维检测报告；</a:t>
            </a:r>
          </a:p>
          <a:p>
            <a:pPr indent="0"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②我这边给您提供企微服务号，您后续有任何问题可以随时找我；</a:t>
            </a:r>
          </a:p>
          <a:p>
            <a:pPr indent="0"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③您有需要可以保存这张服务卡，可享受</a:t>
            </a:r>
            <a:r>
              <a:rPr lang="en-US" altLang="zh-CN" sz="1200" dirty="0">
                <a:latin typeface="微软雅黑" panose="020B0503020204020204" charset="-122"/>
                <a:ea typeface="微软雅黑" panose="020B0503020204020204" charset="-122"/>
                <a:cs typeface="微软雅黑" panose="020B0503020204020204" charset="-122"/>
              </a:rPr>
              <a:t>X</a:t>
            </a:r>
            <a:r>
              <a:rPr lang="zh-CN" altLang="en-US" sz="1200" dirty="0">
                <a:latin typeface="微软雅黑" panose="020B0503020204020204" charset="-122"/>
                <a:ea typeface="微软雅黑" panose="020B0503020204020204" charset="-122"/>
                <a:cs typeface="微软雅黑" panose="020B0503020204020204" charset="-122"/>
              </a:rPr>
              <a:t>次免费</a:t>
            </a:r>
            <a:r>
              <a:rPr lang="en-US" altLang="zh-CN" sz="1200" dirty="0">
                <a:latin typeface="微软雅黑" panose="020B0503020204020204" charset="-122"/>
                <a:ea typeface="微软雅黑" panose="020B0503020204020204" charset="-122"/>
                <a:cs typeface="微软雅黑" panose="020B0503020204020204" charset="-122"/>
              </a:rPr>
              <a:t>X</a:t>
            </a:r>
            <a:r>
              <a:rPr lang="zh-CN" altLang="en-US" sz="1200" dirty="0">
                <a:latin typeface="微软雅黑" panose="020B0503020204020204" charset="-122"/>
                <a:ea typeface="微软雅黑" panose="020B0503020204020204" charset="-122"/>
                <a:cs typeface="微软雅黑" panose="020B0503020204020204" charset="-122"/>
              </a:rPr>
              <a:t>服务，扫码添加企微还可以领取</a:t>
            </a:r>
            <a:r>
              <a:rPr lang="en-US" altLang="zh-CN" sz="1200" dirty="0">
                <a:latin typeface="微软雅黑" panose="020B0503020204020204" charset="-122"/>
                <a:ea typeface="微软雅黑" panose="020B0503020204020204" charset="-122"/>
                <a:cs typeface="微软雅黑" panose="020B0503020204020204" charset="-122"/>
              </a:rPr>
              <a:t>10G</a:t>
            </a:r>
            <a:r>
              <a:rPr lang="zh-CN" altLang="en-US" sz="1200" dirty="0">
                <a:latin typeface="微软雅黑" panose="020B0503020204020204" charset="-122"/>
                <a:ea typeface="微软雅黑" panose="020B0503020204020204" charset="-122"/>
                <a:cs typeface="微软雅黑" panose="020B0503020204020204" charset="-122"/>
              </a:rPr>
              <a:t>流量；</a:t>
            </a:r>
          </a:p>
        </p:txBody>
      </p:sp>
    </p:spTree>
    <p:extLst>
      <p:ext uri="{BB962C8B-B14F-4D97-AF65-F5344CB8AC3E}">
        <p14:creationId xmlns:p14="http://schemas.microsoft.com/office/powerpoint/2010/main" val="350665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4758BE95-FB76-43F6-8370-96065851244D}"/>
              </a:ext>
            </a:extLst>
          </p:cNvPr>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9">
            <a:extLst>
              <a:ext uri="{FF2B5EF4-FFF2-40B4-BE49-F238E27FC236}">
                <a16:creationId xmlns:a16="http://schemas.microsoft.com/office/drawing/2014/main" id="{023601C0-856E-42F4-97C5-45AA84257B34}"/>
              </a:ext>
            </a:extLst>
          </p:cNvPr>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CC11E799-7843-4CB9-941D-EF2B5D101391}"/>
              </a:ext>
            </a:extLst>
          </p:cNvPr>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DEA0BE1D-50FA-44D2-A947-2792E67E87DA}"/>
              </a:ext>
            </a:extLst>
          </p:cNvPr>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a:extLst>
              <a:ext uri="{FF2B5EF4-FFF2-40B4-BE49-F238E27FC236}">
                <a16:creationId xmlns:a16="http://schemas.microsoft.com/office/drawing/2014/main" id="{9779D180-3E67-40B3-9BCB-A99C3A8C66B1}"/>
              </a:ext>
            </a:extLst>
          </p:cNvPr>
          <p:cNvSpPr/>
          <p:nvPr/>
        </p:nvSpPr>
        <p:spPr>
          <a:xfrm>
            <a:off x="2214527" y="934271"/>
            <a:ext cx="3934176" cy="369332"/>
          </a:xfrm>
          <a:prstGeom prst="rect">
            <a:avLst/>
          </a:prstGeom>
        </p:spPr>
        <p:txBody>
          <a:bodyPr wrap="square">
            <a:spAutoFit/>
          </a:bodyPr>
          <a:lstStyle/>
          <a:p>
            <a:pPr algn="just"/>
            <a:r>
              <a:rPr lang="zh-CN" altLang="en-US" b="1" dirty="0">
                <a:solidFill>
                  <a:srgbClr val="333333"/>
                </a:solidFill>
                <a:latin typeface="-apple-system"/>
              </a:rPr>
              <a:t>社区场景吸粉：个人位置吸粉</a:t>
            </a:r>
            <a:endParaRPr lang="zh-CN" altLang="en-US" dirty="0"/>
          </a:p>
        </p:txBody>
      </p:sp>
      <p:sp>
        <p:nvSpPr>
          <p:cNvPr id="26" name="圆角矩形 1">
            <a:extLst>
              <a:ext uri="{FF2B5EF4-FFF2-40B4-BE49-F238E27FC236}">
                <a16:creationId xmlns:a16="http://schemas.microsoft.com/office/drawing/2014/main" id="{AFB1BAA1-1110-4496-BD0B-CE3F4907C347}"/>
              </a:ext>
            </a:extLst>
          </p:cNvPr>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通用场景</a:t>
            </a:r>
          </a:p>
        </p:txBody>
      </p:sp>
      <p:sp>
        <p:nvSpPr>
          <p:cNvPr id="37" name="文本框 36">
            <a:extLst>
              <a:ext uri="{FF2B5EF4-FFF2-40B4-BE49-F238E27FC236}">
                <a16:creationId xmlns:a16="http://schemas.microsoft.com/office/drawing/2014/main" id="{575D5E25-76AF-4261-A8D4-F0214B852C78}"/>
              </a:ext>
            </a:extLst>
          </p:cNvPr>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—3.2</a:t>
            </a:r>
            <a:endParaRPr lang="zh-CN" altLang="en-US" sz="1600" b="1" dirty="0"/>
          </a:p>
        </p:txBody>
      </p:sp>
      <p:sp>
        <p:nvSpPr>
          <p:cNvPr id="40" name="下箭头 17">
            <a:extLst>
              <a:ext uri="{FF2B5EF4-FFF2-40B4-BE49-F238E27FC236}">
                <a16:creationId xmlns:a16="http://schemas.microsoft.com/office/drawing/2014/main" id="{F52B0273-E1FE-4EBD-B83C-60794F0C2674}"/>
              </a:ext>
            </a:extLst>
          </p:cNvPr>
          <p:cNvSpPr/>
          <p:nvPr/>
        </p:nvSpPr>
        <p:spPr>
          <a:xfrm rot="16200000">
            <a:off x="4151453" y="2992319"/>
            <a:ext cx="436880" cy="376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98E1A855-02DC-4406-B07C-D748C154A92E}"/>
              </a:ext>
            </a:extLst>
          </p:cNvPr>
          <p:cNvSpPr txBox="1"/>
          <p:nvPr/>
        </p:nvSpPr>
        <p:spPr>
          <a:xfrm>
            <a:off x="529749" y="2962157"/>
            <a:ext cx="3528060" cy="2373470"/>
          </a:xfrm>
          <a:prstGeom prst="rect">
            <a:avLst/>
          </a:prstGeom>
          <a:noFill/>
          <a:ln w="9525">
            <a:noFill/>
          </a:ln>
        </p:spPr>
        <p:txBody>
          <a:bodyPr wrap="square">
            <a:spAutoFit/>
          </a:bodyPr>
          <a:lstStyle/>
          <a:p>
            <a:pPr indent="0" fontAlgn="auto">
              <a:lnSpc>
                <a:spcPct val="150000"/>
              </a:lnSpc>
            </a:pPr>
            <a:r>
              <a:rPr lang="en-US" altLang="zh-CN" sz="1000" b="1" dirty="0">
                <a:latin typeface="微软雅黑" panose="020B0503020204020204" charset="-122"/>
                <a:ea typeface="微软雅黑" panose="020B0503020204020204" charset="-122"/>
                <a:cs typeface="微软雅黑" panose="020B0503020204020204" charset="-122"/>
              </a:rPr>
              <a:t>※</a:t>
            </a:r>
            <a:r>
              <a:rPr lang="zh-CN" altLang="en-US" sz="1000" b="1" dirty="0">
                <a:latin typeface="微软雅黑" panose="020B0503020204020204" charset="-122"/>
                <a:ea typeface="微软雅黑" panose="020B0503020204020204" charset="-122"/>
                <a:cs typeface="微软雅黑" panose="020B0503020204020204" charset="-122"/>
              </a:rPr>
              <a:t>服务标签话术参考</a:t>
            </a:r>
            <a:r>
              <a:rPr lang="en-US" altLang="zh-CN" sz="1000" b="1" dirty="0">
                <a:latin typeface="微软雅黑" panose="020B0503020204020204" charset="-122"/>
                <a:ea typeface="微软雅黑" panose="020B0503020204020204" charset="-122"/>
                <a:cs typeface="微软雅黑" panose="020B0503020204020204" charset="-122"/>
                <a:sym typeface="+mn-ea"/>
              </a:rPr>
              <a:t>※</a:t>
            </a:r>
            <a:endParaRPr lang="zh-CN" sz="1000"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1" dirty="0">
                <a:latin typeface="微软雅黑" panose="020B0503020204020204" charset="-122"/>
                <a:ea typeface="微软雅黑" panose="020B0503020204020204" charset="-122"/>
                <a:cs typeface="微软雅黑" panose="020B0503020204020204" charset="-122"/>
              </a:rPr>
              <a:t>①服务型：</a:t>
            </a:r>
          </a:p>
          <a:p>
            <a:pPr indent="0" fontAlgn="auto">
              <a:lnSpc>
                <a:spcPct val="150000"/>
              </a:lnSpc>
            </a:pPr>
            <a:r>
              <a:rPr lang="zh-CN" sz="1000" b="0" dirty="0">
                <a:latin typeface="微软雅黑" panose="020B0503020204020204" charset="-122"/>
                <a:ea typeface="微软雅黑" panose="020B0503020204020204" charset="-122"/>
                <a:cs typeface="微软雅黑" panose="020B0503020204020204" charset="-122"/>
              </a:rPr>
              <a:t>咨询约我，升级5G、携号转网、全屋wifi、视频监控、高清电视、手机购买</a:t>
            </a:r>
          </a:p>
          <a:p>
            <a:pPr indent="0" fontAlgn="auto">
              <a:lnSpc>
                <a:spcPct val="150000"/>
              </a:lnSpc>
            </a:pPr>
            <a:r>
              <a:rPr lang="zh-CN" sz="1000" b="1" dirty="0">
                <a:latin typeface="微软雅黑" panose="020B0503020204020204" charset="-122"/>
                <a:ea typeface="微软雅黑" panose="020B0503020204020204" charset="-122"/>
                <a:cs typeface="微软雅黑" panose="020B0503020204020204" charset="-122"/>
              </a:rPr>
              <a:t>②人设型：</a:t>
            </a:r>
            <a:endParaRPr lang="zh-CN" sz="10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0" dirty="0">
                <a:latin typeface="微软雅黑" panose="020B0503020204020204" charset="-122"/>
                <a:ea typeface="微软雅黑" panose="020B0503020204020204" charset="-122"/>
                <a:cs typeface="微软雅黑" panose="020B0503020204020204" charset="-122"/>
              </a:rPr>
              <a:t>专业通信管家，一站式解决号卡宽带问题</a:t>
            </a:r>
          </a:p>
          <a:p>
            <a:pPr indent="0" fontAlgn="auto">
              <a:lnSpc>
                <a:spcPct val="150000"/>
              </a:lnSpc>
            </a:pPr>
            <a:r>
              <a:rPr lang="zh-CN" sz="1000" b="1" dirty="0">
                <a:latin typeface="微软雅黑" panose="020B0503020204020204" charset="-122"/>
                <a:ea typeface="微软雅黑" panose="020B0503020204020204" charset="-122"/>
                <a:cs typeface="微软雅黑" panose="020B0503020204020204" charset="-122"/>
              </a:rPr>
              <a:t>③福利型：</a:t>
            </a:r>
            <a:endParaRPr lang="zh-CN" sz="10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0" dirty="0">
                <a:latin typeface="微软雅黑" panose="020B0503020204020204" charset="-122"/>
                <a:ea typeface="微软雅黑" panose="020B0503020204020204" charset="-122"/>
                <a:cs typeface="微软雅黑" panose="020B0503020204020204" charset="-122"/>
              </a:rPr>
              <a:t>加我领</a:t>
            </a:r>
            <a:r>
              <a:rPr lang="en-US" altLang="zh-CN" sz="1000" b="0" dirty="0">
                <a:latin typeface="微软雅黑" panose="020B0503020204020204" charset="-122"/>
                <a:ea typeface="微软雅黑" panose="020B0503020204020204" charset="-122"/>
                <a:cs typeface="微软雅黑" panose="020B0503020204020204" charset="-122"/>
              </a:rPr>
              <a:t>10G</a:t>
            </a:r>
            <a:r>
              <a:rPr lang="zh-CN" altLang="en-US" sz="1000" b="0" dirty="0">
                <a:latin typeface="微软雅黑" panose="020B0503020204020204" charset="-122"/>
                <a:ea typeface="微软雅黑" panose="020B0503020204020204" charset="-122"/>
                <a:cs typeface="微软雅黑" panose="020B0503020204020204" charset="-122"/>
              </a:rPr>
              <a:t>免费流量！</a:t>
            </a:r>
          </a:p>
          <a:p>
            <a:pPr indent="0" fontAlgn="auto">
              <a:lnSpc>
                <a:spcPct val="150000"/>
              </a:lnSpc>
            </a:pPr>
            <a:r>
              <a:rPr lang="zh-CN" sz="1000" b="1" dirty="0">
                <a:latin typeface="微软雅黑" panose="020B0503020204020204" charset="-122"/>
                <a:ea typeface="微软雅黑" panose="020B0503020204020204" charset="-122"/>
                <a:cs typeface="微软雅黑" panose="020B0503020204020204" charset="-122"/>
              </a:rPr>
              <a:t>④格言型：</a:t>
            </a:r>
            <a:endParaRPr lang="zh-CN" sz="1000" b="0" dirty="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sz="1000" b="0" dirty="0">
                <a:latin typeface="微软雅黑" panose="020B0503020204020204" charset="-122"/>
                <a:ea typeface="微软雅黑" panose="020B0503020204020204" charset="-122"/>
                <a:cs typeface="微软雅黑" panose="020B0503020204020204" charset="-122"/>
              </a:rPr>
              <a:t>5G冲浪就找我，包您满意！</a:t>
            </a:r>
            <a:endParaRPr lang="zh-CN" altLang="en-US" sz="1000" b="0" dirty="0">
              <a:latin typeface="微软雅黑" panose="020B0503020204020204" charset="-122"/>
              <a:ea typeface="微软雅黑" panose="020B0503020204020204" charset="-122"/>
              <a:cs typeface="微软雅黑" panose="020B0503020204020204" charset="-122"/>
            </a:endParaRPr>
          </a:p>
        </p:txBody>
      </p:sp>
      <p:grpSp>
        <p:nvGrpSpPr>
          <p:cNvPr id="28" name="组合 27">
            <a:extLst>
              <a:ext uri="{FF2B5EF4-FFF2-40B4-BE49-F238E27FC236}">
                <a16:creationId xmlns:a16="http://schemas.microsoft.com/office/drawing/2014/main" id="{A01E65FC-CC1C-4FB6-A128-F786535FEE89}"/>
              </a:ext>
            </a:extLst>
          </p:cNvPr>
          <p:cNvGrpSpPr/>
          <p:nvPr/>
        </p:nvGrpSpPr>
        <p:grpSpPr>
          <a:xfrm>
            <a:off x="551815" y="1612265"/>
            <a:ext cx="3184807" cy="1267985"/>
            <a:chOff x="672" y="2544"/>
            <a:chExt cx="5598" cy="2415"/>
          </a:xfrm>
        </p:grpSpPr>
        <p:sp>
          <p:nvSpPr>
            <p:cNvPr id="29" name="文本框 28">
              <a:extLst>
                <a:ext uri="{FF2B5EF4-FFF2-40B4-BE49-F238E27FC236}">
                  <a16:creationId xmlns:a16="http://schemas.microsoft.com/office/drawing/2014/main" id="{60FA3C9E-8444-4D95-87F1-2C0416523883}"/>
                </a:ext>
              </a:extLst>
            </p:cNvPr>
            <p:cNvSpPr txBox="1"/>
            <p:nvPr/>
          </p:nvSpPr>
          <p:spPr>
            <a:xfrm>
              <a:off x="1261" y="2701"/>
              <a:ext cx="4352" cy="2258"/>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2</a:t>
              </a:r>
              <a:r>
                <a:rPr lang="zh-CN" altLang="en-US" sz="1400" b="1" dirty="0">
                  <a:solidFill>
                    <a:srgbClr val="C00000"/>
                  </a:solidFill>
                  <a:latin typeface="微软雅黑" panose="020B0503020204020204" charset="-122"/>
                  <a:ea typeface="微软雅黑" panose="020B0503020204020204" charset="-122"/>
                </a:rPr>
                <a:t>：</a:t>
              </a: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阵地触点引流</a:t>
              </a: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相关功能</a:t>
              </a:r>
              <a:r>
                <a:rPr lang="zh-CN" altLang="en-US" sz="1400" dirty="0">
                  <a:solidFill>
                    <a:srgbClr val="C00000"/>
                  </a:solidFill>
                  <a:latin typeface="微软雅黑" panose="020B0503020204020204" charset="-122"/>
                  <a:ea typeface="微软雅黑" panose="020B0503020204020204" charset="-122"/>
                </a:rPr>
                <a:t>：</a:t>
              </a:r>
              <a:endParaRPr lang="zh-CN" altLang="en-US" sz="1400"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附近客户经理推荐</a:t>
              </a:r>
            </a:p>
          </p:txBody>
        </p:sp>
        <p:sp>
          <p:nvSpPr>
            <p:cNvPr id="31" name="圆角矩形 12">
              <a:extLst>
                <a:ext uri="{FF2B5EF4-FFF2-40B4-BE49-F238E27FC236}">
                  <a16:creationId xmlns:a16="http://schemas.microsoft.com/office/drawing/2014/main" id="{90612C6E-CE7E-443F-9A1E-C0D7E4D1DE07}"/>
                </a:ext>
              </a:extLst>
            </p:cNvPr>
            <p:cNvSpPr/>
            <p:nvPr/>
          </p:nvSpPr>
          <p:spPr>
            <a:xfrm>
              <a:off x="672" y="2544"/>
              <a:ext cx="5598" cy="2414"/>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pic>
        <p:nvPicPr>
          <p:cNvPr id="32" name="图片 31">
            <a:extLst>
              <a:ext uri="{FF2B5EF4-FFF2-40B4-BE49-F238E27FC236}">
                <a16:creationId xmlns:a16="http://schemas.microsoft.com/office/drawing/2014/main" id="{A1D34425-13BE-4726-9D05-77F83650B934}"/>
              </a:ext>
            </a:extLst>
          </p:cNvPr>
          <p:cNvPicPr>
            <a:picLocks noChangeAspect="1"/>
          </p:cNvPicPr>
          <p:nvPr/>
        </p:nvPicPr>
        <p:blipFill>
          <a:blip r:embed="rId7"/>
          <a:stretch>
            <a:fillRect/>
          </a:stretch>
        </p:blipFill>
        <p:spPr>
          <a:xfrm>
            <a:off x="4816323" y="1424676"/>
            <a:ext cx="2489372" cy="2122028"/>
          </a:xfrm>
          <a:prstGeom prst="rect">
            <a:avLst/>
          </a:prstGeom>
          <a:effectLst>
            <a:outerShdw blurRad="50800" dist="38100" dir="8100000" algn="tr" rotWithShape="0">
              <a:prstClr val="black">
                <a:alpha val="40000"/>
              </a:prstClr>
            </a:outerShdw>
          </a:effectLst>
        </p:spPr>
      </p:pic>
      <p:sp>
        <p:nvSpPr>
          <p:cNvPr id="42" name="文本框 41">
            <a:extLst>
              <a:ext uri="{FF2B5EF4-FFF2-40B4-BE49-F238E27FC236}">
                <a16:creationId xmlns:a16="http://schemas.microsoft.com/office/drawing/2014/main" id="{32187080-E245-4FD8-A197-BDEA763009F4}"/>
              </a:ext>
            </a:extLst>
          </p:cNvPr>
          <p:cNvSpPr txBox="1"/>
          <p:nvPr/>
        </p:nvSpPr>
        <p:spPr>
          <a:xfrm>
            <a:off x="5109461" y="5125837"/>
            <a:ext cx="1903095" cy="461665"/>
          </a:xfrm>
          <a:prstGeom prst="rect">
            <a:avLst/>
          </a:prstGeom>
          <a:noFill/>
        </p:spPr>
        <p:txBody>
          <a:bodyPr wrap="square" rtlCol="0">
            <a:spAutoFit/>
          </a:bodyPr>
          <a:lstStyle/>
          <a:p>
            <a:r>
              <a:rPr lang="zh-CN" altLang="en-US" sz="1200" dirty="0">
                <a:latin typeface="微软雅黑" panose="020B0503020204020204" charset="-122"/>
                <a:ea typeface="微软雅黑" panose="020B0503020204020204" charset="-122"/>
              </a:rPr>
              <a:t>开启</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我的服务位置</a:t>
            </a:r>
            <a:r>
              <a:rPr lang="en-US" altLang="zh-CN" sz="1200" dirty="0">
                <a:latin typeface="微软雅黑" panose="020B0503020204020204" charset="-122"/>
                <a:ea typeface="微软雅黑" panose="020B0503020204020204" charset="-122"/>
              </a:rPr>
              <a:t>”</a:t>
            </a:r>
          </a:p>
          <a:p>
            <a:pPr algn="ctr"/>
            <a:r>
              <a:rPr lang="zh-CN" altLang="en-US" sz="1200" b="1" dirty="0">
                <a:latin typeface="微软雅黑" panose="020B0503020204020204" charset="-122"/>
                <a:ea typeface="微软雅黑" panose="020B0503020204020204" charset="-122"/>
              </a:rPr>
              <a:t>企微小程序</a:t>
            </a:r>
            <a:endParaRPr lang="en-US" altLang="zh-CN" sz="1200" b="1" dirty="0">
              <a:latin typeface="微软雅黑" panose="020B0503020204020204" charset="-122"/>
              <a:ea typeface="微软雅黑" panose="020B0503020204020204" charset="-122"/>
            </a:endParaRPr>
          </a:p>
        </p:txBody>
      </p:sp>
      <p:pic>
        <p:nvPicPr>
          <p:cNvPr id="47" name="图片 46">
            <a:extLst>
              <a:ext uri="{FF2B5EF4-FFF2-40B4-BE49-F238E27FC236}">
                <a16:creationId xmlns:a16="http://schemas.microsoft.com/office/drawing/2014/main" id="{4CF067BE-FDFB-41A5-A441-F84C9DC3BBAD}"/>
              </a:ext>
            </a:extLst>
          </p:cNvPr>
          <p:cNvPicPr>
            <a:picLocks noChangeAspect="1"/>
          </p:cNvPicPr>
          <p:nvPr/>
        </p:nvPicPr>
        <p:blipFill>
          <a:blip r:embed="rId8"/>
          <a:stretch>
            <a:fillRect/>
          </a:stretch>
        </p:blipFill>
        <p:spPr>
          <a:xfrm>
            <a:off x="4816323" y="3499035"/>
            <a:ext cx="2125554" cy="1563000"/>
          </a:xfrm>
          <a:prstGeom prst="rect">
            <a:avLst/>
          </a:prstGeom>
          <a:effectLst>
            <a:outerShdw blurRad="50800" dist="38100" dir="8100000" algn="tr" rotWithShape="0">
              <a:prstClr val="black">
                <a:alpha val="40000"/>
              </a:prstClr>
            </a:outerShdw>
          </a:effectLst>
        </p:spPr>
      </p:pic>
      <p:pic>
        <p:nvPicPr>
          <p:cNvPr id="48" name="图片 47">
            <a:extLst>
              <a:ext uri="{FF2B5EF4-FFF2-40B4-BE49-F238E27FC236}">
                <a16:creationId xmlns:a16="http://schemas.microsoft.com/office/drawing/2014/main" id="{01D62EF2-47FC-4192-8698-43CC83AA2C77}"/>
              </a:ext>
            </a:extLst>
          </p:cNvPr>
          <p:cNvPicPr>
            <a:picLocks noChangeAspect="1"/>
          </p:cNvPicPr>
          <p:nvPr/>
        </p:nvPicPr>
        <p:blipFill>
          <a:blip r:embed="rId9"/>
          <a:stretch>
            <a:fillRect/>
          </a:stretch>
        </p:blipFill>
        <p:spPr>
          <a:xfrm>
            <a:off x="7563847" y="1184463"/>
            <a:ext cx="2372256" cy="3877572"/>
          </a:xfrm>
          <a:prstGeom prst="rect">
            <a:avLst/>
          </a:prstGeom>
          <a:effectLst>
            <a:outerShdw blurRad="50800" dist="38100" dir="8100000" algn="tr" rotWithShape="0">
              <a:prstClr val="black">
                <a:alpha val="40000"/>
              </a:prstClr>
            </a:outerShdw>
          </a:effectLst>
        </p:spPr>
      </p:pic>
      <p:sp>
        <p:nvSpPr>
          <p:cNvPr id="49" name="文本框 48">
            <a:extLst>
              <a:ext uri="{FF2B5EF4-FFF2-40B4-BE49-F238E27FC236}">
                <a16:creationId xmlns:a16="http://schemas.microsoft.com/office/drawing/2014/main" id="{60E8BB49-6C98-447C-922A-4213D053EA66}"/>
              </a:ext>
            </a:extLst>
          </p:cNvPr>
          <p:cNvSpPr txBox="1"/>
          <p:nvPr/>
        </p:nvSpPr>
        <p:spPr>
          <a:xfrm>
            <a:off x="7827745" y="5142966"/>
            <a:ext cx="1903095" cy="646331"/>
          </a:xfrm>
          <a:prstGeom prst="rect">
            <a:avLst/>
          </a:prstGeom>
          <a:noFill/>
        </p:spPr>
        <p:txBody>
          <a:bodyPr wrap="square" rtlCol="0">
            <a:spAutoFit/>
          </a:bodyPr>
          <a:lstStyle/>
          <a:p>
            <a:pPr algn="ctr"/>
            <a:r>
              <a:rPr lang="zh-CN" altLang="en-US" sz="1200" b="1" dirty="0">
                <a:latin typeface="微软雅黑" panose="020B0503020204020204" charset="-122"/>
                <a:ea typeface="微软雅黑" panose="020B0503020204020204" charset="-122"/>
              </a:rPr>
              <a:t>“广东电信“</a:t>
            </a:r>
            <a:r>
              <a:rPr lang="zh-CN" altLang="en-US" sz="1200" dirty="0">
                <a:latin typeface="微软雅黑" panose="020B0503020204020204" charset="-122"/>
                <a:ea typeface="微软雅黑" panose="020B0503020204020204" charset="-122"/>
              </a:rPr>
              <a:t>公众号</a:t>
            </a:r>
            <a:endParaRPr lang="en-US" altLang="zh-CN" sz="1200" dirty="0">
              <a:latin typeface="微软雅黑" panose="020B0503020204020204" charset="-122"/>
              <a:ea typeface="微软雅黑" panose="020B0503020204020204" charset="-122"/>
            </a:endParaRPr>
          </a:p>
          <a:p>
            <a:pPr algn="ctr"/>
            <a:r>
              <a:rPr lang="zh-CN" altLang="en-US" sz="1200" dirty="0">
                <a:latin typeface="微软雅黑" panose="020B0503020204020204" charset="-122"/>
                <a:ea typeface="微软雅黑" panose="020B0503020204020204" charset="-122"/>
              </a:rPr>
              <a:t>个人中心</a:t>
            </a:r>
            <a:endParaRPr lang="en-US" altLang="zh-CN" sz="1200" dirty="0">
              <a:latin typeface="微软雅黑" panose="020B0503020204020204" charset="-122"/>
              <a:ea typeface="微软雅黑" panose="020B0503020204020204" charset="-122"/>
            </a:endParaRPr>
          </a:p>
          <a:p>
            <a:endParaRPr lang="en-US" altLang="zh-CN" sz="1200" b="1" dirty="0">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5737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7"/>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4758BE95-FB76-43F6-8370-96065851244D}"/>
              </a:ext>
            </a:extLst>
          </p:cNvPr>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9">
            <a:extLst>
              <a:ext uri="{FF2B5EF4-FFF2-40B4-BE49-F238E27FC236}">
                <a16:creationId xmlns:a16="http://schemas.microsoft.com/office/drawing/2014/main" id="{023601C0-856E-42F4-97C5-45AA84257B34}"/>
              </a:ext>
            </a:extLst>
          </p:cNvPr>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CC11E799-7843-4CB9-941D-EF2B5D101391}"/>
              </a:ext>
            </a:extLst>
          </p:cNvPr>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DEA0BE1D-50FA-44D2-A947-2792E67E87DA}"/>
              </a:ext>
            </a:extLst>
          </p:cNvPr>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a:extLst>
              <a:ext uri="{FF2B5EF4-FFF2-40B4-BE49-F238E27FC236}">
                <a16:creationId xmlns:a16="http://schemas.microsoft.com/office/drawing/2014/main" id="{9779D180-3E67-40B3-9BCB-A99C3A8C66B1}"/>
              </a:ext>
            </a:extLst>
          </p:cNvPr>
          <p:cNvSpPr/>
          <p:nvPr/>
        </p:nvSpPr>
        <p:spPr>
          <a:xfrm>
            <a:off x="2214527" y="934271"/>
            <a:ext cx="3934176" cy="369332"/>
          </a:xfrm>
          <a:prstGeom prst="rect">
            <a:avLst/>
          </a:prstGeom>
        </p:spPr>
        <p:txBody>
          <a:bodyPr wrap="square">
            <a:spAutoFit/>
          </a:bodyPr>
          <a:lstStyle/>
          <a:p>
            <a:pPr algn="just"/>
            <a:r>
              <a:rPr lang="zh-CN" altLang="en-US" b="1" dirty="0">
                <a:solidFill>
                  <a:srgbClr val="333333"/>
                </a:solidFill>
                <a:latin typeface="-apple-system"/>
              </a:rPr>
              <a:t>社区场景吸粉：存量个微用户吸粉</a:t>
            </a:r>
            <a:endParaRPr lang="zh-CN" altLang="en-US" dirty="0"/>
          </a:p>
        </p:txBody>
      </p:sp>
      <p:sp>
        <p:nvSpPr>
          <p:cNvPr id="26" name="圆角矩形 1">
            <a:extLst>
              <a:ext uri="{FF2B5EF4-FFF2-40B4-BE49-F238E27FC236}">
                <a16:creationId xmlns:a16="http://schemas.microsoft.com/office/drawing/2014/main" id="{AFB1BAA1-1110-4496-BD0B-CE3F4907C347}"/>
              </a:ext>
            </a:extLst>
          </p:cNvPr>
          <p:cNvSpPr/>
          <p:nvPr/>
        </p:nvSpPr>
        <p:spPr>
          <a:xfrm>
            <a:off x="429979" y="906433"/>
            <a:ext cx="1681043"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通用场景</a:t>
            </a:r>
          </a:p>
        </p:txBody>
      </p:sp>
      <p:sp>
        <p:nvSpPr>
          <p:cNvPr id="37" name="文本框 36">
            <a:extLst>
              <a:ext uri="{FF2B5EF4-FFF2-40B4-BE49-F238E27FC236}">
                <a16:creationId xmlns:a16="http://schemas.microsoft.com/office/drawing/2014/main" id="{575D5E25-76AF-4261-A8D4-F0214B852C78}"/>
              </a:ext>
            </a:extLst>
          </p:cNvPr>
          <p:cNvSpPr txBox="1"/>
          <p:nvPr/>
        </p:nvSpPr>
        <p:spPr>
          <a:xfrm>
            <a:off x="1090284" y="429324"/>
            <a:ext cx="2932214" cy="338554"/>
          </a:xfrm>
          <a:prstGeom prst="rect">
            <a:avLst/>
          </a:prstGeom>
          <a:noFill/>
        </p:spPr>
        <p:txBody>
          <a:bodyPr wrap="none" rtlCol="0">
            <a:spAutoFit/>
          </a:bodyPr>
          <a:lstStyle/>
          <a:p>
            <a:pPr algn="ctr"/>
            <a:r>
              <a:rPr lang="zh-CN" altLang="en-US" sz="1600" b="1" dirty="0"/>
              <a:t>案例中亮点及可复用的点</a:t>
            </a:r>
            <a:r>
              <a:rPr lang="en-US" altLang="zh-CN" sz="1600" b="1" dirty="0"/>
              <a:t>—3.3</a:t>
            </a:r>
            <a:endParaRPr lang="zh-CN" altLang="en-US" sz="1600" b="1" dirty="0"/>
          </a:p>
        </p:txBody>
      </p:sp>
      <p:grpSp>
        <p:nvGrpSpPr>
          <p:cNvPr id="30" name="组合 29">
            <a:extLst>
              <a:ext uri="{FF2B5EF4-FFF2-40B4-BE49-F238E27FC236}">
                <a16:creationId xmlns:a16="http://schemas.microsoft.com/office/drawing/2014/main" id="{0C841A38-B2F4-4B15-94D5-AAE164E9F93F}"/>
              </a:ext>
            </a:extLst>
          </p:cNvPr>
          <p:cNvGrpSpPr/>
          <p:nvPr/>
        </p:nvGrpSpPr>
        <p:grpSpPr>
          <a:xfrm>
            <a:off x="551815" y="1612265"/>
            <a:ext cx="3894455" cy="1614170"/>
            <a:chOff x="672" y="2544"/>
            <a:chExt cx="5598" cy="2917"/>
          </a:xfrm>
        </p:grpSpPr>
        <p:sp>
          <p:nvSpPr>
            <p:cNvPr id="38" name="文本框 37">
              <a:extLst>
                <a:ext uri="{FF2B5EF4-FFF2-40B4-BE49-F238E27FC236}">
                  <a16:creationId xmlns:a16="http://schemas.microsoft.com/office/drawing/2014/main" id="{59066F13-3791-4A89-A513-3E4D8E73892C}"/>
                </a:ext>
              </a:extLst>
            </p:cNvPr>
            <p:cNvSpPr txBox="1"/>
            <p:nvPr/>
          </p:nvSpPr>
          <p:spPr>
            <a:xfrm>
              <a:off x="984" y="2701"/>
              <a:ext cx="5049" cy="2648"/>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3</a:t>
              </a:r>
              <a:r>
                <a:rPr lang="zh-CN" altLang="en-US" sz="1400" b="1" dirty="0">
                  <a:solidFill>
                    <a:srgbClr val="C00000"/>
                  </a:solidFill>
                  <a:latin typeface="微软雅黑" panose="020B0503020204020204" charset="-122"/>
                  <a:ea typeface="微软雅黑" panose="020B0503020204020204" charset="-122"/>
                </a:rPr>
                <a:t>：</a:t>
              </a: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个微引流</a:t>
              </a: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相关功能</a:t>
              </a:r>
              <a:r>
                <a:rPr lang="zh-CN" altLang="en-US" sz="1400" dirty="0">
                  <a:solidFill>
                    <a:srgbClr val="C00000"/>
                  </a:solidFill>
                  <a:latin typeface="微软雅黑" panose="020B0503020204020204" charset="-122"/>
                  <a:ea typeface="微软雅黑" panose="020B0503020204020204" charset="-122"/>
                </a:rPr>
                <a:t>：</a:t>
              </a:r>
              <a:endParaRPr lang="zh-CN" altLang="en-US" sz="1400"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导购通过在个微分享</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企微宠粉日</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一人一码海报，引导个微好友加企微</a:t>
              </a:r>
            </a:p>
          </p:txBody>
        </p:sp>
        <p:sp>
          <p:nvSpPr>
            <p:cNvPr id="39" name="圆角矩形 12">
              <a:extLst>
                <a:ext uri="{FF2B5EF4-FFF2-40B4-BE49-F238E27FC236}">
                  <a16:creationId xmlns:a16="http://schemas.microsoft.com/office/drawing/2014/main" id="{E8063558-1951-4453-9E07-B2E7A265EFFB}"/>
                </a:ext>
              </a:extLst>
            </p:cNvPr>
            <p:cNvSpPr/>
            <p:nvPr/>
          </p:nvSpPr>
          <p:spPr>
            <a:xfrm>
              <a:off x="672" y="2544"/>
              <a:ext cx="5598" cy="2917"/>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1" name="文本框 40">
            <a:extLst>
              <a:ext uri="{FF2B5EF4-FFF2-40B4-BE49-F238E27FC236}">
                <a16:creationId xmlns:a16="http://schemas.microsoft.com/office/drawing/2014/main" id="{1F023AD9-242B-43AE-B6D9-FCE4BD3D2DA0}"/>
              </a:ext>
            </a:extLst>
          </p:cNvPr>
          <p:cNvSpPr txBox="1"/>
          <p:nvPr/>
        </p:nvSpPr>
        <p:spPr>
          <a:xfrm>
            <a:off x="551815" y="3298191"/>
            <a:ext cx="4297680" cy="2275688"/>
          </a:xfrm>
          <a:prstGeom prst="rect">
            <a:avLst/>
          </a:prstGeom>
          <a:noFill/>
        </p:spPr>
        <p:txBody>
          <a:bodyPr wrap="square" rtlCol="0">
            <a:spAutoFit/>
          </a:bodyPr>
          <a:lstStyle/>
          <a:p>
            <a:pPr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sym typeface="+mn-ea"/>
              </a:rPr>
              <a:t>※</a:t>
            </a:r>
            <a:r>
              <a:rPr lang="zh-CN" altLang="en-US" sz="1200" b="1" dirty="0">
                <a:latin typeface="微软雅黑" panose="020B0503020204020204" charset="-122"/>
                <a:ea typeface="微软雅黑" panose="020B0503020204020204" charset="-122"/>
                <a:cs typeface="微软雅黑" panose="020B0503020204020204" charset="-122"/>
                <a:sym typeface="+mn-ea"/>
              </a:rPr>
              <a:t>使用贴士</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en-US" altLang="zh-CN" sz="12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200" b="1" dirty="0">
                <a:latin typeface="微软雅黑" panose="020B0503020204020204" charset="-122"/>
                <a:ea typeface="微软雅黑" panose="020B0503020204020204" charset="-122"/>
                <a:cs typeface="微软雅黑" panose="020B0503020204020204" charset="-122"/>
              </a:rPr>
              <a:t>吸粉前准备：</a:t>
            </a: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1</a:t>
            </a:r>
            <a:r>
              <a:rPr lang="zh-CN" altLang="en-US" sz="1200" dirty="0">
                <a:latin typeface="微软雅黑" panose="020B0503020204020204" charset="-122"/>
                <a:ea typeface="微软雅黑" panose="020B0503020204020204" charset="-122"/>
                <a:cs typeface="微软雅黑" panose="020B0503020204020204" charset="-122"/>
              </a:rPr>
              <a:t>、</a:t>
            </a:r>
            <a:r>
              <a:rPr lang="zh-CN" sz="1200" dirty="0">
                <a:latin typeface="微软雅黑" panose="020B0503020204020204" charset="-122"/>
                <a:ea typeface="微软雅黑" panose="020B0503020204020204" charset="-122"/>
                <a:cs typeface="微软雅黑" panose="020B0503020204020204" charset="-122"/>
              </a:rPr>
              <a:t>在企微公告</a:t>
            </a:r>
            <a:r>
              <a:rPr lang="zh-CN" altLang="en-US" sz="1200" dirty="0">
                <a:latin typeface="微软雅黑" panose="020B0503020204020204" charset="-122"/>
                <a:ea typeface="微软雅黑" panose="020B0503020204020204" charset="-122"/>
                <a:cs typeface="微软雅黑" panose="020B0503020204020204" charset="-122"/>
              </a:rPr>
              <a:t>预热</a:t>
            </a:r>
            <a:r>
              <a:rPr lang="zh-CN" sz="1200" dirty="0">
                <a:latin typeface="微软雅黑" panose="020B0503020204020204" charset="-122"/>
                <a:ea typeface="微软雅黑" panose="020B0503020204020204" charset="-122"/>
                <a:cs typeface="微软雅黑" panose="020B0503020204020204" charset="-122"/>
              </a:rPr>
              <a:t>周三企微宠粉日活动信息</a:t>
            </a: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2</a:t>
            </a:r>
            <a:r>
              <a:rPr lang="zh-CN" altLang="en-US" sz="1200" dirty="0">
                <a:latin typeface="微软雅黑" panose="020B0503020204020204" charset="-122"/>
                <a:ea typeface="微软雅黑" panose="020B0503020204020204" charset="-122"/>
                <a:cs typeface="微软雅黑" panose="020B0503020204020204" charset="-122"/>
              </a:rPr>
              <a:t>、在一人一码下载周三企微宠粉日活动海报</a:t>
            </a: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3</a:t>
            </a:r>
            <a:r>
              <a:rPr lang="zh-CN" altLang="en-US" sz="1200" dirty="0">
                <a:latin typeface="微软雅黑" panose="020B0503020204020204" charset="-122"/>
                <a:ea typeface="微软雅黑" panose="020B0503020204020204" charset="-122"/>
                <a:cs typeface="微软雅黑" panose="020B0503020204020204" charset="-122"/>
              </a:rPr>
              <a:t>、在个微通过朋友圈</a:t>
            </a:r>
            <a:r>
              <a:rPr lang="en-US" altLang="zh-CN" sz="1200" dirty="0">
                <a:latin typeface="微软雅黑" panose="020B0503020204020204" charset="-122"/>
                <a:ea typeface="微软雅黑" panose="020B0503020204020204" charset="-122"/>
                <a:cs typeface="微软雅黑" panose="020B0503020204020204" charset="-122"/>
              </a:rPr>
              <a:t>/</a:t>
            </a:r>
            <a:r>
              <a:rPr lang="zh-CN" altLang="en-US" sz="1200" dirty="0">
                <a:latin typeface="微软雅黑" panose="020B0503020204020204" charset="-122"/>
                <a:ea typeface="微软雅黑" panose="020B0503020204020204" charset="-122"/>
                <a:cs typeface="微软雅黑" panose="020B0503020204020204" charset="-122"/>
              </a:rPr>
              <a:t>群发分享海报</a:t>
            </a:r>
            <a:endParaRPr lang="zh-CN" sz="12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sz="1200" b="1" dirty="0">
                <a:latin typeface="微软雅黑" panose="020B0503020204020204" charset="-122"/>
                <a:ea typeface="微软雅黑" panose="020B0503020204020204" charset="-122"/>
                <a:cs typeface="微软雅黑" panose="020B0503020204020204" charset="-122"/>
              </a:rPr>
              <a:t>吸粉说明</a:t>
            </a:r>
            <a:r>
              <a:rPr lang="zh-CN" altLang="en-US" sz="1200" b="1" dirty="0">
                <a:latin typeface="微软雅黑" panose="020B0503020204020204" charset="-122"/>
                <a:ea typeface="微软雅黑" panose="020B0503020204020204" charset="-122"/>
                <a:cs typeface="微软雅黑" panose="020B0503020204020204" charset="-122"/>
              </a:rPr>
              <a:t>：</a:t>
            </a:r>
            <a:endParaRPr lang="zh-CN" altLang="en-US" sz="1200"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200" dirty="0">
                <a:latin typeface="微软雅黑" panose="020B0503020204020204" charset="-122"/>
                <a:ea typeface="微软雅黑" panose="020B0503020204020204" charset="-122"/>
                <a:cs typeface="微软雅黑" panose="020B0503020204020204" charset="-122"/>
              </a:rPr>
              <a:t>用户要抢福利，前提需要加企微好友，才能进行抢购；同时抢购期间会自动完成号码备注。</a:t>
            </a:r>
          </a:p>
        </p:txBody>
      </p:sp>
      <p:pic>
        <p:nvPicPr>
          <p:cNvPr id="43" name="图片 42">
            <a:extLst>
              <a:ext uri="{FF2B5EF4-FFF2-40B4-BE49-F238E27FC236}">
                <a16:creationId xmlns:a16="http://schemas.microsoft.com/office/drawing/2014/main" id="{6478FC29-B4E8-4A0A-82EF-920A541C9FB0}"/>
              </a:ext>
            </a:extLst>
          </p:cNvPr>
          <p:cNvPicPr>
            <a:picLocks noChangeAspect="1"/>
          </p:cNvPicPr>
          <p:nvPr>
            <p:custDataLst>
              <p:tags r:id="rId1"/>
            </p:custDataLst>
          </p:nvPr>
        </p:nvPicPr>
        <p:blipFill>
          <a:blip r:embed="rId8"/>
          <a:stretch>
            <a:fillRect/>
          </a:stretch>
        </p:blipFill>
        <p:spPr>
          <a:xfrm>
            <a:off x="5293466" y="1367216"/>
            <a:ext cx="1950156" cy="1492949"/>
          </a:xfrm>
          <a:prstGeom prst="rect">
            <a:avLst/>
          </a:prstGeom>
        </p:spPr>
      </p:pic>
      <p:pic>
        <p:nvPicPr>
          <p:cNvPr id="45" name="图片 44">
            <a:extLst>
              <a:ext uri="{FF2B5EF4-FFF2-40B4-BE49-F238E27FC236}">
                <a16:creationId xmlns:a16="http://schemas.microsoft.com/office/drawing/2014/main" id="{FD9E3939-F29F-422A-BEBA-BDEA799B1A37}"/>
              </a:ext>
            </a:extLst>
          </p:cNvPr>
          <p:cNvPicPr>
            <a:picLocks noChangeAspect="1"/>
          </p:cNvPicPr>
          <p:nvPr/>
        </p:nvPicPr>
        <p:blipFill>
          <a:blip r:embed="rId9"/>
          <a:stretch>
            <a:fillRect/>
          </a:stretch>
        </p:blipFill>
        <p:spPr>
          <a:xfrm>
            <a:off x="7707277" y="1106998"/>
            <a:ext cx="1950155" cy="3811821"/>
          </a:xfrm>
          <a:prstGeom prst="rect">
            <a:avLst/>
          </a:prstGeom>
        </p:spPr>
      </p:pic>
      <p:pic>
        <p:nvPicPr>
          <p:cNvPr id="46" name="图片 45">
            <a:extLst>
              <a:ext uri="{FF2B5EF4-FFF2-40B4-BE49-F238E27FC236}">
                <a16:creationId xmlns:a16="http://schemas.microsoft.com/office/drawing/2014/main" id="{1467B7A4-5D9C-46CC-9269-AF13D8306387}"/>
              </a:ext>
            </a:extLst>
          </p:cNvPr>
          <p:cNvPicPr>
            <a:picLocks noChangeAspect="1"/>
          </p:cNvPicPr>
          <p:nvPr/>
        </p:nvPicPr>
        <p:blipFill>
          <a:blip r:embed="rId10"/>
          <a:stretch>
            <a:fillRect/>
          </a:stretch>
        </p:blipFill>
        <p:spPr>
          <a:xfrm>
            <a:off x="5451173" y="3385592"/>
            <a:ext cx="1634740" cy="1892990"/>
          </a:xfrm>
          <a:prstGeom prst="rect">
            <a:avLst/>
          </a:prstGeom>
        </p:spPr>
      </p:pic>
      <p:sp>
        <p:nvSpPr>
          <p:cNvPr id="50" name="文本框 49">
            <a:extLst>
              <a:ext uri="{FF2B5EF4-FFF2-40B4-BE49-F238E27FC236}">
                <a16:creationId xmlns:a16="http://schemas.microsoft.com/office/drawing/2014/main" id="{6482700F-6677-41CD-A50B-E212611FC79F}"/>
              </a:ext>
            </a:extLst>
          </p:cNvPr>
          <p:cNvSpPr txBox="1"/>
          <p:nvPr/>
        </p:nvSpPr>
        <p:spPr>
          <a:xfrm>
            <a:off x="5163801" y="2874452"/>
            <a:ext cx="2209485" cy="308995"/>
          </a:xfrm>
          <a:prstGeom prst="rect">
            <a:avLst/>
          </a:prstGeom>
          <a:noFill/>
        </p:spPr>
        <p:txBody>
          <a:bodyPr wrap="square" rtlCol="0">
            <a:spAutoFit/>
          </a:bodyPr>
          <a:lstStyle/>
          <a:p>
            <a:pPr indent="0" fontAlgn="auto">
              <a:lnSpc>
                <a:spcPct val="130000"/>
              </a:lnSpc>
              <a:buFont typeface="Wingdings" panose="05000000000000000000" charset="0"/>
              <a:buNone/>
            </a:pPr>
            <a:r>
              <a:rPr lang="zh-CN" altLang="en-US" sz="1200" b="1" dirty="0">
                <a:solidFill>
                  <a:schemeClr val="tx1"/>
                </a:solidFill>
                <a:latin typeface="微软雅黑" panose="020B0503020204020204" charset="-122"/>
                <a:ea typeface="微软雅黑" panose="020B0503020204020204" charset="-122"/>
              </a:rPr>
              <a:t>①预热：企微宠粉日活动公告</a:t>
            </a:r>
          </a:p>
        </p:txBody>
      </p:sp>
      <p:sp>
        <p:nvSpPr>
          <p:cNvPr id="51" name="文本框 50">
            <a:extLst>
              <a:ext uri="{FF2B5EF4-FFF2-40B4-BE49-F238E27FC236}">
                <a16:creationId xmlns:a16="http://schemas.microsoft.com/office/drawing/2014/main" id="{7664BF6D-1715-4131-B981-E3C543BB5B3A}"/>
              </a:ext>
            </a:extLst>
          </p:cNvPr>
          <p:cNvSpPr txBox="1"/>
          <p:nvPr/>
        </p:nvSpPr>
        <p:spPr>
          <a:xfrm>
            <a:off x="5293466" y="5181339"/>
            <a:ext cx="2064385" cy="330835"/>
          </a:xfrm>
          <a:prstGeom prst="rect">
            <a:avLst/>
          </a:prstGeom>
          <a:noFill/>
        </p:spPr>
        <p:txBody>
          <a:bodyPr wrap="square" rtlCol="0">
            <a:spAutoFit/>
          </a:bodyPr>
          <a:lstStyle/>
          <a:p>
            <a:pPr indent="0" fontAlgn="auto">
              <a:lnSpc>
                <a:spcPct val="130000"/>
              </a:lnSpc>
              <a:buFont typeface="Wingdings" panose="05000000000000000000" charset="0"/>
              <a:buNone/>
            </a:pPr>
            <a:r>
              <a:rPr lang="zh-CN" altLang="en-US" sz="1200" b="1" dirty="0">
                <a:solidFill>
                  <a:schemeClr val="tx1"/>
                </a:solidFill>
                <a:latin typeface="微软雅黑" panose="020B0503020204020204" charset="-122"/>
                <a:ea typeface="微软雅黑" panose="020B0503020204020204" charset="-122"/>
              </a:rPr>
              <a:t>③个微朋友圈分享活动海报</a:t>
            </a:r>
          </a:p>
        </p:txBody>
      </p:sp>
      <p:sp>
        <p:nvSpPr>
          <p:cNvPr id="52" name="文本框 51">
            <a:extLst>
              <a:ext uri="{FF2B5EF4-FFF2-40B4-BE49-F238E27FC236}">
                <a16:creationId xmlns:a16="http://schemas.microsoft.com/office/drawing/2014/main" id="{29B154FD-CDCB-41E6-BE92-FBB52BB0C304}"/>
              </a:ext>
            </a:extLst>
          </p:cNvPr>
          <p:cNvSpPr txBox="1"/>
          <p:nvPr/>
        </p:nvSpPr>
        <p:spPr>
          <a:xfrm>
            <a:off x="7738578" y="4902027"/>
            <a:ext cx="1911985" cy="330835"/>
          </a:xfrm>
          <a:prstGeom prst="rect">
            <a:avLst/>
          </a:prstGeom>
          <a:noFill/>
        </p:spPr>
        <p:txBody>
          <a:bodyPr wrap="square" rtlCol="0">
            <a:spAutoFit/>
          </a:bodyPr>
          <a:lstStyle/>
          <a:p>
            <a:pPr indent="0" fontAlgn="auto">
              <a:lnSpc>
                <a:spcPct val="130000"/>
              </a:lnSpc>
              <a:buFont typeface="Wingdings" panose="05000000000000000000" charset="0"/>
              <a:buNone/>
            </a:pPr>
            <a:r>
              <a:rPr lang="zh-CN" altLang="en-US" sz="1200" b="1" dirty="0">
                <a:solidFill>
                  <a:schemeClr val="tx1"/>
                </a:solidFill>
                <a:latin typeface="微软雅黑" panose="020B0503020204020204" charset="-122"/>
                <a:ea typeface="微软雅黑" panose="020B0503020204020204" charset="-122"/>
              </a:rPr>
              <a:t>②一人一码生成活动海报</a:t>
            </a:r>
          </a:p>
        </p:txBody>
      </p:sp>
      <p:sp>
        <p:nvSpPr>
          <p:cNvPr id="53" name="下箭头 17">
            <a:extLst>
              <a:ext uri="{FF2B5EF4-FFF2-40B4-BE49-F238E27FC236}">
                <a16:creationId xmlns:a16="http://schemas.microsoft.com/office/drawing/2014/main" id="{DDCC0A47-CEEA-4E58-B660-560B8D851328}"/>
              </a:ext>
            </a:extLst>
          </p:cNvPr>
          <p:cNvSpPr/>
          <p:nvPr/>
        </p:nvSpPr>
        <p:spPr>
          <a:xfrm rot="16200000">
            <a:off x="7293575" y="1925412"/>
            <a:ext cx="436880" cy="37655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4" name="下箭头 17">
            <a:extLst>
              <a:ext uri="{FF2B5EF4-FFF2-40B4-BE49-F238E27FC236}">
                <a16:creationId xmlns:a16="http://schemas.microsoft.com/office/drawing/2014/main" id="{FC91D5EC-B2E1-4801-8DD0-141B79A895D8}"/>
              </a:ext>
            </a:extLst>
          </p:cNvPr>
          <p:cNvSpPr/>
          <p:nvPr/>
        </p:nvSpPr>
        <p:spPr>
          <a:xfrm rot="16200000" flipV="1">
            <a:off x="7215647" y="4434046"/>
            <a:ext cx="436880" cy="430817"/>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92546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571CF5C-760E-4189-868D-08D8A1A17052}"/>
              </a:ext>
            </a:extLst>
          </p:cNvPr>
          <p:cNvSpPr/>
          <p:nvPr/>
        </p:nvSpPr>
        <p:spPr>
          <a:xfrm>
            <a:off x="711023" y="1287486"/>
            <a:ext cx="8827488" cy="3693319"/>
          </a:xfrm>
          <a:prstGeom prst="rect">
            <a:avLst/>
          </a:prstGeom>
        </p:spPr>
        <p:txBody>
          <a:bodyPr wrap="square">
            <a:spAutoFit/>
          </a:bodyPr>
          <a:lstStyle/>
          <a:p>
            <a:pPr marL="342900" lvl="0" indent="-342900" algn="just">
              <a:spcAft>
                <a:spcPts val="0"/>
              </a:spcAft>
              <a:buFont typeface="+mj-ea"/>
              <a:buAutoNum type="circleNumDbPlain"/>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社区场景活动吸粉</a:t>
            </a:r>
            <a:r>
              <a:rPr lang="en-US" altLang="zh-CN" b="1" kern="100" dirty="0">
                <a:latin typeface="等线" panose="02010600030101010101" pitchFamily="2" charset="-122"/>
                <a:ea typeface="等线" panose="02010600030101010101" pitchFamily="2" charset="-122"/>
                <a:cs typeface="Times New Roman" panose="02020603050405020304" pitchFamily="18" charset="0"/>
              </a:rPr>
              <a:t>-</a:t>
            </a:r>
            <a:r>
              <a:rPr lang="zh-CN" altLang="en-US" b="1" kern="100" dirty="0">
                <a:latin typeface="等线" panose="02010600030101010101" pitchFamily="2" charset="-122"/>
                <a:ea typeface="等线" panose="02010600030101010101" pitchFamily="2" charset="-122"/>
                <a:cs typeface="Times New Roman" panose="02020603050405020304" pitchFamily="18" charset="0"/>
              </a:rPr>
              <a:t>粉丝年纪偏大：</a:t>
            </a:r>
            <a:r>
              <a:rPr lang="zh-CN" altLang="en-US" kern="100" dirty="0">
                <a:latin typeface="等线" panose="02010600030101010101" pitchFamily="2" charset="-122"/>
                <a:ea typeface="等线" panose="02010600030101010101" pitchFamily="2" charset="-122"/>
                <a:cs typeface="Times New Roman" panose="02020603050405020304" pitchFamily="18" charset="0"/>
              </a:rPr>
              <a:t>无论是线下场景活动或者到厅客户，年纪基本偏大，这部分粉丝后期运营难度较大，但仍然有部分年轻群体可以积累下来，需要通过后期运营中，通过用户标签进行区分。对于年纪偏大部分粉丝也可通过标签出来，定向发朋友圈，朋友圈内容偏向线下门店，引导到店领取优惠或置换终端等活动。</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spcAft>
                <a:spcPts val="0"/>
              </a:spcAft>
              <a:buFont typeface="+mj-ea"/>
              <a:buAutoNum type="circleNumDbPlain"/>
            </a:pP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spcAft>
                <a:spcPts val="0"/>
              </a:spcAft>
              <a:buFont typeface="+mj-ea"/>
              <a:buAutoNum type="circleNumDbPlain"/>
            </a:pPr>
            <a:r>
              <a:rPr lang="zh-CN" altLang="en-US" b="1" kern="100" dirty="0">
                <a:latin typeface="等线" panose="02010600030101010101" pitchFamily="2" charset="-122"/>
                <a:ea typeface="等线" panose="02010600030101010101" pitchFamily="2" charset="-122"/>
                <a:cs typeface="Times New Roman" panose="02020603050405020304" pitchFamily="18" charset="0"/>
              </a:rPr>
              <a:t>装维场景吸粉，粉丝量不大：</a:t>
            </a:r>
            <a:r>
              <a:rPr lang="zh-CN" altLang="en-US" kern="100" dirty="0">
                <a:latin typeface="等线" panose="02010600030101010101" pitchFamily="2" charset="-122"/>
                <a:ea typeface="等线" panose="02010600030101010101" pitchFamily="2" charset="-122"/>
                <a:cs typeface="Times New Roman" panose="02020603050405020304" pitchFamily="18" charset="0"/>
              </a:rPr>
              <a:t>对于装维场景吸粉，基本是以家庭为单位吸粉，对于这种情况，要求只能是</a:t>
            </a:r>
            <a:r>
              <a:rPr lang="en-US" altLang="zh-CN" kern="100" dirty="0">
                <a:latin typeface="等线" panose="02010600030101010101" pitchFamily="2" charset="-122"/>
                <a:ea typeface="等线" panose="02010600030101010101" pitchFamily="2" charset="-122"/>
                <a:cs typeface="Times New Roman" panose="02020603050405020304" pitchFamily="18" charset="0"/>
              </a:rPr>
              <a:t>100%</a:t>
            </a:r>
            <a:r>
              <a:rPr lang="zh-CN" altLang="en-US" kern="100" dirty="0">
                <a:latin typeface="等线" panose="02010600030101010101" pitchFamily="2" charset="-122"/>
                <a:ea typeface="等线" panose="02010600030101010101" pitchFamily="2" charset="-122"/>
                <a:cs typeface="Times New Roman" panose="02020603050405020304" pitchFamily="18" charset="0"/>
              </a:rPr>
              <a:t>触达吸粉，后期可以通过一些家庭方案优惠刺激分享给家庭其他成员，达到裂变吸粉目的，并做好标签登记。</a:t>
            </a:r>
            <a:endParaRPr lang="en-US" altLang="zh-CN" kern="100" dirty="0">
              <a:latin typeface="等线" panose="02010600030101010101" pitchFamily="2" charset="-122"/>
              <a:ea typeface="等线" panose="02010600030101010101" pitchFamily="2" charset="-122"/>
              <a:cs typeface="Times New Roman" panose="02020603050405020304" pitchFamily="18" charset="0"/>
            </a:endParaRPr>
          </a:p>
          <a:p>
            <a:pPr lvl="0" algn="just">
              <a:spcAft>
                <a:spcPts val="0"/>
              </a:spcAft>
            </a:pP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zh-CN" altLang="en-US" kern="100" dirty="0">
                <a:latin typeface="等线" panose="02010600030101010101" pitchFamily="2" charset="-122"/>
                <a:ea typeface="等线" panose="02010600030101010101" pitchFamily="2" charset="-122"/>
                <a:cs typeface="Times New Roman" panose="02020603050405020304" pitchFamily="18" charset="0"/>
              </a:rPr>
              <a:t>③ </a:t>
            </a:r>
            <a:r>
              <a:rPr lang="zh-CN" altLang="en-US" b="1" kern="100" dirty="0">
                <a:solidFill>
                  <a:srgbClr val="120C16"/>
                </a:solidFill>
                <a:latin typeface="等线" panose="02010600030101010101" pitchFamily="2" charset="-122"/>
                <a:ea typeface="等线" panose="02010600030101010101" pitchFamily="2" charset="-122"/>
                <a:cs typeface="Times New Roman" panose="02020603050405020304" pitchFamily="18" charset="0"/>
              </a:rPr>
              <a:t>行销或营业员个人微信群吸粉</a:t>
            </a:r>
            <a:r>
              <a:rPr lang="zh-CN" altLang="en-US" b="1" dirty="0">
                <a:solidFill>
                  <a:srgbClr val="120C16"/>
                </a:solidFill>
                <a:latin typeface="等线" panose="02010600030101010101" pitchFamily="2" charset="-122"/>
                <a:ea typeface="等线" panose="02010600030101010101" pitchFamily="2" charset="-122"/>
              </a:rPr>
              <a:t>：</a:t>
            </a:r>
            <a:r>
              <a:rPr lang="zh-CN" altLang="en-US" dirty="0">
                <a:solidFill>
                  <a:srgbClr val="120C16"/>
                </a:solidFill>
                <a:latin typeface="等线" panose="02010600030101010101" pitchFamily="2" charset="-122"/>
                <a:ea typeface="等线" panose="02010600030101010101" pitchFamily="2" charset="-122"/>
              </a:rPr>
              <a:t>每个导购都不愿意把自己的粉丝贡献出来给市公司，或者中台运营，所以整个过程中是有一定的排斥或执行不到位。关于这个，后期只能以考核目标形成下达，做到导购为了完标自愿用群。</a:t>
            </a:r>
            <a:endParaRPr lang="en-US" altLang="zh-CN" dirty="0">
              <a:solidFill>
                <a:srgbClr val="120C16"/>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68632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703F8F7B-316B-4EC8-AB26-AD3A229200ED}"/>
              </a:ext>
            </a:extLst>
          </p:cNvPr>
          <p:cNvSpPr txBox="1"/>
          <p:nvPr/>
        </p:nvSpPr>
        <p:spPr>
          <a:xfrm>
            <a:off x="4686185" y="1080214"/>
            <a:ext cx="877163" cy="369332"/>
          </a:xfrm>
          <a:prstGeom prst="rect">
            <a:avLst/>
          </a:prstGeom>
          <a:noFill/>
        </p:spPr>
        <p:txBody>
          <a:bodyPr wrap="none" rtlCol="0">
            <a:spAutoFit/>
          </a:bodyPr>
          <a:lstStyle/>
          <a:p>
            <a:r>
              <a:rPr lang="zh-CN" altLang="en-US" b="1" dirty="0"/>
              <a:t>小结：</a:t>
            </a:r>
          </a:p>
        </p:txBody>
      </p:sp>
      <p:pic>
        <p:nvPicPr>
          <p:cNvPr id="7" name="图片 6">
            <a:extLst>
              <a:ext uri="{FF2B5EF4-FFF2-40B4-BE49-F238E27FC236}">
                <a16:creationId xmlns:a16="http://schemas.microsoft.com/office/drawing/2014/main" id="{46F2CE0F-64C9-4050-82B8-3F6F2201CAC9}"/>
              </a:ext>
            </a:extLst>
          </p:cNvPr>
          <p:cNvPicPr>
            <a:picLocks noChangeAspect="1"/>
          </p:cNvPicPr>
          <p:nvPr/>
        </p:nvPicPr>
        <p:blipFill>
          <a:blip r:embed="rId7"/>
          <a:stretch>
            <a:fillRect/>
          </a:stretch>
        </p:blipFill>
        <p:spPr>
          <a:xfrm>
            <a:off x="119680" y="3099898"/>
            <a:ext cx="5048250" cy="2533650"/>
          </a:xfrm>
          <a:prstGeom prst="rect">
            <a:avLst/>
          </a:prstGeom>
        </p:spPr>
      </p:pic>
      <p:sp>
        <p:nvSpPr>
          <p:cNvPr id="8" name="矩形: 对角圆角 7">
            <a:extLst>
              <a:ext uri="{FF2B5EF4-FFF2-40B4-BE49-F238E27FC236}">
                <a16:creationId xmlns:a16="http://schemas.microsoft.com/office/drawing/2014/main" id="{8BD1E20D-9F41-4EDA-AEE1-A44A82A23AF9}"/>
              </a:ext>
            </a:extLst>
          </p:cNvPr>
          <p:cNvSpPr/>
          <p:nvPr/>
        </p:nvSpPr>
        <p:spPr>
          <a:xfrm>
            <a:off x="1501422" y="3442600"/>
            <a:ext cx="3804356" cy="328762"/>
          </a:xfrm>
          <a:prstGeom prst="round2Diag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DB6CEA6-2936-4849-A3DC-E72B9175AD7A}"/>
              </a:ext>
            </a:extLst>
          </p:cNvPr>
          <p:cNvSpPr/>
          <p:nvPr/>
        </p:nvSpPr>
        <p:spPr>
          <a:xfrm>
            <a:off x="734378" y="1852762"/>
            <a:ext cx="9041800" cy="1704954"/>
          </a:xfrm>
          <a:prstGeom prst="rect">
            <a:avLst/>
          </a:prstGeom>
        </p:spPr>
        <p:txBody>
          <a:bodyPr wrap="square">
            <a:spAutoFit/>
          </a:bodyPr>
          <a:lstStyle/>
          <a:p>
            <a:pPr>
              <a:lnSpc>
                <a:spcPct val="150000"/>
              </a:lnSpc>
            </a:pPr>
            <a:r>
              <a:rPr lang="zh-CN" altLang="en-US" b="1" dirty="0">
                <a:latin typeface="-apple-system"/>
              </a:rPr>
              <a:t>线下渠道场景的吸粉</a:t>
            </a:r>
            <a:r>
              <a:rPr lang="zh-CN" altLang="en-US" b="1" dirty="0"/>
              <a:t>，</a:t>
            </a:r>
            <a:r>
              <a:rPr lang="zh-CN" altLang="en-US" dirty="0"/>
              <a:t>基本模式都可以复用，吸粉的触点依然基于渠道原有的模式上挖掘消费者能触达的触点，譬如渠道活动中的利用，设备上的利用，个微群朋友圈等，相比创新一种新路径，</a:t>
            </a:r>
            <a:r>
              <a:rPr lang="zh-CN" altLang="en-US" b="1" dirty="0"/>
              <a:t>渠道原先积累下来的有用路径更来得效果突出，</a:t>
            </a:r>
            <a:r>
              <a:rPr lang="zh-CN" altLang="en-US" dirty="0"/>
              <a:t>我们只需往原有路径上去做吸粉覆盖</a:t>
            </a:r>
            <a:r>
              <a:rPr lang="zh-CN" altLang="en-US" dirty="0">
                <a:latin typeface="-apple-system"/>
              </a:rPr>
              <a:t>。</a:t>
            </a:r>
            <a:endParaRPr lang="en-US" altLang="zh-CN" dirty="0">
              <a:latin typeface="-apple-system"/>
            </a:endParaRPr>
          </a:p>
        </p:txBody>
      </p:sp>
    </p:spTree>
    <p:extLst>
      <p:ext uri="{BB962C8B-B14F-4D97-AF65-F5344CB8AC3E}">
        <p14:creationId xmlns:p14="http://schemas.microsoft.com/office/powerpoint/2010/main" val="318019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4"/>
            <a:stretch>
              <a:fillRect/>
            </a:stretch>
          </p:blipFill>
          <p:spPr>
            <a:xfrm>
              <a:off x="6614" y="7591"/>
              <a:ext cx="1139" cy="1144"/>
            </a:xfrm>
            <a:prstGeom prst="rect">
              <a:avLst/>
            </a:prstGeom>
          </p:spPr>
        </p:pic>
        <p:pic>
          <p:nvPicPr>
            <p:cNvPr id="42" name="图片 41"/>
            <p:cNvPicPr>
              <a:picLocks noChangeAspect="1"/>
            </p:cNvPicPr>
            <p:nvPr/>
          </p:nvPicPr>
          <p:blipFill>
            <a:blip r:embed="rId5"/>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p>
          <a:p>
            <a:pPr algn="ctr">
              <a:lnSpc>
                <a:spcPct val="110000"/>
              </a:lnSpc>
            </a:pPr>
            <a:r>
              <a:rPr lang="en-US" altLang="zh-CN" sz="900" b="1">
                <a:latin typeface="+mj-lt"/>
                <a:ea typeface="微软雅黑" panose="020B0503020204020204" charset="-122"/>
                <a:cs typeface="+mj-lt"/>
              </a:rPr>
              <a:t>+86   139  0227  0098</a:t>
            </a: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p>
        </p:txBody>
      </p:sp>
      <p:pic>
        <p:nvPicPr>
          <p:cNvPr id="11" name="图片 10"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a:extLst>
              <a:ext uri="{FF2B5EF4-FFF2-40B4-BE49-F238E27FC236}">
                <a16:creationId xmlns:a16="http://schemas.microsoft.com/office/drawing/2014/main" id="{C14E9581-4CC1-4466-9C15-4B4A5B6AC1BE}"/>
              </a:ext>
            </a:extLst>
          </p:cNvPr>
          <p:cNvGraphicFramePr/>
          <p:nvPr>
            <p:extLst>
              <p:ext uri="{D42A27DB-BD31-4B8C-83A1-F6EECF244321}">
                <p14:modId xmlns:p14="http://schemas.microsoft.com/office/powerpoint/2010/main" val="3563160810"/>
              </p:ext>
            </p:extLst>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7915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1709" y="438150"/>
            <a:ext cx="1005403" cy="338554"/>
          </a:xfrm>
          <a:prstGeom prst="rect">
            <a:avLst/>
          </a:prstGeom>
          <a:noFill/>
        </p:spPr>
        <p:txBody>
          <a:bodyPr wrap="none" rtlCol="0">
            <a:spAutoFit/>
          </a:bodyPr>
          <a:lstStyle/>
          <a:p>
            <a:pPr algn="ctr"/>
            <a:r>
              <a:rPr lang="zh-CN" altLang="en-US" sz="1600" b="1" dirty="0">
                <a:solidFill>
                  <a:schemeClr val="tx1"/>
                </a:solidFill>
                <a:sym typeface="+mn-ea"/>
              </a:rPr>
              <a:t>案例目标</a:t>
            </a: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E5FB1EEC-7C2E-4608-A607-5202F685ED77}"/>
              </a:ext>
            </a:extLst>
          </p:cNvPr>
          <p:cNvSpPr txBox="1"/>
          <p:nvPr/>
        </p:nvSpPr>
        <p:spPr>
          <a:xfrm>
            <a:off x="1687135" y="3217652"/>
            <a:ext cx="7622600" cy="400110"/>
          </a:xfrm>
          <a:prstGeom prst="rect">
            <a:avLst/>
          </a:prstGeom>
          <a:noFill/>
        </p:spPr>
        <p:txBody>
          <a:bodyPr wrap="none" rtlCol="0">
            <a:spAutoFit/>
          </a:bodyPr>
          <a:lstStyle/>
          <a:p>
            <a:r>
              <a:rPr lang="zh-CN" altLang="en-US" sz="2000" b="1" dirty="0"/>
              <a:t>本次活动目标：打通线下社区场景吸粉，线上支撑全链条运营方式</a:t>
            </a:r>
            <a:endParaRPr lang="en-US" altLang="zh-CN" sz="2000" b="1" dirty="0"/>
          </a:p>
        </p:txBody>
      </p:sp>
      <p:sp>
        <p:nvSpPr>
          <p:cNvPr id="9" name="矩形 8">
            <a:extLst>
              <a:ext uri="{FF2B5EF4-FFF2-40B4-BE49-F238E27FC236}">
                <a16:creationId xmlns:a16="http://schemas.microsoft.com/office/drawing/2014/main" id="{619E7BDA-6EF1-4049-B463-8131684CB16D}"/>
              </a:ext>
            </a:extLst>
          </p:cNvPr>
          <p:cNvSpPr/>
          <p:nvPr/>
        </p:nvSpPr>
        <p:spPr>
          <a:xfrm>
            <a:off x="2972190" y="2386327"/>
            <a:ext cx="5810565" cy="707886"/>
          </a:xfrm>
          <a:prstGeom prst="rect">
            <a:avLst/>
          </a:prstGeom>
        </p:spPr>
        <p:txBody>
          <a:bodyPr wrap="square">
            <a:spAutoFit/>
          </a:bodyPr>
          <a:lstStyle/>
          <a:p>
            <a:r>
              <a:rPr lang="zh-CN" altLang="en-US" sz="4000" b="1" dirty="0"/>
              <a:t>渠道吸粉、会员增长</a:t>
            </a:r>
            <a:endParaRPr lang="zh-CN" altLang="en-US" sz="4000" dirty="0"/>
          </a:p>
        </p:txBody>
      </p:sp>
    </p:spTree>
    <p:extLst>
      <p:ext uri="{BB962C8B-B14F-4D97-AF65-F5344CB8AC3E}">
        <p14:creationId xmlns:p14="http://schemas.microsoft.com/office/powerpoint/2010/main" val="290561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A4A05F24-D235-4795-ACCB-204C1837CD6C}"/>
              </a:ext>
            </a:extLst>
          </p:cNvPr>
          <p:cNvSpPr txBox="1"/>
          <p:nvPr/>
        </p:nvSpPr>
        <p:spPr>
          <a:xfrm>
            <a:off x="2020990" y="2587337"/>
            <a:ext cx="6750566" cy="584775"/>
          </a:xfrm>
          <a:prstGeom prst="rect">
            <a:avLst/>
          </a:prstGeom>
          <a:noFill/>
        </p:spPr>
        <p:txBody>
          <a:bodyPr wrap="none" rtlCol="0">
            <a:spAutoFit/>
          </a:bodyPr>
          <a:lstStyle/>
          <a:p>
            <a:r>
              <a:rPr lang="zh-CN" altLang="en-US" sz="3200" b="1" dirty="0"/>
              <a:t>线下场景吸粉、挖掘触点、会员增长</a:t>
            </a:r>
            <a:endParaRPr lang="en-US" altLang="zh-CN" sz="3200" b="1" dirty="0"/>
          </a:p>
        </p:txBody>
      </p:sp>
    </p:spTree>
    <p:extLst>
      <p:ext uri="{BB962C8B-B14F-4D97-AF65-F5344CB8AC3E}">
        <p14:creationId xmlns:p14="http://schemas.microsoft.com/office/powerpoint/2010/main" val="284046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31914"/>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1B1A4E7-BDB0-40F3-AA5D-0164C7F7F570}"/>
              </a:ext>
            </a:extLst>
          </p:cNvPr>
          <p:cNvSpPr/>
          <p:nvPr/>
        </p:nvSpPr>
        <p:spPr>
          <a:xfrm>
            <a:off x="679926" y="950709"/>
            <a:ext cx="8889682" cy="923330"/>
          </a:xfrm>
          <a:prstGeom prst="rect">
            <a:avLst/>
          </a:prstGeom>
        </p:spPr>
        <p:txBody>
          <a:bodyPr wrap="square">
            <a:spAutoFit/>
          </a:bodyPr>
          <a:lstStyle/>
          <a:p>
            <a:r>
              <a:rPr lang="zh-CN" altLang="en-US" b="1" dirty="0">
                <a:solidFill>
                  <a:srgbClr val="333333"/>
                </a:solidFill>
                <a:latin typeface="-apple-system"/>
              </a:rPr>
              <a:t>案例背景：</a:t>
            </a:r>
            <a:r>
              <a:rPr lang="zh-CN" altLang="en-US" dirty="0">
                <a:latin typeface="-apple-system"/>
              </a:rPr>
              <a:t>电信的渠道当中，社区店数量多及客流环境相对稳定</a:t>
            </a:r>
            <a:r>
              <a:rPr lang="zh-CN" altLang="en-US" dirty="0"/>
              <a:t>，是电信吸粉渠道的重要场景。但因为社区渠道一线</a:t>
            </a:r>
            <a:r>
              <a:rPr lang="zh-CN" altLang="en-US" dirty="0">
                <a:latin typeface="-apple-system"/>
              </a:rPr>
              <a:t>导购能力水平参差不齐</a:t>
            </a:r>
            <a:r>
              <a:rPr lang="zh-CN" altLang="en-US" dirty="0"/>
              <a:t>，部分没有时间或者能力进行粉丝运营，由此决定是</a:t>
            </a:r>
            <a:r>
              <a:rPr lang="zh-CN" altLang="en-US" b="1" dirty="0">
                <a:solidFill>
                  <a:srgbClr val="FFC000"/>
                </a:solidFill>
              </a:rPr>
              <a:t>一线集中精力仅做吸粉</a:t>
            </a:r>
            <a:r>
              <a:rPr lang="zh-CN" altLang="en-US" dirty="0"/>
              <a:t>动作，运营由营业员集中进行。</a:t>
            </a:r>
            <a:endParaRPr lang="en-US" altLang="zh-CN" dirty="0"/>
          </a:p>
        </p:txBody>
      </p:sp>
      <p:sp>
        <p:nvSpPr>
          <p:cNvPr id="13" name="矩形: 圆角 12">
            <a:extLst>
              <a:ext uri="{FF2B5EF4-FFF2-40B4-BE49-F238E27FC236}">
                <a16:creationId xmlns:a16="http://schemas.microsoft.com/office/drawing/2014/main" id="{B4808CC5-D5DB-4CDB-BD7F-3A682A109A7A}"/>
              </a:ext>
            </a:extLst>
          </p:cNvPr>
          <p:cNvSpPr/>
          <p:nvPr/>
        </p:nvSpPr>
        <p:spPr>
          <a:xfrm>
            <a:off x="1383705" y="2134429"/>
            <a:ext cx="2576406" cy="294263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5">
            <a:extLst>
              <a:ext uri="{FF2B5EF4-FFF2-40B4-BE49-F238E27FC236}">
                <a16:creationId xmlns:a16="http://schemas.microsoft.com/office/drawing/2014/main" id="{F47EF21D-7BB9-4725-B8FB-AC301000C44A}"/>
              </a:ext>
            </a:extLst>
          </p:cNvPr>
          <p:cNvSpPr/>
          <p:nvPr/>
        </p:nvSpPr>
        <p:spPr>
          <a:xfrm>
            <a:off x="1462643" y="3331802"/>
            <a:ext cx="2264467" cy="17452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b="1" dirty="0">
                <a:solidFill>
                  <a:schemeClr val="tx1"/>
                </a:solidFill>
                <a:latin typeface="微软雅黑" panose="020B0503020204020204" charset="-122"/>
                <a:ea typeface="微软雅黑" panose="020B0503020204020204" charset="-122"/>
              </a:rPr>
              <a:t>社区店员的企微号全部进行托管，由店内营业员作为运营支撑人员统一集约运营</a:t>
            </a:r>
            <a:endParaRPr lang="en-US" altLang="zh-CN" sz="1600" b="1" dirty="0">
              <a:solidFill>
                <a:schemeClr val="tx1"/>
              </a:solidFill>
              <a:latin typeface="微软雅黑" panose="020B0503020204020204" charset="-122"/>
              <a:ea typeface="微软雅黑" panose="020B0503020204020204" charset="-122"/>
            </a:endParaRPr>
          </a:p>
          <a:p>
            <a:pPr algn="ctr"/>
            <a:br>
              <a:rPr lang="en-US" altLang="zh-CN" dirty="0">
                <a:solidFill>
                  <a:schemeClr val="tx1"/>
                </a:solidFill>
                <a:latin typeface="微软雅黑" panose="020B0503020204020204" charset="-122"/>
                <a:ea typeface="微软雅黑" panose="020B0503020204020204" charset="-122"/>
              </a:rPr>
            </a:br>
            <a:endParaRPr lang="zh-CN" altLang="en-US" dirty="0">
              <a:solidFill>
                <a:schemeClr val="tx1"/>
              </a:solidFill>
              <a:latin typeface="微软雅黑" panose="020B0503020204020204" charset="-122"/>
              <a:ea typeface="微软雅黑" panose="020B0503020204020204" charset="-122"/>
            </a:endParaRPr>
          </a:p>
        </p:txBody>
      </p:sp>
      <p:grpSp>
        <p:nvGrpSpPr>
          <p:cNvPr id="15" name="组合 14">
            <a:extLst>
              <a:ext uri="{FF2B5EF4-FFF2-40B4-BE49-F238E27FC236}">
                <a16:creationId xmlns:a16="http://schemas.microsoft.com/office/drawing/2014/main" id="{56569716-0C97-4F12-89C7-88CCAFF8CBCD}"/>
              </a:ext>
            </a:extLst>
          </p:cNvPr>
          <p:cNvGrpSpPr/>
          <p:nvPr/>
        </p:nvGrpSpPr>
        <p:grpSpPr>
          <a:xfrm>
            <a:off x="5769609" y="2080132"/>
            <a:ext cx="3635023" cy="3396241"/>
            <a:chOff x="5570853" y="1247140"/>
            <a:chExt cx="5700703" cy="5326227"/>
          </a:xfrm>
        </p:grpSpPr>
        <p:sp>
          <p:nvSpPr>
            <p:cNvPr id="16" name="梯形 15">
              <a:extLst>
                <a:ext uri="{FF2B5EF4-FFF2-40B4-BE49-F238E27FC236}">
                  <a16:creationId xmlns:a16="http://schemas.microsoft.com/office/drawing/2014/main" id="{81181E2D-1C21-4340-B4F7-89402FAD0BDF}"/>
                </a:ext>
              </a:extLst>
            </p:cNvPr>
            <p:cNvSpPr/>
            <p:nvPr/>
          </p:nvSpPr>
          <p:spPr>
            <a:xfrm rot="10800000">
              <a:off x="5958840" y="1247140"/>
              <a:ext cx="4942840" cy="581660"/>
            </a:xfrm>
            <a:prstGeom prst="trapezoid">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endParaRPr>
            </a:p>
          </p:txBody>
        </p:sp>
        <p:sp>
          <p:nvSpPr>
            <p:cNvPr id="17" name="梯形 16">
              <a:extLst>
                <a:ext uri="{FF2B5EF4-FFF2-40B4-BE49-F238E27FC236}">
                  <a16:creationId xmlns:a16="http://schemas.microsoft.com/office/drawing/2014/main" id="{84DB7123-9CCF-4F4A-A694-963B48980AF0}"/>
                </a:ext>
              </a:extLst>
            </p:cNvPr>
            <p:cNvSpPr/>
            <p:nvPr/>
          </p:nvSpPr>
          <p:spPr>
            <a:xfrm rot="10800000">
              <a:off x="6580187" y="2807978"/>
              <a:ext cx="3601085" cy="608965"/>
            </a:xfrm>
            <a:prstGeom prst="trapezoid">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sym typeface="+mn-ea"/>
              </a:endParaRPr>
            </a:p>
          </p:txBody>
        </p:sp>
        <p:sp>
          <p:nvSpPr>
            <p:cNvPr id="18" name="梯形 17">
              <a:extLst>
                <a:ext uri="{FF2B5EF4-FFF2-40B4-BE49-F238E27FC236}">
                  <a16:creationId xmlns:a16="http://schemas.microsoft.com/office/drawing/2014/main" id="{73161087-4AD4-4F8A-87C8-173D43AA1828}"/>
                </a:ext>
              </a:extLst>
            </p:cNvPr>
            <p:cNvSpPr/>
            <p:nvPr/>
          </p:nvSpPr>
          <p:spPr>
            <a:xfrm rot="10800000">
              <a:off x="7040880" y="4648200"/>
              <a:ext cx="2600325" cy="528320"/>
            </a:xfrm>
            <a:prstGeom prst="trapezoid">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微软雅黑" panose="020B0503020204020204" charset="-122"/>
                <a:ea typeface="微软雅黑" panose="020B0503020204020204" charset="-122"/>
                <a:sym typeface="+mn-ea"/>
              </a:endParaRPr>
            </a:p>
          </p:txBody>
        </p:sp>
        <p:sp>
          <p:nvSpPr>
            <p:cNvPr id="19" name="文本框 18">
              <a:extLst>
                <a:ext uri="{FF2B5EF4-FFF2-40B4-BE49-F238E27FC236}">
                  <a16:creationId xmlns:a16="http://schemas.microsoft.com/office/drawing/2014/main" id="{5BBC3F77-4F59-4992-B8DF-80E9555AD4FD}"/>
                </a:ext>
              </a:extLst>
            </p:cNvPr>
            <p:cNvSpPr txBox="1"/>
            <p:nvPr/>
          </p:nvSpPr>
          <p:spPr>
            <a:xfrm>
              <a:off x="7636827" y="1318234"/>
              <a:ext cx="1868804" cy="434410"/>
            </a:xfrm>
            <a:prstGeom prst="rect">
              <a:avLst/>
            </a:prstGeom>
            <a:noFill/>
          </p:spPr>
          <p:txBody>
            <a:bodyPr wrap="square" rtlCol="0">
              <a:spAutoFit/>
            </a:bodyPr>
            <a:lstStyle/>
            <a:p>
              <a:r>
                <a:rPr lang="zh-CN" altLang="en-US" sz="1200" b="1" dirty="0">
                  <a:solidFill>
                    <a:schemeClr val="bg1"/>
                  </a:solidFill>
                  <a:latin typeface="微软雅黑" panose="020B0503020204020204" charset="-122"/>
                  <a:ea typeface="微软雅黑" panose="020B0503020204020204" charset="-122"/>
                </a:rPr>
                <a:t>三级（县分）</a:t>
              </a:r>
            </a:p>
          </p:txBody>
        </p:sp>
        <p:sp>
          <p:nvSpPr>
            <p:cNvPr id="20" name="文本框 19">
              <a:extLst>
                <a:ext uri="{FF2B5EF4-FFF2-40B4-BE49-F238E27FC236}">
                  <a16:creationId xmlns:a16="http://schemas.microsoft.com/office/drawing/2014/main" id="{E13B6BF6-86A4-4A2A-90E9-D370E2B97084}"/>
                </a:ext>
              </a:extLst>
            </p:cNvPr>
            <p:cNvSpPr txBox="1"/>
            <p:nvPr/>
          </p:nvSpPr>
          <p:spPr>
            <a:xfrm>
              <a:off x="7702246" y="2901550"/>
              <a:ext cx="1938959" cy="434410"/>
            </a:xfrm>
            <a:prstGeom prst="rect">
              <a:avLst/>
            </a:prstGeom>
            <a:noFill/>
          </p:spPr>
          <p:txBody>
            <a:bodyPr wrap="square" rtlCol="0">
              <a:spAutoFit/>
            </a:bodyPr>
            <a:lstStyle/>
            <a:p>
              <a:r>
                <a:rPr lang="zh-CN" altLang="en-US" sz="1200" b="1" dirty="0">
                  <a:solidFill>
                    <a:schemeClr val="bg1"/>
                  </a:solidFill>
                  <a:latin typeface="微软雅黑" panose="020B0503020204020204" charset="-122"/>
                  <a:ea typeface="微软雅黑" panose="020B0503020204020204" charset="-122"/>
                </a:rPr>
                <a:t>四级（营服）</a:t>
              </a:r>
            </a:p>
          </p:txBody>
        </p:sp>
        <p:sp>
          <p:nvSpPr>
            <p:cNvPr id="21" name="文本框 20">
              <a:extLst>
                <a:ext uri="{FF2B5EF4-FFF2-40B4-BE49-F238E27FC236}">
                  <a16:creationId xmlns:a16="http://schemas.microsoft.com/office/drawing/2014/main" id="{AD2CA8EC-E614-41EA-9889-B86741E8E5D0}"/>
                </a:ext>
              </a:extLst>
            </p:cNvPr>
            <p:cNvSpPr txBox="1"/>
            <p:nvPr/>
          </p:nvSpPr>
          <p:spPr>
            <a:xfrm>
              <a:off x="7696200" y="4728210"/>
              <a:ext cx="1945005" cy="434410"/>
            </a:xfrm>
            <a:prstGeom prst="rect">
              <a:avLst/>
            </a:prstGeom>
            <a:noFill/>
          </p:spPr>
          <p:txBody>
            <a:bodyPr wrap="square" rtlCol="0">
              <a:spAutoFit/>
            </a:bodyPr>
            <a:lstStyle/>
            <a:p>
              <a:r>
                <a:rPr lang="zh-CN" altLang="en-US" sz="1200" b="1" dirty="0">
                  <a:solidFill>
                    <a:schemeClr val="bg1"/>
                  </a:solidFill>
                  <a:latin typeface="微软雅黑" panose="020B0503020204020204" charset="-122"/>
                  <a:ea typeface="微软雅黑" panose="020B0503020204020204" charset="-122"/>
                </a:rPr>
                <a:t>五级（包区）</a:t>
              </a:r>
            </a:p>
          </p:txBody>
        </p:sp>
        <p:sp>
          <p:nvSpPr>
            <p:cNvPr id="22" name="文本框 21">
              <a:extLst>
                <a:ext uri="{FF2B5EF4-FFF2-40B4-BE49-F238E27FC236}">
                  <a16:creationId xmlns:a16="http://schemas.microsoft.com/office/drawing/2014/main" id="{A63984B0-E09A-4BB4-9FCA-5B4D5FF6782A}"/>
                </a:ext>
              </a:extLst>
            </p:cNvPr>
            <p:cNvSpPr txBox="1"/>
            <p:nvPr/>
          </p:nvSpPr>
          <p:spPr>
            <a:xfrm>
              <a:off x="5570853" y="1869439"/>
              <a:ext cx="5700703" cy="434410"/>
            </a:xfrm>
            <a:prstGeom prst="rect">
              <a:avLst/>
            </a:prstGeom>
            <a:noFill/>
          </p:spPr>
          <p:txBody>
            <a:bodyPr wrap="square" rtlCol="0">
              <a:spAutoFit/>
            </a:bodyPr>
            <a:lstStyle/>
            <a:p>
              <a:pPr algn="ctr"/>
              <a:r>
                <a:rPr lang="zh-CN" altLang="en-US" sz="1200" b="1" dirty="0">
                  <a:latin typeface="微软雅黑" panose="020B0503020204020204" charset="-122"/>
                  <a:ea typeface="微软雅黑" panose="020B0503020204020204" charset="-122"/>
                </a:rPr>
                <a:t>协调资源，统建运营队伍、统筹属地运营和支撑</a:t>
              </a:r>
            </a:p>
          </p:txBody>
        </p:sp>
        <p:sp>
          <p:nvSpPr>
            <p:cNvPr id="23" name="文本框 22">
              <a:extLst>
                <a:ext uri="{FF2B5EF4-FFF2-40B4-BE49-F238E27FC236}">
                  <a16:creationId xmlns:a16="http://schemas.microsoft.com/office/drawing/2014/main" id="{F6D9A89D-AE5C-475D-B6D6-184637534156}"/>
                </a:ext>
              </a:extLst>
            </p:cNvPr>
            <p:cNvSpPr txBox="1"/>
            <p:nvPr/>
          </p:nvSpPr>
          <p:spPr>
            <a:xfrm>
              <a:off x="6321423" y="3522662"/>
              <a:ext cx="4039236" cy="434410"/>
            </a:xfrm>
            <a:prstGeom prst="rect">
              <a:avLst/>
            </a:prstGeom>
            <a:noFill/>
          </p:spPr>
          <p:txBody>
            <a:bodyPr wrap="square" rtlCol="0">
              <a:spAutoFit/>
            </a:bodyPr>
            <a:lstStyle/>
            <a:p>
              <a:pPr algn="ctr"/>
              <a:r>
                <a:rPr lang="zh-CN" altLang="en-US" sz="1200" b="1" dirty="0">
                  <a:latin typeface="微软雅黑" panose="020B0503020204020204" charset="-122"/>
                  <a:ea typeface="微软雅黑" panose="020B0503020204020204" charset="-122"/>
                </a:rPr>
                <a:t>做好片区组织，组织培训</a:t>
              </a:r>
              <a:endParaRPr lang="zh-CN" altLang="en-US" sz="1200" b="1" dirty="0">
                <a:solidFill>
                  <a:srgbClr val="FF0000"/>
                </a:solidFill>
                <a:latin typeface="微软雅黑" panose="020B0503020204020204" charset="-122"/>
                <a:ea typeface="微软雅黑" panose="020B0503020204020204" charset="-122"/>
              </a:endParaRPr>
            </a:p>
          </p:txBody>
        </p:sp>
        <p:sp>
          <p:nvSpPr>
            <p:cNvPr id="24" name="文本框 23">
              <a:extLst>
                <a:ext uri="{FF2B5EF4-FFF2-40B4-BE49-F238E27FC236}">
                  <a16:creationId xmlns:a16="http://schemas.microsoft.com/office/drawing/2014/main" id="{17A0CE4F-EDE6-4A1C-B3F0-C61F16B3312C}"/>
                </a:ext>
              </a:extLst>
            </p:cNvPr>
            <p:cNvSpPr txBox="1"/>
            <p:nvPr/>
          </p:nvSpPr>
          <p:spPr>
            <a:xfrm>
              <a:off x="6360795" y="5176519"/>
              <a:ext cx="4040504" cy="1396848"/>
            </a:xfrm>
            <a:prstGeom prst="rect">
              <a:avLst/>
            </a:prstGeom>
            <a:noFill/>
          </p:spPr>
          <p:txBody>
            <a:bodyPr wrap="square" rtlCol="0">
              <a:spAutoFit/>
            </a:bodyPr>
            <a:lstStyle/>
            <a:p>
              <a:pPr algn="ctr">
                <a:lnSpc>
                  <a:spcPct val="150000"/>
                </a:lnSpc>
              </a:pPr>
              <a:r>
                <a:rPr lang="zh-CN" altLang="en-US" sz="1200" b="1" dirty="0">
                  <a:latin typeface="微软雅黑" panose="020B0503020204020204" charset="-122"/>
                  <a:ea typeface="微软雅黑" panose="020B0503020204020204" charset="-122"/>
                </a:rPr>
                <a:t>社区店员全部托管</a:t>
              </a:r>
            </a:p>
            <a:p>
              <a:pPr algn="ctr">
                <a:lnSpc>
                  <a:spcPct val="150000"/>
                </a:lnSpc>
              </a:pPr>
              <a:r>
                <a:rPr lang="zh-CN" altLang="en-US" sz="1200" b="1" dirty="0">
                  <a:latin typeface="微软雅黑" panose="020B0503020204020204" charset="-122"/>
                  <a:ea typeface="微软雅黑" panose="020B0503020204020204" charset="-122"/>
                </a:rPr>
                <a:t>行销、装维师傅、店内营业员负责吸粉， </a:t>
              </a:r>
              <a:r>
                <a:rPr lang="zh-CN" altLang="en-US" sz="1200" b="1" dirty="0">
                  <a:latin typeface="微软雅黑" panose="020B0503020204020204" charset="-122"/>
                  <a:ea typeface="微软雅黑" panose="020B0503020204020204" charset="-122"/>
                  <a:sym typeface="+mn-ea"/>
                </a:rPr>
                <a:t>店内营业员负责集约运营</a:t>
              </a:r>
              <a:endParaRPr lang="zh-CN" altLang="en-US" sz="1200" b="1" dirty="0">
                <a:solidFill>
                  <a:srgbClr val="FF0000"/>
                </a:solidFill>
                <a:latin typeface="微软雅黑" panose="020B0503020204020204" charset="-122"/>
                <a:ea typeface="微软雅黑" panose="020B0503020204020204" charset="-122"/>
              </a:endParaRPr>
            </a:p>
          </p:txBody>
        </p:sp>
        <p:sp>
          <p:nvSpPr>
            <p:cNvPr id="25" name="下箭头 17">
              <a:extLst>
                <a:ext uri="{FF2B5EF4-FFF2-40B4-BE49-F238E27FC236}">
                  <a16:creationId xmlns:a16="http://schemas.microsoft.com/office/drawing/2014/main" id="{CABC1EEC-7DB1-43DB-83A9-745D94F4F265}"/>
                </a:ext>
              </a:extLst>
            </p:cNvPr>
            <p:cNvSpPr/>
            <p:nvPr/>
          </p:nvSpPr>
          <p:spPr>
            <a:xfrm>
              <a:off x="8239760" y="2333683"/>
              <a:ext cx="381000" cy="381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18">
              <a:extLst>
                <a:ext uri="{FF2B5EF4-FFF2-40B4-BE49-F238E27FC236}">
                  <a16:creationId xmlns:a16="http://schemas.microsoft.com/office/drawing/2014/main" id="{D7E587FA-FB38-447E-BF61-E5CDB3307D99}"/>
                </a:ext>
              </a:extLst>
            </p:cNvPr>
            <p:cNvSpPr/>
            <p:nvPr/>
          </p:nvSpPr>
          <p:spPr>
            <a:xfrm>
              <a:off x="8190229" y="4080497"/>
              <a:ext cx="381000" cy="3810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燕尾形箭头 19">
            <a:extLst>
              <a:ext uri="{FF2B5EF4-FFF2-40B4-BE49-F238E27FC236}">
                <a16:creationId xmlns:a16="http://schemas.microsoft.com/office/drawing/2014/main" id="{9FD59902-0E2F-4E14-8664-186EBAE2B487}"/>
              </a:ext>
            </a:extLst>
          </p:cNvPr>
          <p:cNvSpPr/>
          <p:nvPr/>
        </p:nvSpPr>
        <p:spPr>
          <a:xfrm>
            <a:off x="4560208" y="3027689"/>
            <a:ext cx="952055" cy="785009"/>
          </a:xfrm>
          <a:prstGeom prst="notchedRightArrow">
            <a:avLst/>
          </a:prstGeom>
          <a:noFill/>
          <a:ln>
            <a:solidFill>
              <a:srgbClr val="C00000"/>
            </a:solid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圆角矩形 8">
            <a:extLst>
              <a:ext uri="{FF2B5EF4-FFF2-40B4-BE49-F238E27FC236}">
                <a16:creationId xmlns:a16="http://schemas.microsoft.com/office/drawing/2014/main" id="{D08BAAB1-B68A-45EE-B70D-E759CAB10650}"/>
              </a:ext>
            </a:extLst>
          </p:cNvPr>
          <p:cNvSpPr/>
          <p:nvPr/>
        </p:nvSpPr>
        <p:spPr>
          <a:xfrm>
            <a:off x="1512710" y="2456836"/>
            <a:ext cx="2264467" cy="723202"/>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600" b="1" dirty="0">
                <a:latin typeface="微软雅黑" panose="020B0503020204020204" charset="-122"/>
                <a:ea typeface="微软雅黑" panose="020B0503020204020204" charset="-122"/>
              </a:rPr>
              <a:t>一线员工账号</a:t>
            </a:r>
            <a:endParaRPr lang="en-US" altLang="zh-CN" sz="1600" b="1" dirty="0">
              <a:latin typeface="微软雅黑" panose="020B0503020204020204" charset="-122"/>
              <a:ea typeface="微软雅黑" panose="020B0503020204020204" charset="-122"/>
            </a:endParaRPr>
          </a:p>
          <a:p>
            <a:pPr algn="ctr">
              <a:lnSpc>
                <a:spcPct val="150000"/>
              </a:lnSpc>
            </a:pPr>
            <a:r>
              <a:rPr lang="zh-CN" altLang="en-US" sz="1600" b="1" dirty="0">
                <a:solidFill>
                  <a:srgbClr val="FFFF00"/>
                </a:solidFill>
                <a:latin typeface="微软雅黑" panose="020B0503020204020204" charset="-122"/>
                <a:ea typeface="微软雅黑" panose="020B0503020204020204" charset="-122"/>
              </a:rPr>
              <a:t>全托管集约运营</a:t>
            </a:r>
          </a:p>
        </p:txBody>
      </p:sp>
    </p:spTree>
    <p:extLst>
      <p:ext uri="{BB962C8B-B14F-4D97-AF65-F5344CB8AC3E}">
        <p14:creationId xmlns:p14="http://schemas.microsoft.com/office/powerpoint/2010/main" val="44717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A36043A7-E206-417F-A0DF-EF4C4F23C01E}"/>
              </a:ext>
            </a:extLst>
          </p:cNvPr>
          <p:cNvSpPr/>
          <p:nvPr/>
        </p:nvSpPr>
        <p:spPr>
          <a:xfrm>
            <a:off x="2835164" y="3191247"/>
            <a:ext cx="2086792" cy="1882592"/>
          </a:xfrm>
          <a:prstGeom prst="rect">
            <a:avLst/>
          </a:prstGeom>
          <a:solidFill>
            <a:srgbClr val="FFC000">
              <a:alpha val="50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1B1A4E7-BDB0-40F3-AA5D-0164C7F7F570}"/>
              </a:ext>
            </a:extLst>
          </p:cNvPr>
          <p:cNvSpPr/>
          <p:nvPr/>
        </p:nvSpPr>
        <p:spPr>
          <a:xfrm>
            <a:off x="541087" y="859079"/>
            <a:ext cx="2723823" cy="369332"/>
          </a:xfrm>
          <a:prstGeom prst="rect">
            <a:avLst/>
          </a:prstGeom>
        </p:spPr>
        <p:txBody>
          <a:bodyPr wrap="none">
            <a:spAutoFit/>
          </a:bodyPr>
          <a:lstStyle/>
          <a:p>
            <a:r>
              <a:rPr lang="zh-CN" altLang="en-US" b="1" dirty="0">
                <a:solidFill>
                  <a:srgbClr val="333333"/>
                </a:solidFill>
                <a:latin typeface="-apple-system"/>
              </a:rPr>
              <a:t>社区吸粉运营动作拆解：</a:t>
            </a:r>
            <a:endParaRPr lang="zh-CN" altLang="en-US" dirty="0"/>
          </a:p>
        </p:txBody>
      </p:sp>
      <p:pic>
        <p:nvPicPr>
          <p:cNvPr id="7" name="图片 6">
            <a:extLst>
              <a:ext uri="{FF2B5EF4-FFF2-40B4-BE49-F238E27FC236}">
                <a16:creationId xmlns:a16="http://schemas.microsoft.com/office/drawing/2014/main" id="{A077E38C-D8AF-4DB8-832D-100AECEE060A}"/>
              </a:ext>
            </a:extLst>
          </p:cNvPr>
          <p:cNvPicPr>
            <a:picLocks noChangeAspect="1"/>
          </p:cNvPicPr>
          <p:nvPr/>
        </p:nvPicPr>
        <p:blipFill>
          <a:blip r:embed="rId7"/>
          <a:stretch>
            <a:fillRect/>
          </a:stretch>
        </p:blipFill>
        <p:spPr>
          <a:xfrm>
            <a:off x="855126" y="1367580"/>
            <a:ext cx="8648700" cy="981075"/>
          </a:xfrm>
          <a:prstGeom prst="rect">
            <a:avLst/>
          </a:prstGeom>
        </p:spPr>
      </p:pic>
      <p:sp>
        <p:nvSpPr>
          <p:cNvPr id="8" name="矩形 7">
            <a:extLst>
              <a:ext uri="{FF2B5EF4-FFF2-40B4-BE49-F238E27FC236}">
                <a16:creationId xmlns:a16="http://schemas.microsoft.com/office/drawing/2014/main" id="{B8890297-83EA-4E3C-9637-73C85E9D1627}"/>
              </a:ext>
            </a:extLst>
          </p:cNvPr>
          <p:cNvSpPr/>
          <p:nvPr/>
        </p:nvSpPr>
        <p:spPr>
          <a:xfrm>
            <a:off x="653976" y="1342875"/>
            <a:ext cx="4577630" cy="1106814"/>
          </a:xfrm>
          <a:prstGeom prst="rect">
            <a:avLst/>
          </a:prstGeom>
          <a:noFill/>
          <a:ln w="28575">
            <a:solidFill>
              <a:srgbClr val="FEA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9E496436-7F71-4FE0-A707-D3D72E2CE1EA}"/>
              </a:ext>
            </a:extLst>
          </p:cNvPr>
          <p:cNvSpPr txBox="1"/>
          <p:nvPr/>
        </p:nvSpPr>
        <p:spPr>
          <a:xfrm>
            <a:off x="1013339" y="3257957"/>
            <a:ext cx="1082348" cy="2031325"/>
          </a:xfrm>
          <a:prstGeom prst="rect">
            <a:avLst/>
          </a:prstGeom>
          <a:noFill/>
        </p:spPr>
        <p:txBody>
          <a:bodyPr wrap="none" rtlCol="0">
            <a:spAutoFit/>
          </a:bodyPr>
          <a:lstStyle/>
          <a:p>
            <a:pPr algn="ctr"/>
            <a:r>
              <a:rPr lang="zh-CN" altLang="en-US" sz="1400" dirty="0"/>
              <a:t>组织培训</a:t>
            </a:r>
            <a:endParaRPr lang="en-US" altLang="zh-CN" sz="1400" dirty="0"/>
          </a:p>
          <a:p>
            <a:pPr algn="ctr"/>
            <a:r>
              <a:rPr lang="zh-CN" altLang="en-US" sz="1400" dirty="0"/>
              <a:t>账号开通</a:t>
            </a:r>
            <a:endParaRPr lang="en-US" altLang="zh-CN" sz="1400" dirty="0"/>
          </a:p>
          <a:p>
            <a:pPr algn="ctr"/>
            <a:r>
              <a:rPr lang="zh-CN" altLang="en-US" sz="1400" dirty="0"/>
              <a:t>人设打造</a:t>
            </a:r>
            <a:endParaRPr lang="en-US" altLang="zh-CN" sz="1400" dirty="0"/>
          </a:p>
          <a:p>
            <a:pPr algn="ctr"/>
            <a:r>
              <a:rPr lang="zh-CN" altLang="en-US" sz="1400" dirty="0"/>
              <a:t>账号设置</a:t>
            </a:r>
            <a:endParaRPr lang="en-US" altLang="zh-CN" sz="1400" dirty="0"/>
          </a:p>
          <a:p>
            <a:pPr algn="ctr"/>
            <a:r>
              <a:rPr lang="zh-CN" altLang="en-US" sz="1400" dirty="0"/>
              <a:t>信息关联</a:t>
            </a:r>
            <a:endParaRPr lang="en-US" altLang="zh-CN" sz="1400" dirty="0"/>
          </a:p>
          <a:p>
            <a:pPr algn="ctr"/>
            <a:r>
              <a:rPr lang="zh-CN" altLang="en-US" sz="1400" dirty="0"/>
              <a:t>工号完善</a:t>
            </a:r>
            <a:endParaRPr lang="en-US" altLang="zh-CN" sz="1400" dirty="0"/>
          </a:p>
          <a:p>
            <a:pPr algn="ctr"/>
            <a:r>
              <a:rPr lang="zh-CN" altLang="en-US" sz="1400" dirty="0"/>
              <a:t>欢迎语准备</a:t>
            </a:r>
            <a:endParaRPr lang="en-US" altLang="zh-CN" sz="1400" dirty="0"/>
          </a:p>
          <a:p>
            <a:pPr algn="ctr"/>
            <a:r>
              <a:rPr lang="zh-CN" altLang="en-US" sz="1400" dirty="0"/>
              <a:t>话术库</a:t>
            </a:r>
            <a:endParaRPr lang="en-US" altLang="zh-CN" sz="1400" dirty="0"/>
          </a:p>
          <a:p>
            <a:pPr algn="ctr"/>
            <a:r>
              <a:rPr lang="en-US" altLang="zh-CN" sz="1400" dirty="0"/>
              <a:t>······</a:t>
            </a:r>
            <a:endParaRPr lang="zh-CN" altLang="en-US" sz="1400" dirty="0"/>
          </a:p>
        </p:txBody>
      </p:sp>
      <p:sp>
        <p:nvSpPr>
          <p:cNvPr id="10" name="箭头: 下 9">
            <a:extLst>
              <a:ext uri="{FF2B5EF4-FFF2-40B4-BE49-F238E27FC236}">
                <a16:creationId xmlns:a16="http://schemas.microsoft.com/office/drawing/2014/main" id="{CA1BD75B-38F9-4674-84FA-083754096611}"/>
              </a:ext>
            </a:extLst>
          </p:cNvPr>
          <p:cNvSpPr/>
          <p:nvPr/>
        </p:nvSpPr>
        <p:spPr>
          <a:xfrm>
            <a:off x="1422400" y="2564153"/>
            <a:ext cx="327378" cy="610496"/>
          </a:xfrm>
          <a:prstGeom prst="downArrow">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733D6273-1273-4CEF-BBA6-56A95785B98C}"/>
              </a:ext>
            </a:extLst>
          </p:cNvPr>
          <p:cNvSpPr txBox="1"/>
          <p:nvPr/>
        </p:nvSpPr>
        <p:spPr>
          <a:xfrm>
            <a:off x="3392078" y="3257957"/>
            <a:ext cx="902811" cy="1815882"/>
          </a:xfrm>
          <a:prstGeom prst="rect">
            <a:avLst/>
          </a:prstGeom>
          <a:noFill/>
        </p:spPr>
        <p:txBody>
          <a:bodyPr wrap="none" rtlCol="0">
            <a:spAutoFit/>
          </a:bodyPr>
          <a:lstStyle/>
          <a:p>
            <a:pPr algn="ctr"/>
            <a:r>
              <a:rPr lang="zh-CN" altLang="en-US" sz="1400" b="1" dirty="0">
                <a:solidFill>
                  <a:srgbClr val="C00000"/>
                </a:solidFill>
              </a:rPr>
              <a:t>装维吸粉</a:t>
            </a:r>
            <a:endParaRPr lang="en-US" altLang="zh-CN" sz="1400" b="1" dirty="0">
              <a:solidFill>
                <a:srgbClr val="C00000"/>
              </a:solidFill>
            </a:endParaRPr>
          </a:p>
          <a:p>
            <a:pPr algn="ctr"/>
            <a:r>
              <a:rPr lang="zh-CN" altLang="en-US" sz="1400" b="1" dirty="0">
                <a:solidFill>
                  <a:srgbClr val="C00000"/>
                </a:solidFill>
              </a:rPr>
              <a:t>行销吸粉</a:t>
            </a:r>
            <a:endParaRPr lang="en-US" altLang="zh-CN" sz="1400" b="1" dirty="0">
              <a:solidFill>
                <a:srgbClr val="C00000"/>
              </a:solidFill>
            </a:endParaRPr>
          </a:p>
          <a:p>
            <a:pPr algn="ctr"/>
            <a:r>
              <a:rPr lang="zh-CN" altLang="en-US" sz="1400" b="1" dirty="0">
                <a:solidFill>
                  <a:srgbClr val="C00000"/>
                </a:solidFill>
              </a:rPr>
              <a:t>设备吸粉</a:t>
            </a:r>
            <a:endParaRPr lang="en-US" altLang="zh-CN" sz="1400" b="1" dirty="0">
              <a:solidFill>
                <a:srgbClr val="C00000"/>
              </a:solidFill>
            </a:endParaRPr>
          </a:p>
          <a:p>
            <a:pPr algn="ctr"/>
            <a:r>
              <a:rPr lang="zh-CN" altLang="en-US" sz="1400" b="1" dirty="0">
                <a:solidFill>
                  <a:srgbClr val="C00000"/>
                </a:solidFill>
              </a:rPr>
              <a:t>上门拓客</a:t>
            </a:r>
            <a:endParaRPr lang="en-US" altLang="zh-CN" sz="1400" b="1" dirty="0">
              <a:solidFill>
                <a:srgbClr val="C00000"/>
              </a:solidFill>
            </a:endParaRPr>
          </a:p>
          <a:p>
            <a:pPr algn="ctr"/>
            <a:r>
              <a:rPr lang="zh-CN" altLang="en-US" sz="1400" b="1" dirty="0">
                <a:solidFill>
                  <a:srgbClr val="C00000"/>
                </a:solidFill>
              </a:rPr>
              <a:t>社区活动</a:t>
            </a:r>
            <a:endParaRPr lang="en-US" altLang="zh-CN" sz="1400" b="1" dirty="0">
              <a:solidFill>
                <a:srgbClr val="C00000"/>
              </a:solidFill>
            </a:endParaRPr>
          </a:p>
          <a:p>
            <a:pPr algn="ctr"/>
            <a:r>
              <a:rPr lang="zh-CN" altLang="en-US" sz="1400" b="1" dirty="0">
                <a:solidFill>
                  <a:srgbClr val="C00000"/>
                </a:solidFill>
              </a:rPr>
              <a:t>个人位置</a:t>
            </a:r>
            <a:endParaRPr lang="en-US" altLang="zh-CN" sz="1400" b="1" dirty="0">
              <a:solidFill>
                <a:srgbClr val="C00000"/>
              </a:solidFill>
            </a:endParaRPr>
          </a:p>
          <a:p>
            <a:pPr algn="ctr"/>
            <a:r>
              <a:rPr lang="zh-CN" altLang="en-US" sz="1400" b="1" dirty="0">
                <a:solidFill>
                  <a:srgbClr val="C00000"/>
                </a:solidFill>
              </a:rPr>
              <a:t>个微群</a:t>
            </a:r>
            <a:endParaRPr lang="en-US" altLang="zh-CN" sz="1400" b="1" dirty="0">
              <a:solidFill>
                <a:srgbClr val="C00000"/>
              </a:solidFill>
            </a:endParaRPr>
          </a:p>
          <a:p>
            <a:pPr algn="ctr"/>
            <a:r>
              <a:rPr lang="en-US" altLang="zh-CN" sz="1400" b="1" dirty="0">
                <a:solidFill>
                  <a:srgbClr val="C00000"/>
                </a:solidFill>
              </a:rPr>
              <a:t>······</a:t>
            </a:r>
            <a:endParaRPr lang="zh-CN" altLang="en-US" sz="1400" b="1" dirty="0">
              <a:solidFill>
                <a:srgbClr val="C00000"/>
              </a:solidFill>
            </a:endParaRPr>
          </a:p>
        </p:txBody>
      </p:sp>
      <p:sp>
        <p:nvSpPr>
          <p:cNvPr id="18" name="箭头: 下 17">
            <a:extLst>
              <a:ext uri="{FF2B5EF4-FFF2-40B4-BE49-F238E27FC236}">
                <a16:creationId xmlns:a16="http://schemas.microsoft.com/office/drawing/2014/main" id="{7BA09989-71BA-47C2-B11A-F75365CF97FD}"/>
              </a:ext>
            </a:extLst>
          </p:cNvPr>
          <p:cNvSpPr/>
          <p:nvPr/>
        </p:nvSpPr>
        <p:spPr>
          <a:xfrm rot="19003747">
            <a:off x="3089189" y="2479557"/>
            <a:ext cx="327378" cy="693804"/>
          </a:xfrm>
          <a:prstGeom prst="downArrow">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6C52E94-3447-41A0-B2CD-21D01C6E4343}"/>
              </a:ext>
            </a:extLst>
          </p:cNvPr>
          <p:cNvSpPr txBox="1"/>
          <p:nvPr/>
        </p:nvSpPr>
        <p:spPr>
          <a:xfrm>
            <a:off x="5965125" y="3827344"/>
            <a:ext cx="2646878" cy="338554"/>
          </a:xfrm>
          <a:prstGeom prst="rect">
            <a:avLst/>
          </a:prstGeom>
          <a:noFill/>
        </p:spPr>
        <p:txBody>
          <a:bodyPr wrap="none" rtlCol="0">
            <a:spAutoFit/>
          </a:bodyPr>
          <a:lstStyle/>
          <a:p>
            <a:r>
              <a:rPr lang="zh-CN" altLang="en-US" sz="1600" b="1" dirty="0">
                <a:solidFill>
                  <a:srgbClr val="FFC000"/>
                </a:solidFill>
              </a:rPr>
              <a:t>本次复盘只复场景吸粉部分</a:t>
            </a:r>
          </a:p>
        </p:txBody>
      </p:sp>
      <p:sp>
        <p:nvSpPr>
          <p:cNvPr id="20" name="箭头: 下 19">
            <a:extLst>
              <a:ext uri="{FF2B5EF4-FFF2-40B4-BE49-F238E27FC236}">
                <a16:creationId xmlns:a16="http://schemas.microsoft.com/office/drawing/2014/main" id="{A27EA510-77E2-4B8E-9D06-DE466A573812}"/>
              </a:ext>
            </a:extLst>
          </p:cNvPr>
          <p:cNvSpPr/>
          <p:nvPr/>
        </p:nvSpPr>
        <p:spPr>
          <a:xfrm rot="2665906">
            <a:off x="4227785" y="2489801"/>
            <a:ext cx="327378" cy="693804"/>
          </a:xfrm>
          <a:prstGeom prst="downArrow">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1875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42096"/>
            <a:ext cx="2933816" cy="338554"/>
          </a:xfrm>
          <a:prstGeom prst="rect">
            <a:avLst/>
          </a:prstGeom>
          <a:noFill/>
        </p:spPr>
        <p:txBody>
          <a:bodyPr wrap="none" rtlCol="0">
            <a:spAutoFit/>
          </a:bodyPr>
          <a:lstStyle/>
          <a:p>
            <a:pPr algn="ctr"/>
            <a:r>
              <a:rPr lang="zh-CN" altLang="en-US" sz="1600" b="1" dirty="0"/>
              <a:t>案例中亮点及可复用的点</a:t>
            </a:r>
            <a:r>
              <a:rPr lang="en-US" altLang="zh-CN" sz="1600" b="1" dirty="0"/>
              <a:t>--1.1</a:t>
            </a:r>
            <a:endParaRPr lang="zh-CN" altLang="en-US" sz="1600" b="1" dirty="0"/>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4758BE95-FB76-43F6-8370-96065851244D}"/>
              </a:ext>
            </a:extLst>
          </p:cNvPr>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10">
            <a:extLst>
              <a:ext uri="{FF2B5EF4-FFF2-40B4-BE49-F238E27FC236}">
                <a16:creationId xmlns:a16="http://schemas.microsoft.com/office/drawing/2014/main" id="{CC11E799-7843-4CB9-941D-EF2B5D101391}"/>
              </a:ext>
            </a:extLst>
          </p:cNvPr>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DEA0BE1D-50FA-44D2-A947-2792E67E87DA}"/>
              </a:ext>
            </a:extLst>
          </p:cNvPr>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7" name="矩形 16">
            <a:extLst>
              <a:ext uri="{FF2B5EF4-FFF2-40B4-BE49-F238E27FC236}">
                <a16:creationId xmlns:a16="http://schemas.microsoft.com/office/drawing/2014/main" id="{1D08F5CF-DD3F-4AB6-BF76-4095FF806FDB}"/>
              </a:ext>
            </a:extLst>
          </p:cNvPr>
          <p:cNvSpPr/>
          <p:nvPr/>
        </p:nvSpPr>
        <p:spPr>
          <a:xfrm>
            <a:off x="1862548" y="911860"/>
            <a:ext cx="4060746" cy="923330"/>
          </a:xfrm>
          <a:prstGeom prst="rect">
            <a:avLst/>
          </a:prstGeom>
        </p:spPr>
        <p:txBody>
          <a:bodyPr wrap="square">
            <a:spAutoFit/>
          </a:bodyPr>
          <a:lstStyle/>
          <a:p>
            <a:pPr algn="just"/>
            <a:r>
              <a:rPr lang="zh-CN" altLang="en-US" b="1" dirty="0">
                <a:solidFill>
                  <a:srgbClr val="333333"/>
                </a:solidFill>
                <a:latin typeface="-apple-system"/>
              </a:rPr>
              <a:t>装维场景吸粉：派单手机号吸粉</a:t>
            </a:r>
            <a:endParaRPr lang="zh-CN" altLang="en-US" dirty="0">
              <a:solidFill>
                <a:srgbClr val="333333"/>
              </a:solidFill>
              <a:latin typeface="-apple-system"/>
            </a:endParaRPr>
          </a:p>
          <a:p>
            <a:br>
              <a:rPr lang="zh-CN" altLang="en-US" dirty="0"/>
            </a:br>
            <a:endParaRPr lang="zh-CN" altLang="en-US" dirty="0"/>
          </a:p>
        </p:txBody>
      </p:sp>
      <p:grpSp>
        <p:nvGrpSpPr>
          <p:cNvPr id="29" name="组合 28">
            <a:extLst>
              <a:ext uri="{FF2B5EF4-FFF2-40B4-BE49-F238E27FC236}">
                <a16:creationId xmlns:a16="http://schemas.microsoft.com/office/drawing/2014/main" id="{01871CAA-813E-4139-BCA7-3BFC0C02D9BF}"/>
              </a:ext>
            </a:extLst>
          </p:cNvPr>
          <p:cNvGrpSpPr/>
          <p:nvPr/>
        </p:nvGrpSpPr>
        <p:grpSpPr>
          <a:xfrm>
            <a:off x="497903" y="1513269"/>
            <a:ext cx="5557541" cy="2137480"/>
            <a:chOff x="672" y="2544"/>
            <a:chExt cx="7995" cy="4318"/>
          </a:xfrm>
        </p:grpSpPr>
        <p:sp>
          <p:nvSpPr>
            <p:cNvPr id="31" name="文本框 30">
              <a:extLst>
                <a:ext uri="{FF2B5EF4-FFF2-40B4-BE49-F238E27FC236}">
                  <a16:creationId xmlns:a16="http://schemas.microsoft.com/office/drawing/2014/main" id="{201A40E9-E22A-461E-AD25-60E44FEDCCEB}"/>
                </a:ext>
              </a:extLst>
            </p:cNvPr>
            <p:cNvSpPr txBox="1"/>
            <p:nvPr/>
          </p:nvSpPr>
          <p:spPr>
            <a:xfrm>
              <a:off x="994" y="2597"/>
              <a:ext cx="7520" cy="3062"/>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1</a:t>
              </a:r>
              <a:r>
                <a:rPr lang="zh-CN" altLang="en-US" sz="1400" b="1" dirty="0">
                  <a:solidFill>
                    <a:srgbClr val="C00000"/>
                  </a:solidFill>
                  <a:latin typeface="微软雅黑" panose="020B0503020204020204" charset="-122"/>
                  <a:ea typeface="微软雅黑" panose="020B0503020204020204" charset="-122"/>
                </a:rPr>
                <a:t>：</a:t>
              </a: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装维上门服务前派单清单转粉</a:t>
              </a: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sz="1400" dirty="0">
                  <a:latin typeface="微软雅黑" panose="020B0503020204020204" charset="-122"/>
                  <a:ea typeface="微软雅黑" panose="020B0503020204020204" charset="-122"/>
                </a:rPr>
                <a:t>装维班长提前批量导入当日派单工单清单进行加粉，装维人员上门服务前电话预约并提醒用户通过好友验证。</a:t>
              </a:r>
            </a:p>
            <a:p>
              <a:pPr marL="285750" indent="-285750" algn="l" fontAlgn="auto">
                <a:lnSpc>
                  <a:spcPct val="130000"/>
                </a:lnSpc>
                <a:buClrTx/>
                <a:buSzTx/>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sym typeface="+mn-ea"/>
                </a:rPr>
                <a:t>话术参考：</a:t>
              </a:r>
            </a:p>
            <a:p>
              <a:pPr indent="0" algn="l" fontAlgn="auto">
                <a:lnSpc>
                  <a:spcPct val="130000"/>
                </a:lnSpc>
                <a:buClrTx/>
                <a:buSzTx/>
                <a:buFont typeface="Wingdings" panose="05000000000000000000" charset="0"/>
                <a:buNone/>
              </a:pPr>
              <a:r>
                <a:rPr lang="en-US" altLang="zh-CN" sz="1400" dirty="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您好，我是您预约的电信装维师傅，请通过，谢谢</a:t>
              </a:r>
              <a:r>
                <a:rPr lang="en-US" altLang="zh-CN" sz="1400" dirty="0">
                  <a:solidFill>
                    <a:schemeClr val="tx1"/>
                  </a:solidFill>
                  <a:latin typeface="微软雅黑" panose="020B0503020204020204" charset="-122"/>
                  <a:ea typeface="微软雅黑" panose="020B0503020204020204" charset="-122"/>
                </a:rPr>
                <a:t>~”</a:t>
              </a:r>
            </a:p>
          </p:txBody>
        </p:sp>
        <p:sp>
          <p:nvSpPr>
            <p:cNvPr id="32" name="圆角矩形 11">
              <a:extLst>
                <a:ext uri="{FF2B5EF4-FFF2-40B4-BE49-F238E27FC236}">
                  <a16:creationId xmlns:a16="http://schemas.microsoft.com/office/drawing/2014/main" id="{9CDFB7AF-D893-43A5-B4CA-5E2AB749AC1D}"/>
                </a:ext>
              </a:extLst>
            </p:cNvPr>
            <p:cNvSpPr/>
            <p:nvPr/>
          </p:nvSpPr>
          <p:spPr>
            <a:xfrm>
              <a:off x="672" y="2544"/>
              <a:ext cx="7995" cy="4318"/>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38" name="文本框 37">
            <a:extLst>
              <a:ext uri="{FF2B5EF4-FFF2-40B4-BE49-F238E27FC236}">
                <a16:creationId xmlns:a16="http://schemas.microsoft.com/office/drawing/2014/main" id="{2A61D9FF-84ED-4FBD-A947-1D63D551F2D5}"/>
              </a:ext>
            </a:extLst>
          </p:cNvPr>
          <p:cNvSpPr txBox="1"/>
          <p:nvPr/>
        </p:nvSpPr>
        <p:spPr>
          <a:xfrm>
            <a:off x="429979" y="3934484"/>
            <a:ext cx="5625465" cy="1167692"/>
          </a:xfrm>
          <a:prstGeom prst="rect">
            <a:avLst/>
          </a:prstGeom>
          <a:noFill/>
        </p:spPr>
        <p:txBody>
          <a:bodyPr wrap="square" rtlCol="0" anchor="t">
            <a:spAutoFit/>
          </a:bodyPr>
          <a:lstStyle/>
          <a:p>
            <a:pPr fontAlgn="auto">
              <a:lnSpc>
                <a:spcPct val="150000"/>
              </a:lnSpc>
            </a:pPr>
            <a:r>
              <a:rPr lang="en-US" altLang="zh-CN" sz="1200" b="1" dirty="0">
                <a:latin typeface="微软雅黑" panose="020B0503020204020204" charset="-122"/>
                <a:ea typeface="微软雅黑" panose="020B0503020204020204" charset="-122"/>
                <a:cs typeface="微软雅黑" panose="020B0503020204020204" charset="-122"/>
                <a:sym typeface="+mn-ea"/>
              </a:rPr>
              <a:t>※</a:t>
            </a:r>
            <a:r>
              <a:rPr lang="zh-CN" altLang="en-US" sz="1200" b="1" dirty="0">
                <a:latin typeface="微软雅黑" panose="020B0503020204020204" charset="-122"/>
                <a:ea typeface="微软雅黑" panose="020B0503020204020204" charset="-122"/>
                <a:cs typeface="微软雅黑" panose="020B0503020204020204" charset="-122"/>
                <a:sym typeface="+mn-ea"/>
              </a:rPr>
              <a:t>操作步骤</a:t>
            </a:r>
            <a:r>
              <a:rPr lang="en-US" altLang="zh-CN" sz="1200" b="1" dirty="0">
                <a:latin typeface="微软雅黑" panose="020B0503020204020204" charset="-122"/>
                <a:ea typeface="微软雅黑" panose="020B0503020204020204" charset="-122"/>
                <a:cs typeface="微软雅黑" panose="020B0503020204020204" charset="-122"/>
                <a:sym typeface="+mn-ea"/>
              </a:rPr>
              <a:t>※</a:t>
            </a:r>
            <a:endParaRPr lang="zh-CN" sz="1200" b="1"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1</a:t>
            </a:r>
            <a:r>
              <a:rPr lang="zh-CN" altLang="en-US" sz="1200" dirty="0">
                <a:latin typeface="微软雅黑" panose="020B0503020204020204" charset="-122"/>
                <a:ea typeface="微软雅黑" panose="020B0503020204020204" charset="-122"/>
                <a:cs typeface="微软雅黑" panose="020B0503020204020204" charset="-122"/>
              </a:rPr>
              <a:t>、装维班长在派单前，在集约系统批量导入当日相对应的装维师傅派单工单手机号码清单加粉</a:t>
            </a:r>
          </a:p>
          <a:p>
            <a:pPr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rPr>
              <a:t>2</a:t>
            </a:r>
            <a:r>
              <a:rPr lang="zh-CN" altLang="en-US" sz="1200" dirty="0">
                <a:latin typeface="微软雅黑" panose="020B0503020204020204" charset="-122"/>
                <a:ea typeface="微软雅黑" panose="020B0503020204020204" charset="-122"/>
                <a:cs typeface="微软雅黑" panose="020B0503020204020204" charset="-122"/>
              </a:rPr>
              <a:t>、装维人员在上门服务前电话与客户预约时间后提醒用户通过好友验证。</a:t>
            </a:r>
          </a:p>
        </p:txBody>
      </p:sp>
      <p:sp>
        <p:nvSpPr>
          <p:cNvPr id="39" name="圆角矩形 1">
            <a:extLst>
              <a:ext uri="{FF2B5EF4-FFF2-40B4-BE49-F238E27FC236}">
                <a16:creationId xmlns:a16="http://schemas.microsoft.com/office/drawing/2014/main" id="{E9B81193-C0B9-453E-8C55-92E57C4308B8}"/>
              </a:ext>
            </a:extLst>
          </p:cNvPr>
          <p:cNvSpPr/>
          <p:nvPr/>
        </p:nvSpPr>
        <p:spPr>
          <a:xfrm>
            <a:off x="429979" y="906433"/>
            <a:ext cx="1329064"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装维场景</a:t>
            </a:r>
          </a:p>
        </p:txBody>
      </p:sp>
      <p:pic>
        <p:nvPicPr>
          <p:cNvPr id="40" name="object 10">
            <a:extLst>
              <a:ext uri="{FF2B5EF4-FFF2-40B4-BE49-F238E27FC236}">
                <a16:creationId xmlns:a16="http://schemas.microsoft.com/office/drawing/2014/main" id="{C798189E-4955-4542-8B2C-E2F56CFC463D}"/>
              </a:ext>
            </a:extLst>
          </p:cNvPr>
          <p:cNvPicPr/>
          <p:nvPr/>
        </p:nvPicPr>
        <p:blipFill>
          <a:blip r:embed="rId7" cstate="print"/>
          <a:stretch>
            <a:fillRect/>
          </a:stretch>
        </p:blipFill>
        <p:spPr>
          <a:xfrm>
            <a:off x="6282310" y="1129565"/>
            <a:ext cx="3386678" cy="2904887"/>
          </a:xfrm>
          <a:prstGeom prst="rect">
            <a:avLst/>
          </a:prstGeom>
        </p:spPr>
      </p:pic>
      <p:pic>
        <p:nvPicPr>
          <p:cNvPr id="41" name="object 11">
            <a:extLst>
              <a:ext uri="{FF2B5EF4-FFF2-40B4-BE49-F238E27FC236}">
                <a16:creationId xmlns:a16="http://schemas.microsoft.com/office/drawing/2014/main" id="{2A54AF59-C99A-49C0-B1C2-8690A2D4D663}"/>
              </a:ext>
            </a:extLst>
          </p:cNvPr>
          <p:cNvPicPr/>
          <p:nvPr/>
        </p:nvPicPr>
        <p:blipFill>
          <a:blip r:embed="rId8" cstate="print"/>
          <a:stretch>
            <a:fillRect/>
          </a:stretch>
        </p:blipFill>
        <p:spPr>
          <a:xfrm>
            <a:off x="6207394" y="4072559"/>
            <a:ext cx="3557764" cy="1325987"/>
          </a:xfrm>
          <a:prstGeom prst="rect">
            <a:avLst/>
          </a:prstGeom>
        </p:spPr>
      </p:pic>
      <p:sp>
        <p:nvSpPr>
          <p:cNvPr id="7" name="矩形 6">
            <a:extLst>
              <a:ext uri="{FF2B5EF4-FFF2-40B4-BE49-F238E27FC236}">
                <a16:creationId xmlns:a16="http://schemas.microsoft.com/office/drawing/2014/main" id="{A4B2F179-340C-4F30-BB74-47B88BDC0B9A}"/>
              </a:ext>
            </a:extLst>
          </p:cNvPr>
          <p:cNvSpPr/>
          <p:nvPr/>
        </p:nvSpPr>
        <p:spPr>
          <a:xfrm>
            <a:off x="7273277" y="1018160"/>
            <a:ext cx="2036695" cy="307777"/>
          </a:xfrm>
          <a:prstGeom prst="rect">
            <a:avLst/>
          </a:prstGeom>
        </p:spPr>
        <p:txBody>
          <a:bodyPr wrap="square">
            <a:spAutoFit/>
          </a:bodyPr>
          <a:lstStyle/>
          <a:p>
            <a:r>
              <a:rPr lang="zh-CN" altLang="en-US" sz="1400" b="1" dirty="0">
                <a:latin typeface="微软雅黑" panose="020B0503020204020204" charset="-122"/>
                <a:ea typeface="微软雅黑" panose="020B0503020204020204" charset="-122"/>
                <a:cs typeface="微软雅黑" panose="020B0503020204020204" charset="-122"/>
              </a:rPr>
              <a:t>集约系统（</a:t>
            </a:r>
            <a:r>
              <a:rPr lang="en-US" altLang="zh-CN" sz="1400" b="1" dirty="0">
                <a:latin typeface="微软雅黑" panose="020B0503020204020204" charset="-122"/>
                <a:ea typeface="微软雅黑" panose="020B0503020204020204" charset="-122"/>
                <a:cs typeface="微软雅黑" panose="020B0503020204020204" charset="-122"/>
              </a:rPr>
              <a:t>SCRM</a:t>
            </a:r>
            <a:r>
              <a:rPr lang="zh-CN" altLang="en-US" sz="1400" b="1" dirty="0">
                <a:latin typeface="微软雅黑" panose="020B0503020204020204" charset="-122"/>
                <a:ea typeface="微软雅黑" panose="020B0503020204020204" charset="-122"/>
                <a:cs typeface="微软雅黑" panose="020B0503020204020204" charset="-122"/>
              </a:rPr>
              <a:t>系统）</a:t>
            </a:r>
            <a:endParaRPr lang="zh-CN" altLang="en-US" sz="1400" b="1" dirty="0"/>
          </a:p>
        </p:txBody>
      </p:sp>
    </p:spTree>
    <p:extLst>
      <p:ext uri="{BB962C8B-B14F-4D97-AF65-F5344CB8AC3E}">
        <p14:creationId xmlns:p14="http://schemas.microsoft.com/office/powerpoint/2010/main" val="177065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4758BE95-FB76-43F6-8370-96065851244D}"/>
              </a:ext>
            </a:extLst>
          </p:cNvPr>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9">
            <a:extLst>
              <a:ext uri="{FF2B5EF4-FFF2-40B4-BE49-F238E27FC236}">
                <a16:creationId xmlns:a16="http://schemas.microsoft.com/office/drawing/2014/main" id="{023601C0-856E-42F4-97C5-45AA84257B34}"/>
              </a:ext>
            </a:extLst>
          </p:cNvPr>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CC11E799-7843-4CB9-941D-EF2B5D101391}"/>
              </a:ext>
            </a:extLst>
          </p:cNvPr>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DEA0BE1D-50FA-44D2-A947-2792E67E87DA}"/>
              </a:ext>
            </a:extLst>
          </p:cNvPr>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pic>
        <p:nvPicPr>
          <p:cNvPr id="20" name="图片 19">
            <a:extLst>
              <a:ext uri="{FF2B5EF4-FFF2-40B4-BE49-F238E27FC236}">
                <a16:creationId xmlns:a16="http://schemas.microsoft.com/office/drawing/2014/main" id="{CFB8F48E-CC32-40A4-BCBE-1BC7345BE252}"/>
              </a:ext>
            </a:extLst>
          </p:cNvPr>
          <p:cNvPicPr>
            <a:picLocks noChangeAspect="1"/>
          </p:cNvPicPr>
          <p:nvPr/>
        </p:nvPicPr>
        <p:blipFill>
          <a:blip r:embed="rId7"/>
          <a:stretch>
            <a:fillRect/>
          </a:stretch>
        </p:blipFill>
        <p:spPr>
          <a:xfrm>
            <a:off x="6031129" y="1270392"/>
            <a:ext cx="3893604" cy="3818780"/>
          </a:xfrm>
          <a:prstGeom prst="rect">
            <a:avLst/>
          </a:prstGeom>
        </p:spPr>
      </p:pic>
      <p:grpSp>
        <p:nvGrpSpPr>
          <p:cNvPr id="21" name="组合 20">
            <a:extLst>
              <a:ext uri="{FF2B5EF4-FFF2-40B4-BE49-F238E27FC236}">
                <a16:creationId xmlns:a16="http://schemas.microsoft.com/office/drawing/2014/main" id="{BFFDAEC5-BB68-4F5E-9F9E-3E02114A57BD}"/>
              </a:ext>
            </a:extLst>
          </p:cNvPr>
          <p:cNvGrpSpPr/>
          <p:nvPr/>
        </p:nvGrpSpPr>
        <p:grpSpPr>
          <a:xfrm>
            <a:off x="335280" y="1893571"/>
            <a:ext cx="5316855" cy="2272030"/>
            <a:chOff x="672" y="2544"/>
            <a:chExt cx="7995" cy="4318"/>
          </a:xfrm>
        </p:grpSpPr>
        <p:sp>
          <p:nvSpPr>
            <p:cNvPr id="22" name="文本框 21">
              <a:extLst>
                <a:ext uri="{FF2B5EF4-FFF2-40B4-BE49-F238E27FC236}">
                  <a16:creationId xmlns:a16="http://schemas.microsoft.com/office/drawing/2014/main" id="{811858B0-A0E8-45B4-81B3-1AB8F6ADFD21}"/>
                </a:ext>
              </a:extLst>
            </p:cNvPr>
            <p:cNvSpPr txBox="1"/>
            <p:nvPr/>
          </p:nvSpPr>
          <p:spPr>
            <a:xfrm>
              <a:off x="994" y="2597"/>
              <a:ext cx="7520" cy="3062"/>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2</a:t>
              </a:r>
              <a:r>
                <a:rPr lang="zh-CN" altLang="en-US" sz="1400" b="1" dirty="0">
                  <a:solidFill>
                    <a:srgbClr val="C00000"/>
                  </a:solidFill>
                  <a:latin typeface="微软雅黑" panose="020B0503020204020204" charset="-122"/>
                  <a:ea typeface="微软雅黑" panose="020B0503020204020204" charset="-122"/>
                </a:rPr>
                <a:t>：</a:t>
              </a: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设备吸粉</a:t>
              </a: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sz="1400" dirty="0">
                  <a:latin typeface="微软雅黑" panose="020B0503020204020204" charset="-122"/>
                  <a:ea typeface="微软雅黑" panose="020B0503020204020204" charset="-122"/>
                </a:rPr>
                <a:t>提前在设备上贴上带有企微二维码物料</a:t>
              </a:r>
            </a:p>
            <a:p>
              <a:pPr marL="285750" indent="-285750" algn="l" fontAlgn="auto">
                <a:lnSpc>
                  <a:spcPct val="130000"/>
                </a:lnSpc>
                <a:buClrTx/>
                <a:buSzTx/>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sym typeface="+mn-ea"/>
                </a:rPr>
                <a:t>话术参考：</a:t>
              </a:r>
            </a:p>
            <a:p>
              <a:pPr indent="0" algn="l" fontAlgn="auto">
                <a:lnSpc>
                  <a:spcPct val="130000"/>
                </a:lnSpc>
                <a:buClrTx/>
                <a:buSzTx/>
                <a:buFont typeface="Wingdings" panose="05000000000000000000" charset="0"/>
                <a:buNone/>
              </a:pPr>
              <a:r>
                <a:rPr lang="en-US" altLang="zh-CN" sz="1400" dirty="0">
                  <a:solidFill>
                    <a:schemeClr val="tx1"/>
                  </a:solidFill>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sym typeface="+mn-ea"/>
                </a:rPr>
                <a:t>在</a:t>
              </a:r>
              <a:r>
                <a:rPr lang="zh-CN" sz="1400" dirty="0">
                  <a:latin typeface="微软雅黑" panose="020B0503020204020204" charset="-122"/>
                  <a:ea typeface="微软雅黑" panose="020B0503020204020204" charset="-122"/>
                  <a:sym typeface="+mn-ea"/>
                </a:rPr>
                <a:t>设备</a:t>
              </a:r>
              <a:r>
                <a:rPr sz="1400" dirty="0">
                  <a:latin typeface="微软雅黑" panose="020B0503020204020204" charset="-122"/>
                  <a:ea typeface="微软雅黑" panose="020B0503020204020204" charset="-122"/>
                  <a:sym typeface="+mn-ea"/>
                </a:rPr>
                <a:t>上也带有我的微信二维码，你今后万一宽带有问题也可以通过扫码二维码快速找到我。</a:t>
              </a:r>
              <a:r>
                <a:rPr lang="zh-CN" altLang="en-US" sz="1400" dirty="0">
                  <a:latin typeface="微软雅黑" panose="020B0503020204020204" charset="-122"/>
                  <a:ea typeface="微软雅黑" panose="020B0503020204020204" charset="-122"/>
                  <a:sym typeface="+mn-ea"/>
                </a:rPr>
                <a:t>”</a:t>
              </a:r>
              <a:endParaRPr lang="en-US" altLang="zh-CN" sz="1400" dirty="0">
                <a:solidFill>
                  <a:schemeClr val="tx1"/>
                </a:solidFill>
                <a:latin typeface="微软雅黑" panose="020B0503020204020204" charset="-122"/>
                <a:ea typeface="微软雅黑" panose="020B0503020204020204" charset="-122"/>
              </a:endParaRPr>
            </a:p>
          </p:txBody>
        </p:sp>
        <p:sp>
          <p:nvSpPr>
            <p:cNvPr id="23" name="圆角矩形 11">
              <a:extLst>
                <a:ext uri="{FF2B5EF4-FFF2-40B4-BE49-F238E27FC236}">
                  <a16:creationId xmlns:a16="http://schemas.microsoft.com/office/drawing/2014/main" id="{305C9762-E394-48FF-AD5C-58D9AD19BFD4}"/>
                </a:ext>
              </a:extLst>
            </p:cNvPr>
            <p:cNvSpPr/>
            <p:nvPr/>
          </p:nvSpPr>
          <p:spPr>
            <a:xfrm>
              <a:off x="672" y="2544"/>
              <a:ext cx="7995" cy="4318"/>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5" name="矩形 24">
            <a:extLst>
              <a:ext uri="{FF2B5EF4-FFF2-40B4-BE49-F238E27FC236}">
                <a16:creationId xmlns:a16="http://schemas.microsoft.com/office/drawing/2014/main" id="{9779D180-3E67-40B3-9BCB-A99C3A8C66B1}"/>
              </a:ext>
            </a:extLst>
          </p:cNvPr>
          <p:cNvSpPr/>
          <p:nvPr/>
        </p:nvSpPr>
        <p:spPr>
          <a:xfrm>
            <a:off x="1862548" y="911860"/>
            <a:ext cx="2743319" cy="646331"/>
          </a:xfrm>
          <a:prstGeom prst="rect">
            <a:avLst/>
          </a:prstGeom>
        </p:spPr>
        <p:txBody>
          <a:bodyPr wrap="square">
            <a:spAutoFit/>
          </a:bodyPr>
          <a:lstStyle/>
          <a:p>
            <a:pPr algn="just"/>
            <a:r>
              <a:rPr lang="zh-CN" altLang="en-US" b="1" dirty="0">
                <a:solidFill>
                  <a:srgbClr val="333333"/>
                </a:solidFill>
                <a:latin typeface="-apple-system"/>
              </a:rPr>
              <a:t>装维场景吸粉：设备吸粉</a:t>
            </a:r>
            <a:br>
              <a:rPr lang="zh-CN" altLang="en-US" dirty="0"/>
            </a:br>
            <a:endParaRPr lang="zh-CN" altLang="en-US" dirty="0"/>
          </a:p>
        </p:txBody>
      </p:sp>
      <p:sp>
        <p:nvSpPr>
          <p:cNvPr id="26" name="圆角矩形 1">
            <a:extLst>
              <a:ext uri="{FF2B5EF4-FFF2-40B4-BE49-F238E27FC236}">
                <a16:creationId xmlns:a16="http://schemas.microsoft.com/office/drawing/2014/main" id="{AFB1BAA1-1110-4496-BD0B-CE3F4907C347}"/>
              </a:ext>
            </a:extLst>
          </p:cNvPr>
          <p:cNvSpPr/>
          <p:nvPr/>
        </p:nvSpPr>
        <p:spPr>
          <a:xfrm>
            <a:off x="429979" y="906433"/>
            <a:ext cx="1329064"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装维场景</a:t>
            </a:r>
          </a:p>
        </p:txBody>
      </p:sp>
      <p:sp>
        <p:nvSpPr>
          <p:cNvPr id="27" name="文本框 26">
            <a:extLst>
              <a:ext uri="{FF2B5EF4-FFF2-40B4-BE49-F238E27FC236}">
                <a16:creationId xmlns:a16="http://schemas.microsoft.com/office/drawing/2014/main" id="{E3D2C18D-8C3B-44B7-8A39-AF3FCA129E05}"/>
              </a:ext>
            </a:extLst>
          </p:cNvPr>
          <p:cNvSpPr txBox="1"/>
          <p:nvPr/>
        </p:nvSpPr>
        <p:spPr>
          <a:xfrm>
            <a:off x="1094893" y="442096"/>
            <a:ext cx="2864888" cy="338554"/>
          </a:xfrm>
          <a:prstGeom prst="rect">
            <a:avLst/>
          </a:prstGeom>
          <a:noFill/>
        </p:spPr>
        <p:txBody>
          <a:bodyPr wrap="none" rtlCol="0">
            <a:spAutoFit/>
          </a:bodyPr>
          <a:lstStyle/>
          <a:p>
            <a:pPr algn="ctr"/>
            <a:r>
              <a:rPr lang="zh-CN" altLang="en-US" sz="1600" b="1" dirty="0"/>
              <a:t>案例中亮点及可复用的点</a:t>
            </a:r>
            <a:r>
              <a:rPr lang="en-US" altLang="zh-CN" sz="1600" b="1" dirty="0"/>
              <a:t>--1.2</a:t>
            </a:r>
            <a:endParaRPr lang="zh-CN" altLang="en-US" sz="1600" b="1" dirty="0"/>
          </a:p>
        </p:txBody>
      </p:sp>
    </p:spTree>
    <p:extLst>
      <p:ext uri="{BB962C8B-B14F-4D97-AF65-F5344CB8AC3E}">
        <p14:creationId xmlns:p14="http://schemas.microsoft.com/office/powerpoint/2010/main" val="253248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6"/>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8">
            <a:extLst>
              <a:ext uri="{FF2B5EF4-FFF2-40B4-BE49-F238E27FC236}">
                <a16:creationId xmlns:a16="http://schemas.microsoft.com/office/drawing/2014/main" id="{4758BE95-FB76-43F6-8370-96065851244D}"/>
              </a:ext>
            </a:extLst>
          </p:cNvPr>
          <p:cNvSpPr>
            <a:spLocks noChangeArrowheads="1"/>
          </p:cNvSpPr>
          <p:nvPr/>
        </p:nvSpPr>
        <p:spPr bwMode="auto">
          <a:xfrm>
            <a:off x="0" y="45720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9">
            <a:extLst>
              <a:ext uri="{FF2B5EF4-FFF2-40B4-BE49-F238E27FC236}">
                <a16:creationId xmlns:a16="http://schemas.microsoft.com/office/drawing/2014/main" id="{023601C0-856E-42F4-97C5-45AA84257B34}"/>
              </a:ext>
            </a:extLst>
          </p:cNvPr>
          <p:cNvSpPr>
            <a:spLocks noChangeArrowheads="1"/>
          </p:cNvSpPr>
          <p:nvPr/>
        </p:nvSpPr>
        <p:spPr bwMode="auto">
          <a:xfrm>
            <a:off x="0" y="3028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CC11E799-7843-4CB9-941D-EF2B5D101391}"/>
              </a:ext>
            </a:extLst>
          </p:cNvPr>
          <p:cNvSpPr>
            <a:spLocks noChangeArrowheads="1"/>
          </p:cNvSpPr>
          <p:nvPr/>
        </p:nvSpPr>
        <p:spPr bwMode="auto">
          <a:xfrm>
            <a:off x="0" y="5915025"/>
            <a:ext cx="1026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a:extLst>
              <a:ext uri="{FF2B5EF4-FFF2-40B4-BE49-F238E27FC236}">
                <a16:creationId xmlns:a16="http://schemas.microsoft.com/office/drawing/2014/main" id="{DEA0BE1D-50FA-44D2-A947-2792E67E87DA}"/>
              </a:ext>
            </a:extLst>
          </p:cNvPr>
          <p:cNvSpPr>
            <a:spLocks noChangeArrowheads="1"/>
          </p:cNvSpPr>
          <p:nvPr/>
        </p:nvSpPr>
        <p:spPr bwMode="auto">
          <a:xfrm>
            <a:off x="0" y="12172950"/>
            <a:ext cx="10260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等线" panose="02010600030101010101" pitchFamily="2" charset="-122"/>
                <a:ea typeface="等线" panose="02010600030101010101" pitchFamily="2" charset="-122"/>
                <a:cs typeface="Times New Roman" panose="02020603050405020304" pitchFamily="18" charset="0"/>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sp>
        <p:nvSpPr>
          <p:cNvPr id="25" name="矩形 24">
            <a:extLst>
              <a:ext uri="{FF2B5EF4-FFF2-40B4-BE49-F238E27FC236}">
                <a16:creationId xmlns:a16="http://schemas.microsoft.com/office/drawing/2014/main" id="{9779D180-3E67-40B3-9BCB-A99C3A8C66B1}"/>
              </a:ext>
            </a:extLst>
          </p:cNvPr>
          <p:cNvSpPr/>
          <p:nvPr/>
        </p:nvSpPr>
        <p:spPr>
          <a:xfrm>
            <a:off x="1862549" y="911860"/>
            <a:ext cx="2708512" cy="646331"/>
          </a:xfrm>
          <a:prstGeom prst="rect">
            <a:avLst/>
          </a:prstGeom>
        </p:spPr>
        <p:txBody>
          <a:bodyPr wrap="square">
            <a:spAutoFit/>
          </a:bodyPr>
          <a:lstStyle/>
          <a:p>
            <a:pPr algn="just"/>
            <a:r>
              <a:rPr lang="zh-CN" altLang="en-US" b="1" dirty="0">
                <a:solidFill>
                  <a:srgbClr val="333333"/>
                </a:solidFill>
                <a:latin typeface="-apple-system"/>
              </a:rPr>
              <a:t>装维场景吸粉：上门拓客</a:t>
            </a:r>
            <a:br>
              <a:rPr lang="zh-CN" altLang="en-US" dirty="0"/>
            </a:br>
            <a:endParaRPr lang="zh-CN" altLang="en-US" dirty="0"/>
          </a:p>
        </p:txBody>
      </p:sp>
      <p:sp>
        <p:nvSpPr>
          <p:cNvPr id="26" name="圆角矩形 1">
            <a:extLst>
              <a:ext uri="{FF2B5EF4-FFF2-40B4-BE49-F238E27FC236}">
                <a16:creationId xmlns:a16="http://schemas.microsoft.com/office/drawing/2014/main" id="{AFB1BAA1-1110-4496-BD0B-CE3F4907C347}"/>
              </a:ext>
            </a:extLst>
          </p:cNvPr>
          <p:cNvSpPr/>
          <p:nvPr/>
        </p:nvSpPr>
        <p:spPr>
          <a:xfrm>
            <a:off x="429979" y="906433"/>
            <a:ext cx="1329064" cy="462283"/>
          </a:xfrm>
          <a:prstGeom prst="roundRect">
            <a:avLst/>
          </a:prstGeom>
          <a:solidFill>
            <a:srgbClr val="FE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charset="-122"/>
                <a:ea typeface="微软雅黑" panose="020B0503020204020204" charset="-122"/>
              </a:rPr>
              <a:t>装维场景</a:t>
            </a:r>
          </a:p>
        </p:txBody>
      </p:sp>
      <p:grpSp>
        <p:nvGrpSpPr>
          <p:cNvPr id="24" name="组合 23">
            <a:extLst>
              <a:ext uri="{FF2B5EF4-FFF2-40B4-BE49-F238E27FC236}">
                <a16:creationId xmlns:a16="http://schemas.microsoft.com/office/drawing/2014/main" id="{2143C2E7-1AC3-4A2B-BAC1-881430004228}"/>
              </a:ext>
            </a:extLst>
          </p:cNvPr>
          <p:cNvGrpSpPr/>
          <p:nvPr/>
        </p:nvGrpSpPr>
        <p:grpSpPr>
          <a:xfrm>
            <a:off x="335280" y="1639570"/>
            <a:ext cx="5184987" cy="1611629"/>
            <a:chOff x="672" y="2544"/>
            <a:chExt cx="7711" cy="2872"/>
          </a:xfrm>
        </p:grpSpPr>
        <p:sp>
          <p:nvSpPr>
            <p:cNvPr id="27" name="文本框 26">
              <a:extLst>
                <a:ext uri="{FF2B5EF4-FFF2-40B4-BE49-F238E27FC236}">
                  <a16:creationId xmlns:a16="http://schemas.microsoft.com/office/drawing/2014/main" id="{D1607BDA-204A-40E3-93EC-890E650C05D8}"/>
                </a:ext>
              </a:extLst>
            </p:cNvPr>
            <p:cNvSpPr txBox="1"/>
            <p:nvPr/>
          </p:nvSpPr>
          <p:spPr>
            <a:xfrm>
              <a:off x="994" y="2597"/>
              <a:ext cx="7186" cy="2065"/>
            </a:xfrm>
            <a:prstGeom prst="rect">
              <a:avLst/>
            </a:prstGeom>
            <a:noFill/>
          </p:spPr>
          <p:txBody>
            <a:bodyPr wrap="square" rtlCol="0">
              <a:spAutoFit/>
            </a:bodyPr>
            <a:lstStyle/>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场景</a:t>
              </a:r>
              <a:r>
                <a:rPr lang="en-US" altLang="zh-CN" sz="1400" b="1" dirty="0">
                  <a:solidFill>
                    <a:srgbClr val="C00000"/>
                  </a:solidFill>
                  <a:latin typeface="微软雅黑" panose="020B0503020204020204" charset="-122"/>
                  <a:ea typeface="微软雅黑" panose="020B0503020204020204" charset="-122"/>
                </a:rPr>
                <a:t>3</a:t>
              </a:r>
              <a:r>
                <a:rPr lang="zh-CN" altLang="en-US" sz="1400" b="1" dirty="0">
                  <a:solidFill>
                    <a:srgbClr val="C00000"/>
                  </a:solidFill>
                  <a:latin typeface="微软雅黑" panose="020B0503020204020204" charset="-122"/>
                  <a:ea typeface="微软雅黑" panose="020B0503020204020204" charset="-122"/>
                </a:rPr>
                <a:t>：</a:t>
              </a: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装维上门拓客</a:t>
              </a:r>
            </a:p>
            <a:p>
              <a:pPr marL="285750" indent="-285750" fontAlgn="auto">
                <a:lnSpc>
                  <a:spcPct val="130000"/>
                </a:lnSpc>
                <a:buFont typeface="Wingdings" panose="05000000000000000000" charset="0"/>
                <a:buChar char="u"/>
              </a:pPr>
              <a:r>
                <a:rPr lang="zh-CN" altLang="en-US" sz="1400" b="1" dirty="0">
                  <a:solidFill>
                    <a:srgbClr val="C00000"/>
                  </a:solidFill>
                  <a:latin typeface="微软雅黑" panose="020B0503020204020204" charset="-122"/>
                  <a:ea typeface="微软雅黑" panose="020B0503020204020204" charset="-122"/>
                </a:rPr>
                <a:t>要点：</a:t>
              </a:r>
              <a:endParaRPr lang="zh-CN" altLang="en-US" sz="1400" b="1" dirty="0">
                <a:latin typeface="微软雅黑" panose="020B0503020204020204" charset="-122"/>
                <a:ea typeface="微软雅黑" panose="020B0503020204020204" charset="-122"/>
              </a:endParaRPr>
            </a:p>
            <a:p>
              <a:pPr indent="0" fontAlgn="auto">
                <a:lnSpc>
                  <a:spcPct val="130000"/>
                </a:lnSpc>
                <a:buFont typeface="Wingdings" panose="05000000000000000000" charset="0"/>
                <a:buNone/>
              </a:pPr>
              <a:r>
                <a:rPr lang="zh-CN" altLang="en-US" sz="1400" dirty="0">
                  <a:latin typeface="微软雅黑" panose="020B0503020204020204" charset="-122"/>
                  <a:ea typeface="微软雅黑" panose="020B0503020204020204" charset="-122"/>
                </a:rPr>
                <a:t>包装</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网络检测服务</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，以</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安全用网检测</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网络隐患排查</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等主题开展上门活动，吸粉顺销一举两得</a:t>
              </a:r>
              <a:endParaRPr lang="en-US" altLang="zh-CN" sz="1400" dirty="0">
                <a:latin typeface="微软雅黑" panose="020B0503020204020204" charset="-122"/>
                <a:ea typeface="微软雅黑" panose="020B0503020204020204" charset="-122"/>
              </a:endParaRPr>
            </a:p>
          </p:txBody>
        </p:sp>
        <p:sp>
          <p:nvSpPr>
            <p:cNvPr id="28" name="圆角矩形 11">
              <a:extLst>
                <a:ext uri="{FF2B5EF4-FFF2-40B4-BE49-F238E27FC236}">
                  <a16:creationId xmlns:a16="http://schemas.microsoft.com/office/drawing/2014/main" id="{AF5D9062-5AC2-4287-857B-D1B69D840253}"/>
                </a:ext>
              </a:extLst>
            </p:cNvPr>
            <p:cNvSpPr/>
            <p:nvPr/>
          </p:nvSpPr>
          <p:spPr>
            <a:xfrm>
              <a:off x="672" y="2544"/>
              <a:ext cx="7711" cy="2872"/>
            </a:xfrm>
            <a:prstGeom prst="roundRect">
              <a:avLst/>
            </a:prstGeom>
            <a:noFill/>
            <a:ln w="19050">
              <a:prstDash val="dash"/>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9" name="文本框 28">
            <a:extLst>
              <a:ext uri="{FF2B5EF4-FFF2-40B4-BE49-F238E27FC236}">
                <a16:creationId xmlns:a16="http://schemas.microsoft.com/office/drawing/2014/main" id="{4545506B-79A3-4C5B-A0CD-498BEF4D7015}"/>
              </a:ext>
            </a:extLst>
          </p:cNvPr>
          <p:cNvSpPr txBox="1"/>
          <p:nvPr/>
        </p:nvSpPr>
        <p:spPr>
          <a:xfrm>
            <a:off x="335280" y="3306061"/>
            <a:ext cx="5625465" cy="2093778"/>
          </a:xfrm>
          <a:prstGeom prst="rect">
            <a:avLst/>
          </a:prstGeom>
          <a:noFill/>
        </p:spPr>
        <p:txBody>
          <a:bodyPr wrap="square" rtlCol="0" anchor="t">
            <a:spAutoFit/>
          </a:bodyPr>
          <a:lstStyle/>
          <a:p>
            <a:pPr fontAlgn="auto">
              <a:lnSpc>
                <a:spcPct val="150000"/>
              </a:lnSpc>
            </a:pPr>
            <a:r>
              <a:rPr lang="en-US" altLang="zh-CN" sz="1100" b="1" dirty="0">
                <a:latin typeface="微软雅黑" panose="020B0503020204020204" charset="-122"/>
                <a:ea typeface="微软雅黑" panose="020B0503020204020204" charset="-122"/>
                <a:cs typeface="微软雅黑" panose="020B0503020204020204" charset="-122"/>
                <a:sym typeface="+mn-ea"/>
              </a:rPr>
              <a:t>※</a:t>
            </a:r>
            <a:r>
              <a:rPr lang="zh-CN" altLang="en-US" sz="1100" b="1" dirty="0">
                <a:latin typeface="微软雅黑" panose="020B0503020204020204" charset="-122"/>
                <a:ea typeface="微软雅黑" panose="020B0503020204020204" charset="-122"/>
                <a:cs typeface="微软雅黑" panose="020B0503020204020204" charset="-122"/>
                <a:sym typeface="+mn-ea"/>
              </a:rPr>
              <a:t>话术参考</a:t>
            </a:r>
            <a:r>
              <a:rPr lang="en-US" altLang="zh-CN" sz="1100" b="1" dirty="0">
                <a:latin typeface="微软雅黑" panose="020B0503020204020204" charset="-122"/>
                <a:ea typeface="微软雅黑" panose="020B0503020204020204" charset="-122"/>
                <a:cs typeface="微软雅黑" panose="020B0503020204020204" charset="-122"/>
                <a:sym typeface="+mn-ea"/>
              </a:rPr>
              <a:t>※</a:t>
            </a:r>
            <a:endParaRPr lang="zh-CN" sz="1100" b="1" dirty="0">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1100" dirty="0">
                <a:latin typeface="微软雅黑" panose="020B0503020204020204" charset="-122"/>
                <a:ea typeface="微软雅黑" panose="020B0503020204020204" charset="-122"/>
                <a:cs typeface="微软雅黑" panose="020B0503020204020204" charset="-122"/>
              </a:rPr>
              <a:t>尊敬的XX小区用户您好，我是</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社区宽带服务中心</a:t>
            </a:r>
            <a:r>
              <a:rPr lang="zh-CN" altLang="en-US" sz="1100" dirty="0">
                <a:latin typeface="微软雅黑" panose="020B0503020204020204" charset="-122"/>
                <a:ea typeface="微软雅黑" panose="020B0503020204020204" charset="-122"/>
                <a:cs typeface="微软雅黑" panose="020B0503020204020204" charset="-122"/>
              </a:rPr>
              <a:t>，咱们</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小区住户反映最近整栋楼宽带网络都比较差/最近小区周边正在进行市政建设，高温天气/雷雨天气对通信管道有影响</a:t>
            </a:r>
            <a:r>
              <a:rPr lang="zh-CN" altLang="en-US" sz="1100" dirty="0">
                <a:latin typeface="微软雅黑" panose="020B0503020204020204" charset="-122"/>
                <a:ea typeface="微软雅黑" panose="020B0503020204020204" charset="-122"/>
                <a:cs typeface="微软雅黑" panose="020B0503020204020204" charset="-122"/>
              </a:rPr>
              <a:t>！</a:t>
            </a:r>
          </a:p>
          <a:p>
            <a:pPr fontAlgn="auto">
              <a:lnSpc>
                <a:spcPct val="150000"/>
              </a:lnSpc>
            </a:pPr>
            <a:r>
              <a:rPr lang="zh-CN" altLang="en-US" sz="1100" dirty="0">
                <a:latin typeface="微软雅黑" panose="020B0503020204020204" charset="-122"/>
                <a:ea typeface="微软雅黑" panose="020B0503020204020204" charset="-122"/>
                <a:cs typeface="微软雅黑" panose="020B0503020204020204" charset="-122"/>
              </a:rPr>
              <a:t>本小区将于X月X日为小区业主</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提供免费的线路整理、网络检测，网速优化</a:t>
            </a:r>
            <a:r>
              <a:rPr lang="zh-CN" altLang="en-US" sz="1100" dirty="0">
                <a:latin typeface="微软雅黑" panose="020B0503020204020204" charset="-122"/>
                <a:ea typeface="微软雅黑" panose="020B0503020204020204" charset="-122"/>
                <a:cs typeface="微软雅黑" panose="020B0503020204020204" charset="-122"/>
              </a:rPr>
              <a:t>服务！</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电信、移动、联通、华数均可报名</a:t>
            </a:r>
            <a:r>
              <a:rPr lang="zh-CN" altLang="en-US" sz="1100" dirty="0">
                <a:latin typeface="微软雅黑" panose="020B0503020204020204" charset="-122"/>
                <a:ea typeface="微软雅黑" panose="020B0503020204020204" charset="-122"/>
                <a:cs typeface="微软雅黑" panose="020B0503020204020204" charset="-122"/>
              </a:rPr>
              <a:t>！</a:t>
            </a:r>
          </a:p>
          <a:p>
            <a:pPr fontAlgn="auto">
              <a:lnSpc>
                <a:spcPct val="150000"/>
              </a:lnSpc>
            </a:pPr>
            <a:r>
              <a:rPr lang="zh-CN" altLang="en-US" sz="1100" dirty="0">
                <a:latin typeface="微软雅黑" panose="020B0503020204020204" charset="-122"/>
                <a:ea typeface="微软雅黑" panose="020B0503020204020204" charset="-122"/>
                <a:cs typeface="微软雅黑" panose="020B0503020204020204" charset="-122"/>
              </a:rPr>
              <a:t>平时你们自己请人检测需要200元检测服务费，这次是给咱么小区提供免费检测专享服务，请及时</a:t>
            </a:r>
            <a:r>
              <a:rPr lang="zh-CN" altLang="en-US" sz="1100" dirty="0">
                <a:solidFill>
                  <a:srgbClr val="C00000"/>
                </a:solidFill>
                <a:latin typeface="微软雅黑" panose="020B0503020204020204" charset="-122"/>
                <a:ea typeface="微软雅黑" panose="020B0503020204020204" charset="-122"/>
                <a:cs typeface="微软雅黑" panose="020B0503020204020204" charset="-122"/>
              </a:rPr>
              <a:t>扫码进入本小区的服务预约群</a:t>
            </a:r>
            <a:r>
              <a:rPr lang="zh-CN" altLang="en-US" sz="1100" dirty="0">
                <a:latin typeface="微软雅黑" panose="020B0503020204020204" charset="-122"/>
                <a:ea typeface="微软雅黑" panose="020B0503020204020204" charset="-122"/>
                <a:cs typeface="微软雅黑" panose="020B0503020204020204" charset="-122"/>
              </a:rPr>
              <a:t>，留下姓名和联系方式，工作人员会及时和您电话联系！</a:t>
            </a:r>
          </a:p>
        </p:txBody>
      </p:sp>
      <p:pic>
        <p:nvPicPr>
          <p:cNvPr id="31" name="图片 30">
            <a:extLst>
              <a:ext uri="{FF2B5EF4-FFF2-40B4-BE49-F238E27FC236}">
                <a16:creationId xmlns:a16="http://schemas.microsoft.com/office/drawing/2014/main" id="{4FA32DFA-93E0-4C23-81D5-C60F71EA015F}"/>
              </a:ext>
            </a:extLst>
          </p:cNvPr>
          <p:cNvPicPr>
            <a:picLocks noChangeAspect="1"/>
          </p:cNvPicPr>
          <p:nvPr/>
        </p:nvPicPr>
        <p:blipFill>
          <a:blip r:embed="rId7"/>
          <a:stretch>
            <a:fillRect/>
          </a:stretch>
        </p:blipFill>
        <p:spPr>
          <a:xfrm>
            <a:off x="5846741" y="793751"/>
            <a:ext cx="2708511" cy="2880225"/>
          </a:xfrm>
          <a:prstGeom prst="rect">
            <a:avLst/>
          </a:prstGeom>
          <a:effectLst>
            <a:outerShdw blurRad="50800" dist="38100" dir="2700000" algn="tl" rotWithShape="0">
              <a:prstClr val="black">
                <a:alpha val="40000"/>
              </a:prstClr>
            </a:outerShdw>
          </a:effectLst>
        </p:spPr>
      </p:pic>
      <p:pic>
        <p:nvPicPr>
          <p:cNvPr id="32" name="图片 31">
            <a:extLst>
              <a:ext uri="{FF2B5EF4-FFF2-40B4-BE49-F238E27FC236}">
                <a16:creationId xmlns:a16="http://schemas.microsoft.com/office/drawing/2014/main" id="{E7B27837-58F6-4538-80B5-5D856CB7345B}"/>
              </a:ext>
            </a:extLst>
          </p:cNvPr>
          <p:cNvPicPr>
            <a:picLocks noChangeAspect="1"/>
          </p:cNvPicPr>
          <p:nvPr/>
        </p:nvPicPr>
        <p:blipFill>
          <a:blip r:embed="rId8"/>
          <a:stretch>
            <a:fillRect/>
          </a:stretch>
        </p:blipFill>
        <p:spPr>
          <a:xfrm>
            <a:off x="8209387" y="3028950"/>
            <a:ext cx="1768896" cy="2528118"/>
          </a:xfrm>
          <a:prstGeom prst="rect">
            <a:avLst/>
          </a:prstGeom>
          <a:effectLst>
            <a:outerShdw blurRad="50800" dist="38100" dir="2700000" algn="tl" rotWithShape="0">
              <a:prstClr val="black">
                <a:alpha val="40000"/>
              </a:prstClr>
            </a:outerShdw>
          </a:effectLst>
        </p:spPr>
      </p:pic>
      <p:sp>
        <p:nvSpPr>
          <p:cNvPr id="37" name="文本框 36">
            <a:extLst>
              <a:ext uri="{FF2B5EF4-FFF2-40B4-BE49-F238E27FC236}">
                <a16:creationId xmlns:a16="http://schemas.microsoft.com/office/drawing/2014/main" id="{575D5E25-76AF-4261-A8D4-F0214B852C78}"/>
              </a:ext>
            </a:extLst>
          </p:cNvPr>
          <p:cNvSpPr txBox="1"/>
          <p:nvPr/>
        </p:nvSpPr>
        <p:spPr>
          <a:xfrm>
            <a:off x="1094893" y="442096"/>
            <a:ext cx="2864888" cy="338554"/>
          </a:xfrm>
          <a:prstGeom prst="rect">
            <a:avLst/>
          </a:prstGeom>
          <a:noFill/>
        </p:spPr>
        <p:txBody>
          <a:bodyPr wrap="none" rtlCol="0">
            <a:spAutoFit/>
          </a:bodyPr>
          <a:lstStyle/>
          <a:p>
            <a:pPr algn="ctr"/>
            <a:r>
              <a:rPr lang="zh-CN" altLang="en-US" sz="1600" b="1" dirty="0"/>
              <a:t>案例中亮点及可复用的点</a:t>
            </a:r>
            <a:r>
              <a:rPr lang="en-US" altLang="zh-CN" sz="1600" b="1" dirty="0"/>
              <a:t>--1.3</a:t>
            </a:r>
            <a:endParaRPr lang="zh-CN" altLang="en-US" sz="1600" b="1" dirty="0"/>
          </a:p>
        </p:txBody>
      </p:sp>
    </p:spTree>
    <p:extLst>
      <p:ext uri="{BB962C8B-B14F-4D97-AF65-F5344CB8AC3E}">
        <p14:creationId xmlns:p14="http://schemas.microsoft.com/office/powerpoint/2010/main" val="2080997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270,&quot;width&quot;:1080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4772</TotalTime>
  <Words>1756</Words>
  <Application>Microsoft Office PowerPoint</Application>
  <PresentationFormat>自定义</PresentationFormat>
  <Paragraphs>190</Paragraphs>
  <Slides>17</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-apple-system</vt:lpstr>
      <vt:lpstr>Calibri</vt:lpstr>
      <vt:lpstr>等线</vt:lpstr>
      <vt:lpstr>仿宋</vt:lpstr>
      <vt:lpstr>宋体</vt:lpstr>
      <vt:lpstr>微软雅黑</vt:lpstr>
      <vt:lpstr>Arial</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xbany</cp:lastModifiedBy>
  <cp:revision>511</cp:revision>
  <dcterms:created xsi:type="dcterms:W3CDTF">2019-12-22T05:53:00Z</dcterms:created>
  <dcterms:modified xsi:type="dcterms:W3CDTF">2021-06-03T04:12:27Z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